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8" r:id="rId4"/>
    <p:sldId id="365" r:id="rId5"/>
    <p:sldId id="353" r:id="rId6"/>
    <p:sldId id="355" r:id="rId7"/>
    <p:sldId id="367" r:id="rId8"/>
    <p:sldId id="357" r:id="rId9"/>
    <p:sldId id="368" r:id="rId10"/>
    <p:sldId id="356" r:id="rId11"/>
    <p:sldId id="358" r:id="rId12"/>
    <p:sldId id="361" r:id="rId13"/>
    <p:sldId id="362" r:id="rId14"/>
    <p:sldId id="363" r:id="rId15"/>
    <p:sldId id="364" r:id="rId16"/>
    <p:sldId id="326" r:id="rId17"/>
    <p:sldId id="327" r:id="rId18"/>
    <p:sldId id="328" r:id="rId19"/>
    <p:sldId id="329" r:id="rId20"/>
    <p:sldId id="330" r:id="rId21"/>
    <p:sldId id="332" r:id="rId22"/>
    <p:sldId id="331" r:id="rId23"/>
    <p:sldId id="333" r:id="rId24"/>
    <p:sldId id="334" r:id="rId25"/>
    <p:sldId id="336" r:id="rId26"/>
    <p:sldId id="337" r:id="rId27"/>
    <p:sldId id="369" r:id="rId28"/>
    <p:sldId id="370" r:id="rId29"/>
    <p:sldId id="371" r:id="rId30"/>
    <p:sldId id="335" r:id="rId31"/>
    <p:sldId id="338" r:id="rId32"/>
    <p:sldId id="340" r:id="rId33"/>
    <p:sldId id="318" r:id="rId34"/>
    <p:sldId id="360" r:id="rId35"/>
    <p:sldId id="321" r:id="rId36"/>
    <p:sldId id="322" r:id="rId37"/>
    <p:sldId id="323" r:id="rId38"/>
    <p:sldId id="325" r:id="rId39"/>
    <p:sldId id="324" r:id="rId40"/>
    <p:sldId id="339" r:id="rId41"/>
    <p:sldId id="341" r:id="rId42"/>
    <p:sldId id="342" r:id="rId43"/>
    <p:sldId id="343" r:id="rId44"/>
    <p:sldId id="344" r:id="rId45"/>
    <p:sldId id="345" r:id="rId46"/>
    <p:sldId id="346" r:id="rId47"/>
    <p:sldId id="347" r:id="rId48"/>
    <p:sldId id="348" r:id="rId49"/>
    <p:sldId id="349" r:id="rId50"/>
    <p:sldId id="372" r:id="rId51"/>
    <p:sldId id="374" r:id="rId52"/>
    <p:sldId id="350" r:id="rId53"/>
    <p:sldId id="351" r:id="rId54"/>
    <p:sldId id="375" r:id="rId55"/>
    <p:sldId id="366" r:id="rId56"/>
    <p:sldId id="320" r:id="rId57"/>
    <p:sldId id="354"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CBCBC"/>
    <a:srgbClr val="F3A21F"/>
    <a:srgbClr val="70AD47"/>
    <a:srgbClr val="65A1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varScale="1">
        <p:scale>
          <a:sx n="64" d="100"/>
          <a:sy n="64" d="100"/>
        </p:scale>
        <p:origin x="5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2C51-C802-4DBE-A8E3-04C6A38DD603}"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12968-4844-4E8F-A70A-20BE60ECE652}" type="slidenum">
              <a:rPr lang="en-US" smtClean="0"/>
              <a:t>‹#›</a:t>
            </a:fld>
            <a:endParaRPr lang="en-US"/>
          </a:p>
        </p:txBody>
      </p:sp>
    </p:spTree>
    <p:extLst>
      <p:ext uri="{BB962C8B-B14F-4D97-AF65-F5344CB8AC3E}">
        <p14:creationId xmlns:p14="http://schemas.microsoft.com/office/powerpoint/2010/main" val="226330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3784-7DF2-4612-9ED2-D632DD43D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4802D-480D-48C4-B24D-169AE06DB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45CA55-E76C-463A-A8EE-81278DE002E2}"/>
              </a:ext>
            </a:extLst>
          </p:cNvPr>
          <p:cNvSpPr>
            <a:spLocks noGrp="1"/>
          </p:cNvSpPr>
          <p:nvPr>
            <p:ph type="dt" sz="half" idx="10"/>
          </p:nvPr>
        </p:nvSpPr>
        <p:spPr/>
        <p:txBody>
          <a:bodyPr/>
          <a:lstStyle/>
          <a:p>
            <a:fld id="{9781A543-4FAA-463B-8547-193B3CBCAC38}" type="datetime1">
              <a:rPr lang="pt-PT" smtClean="0"/>
              <a:t>27/02/2024</a:t>
            </a:fld>
            <a:endParaRPr lang="en-US"/>
          </a:p>
        </p:txBody>
      </p:sp>
      <p:sp>
        <p:nvSpPr>
          <p:cNvPr id="5" name="Footer Placeholder 4">
            <a:extLst>
              <a:ext uri="{FF2B5EF4-FFF2-40B4-BE49-F238E27FC236}">
                <a16:creationId xmlns:a16="http://schemas.microsoft.com/office/drawing/2014/main" id="{A5CC87CE-6E91-43E3-8E94-4F10D4E6B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2A96D-6B55-43BF-AABD-10DD483CC4DB}"/>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290980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507-25E1-4D3F-A8AD-65FE1E4A7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4750B-6F2B-43CC-B313-2F71E61989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ADE28-329F-4189-930E-6AB2B7D5CEE2}"/>
              </a:ext>
            </a:extLst>
          </p:cNvPr>
          <p:cNvSpPr>
            <a:spLocks noGrp="1"/>
          </p:cNvSpPr>
          <p:nvPr>
            <p:ph type="dt" sz="half" idx="10"/>
          </p:nvPr>
        </p:nvSpPr>
        <p:spPr/>
        <p:txBody>
          <a:bodyPr/>
          <a:lstStyle/>
          <a:p>
            <a:fld id="{073C6524-13B8-4B00-8BE5-04F937570AB4}" type="datetime1">
              <a:rPr lang="pt-PT" smtClean="0"/>
              <a:t>27/02/2024</a:t>
            </a:fld>
            <a:endParaRPr lang="en-US"/>
          </a:p>
        </p:txBody>
      </p:sp>
      <p:sp>
        <p:nvSpPr>
          <p:cNvPr id="5" name="Footer Placeholder 4">
            <a:extLst>
              <a:ext uri="{FF2B5EF4-FFF2-40B4-BE49-F238E27FC236}">
                <a16:creationId xmlns:a16="http://schemas.microsoft.com/office/drawing/2014/main" id="{28DA64A1-B6C2-4C5A-818B-6B45F96EB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3D0D7-D1AF-4351-B2AA-C8742A216872}"/>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45693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BA937-3B5D-489E-BDB8-5A13396A6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DE213-A5E8-449A-A01D-029C761F4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48C08-F2AF-4B27-964C-61B76F481640}"/>
              </a:ext>
            </a:extLst>
          </p:cNvPr>
          <p:cNvSpPr>
            <a:spLocks noGrp="1"/>
          </p:cNvSpPr>
          <p:nvPr>
            <p:ph type="dt" sz="half" idx="10"/>
          </p:nvPr>
        </p:nvSpPr>
        <p:spPr/>
        <p:txBody>
          <a:bodyPr/>
          <a:lstStyle/>
          <a:p>
            <a:fld id="{080B69A9-DFF9-4C28-81DC-75FA8BFF4181}" type="datetime1">
              <a:rPr lang="pt-PT" smtClean="0"/>
              <a:t>27/02/2024</a:t>
            </a:fld>
            <a:endParaRPr lang="en-US"/>
          </a:p>
        </p:txBody>
      </p:sp>
      <p:sp>
        <p:nvSpPr>
          <p:cNvPr id="5" name="Footer Placeholder 4">
            <a:extLst>
              <a:ext uri="{FF2B5EF4-FFF2-40B4-BE49-F238E27FC236}">
                <a16:creationId xmlns:a16="http://schemas.microsoft.com/office/drawing/2014/main" id="{F8163518-53CB-480A-9AD7-FBD5B9631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98FE0-904E-4489-B35C-7231700F639F}"/>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8326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63A0-6B24-491D-BB14-47FD5019D2E5}"/>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pt-PT" noProof="0" dirty="0" err="1"/>
              <a:t>Click</a:t>
            </a:r>
            <a:r>
              <a:rPr lang="pt-PT" noProof="0" dirty="0"/>
              <a:t> to </a:t>
            </a:r>
            <a:r>
              <a:rPr lang="pt-PT" noProof="0" dirty="0" err="1"/>
              <a:t>edit</a:t>
            </a:r>
            <a:r>
              <a:rPr lang="pt-PT" noProof="0" dirty="0"/>
              <a:t> Master </a:t>
            </a:r>
            <a:r>
              <a:rPr lang="pt-PT" noProof="0" dirty="0" err="1"/>
              <a:t>title</a:t>
            </a:r>
            <a:r>
              <a:rPr lang="pt-PT" noProof="0" dirty="0"/>
              <a:t> </a:t>
            </a:r>
            <a:r>
              <a:rPr lang="pt-PT" noProof="0" dirty="0" err="1"/>
              <a:t>style</a:t>
            </a:r>
            <a:endParaRPr lang="pt-PT" noProof="0" dirty="0"/>
          </a:p>
        </p:txBody>
      </p:sp>
      <p:sp>
        <p:nvSpPr>
          <p:cNvPr id="3" name="Content Placeholder 2">
            <a:extLst>
              <a:ext uri="{FF2B5EF4-FFF2-40B4-BE49-F238E27FC236}">
                <a16:creationId xmlns:a16="http://schemas.microsoft.com/office/drawing/2014/main" id="{C45EDFF8-9D55-4E15-91A0-2E1481B75844}"/>
              </a:ext>
            </a:extLst>
          </p:cNvPr>
          <p:cNvSpPr>
            <a:spLocks noGrp="1"/>
          </p:cNvSpPr>
          <p:nvPr>
            <p:ph idx="1"/>
          </p:nvPr>
        </p:nvSpPr>
        <p:spPr>
          <a:xfrm>
            <a:off x="838200" y="1690688"/>
            <a:ext cx="10515600" cy="4351338"/>
          </a:xfrm>
        </p:spPr>
        <p:txBody>
          <a:bodyPr/>
          <a:lstStyle>
            <a:lvl1pPr marL="0" indent="0" algn="just">
              <a:buNone/>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pt-PT" noProof="0" dirty="0" err="1"/>
              <a:t>Click</a:t>
            </a:r>
            <a:r>
              <a:rPr lang="pt-PT" noProof="0" dirty="0"/>
              <a:t> to </a:t>
            </a:r>
            <a:r>
              <a:rPr lang="pt-PT" noProof="0" dirty="0" err="1"/>
              <a:t>edit</a:t>
            </a:r>
            <a:r>
              <a:rPr lang="pt-PT" noProof="0" dirty="0"/>
              <a:t> Master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4" name="Date Placeholder 3">
            <a:extLst>
              <a:ext uri="{FF2B5EF4-FFF2-40B4-BE49-F238E27FC236}">
                <a16:creationId xmlns:a16="http://schemas.microsoft.com/office/drawing/2014/main" id="{4E9E6350-8B70-435B-B67D-1FB1BFF22FE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FB1D554-4EA4-45E9-ACA2-9E7B5C24B521}" type="datetime1">
              <a:rPr lang="pt-PT" smtClean="0"/>
              <a:t>27/02/2024</a:t>
            </a:fld>
            <a:endParaRPr lang="en-US" dirty="0"/>
          </a:p>
        </p:txBody>
      </p:sp>
      <p:sp>
        <p:nvSpPr>
          <p:cNvPr id="5" name="Footer Placeholder 4">
            <a:extLst>
              <a:ext uri="{FF2B5EF4-FFF2-40B4-BE49-F238E27FC236}">
                <a16:creationId xmlns:a16="http://schemas.microsoft.com/office/drawing/2014/main" id="{90D05F46-616B-47FC-A714-59173668FFF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64FC4441-F8C4-497B-91A5-DD7F980E1187}"/>
              </a:ext>
            </a:extLst>
          </p:cNvPr>
          <p:cNvSpPr>
            <a:spLocks noGrp="1"/>
          </p:cNvSpPr>
          <p:nvPr>
            <p:ph type="sldNum" sz="quarter" idx="12"/>
          </p:nvPr>
        </p:nvSpPr>
        <p:spPr/>
        <p:txBody>
          <a:bodyPr/>
          <a:lstStyle>
            <a:lvl1pPr>
              <a:defRPr sz="1400" b="1">
                <a:latin typeface="Lucida Console" panose="020B0609040504020204" pitchFamily="49" charset="0"/>
                <a:cs typeface="Times New Roman" panose="02020603050405020304" pitchFamily="18" charset="0"/>
              </a:defRPr>
            </a:lvl1pPr>
          </a:lstStyle>
          <a:p>
            <a:fld id="{0023C5BA-212A-4618-87B1-C700690D5974}" type="slidenum">
              <a:rPr lang="en-US" smtClean="0"/>
              <a:pPr/>
              <a:t>‹#›</a:t>
            </a:fld>
            <a:endParaRPr lang="en-US" dirty="0"/>
          </a:p>
        </p:txBody>
      </p:sp>
    </p:spTree>
    <p:extLst>
      <p:ext uri="{BB962C8B-B14F-4D97-AF65-F5344CB8AC3E}">
        <p14:creationId xmlns:p14="http://schemas.microsoft.com/office/powerpoint/2010/main" val="3775750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72D-982E-45EC-92A5-57FED0708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99A67-72CA-4880-BE72-6CB772DDF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73E84-F9AB-4746-8019-893CB2D43667}"/>
              </a:ext>
            </a:extLst>
          </p:cNvPr>
          <p:cNvSpPr>
            <a:spLocks noGrp="1"/>
          </p:cNvSpPr>
          <p:nvPr>
            <p:ph type="dt" sz="half" idx="10"/>
          </p:nvPr>
        </p:nvSpPr>
        <p:spPr/>
        <p:txBody>
          <a:bodyPr/>
          <a:lstStyle/>
          <a:p>
            <a:fld id="{920A78A1-EB79-47E2-B00F-4E8A537B316A}" type="datetime1">
              <a:rPr lang="pt-PT" smtClean="0"/>
              <a:t>27/02/2024</a:t>
            </a:fld>
            <a:endParaRPr lang="en-US"/>
          </a:p>
        </p:txBody>
      </p:sp>
      <p:sp>
        <p:nvSpPr>
          <p:cNvPr id="5" name="Footer Placeholder 4">
            <a:extLst>
              <a:ext uri="{FF2B5EF4-FFF2-40B4-BE49-F238E27FC236}">
                <a16:creationId xmlns:a16="http://schemas.microsoft.com/office/drawing/2014/main" id="{0D16DD6C-7176-4F83-81A9-706FED3F6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1C7D4-BA9D-4E9E-A0F9-9B54830B8C2C}"/>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51275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FEE8-3916-4706-92B2-1C9170A6D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F5AAC-DBD2-43C5-B727-A428939F9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0626C-12E3-4EAC-A50F-68B84DF9D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780F4-00C0-42E3-9762-8DD7BD2A58E1}"/>
              </a:ext>
            </a:extLst>
          </p:cNvPr>
          <p:cNvSpPr>
            <a:spLocks noGrp="1"/>
          </p:cNvSpPr>
          <p:nvPr>
            <p:ph type="dt" sz="half" idx="10"/>
          </p:nvPr>
        </p:nvSpPr>
        <p:spPr/>
        <p:txBody>
          <a:bodyPr/>
          <a:lstStyle/>
          <a:p>
            <a:fld id="{606FA20F-97F2-403A-98B5-3E131F324EC0}" type="datetime1">
              <a:rPr lang="pt-PT" smtClean="0"/>
              <a:t>27/02/2024</a:t>
            </a:fld>
            <a:endParaRPr lang="en-US"/>
          </a:p>
        </p:txBody>
      </p:sp>
      <p:sp>
        <p:nvSpPr>
          <p:cNvPr id="6" name="Footer Placeholder 5">
            <a:extLst>
              <a:ext uri="{FF2B5EF4-FFF2-40B4-BE49-F238E27FC236}">
                <a16:creationId xmlns:a16="http://schemas.microsoft.com/office/drawing/2014/main" id="{FC078C82-BA32-4CBE-BC3F-8E58E470F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AD28A-F87C-4ACB-9141-60E13AF666F1}"/>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298869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B21B-7944-42FB-A55F-E47190DDC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617A9-1085-44B7-9661-64840EBBC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20F3B-2A61-4FCC-A57F-89CFD503F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96E88-9EA3-40A5-8EE8-7816AD302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26DDB-2C50-4AF6-A1FE-946DA73CE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9972C-00C8-4596-979F-0BF05A069298}"/>
              </a:ext>
            </a:extLst>
          </p:cNvPr>
          <p:cNvSpPr>
            <a:spLocks noGrp="1"/>
          </p:cNvSpPr>
          <p:nvPr>
            <p:ph type="dt" sz="half" idx="10"/>
          </p:nvPr>
        </p:nvSpPr>
        <p:spPr/>
        <p:txBody>
          <a:bodyPr/>
          <a:lstStyle/>
          <a:p>
            <a:fld id="{3E44AB74-5B91-4D8C-9360-632E2CA8248D}" type="datetime1">
              <a:rPr lang="pt-PT" smtClean="0"/>
              <a:t>27/02/2024</a:t>
            </a:fld>
            <a:endParaRPr lang="en-US"/>
          </a:p>
        </p:txBody>
      </p:sp>
      <p:sp>
        <p:nvSpPr>
          <p:cNvPr id="8" name="Footer Placeholder 7">
            <a:extLst>
              <a:ext uri="{FF2B5EF4-FFF2-40B4-BE49-F238E27FC236}">
                <a16:creationId xmlns:a16="http://schemas.microsoft.com/office/drawing/2014/main" id="{C5844BFF-74C9-4B40-A8C2-0687E228B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13DC7-F2DB-4808-B95D-2DD2DB140A84}"/>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78574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08B9-2BA4-46F0-AEB7-7319549BFC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EC46D-B9FA-409A-B340-DE4C9778B92E}"/>
              </a:ext>
            </a:extLst>
          </p:cNvPr>
          <p:cNvSpPr>
            <a:spLocks noGrp="1"/>
          </p:cNvSpPr>
          <p:nvPr>
            <p:ph type="dt" sz="half" idx="10"/>
          </p:nvPr>
        </p:nvSpPr>
        <p:spPr/>
        <p:txBody>
          <a:bodyPr/>
          <a:lstStyle/>
          <a:p>
            <a:fld id="{3B1B4AC3-7D49-4F7E-9C94-706C088E42FD}" type="datetime1">
              <a:rPr lang="pt-PT" smtClean="0"/>
              <a:t>27/02/2024</a:t>
            </a:fld>
            <a:endParaRPr lang="en-US"/>
          </a:p>
        </p:txBody>
      </p:sp>
      <p:sp>
        <p:nvSpPr>
          <p:cNvPr id="4" name="Footer Placeholder 3">
            <a:extLst>
              <a:ext uri="{FF2B5EF4-FFF2-40B4-BE49-F238E27FC236}">
                <a16:creationId xmlns:a16="http://schemas.microsoft.com/office/drawing/2014/main" id="{6D355B52-EB2E-4067-9EC9-3ADA97B5E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17095-1BE8-4D63-B9CF-C0CFA719C395}"/>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5430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61A7F-F911-4CC7-9032-66628DE51B5B}"/>
              </a:ext>
            </a:extLst>
          </p:cNvPr>
          <p:cNvSpPr>
            <a:spLocks noGrp="1"/>
          </p:cNvSpPr>
          <p:nvPr>
            <p:ph type="dt" sz="half" idx="10"/>
          </p:nvPr>
        </p:nvSpPr>
        <p:spPr/>
        <p:txBody>
          <a:bodyPr/>
          <a:lstStyle/>
          <a:p>
            <a:fld id="{BBBA2DBF-492F-4449-A884-BD60142FDC18}" type="datetime1">
              <a:rPr lang="pt-PT" smtClean="0"/>
              <a:t>27/02/2024</a:t>
            </a:fld>
            <a:endParaRPr lang="en-US"/>
          </a:p>
        </p:txBody>
      </p:sp>
      <p:sp>
        <p:nvSpPr>
          <p:cNvPr id="3" name="Footer Placeholder 2">
            <a:extLst>
              <a:ext uri="{FF2B5EF4-FFF2-40B4-BE49-F238E27FC236}">
                <a16:creationId xmlns:a16="http://schemas.microsoft.com/office/drawing/2014/main" id="{72509AB1-3A0D-4781-B513-02CC2CC69A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002C01-DACB-48D6-B6F9-C44A030DCC6B}"/>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1869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5843-B9A1-4A54-815D-31664472E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7BBA0-B084-44D8-9435-32A261C11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3E1E0-F7A2-4019-A5D4-F0485E4B9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BFA36-D6C9-4CB0-9640-941EF2312C6F}"/>
              </a:ext>
            </a:extLst>
          </p:cNvPr>
          <p:cNvSpPr>
            <a:spLocks noGrp="1"/>
          </p:cNvSpPr>
          <p:nvPr>
            <p:ph type="dt" sz="half" idx="10"/>
          </p:nvPr>
        </p:nvSpPr>
        <p:spPr/>
        <p:txBody>
          <a:bodyPr/>
          <a:lstStyle/>
          <a:p>
            <a:fld id="{6D2DE368-6761-4D6A-A7EB-913AAE233820}" type="datetime1">
              <a:rPr lang="pt-PT" smtClean="0"/>
              <a:t>27/02/2024</a:t>
            </a:fld>
            <a:endParaRPr lang="en-US"/>
          </a:p>
        </p:txBody>
      </p:sp>
      <p:sp>
        <p:nvSpPr>
          <p:cNvPr id="6" name="Footer Placeholder 5">
            <a:extLst>
              <a:ext uri="{FF2B5EF4-FFF2-40B4-BE49-F238E27FC236}">
                <a16:creationId xmlns:a16="http://schemas.microsoft.com/office/drawing/2014/main" id="{555B5417-50BD-496E-BD99-4EC15982E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70D31-886A-4F4A-A3E4-A83A970C127C}"/>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019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F53E-D116-47F3-AE2A-E84ECDB4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D7EB4-7483-419E-93DC-14954EC80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2F89EA-583D-4151-891E-8CBDA7E59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2AD2C-A5EF-4CD3-B5E9-873A07776038}"/>
              </a:ext>
            </a:extLst>
          </p:cNvPr>
          <p:cNvSpPr>
            <a:spLocks noGrp="1"/>
          </p:cNvSpPr>
          <p:nvPr>
            <p:ph type="dt" sz="half" idx="10"/>
          </p:nvPr>
        </p:nvSpPr>
        <p:spPr/>
        <p:txBody>
          <a:bodyPr/>
          <a:lstStyle/>
          <a:p>
            <a:fld id="{82CAE01F-E1B8-45C6-B848-6AF4E9253784}" type="datetime1">
              <a:rPr lang="pt-PT" smtClean="0"/>
              <a:t>27/02/2024</a:t>
            </a:fld>
            <a:endParaRPr lang="en-US"/>
          </a:p>
        </p:txBody>
      </p:sp>
      <p:sp>
        <p:nvSpPr>
          <p:cNvPr id="6" name="Footer Placeholder 5">
            <a:extLst>
              <a:ext uri="{FF2B5EF4-FFF2-40B4-BE49-F238E27FC236}">
                <a16:creationId xmlns:a16="http://schemas.microsoft.com/office/drawing/2014/main" id="{16AFD15E-490F-4366-8509-1981E132B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CFD34-47F6-4D5C-9988-2400486A6184}"/>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60034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511A5-48BE-4DCC-AF6A-E33829397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noProof="0" dirty="0" err="1"/>
              <a:t>Click</a:t>
            </a:r>
            <a:r>
              <a:rPr lang="pt-PT" noProof="0" dirty="0"/>
              <a:t> to </a:t>
            </a:r>
            <a:r>
              <a:rPr lang="pt-PT" noProof="0" dirty="0" err="1"/>
              <a:t>edit</a:t>
            </a:r>
            <a:r>
              <a:rPr lang="pt-PT" noProof="0" dirty="0"/>
              <a:t> Master </a:t>
            </a:r>
            <a:r>
              <a:rPr lang="pt-PT" noProof="0" dirty="0" err="1"/>
              <a:t>title</a:t>
            </a:r>
            <a:r>
              <a:rPr lang="pt-PT" noProof="0" dirty="0"/>
              <a:t> </a:t>
            </a:r>
            <a:r>
              <a:rPr lang="pt-PT" noProof="0" dirty="0" err="1"/>
              <a:t>style</a:t>
            </a:r>
            <a:endParaRPr lang="pt-PT" noProof="0" dirty="0"/>
          </a:p>
        </p:txBody>
      </p:sp>
      <p:sp>
        <p:nvSpPr>
          <p:cNvPr id="3" name="Text Placeholder 2">
            <a:extLst>
              <a:ext uri="{FF2B5EF4-FFF2-40B4-BE49-F238E27FC236}">
                <a16:creationId xmlns:a16="http://schemas.microsoft.com/office/drawing/2014/main" id="{28D7434C-B3A1-4EC1-BE53-5F91B0FCE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6A391-923B-4866-85C0-D0F076C28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43F5B-C6C3-4BA6-9EB0-3D423B1CF1AC}" type="datetime1">
              <a:rPr lang="pt-PT" smtClean="0"/>
              <a:t>27/02/2024</a:t>
            </a:fld>
            <a:endParaRPr lang="en-US"/>
          </a:p>
        </p:txBody>
      </p:sp>
      <p:sp>
        <p:nvSpPr>
          <p:cNvPr id="5" name="Footer Placeholder 4">
            <a:extLst>
              <a:ext uri="{FF2B5EF4-FFF2-40B4-BE49-F238E27FC236}">
                <a16:creationId xmlns:a16="http://schemas.microsoft.com/office/drawing/2014/main" id="{67BEBA39-EDE8-4F66-B8BF-B717CD70C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01E39E-BCDD-4A5D-B693-9237DF4B5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3C5BA-212A-4618-87B1-C700690D5974}" type="slidenum">
              <a:rPr lang="en-US" smtClean="0"/>
              <a:t>‹#›</a:t>
            </a:fld>
            <a:endParaRPr lang="en-US"/>
          </a:p>
        </p:txBody>
      </p:sp>
    </p:spTree>
    <p:extLst>
      <p:ext uri="{BB962C8B-B14F-4D97-AF65-F5344CB8AC3E}">
        <p14:creationId xmlns:p14="http://schemas.microsoft.com/office/powerpoint/2010/main" val="257368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em.mz/biograp.ht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C151A5-2692-44C2-9F6F-B3781F3F5368}"/>
              </a:ext>
            </a:extLst>
          </p:cNvPr>
          <p:cNvSpPr txBox="1">
            <a:spLocks/>
          </p:cNvSpPr>
          <p:nvPr/>
        </p:nvSpPr>
        <p:spPr>
          <a:xfrm>
            <a:off x="938712" y="1048624"/>
            <a:ext cx="10314575" cy="22206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PT" sz="2800" b="1" kern="0" dirty="0">
                <a:latin typeface="Garamond" pitchFamily="18" charset="0"/>
                <a:cs typeface="Arial" panose="020B0604020202020204" pitchFamily="34" charset="0"/>
              </a:rPr>
              <a:t/>
            </a:r>
            <a:br>
              <a:rPr lang="pt-PT" sz="2800" b="1" kern="0" dirty="0">
                <a:latin typeface="Garamond" pitchFamily="18" charset="0"/>
                <a:cs typeface="Arial" panose="020B0604020202020204" pitchFamily="34" charset="0"/>
              </a:rPr>
            </a:br>
            <a:r>
              <a:rPr lang="pt-PT" sz="2800" b="1" dirty="0">
                <a:latin typeface="Garamond" pitchFamily="18" charset="0"/>
              </a:rPr>
              <a:t>FACULDADE DE ENGENHARIA</a:t>
            </a:r>
            <a:r>
              <a:rPr lang="pt-PT" sz="2400" b="1" kern="0" dirty="0">
                <a:latin typeface="Garamond" pitchFamily="18" charset="0"/>
                <a:cs typeface="Arial" panose="020B0604020202020204" pitchFamily="34" charset="0"/>
              </a:rPr>
              <a:t/>
            </a:r>
            <a:br>
              <a:rPr lang="pt-PT" sz="2400" b="1" kern="0" dirty="0">
                <a:latin typeface="Garamond" pitchFamily="18" charset="0"/>
                <a:cs typeface="Arial" panose="020B0604020202020204" pitchFamily="34" charset="0"/>
              </a:rPr>
            </a:br>
            <a:r>
              <a:rPr lang="pt-PT" sz="2400" b="1" dirty="0">
                <a:latin typeface="Garamond" pitchFamily="18" charset="0"/>
              </a:rPr>
              <a:t>DEPARTAMENTO DE ENGENHARIA ELECTROTÉCNICA </a:t>
            </a:r>
            <a:r>
              <a:rPr lang="pt-PT" sz="2400" dirty="0">
                <a:latin typeface="Garamond" pitchFamily="18" charset="0"/>
              </a:rPr>
              <a:t/>
            </a:r>
            <a:br>
              <a:rPr lang="pt-PT" sz="2400" dirty="0">
                <a:latin typeface="Garamond" pitchFamily="18" charset="0"/>
              </a:rPr>
            </a:br>
            <a:r>
              <a:rPr lang="pt-PT" sz="2400" b="1" dirty="0">
                <a:latin typeface="Garamond" pitchFamily="18" charset="0"/>
              </a:rPr>
              <a:t>LICENCIATURA EM ENGENHARIA INFORMÁTICA</a:t>
            </a:r>
            <a:r>
              <a:rPr lang="pt-PT" sz="2400" dirty="0">
                <a:latin typeface="Garamond" pitchFamily="18" charset="0"/>
              </a:rPr>
              <a:t/>
            </a:r>
            <a:br>
              <a:rPr lang="pt-PT" sz="2400" dirty="0">
                <a:latin typeface="Garamond" pitchFamily="18" charset="0"/>
              </a:rPr>
            </a:br>
            <a:r>
              <a:rPr lang="pt-PT" sz="2400" b="1" dirty="0">
                <a:latin typeface="Garamond" pitchFamily="18" charset="0"/>
              </a:rPr>
              <a:t>REDES DE COMPUTADORES I</a:t>
            </a:r>
            <a:r>
              <a:rPr lang="pt-PT" sz="2400" dirty="0">
                <a:latin typeface="Garamond" pitchFamily="18" charset="0"/>
              </a:rPr>
              <a:t/>
            </a:r>
            <a:br>
              <a:rPr lang="pt-PT" sz="2400" dirty="0">
                <a:latin typeface="Garamond" pitchFamily="18" charset="0"/>
              </a:rPr>
            </a:br>
            <a:endParaRPr lang="en-ZA" sz="2400" b="1" dirty="0">
              <a:latin typeface="Garamond" pitchFamily="18" charset="0"/>
              <a:cs typeface="Arial" panose="020B0604020202020204" pitchFamily="34" charset="0"/>
            </a:endParaRPr>
          </a:p>
        </p:txBody>
      </p:sp>
      <p:pic>
        <p:nvPicPr>
          <p:cNvPr id="5" name="Imagem 5" descr="modlane">
            <a:hlinkClick r:id="rId2"/>
            <a:extLst>
              <a:ext uri="{FF2B5EF4-FFF2-40B4-BE49-F238E27FC236}">
                <a16:creationId xmlns:a16="http://schemas.microsoft.com/office/drawing/2014/main" id="{B2AEE1E5-84C0-44AF-968A-919BC15E43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24337" y="564836"/>
            <a:ext cx="561340" cy="619125"/>
          </a:xfrm>
          <a:prstGeom prst="rect">
            <a:avLst/>
          </a:prstGeom>
          <a:noFill/>
        </p:spPr>
      </p:pic>
      <p:pic>
        <p:nvPicPr>
          <p:cNvPr id="6" name="Picture 5" descr="logo_uem.png">
            <a:extLst>
              <a:ext uri="{FF2B5EF4-FFF2-40B4-BE49-F238E27FC236}">
                <a16:creationId xmlns:a16="http://schemas.microsoft.com/office/drawing/2014/main" id="{34464110-9079-4E8B-9F8D-C1E06267751F}"/>
              </a:ext>
            </a:extLst>
          </p:cNvPr>
          <p:cNvPicPr/>
          <p:nvPr/>
        </p:nvPicPr>
        <p:blipFill>
          <a:blip r:embed="rId4"/>
          <a:stretch>
            <a:fillRect/>
          </a:stretch>
        </p:blipFill>
        <p:spPr>
          <a:xfrm>
            <a:off x="465113" y="254281"/>
            <a:ext cx="1415946" cy="1400019"/>
          </a:xfrm>
          <a:prstGeom prst="rect">
            <a:avLst/>
          </a:prstGeom>
        </p:spPr>
      </p:pic>
      <p:sp>
        <p:nvSpPr>
          <p:cNvPr id="7" name="Subtitle 6">
            <a:extLst>
              <a:ext uri="{FF2B5EF4-FFF2-40B4-BE49-F238E27FC236}">
                <a16:creationId xmlns:a16="http://schemas.microsoft.com/office/drawing/2014/main" id="{7A6381B8-1141-4394-A1BD-87A8E704F408}"/>
              </a:ext>
            </a:extLst>
          </p:cNvPr>
          <p:cNvSpPr txBox="1">
            <a:spLocks/>
          </p:cNvSpPr>
          <p:nvPr/>
        </p:nvSpPr>
        <p:spPr>
          <a:xfrm>
            <a:off x="968691" y="3429000"/>
            <a:ext cx="10314575" cy="9584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3200" b="1" dirty="0">
                <a:solidFill>
                  <a:srgbClr val="00B050"/>
                </a:solidFill>
                <a:latin typeface="Garamond" pitchFamily="18" charset="0"/>
              </a:rPr>
              <a:t>Modelo OSI e TCP/IP</a:t>
            </a:r>
            <a:endParaRPr lang="pt-PT" sz="3200" dirty="0">
              <a:solidFill>
                <a:srgbClr val="00B050"/>
              </a:solidFill>
              <a:latin typeface="Garamond" pitchFamily="18" charset="0"/>
            </a:endParaRPr>
          </a:p>
        </p:txBody>
      </p:sp>
      <p:sp>
        <p:nvSpPr>
          <p:cNvPr id="9" name="Text Box 2">
            <a:extLst>
              <a:ext uri="{FF2B5EF4-FFF2-40B4-BE49-F238E27FC236}">
                <a16:creationId xmlns:a16="http://schemas.microsoft.com/office/drawing/2014/main" id="{D8AF6306-FD0C-4DB2-B706-2C01E33DB68D}"/>
              </a:ext>
            </a:extLst>
          </p:cNvPr>
          <p:cNvSpPr txBox="1">
            <a:spLocks noChangeArrowheads="1"/>
          </p:cNvSpPr>
          <p:nvPr/>
        </p:nvSpPr>
        <p:spPr bwMode="auto">
          <a:xfrm>
            <a:off x="6649268" y="4582333"/>
            <a:ext cx="5073445" cy="14311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PT" sz="2400" b="1" i="0" u="none" strike="noStrike" cap="none" normalizeH="0" baseline="0" dirty="0">
                <a:ln>
                  <a:noFill/>
                </a:ln>
                <a:effectLst/>
                <a:latin typeface="Garamond" pitchFamily="18" charset="0"/>
                <a:cs typeface="Arial" pitchFamily="34" charset="0"/>
              </a:rPr>
              <a:t>Grupo  Docente:</a:t>
            </a:r>
          </a:p>
          <a:p>
            <a:pPr fontAlgn="base">
              <a:spcBef>
                <a:spcPct val="0"/>
              </a:spcBef>
              <a:spcAft>
                <a:spcPts val="800"/>
              </a:spcAft>
              <a:buFont typeface="Symbol" pitchFamily="18" charset="2"/>
              <a:buChar char="·"/>
            </a:pPr>
            <a:r>
              <a:rPr lang="en-US" sz="2400" dirty="0" err="1" smtClean="0">
                <a:latin typeface="Garamond" pitchFamily="18" charset="0"/>
                <a:cs typeface="Arial" pitchFamily="34" charset="0"/>
              </a:rPr>
              <a:t>Mestre</a:t>
            </a:r>
            <a:r>
              <a:rPr lang="en-US" sz="2400" dirty="0" smtClean="0">
                <a:latin typeface="Garamond" pitchFamily="18" charset="0"/>
                <a:cs typeface="Arial" pitchFamily="34" charset="0"/>
              </a:rPr>
              <a:t> </a:t>
            </a:r>
            <a:r>
              <a:rPr lang="pt-BR" sz="2400" dirty="0">
                <a:latin typeface="Garamond" panose="02020404030301010803" pitchFamily="18" charset="0"/>
              </a:rPr>
              <a:t>Felizardo </a:t>
            </a:r>
            <a:r>
              <a:rPr lang="pt-BR" sz="2400" dirty="0" smtClean="0">
                <a:latin typeface="Garamond" panose="02020404030301010803" pitchFamily="18" charset="0"/>
              </a:rPr>
              <a:t>Munguambe, </a:t>
            </a:r>
            <a:r>
              <a:rPr lang="en-US" sz="2400" dirty="0" err="1" smtClean="0">
                <a:latin typeface="Garamond" pitchFamily="18" charset="0"/>
                <a:cs typeface="Arial" pitchFamily="34" charset="0"/>
              </a:rPr>
              <a:t>Eng</a:t>
            </a:r>
            <a:r>
              <a:rPr lang="en-US" sz="2400" dirty="0" smtClean="0">
                <a:latin typeface="Garamond" pitchFamily="18" charset="0"/>
                <a:cs typeface="Arial" pitchFamily="34" charset="0"/>
              </a:rPr>
              <a:t>º.</a:t>
            </a:r>
            <a:r>
              <a:rPr lang="pt-BR" sz="2400" dirty="0" smtClean="0">
                <a:latin typeface="Garamond" panose="02020404030301010803" pitchFamily="18" charset="0"/>
              </a:rPr>
              <a:t> </a:t>
            </a:r>
            <a:endParaRPr kumimoji="0" lang="en-US" sz="2400" b="0" i="0" u="none" strike="noStrike" cap="none" normalizeH="0" baseline="0" dirty="0">
              <a:ln>
                <a:noFill/>
              </a:ln>
              <a:solidFill>
                <a:schemeClr val="tx1"/>
              </a:solidFill>
              <a:effectLst/>
              <a:latin typeface="Garamond" pitchFamily="18" charset="0"/>
              <a:cs typeface="Arial" pitchFamily="34" charset="0"/>
            </a:endParaRPr>
          </a:p>
          <a:p>
            <a:pPr lvl="0" fontAlgn="base">
              <a:spcBef>
                <a:spcPct val="0"/>
              </a:spcBef>
              <a:spcAft>
                <a:spcPts val="800"/>
              </a:spcAft>
              <a:buFont typeface="Symbol" pitchFamily="18" charset="2"/>
              <a:buChar char="·"/>
            </a:pPr>
            <a:r>
              <a:rPr lang="en-US" sz="2400" dirty="0" err="1" smtClean="0">
                <a:latin typeface="Garamond" pitchFamily="18" charset="0"/>
                <a:cs typeface="Arial" pitchFamily="34" charset="0"/>
              </a:rPr>
              <a:t>Mestre</a:t>
            </a:r>
            <a:r>
              <a:rPr lang="en-US" sz="2400" dirty="0" smtClean="0">
                <a:latin typeface="Garamond" pitchFamily="18" charset="0"/>
                <a:cs typeface="Arial" pitchFamily="34" charset="0"/>
              </a:rPr>
              <a:t> </a:t>
            </a:r>
            <a:r>
              <a:rPr lang="en-US" sz="2400" dirty="0" err="1">
                <a:latin typeface="Garamond" pitchFamily="18" charset="0"/>
                <a:cs typeface="Arial" pitchFamily="34" charset="0"/>
              </a:rPr>
              <a:t>Délcio</a:t>
            </a:r>
            <a:r>
              <a:rPr lang="en-US" sz="2400" dirty="0">
                <a:latin typeface="Garamond" pitchFamily="18" charset="0"/>
                <a:cs typeface="Arial" pitchFamily="34" charset="0"/>
              </a:rPr>
              <a:t> </a:t>
            </a:r>
            <a:r>
              <a:rPr lang="en-US" sz="2400" dirty="0" err="1" smtClean="0">
                <a:latin typeface="Garamond" pitchFamily="18" charset="0"/>
                <a:cs typeface="Arial" pitchFamily="34" charset="0"/>
              </a:rPr>
              <a:t>Chadreca</a:t>
            </a:r>
            <a:r>
              <a:rPr lang="en-US" sz="2400" dirty="0">
                <a:latin typeface="Garamond" pitchFamily="18" charset="0"/>
                <a:cs typeface="Arial" pitchFamily="34" charset="0"/>
              </a:rPr>
              <a:t>, </a:t>
            </a:r>
            <a:r>
              <a:rPr lang="en-US" sz="2400" dirty="0" err="1" smtClean="0">
                <a:latin typeface="Garamond" pitchFamily="18" charset="0"/>
                <a:cs typeface="Arial" pitchFamily="34" charset="0"/>
              </a:rPr>
              <a:t>Eng</a:t>
            </a:r>
            <a:r>
              <a:rPr lang="en-US" sz="2400" dirty="0" smtClean="0">
                <a:latin typeface="Garamond" pitchFamily="18" charset="0"/>
                <a:cs typeface="Arial" pitchFamily="34" charset="0"/>
              </a:rPr>
              <a:t>º.</a:t>
            </a:r>
            <a:endParaRPr lang="en-US" sz="2400" dirty="0">
              <a:latin typeface="Garamond" pitchFamily="18" charset="0"/>
              <a:cs typeface="Arial" pitchFamily="34" charset="0"/>
            </a:endParaRPr>
          </a:p>
        </p:txBody>
      </p:sp>
    </p:spTree>
    <p:extLst>
      <p:ext uri="{BB962C8B-B14F-4D97-AF65-F5344CB8AC3E}">
        <p14:creationId xmlns:p14="http://schemas.microsoft.com/office/powerpoint/2010/main" val="3659736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C34147-7CA7-4B47-B465-5F0669C12DEE}"/>
              </a:ext>
            </a:extLst>
          </p:cNvPr>
          <p:cNvSpPr>
            <a:spLocks noGrp="1"/>
          </p:cNvSpPr>
          <p:nvPr>
            <p:ph type="dt" sz="half" idx="10"/>
          </p:nvPr>
        </p:nvSpPr>
        <p:spPr>
          <a:xfrm>
            <a:off x="838200" y="6411653"/>
            <a:ext cx="2743200" cy="365125"/>
          </a:xfrm>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9A8FC356-2B27-48D1-AEC9-0E1D2F8CBF53}"/>
              </a:ext>
            </a:extLst>
          </p:cNvPr>
          <p:cNvSpPr>
            <a:spLocks noGrp="1"/>
          </p:cNvSpPr>
          <p:nvPr>
            <p:ph type="sldNum" sz="quarter" idx="12"/>
          </p:nvPr>
        </p:nvSpPr>
        <p:spPr/>
        <p:txBody>
          <a:bodyPr/>
          <a:lstStyle/>
          <a:p>
            <a:fld id="{0023C5BA-212A-4618-87B1-C700690D5974}" type="slidenum">
              <a:rPr lang="en-US" smtClean="0"/>
              <a:pPr/>
              <a:t>10</a:t>
            </a:fld>
            <a:endParaRPr lang="en-US" dirty="0"/>
          </a:p>
        </p:txBody>
      </p:sp>
      <p:sp>
        <p:nvSpPr>
          <p:cNvPr id="8" name="Rectangle: Rounded Corners 7">
            <a:extLst>
              <a:ext uri="{FF2B5EF4-FFF2-40B4-BE49-F238E27FC236}">
                <a16:creationId xmlns:a16="http://schemas.microsoft.com/office/drawing/2014/main" id="{836AB400-18FD-4261-BCF4-6ECFB418DFAC}"/>
              </a:ext>
            </a:extLst>
          </p:cNvPr>
          <p:cNvSpPr/>
          <p:nvPr/>
        </p:nvSpPr>
        <p:spPr>
          <a:xfrm>
            <a:off x="283622" y="95715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Aplicação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9182C18-259B-4184-9407-EA9BAB0ED43E}"/>
              </a:ext>
            </a:extLst>
          </p:cNvPr>
          <p:cNvSpPr/>
          <p:nvPr/>
        </p:nvSpPr>
        <p:spPr>
          <a:xfrm>
            <a:off x="283622" y="170806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Apresentação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A8038CA-48EB-480B-9C6F-A22045C88462}"/>
              </a:ext>
            </a:extLst>
          </p:cNvPr>
          <p:cNvSpPr/>
          <p:nvPr/>
        </p:nvSpPr>
        <p:spPr>
          <a:xfrm>
            <a:off x="283622" y="2458985"/>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Sessão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D3C03278-9FF6-402B-B11D-3D2E22CB937A}"/>
              </a:ext>
            </a:extLst>
          </p:cNvPr>
          <p:cNvSpPr/>
          <p:nvPr/>
        </p:nvSpPr>
        <p:spPr>
          <a:xfrm>
            <a:off x="283622" y="320990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00DED084-B4D3-44DE-9BD0-BAB43D49A91E}"/>
              </a:ext>
            </a:extLst>
          </p:cNvPr>
          <p:cNvSpPr/>
          <p:nvPr/>
        </p:nvSpPr>
        <p:spPr>
          <a:xfrm>
            <a:off x="283622" y="3960817"/>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9FC5F23D-4CCE-4EB2-B2D2-32E5A3258B75}"/>
              </a:ext>
            </a:extLst>
          </p:cNvPr>
          <p:cNvSpPr/>
          <p:nvPr/>
        </p:nvSpPr>
        <p:spPr>
          <a:xfrm>
            <a:off x="283622" y="471173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0A379C3-4B4C-4A0C-956E-BED6CA61C471}"/>
              </a:ext>
            </a:extLst>
          </p:cNvPr>
          <p:cNvSpPr/>
          <p:nvPr/>
        </p:nvSpPr>
        <p:spPr>
          <a:xfrm>
            <a:off x="283622" y="546264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1D21930F-4275-45CF-8D76-030BFC307A74}"/>
              </a:ext>
            </a:extLst>
          </p:cNvPr>
          <p:cNvSpPr/>
          <p:nvPr/>
        </p:nvSpPr>
        <p:spPr>
          <a:xfrm>
            <a:off x="9159237" y="95715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Aplicação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08C91B37-A397-4258-8197-B546C39AA38C}"/>
              </a:ext>
            </a:extLst>
          </p:cNvPr>
          <p:cNvSpPr/>
          <p:nvPr/>
        </p:nvSpPr>
        <p:spPr>
          <a:xfrm>
            <a:off x="9159237" y="170806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Apresentação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8CCEA77-B19D-4266-8BD0-7CB55DC76A42}"/>
              </a:ext>
            </a:extLst>
          </p:cNvPr>
          <p:cNvSpPr/>
          <p:nvPr/>
        </p:nvSpPr>
        <p:spPr>
          <a:xfrm>
            <a:off x="9159237" y="2458985"/>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Sessão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9327D99-E150-4941-91CD-95581E352BE8}"/>
              </a:ext>
            </a:extLst>
          </p:cNvPr>
          <p:cNvSpPr/>
          <p:nvPr/>
        </p:nvSpPr>
        <p:spPr>
          <a:xfrm>
            <a:off x="9159237" y="320990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01734798-905A-4AC7-990B-EFDF9A8EBAA4}"/>
              </a:ext>
            </a:extLst>
          </p:cNvPr>
          <p:cNvSpPr/>
          <p:nvPr/>
        </p:nvSpPr>
        <p:spPr>
          <a:xfrm>
            <a:off x="9159237" y="3960817"/>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24B2D68-9994-4CDC-91BA-9944512B6B08}"/>
              </a:ext>
            </a:extLst>
          </p:cNvPr>
          <p:cNvSpPr/>
          <p:nvPr/>
        </p:nvSpPr>
        <p:spPr>
          <a:xfrm>
            <a:off x="9159237" y="471173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E01E4903-DCEE-4420-8C00-CD9649DC41E3}"/>
              </a:ext>
            </a:extLst>
          </p:cNvPr>
          <p:cNvSpPr/>
          <p:nvPr/>
        </p:nvSpPr>
        <p:spPr>
          <a:xfrm>
            <a:off x="9159237" y="5447502"/>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FAA36494-A4F9-4403-AF2B-2B39271D49BF}"/>
              </a:ext>
            </a:extLst>
          </p:cNvPr>
          <p:cNvSpPr/>
          <p:nvPr/>
        </p:nvSpPr>
        <p:spPr>
          <a:xfrm>
            <a:off x="3252404" y="3960816"/>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7EB9E6C6-C3FC-43BA-AE20-399B5FCF8F9E}"/>
              </a:ext>
            </a:extLst>
          </p:cNvPr>
          <p:cNvSpPr/>
          <p:nvPr/>
        </p:nvSpPr>
        <p:spPr>
          <a:xfrm>
            <a:off x="3252404" y="4711732"/>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F1182C03-AB67-44D4-922C-B80E731B8528}"/>
              </a:ext>
            </a:extLst>
          </p:cNvPr>
          <p:cNvSpPr/>
          <p:nvPr/>
        </p:nvSpPr>
        <p:spPr>
          <a:xfrm>
            <a:off x="3252404" y="545987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46A0F500-6B82-4561-8352-DCE8C9EE9123}"/>
              </a:ext>
            </a:extLst>
          </p:cNvPr>
          <p:cNvSpPr/>
          <p:nvPr/>
        </p:nvSpPr>
        <p:spPr>
          <a:xfrm>
            <a:off x="6245625" y="395804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B331D5CD-77B2-4E3B-B83C-AC18CBEE2DC5}"/>
              </a:ext>
            </a:extLst>
          </p:cNvPr>
          <p:cNvSpPr/>
          <p:nvPr/>
        </p:nvSpPr>
        <p:spPr>
          <a:xfrm>
            <a:off x="6221186" y="471173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EEFFC3EE-B374-43C7-9EF6-A5390340C08F}"/>
              </a:ext>
            </a:extLst>
          </p:cNvPr>
          <p:cNvSpPr/>
          <p:nvPr/>
        </p:nvSpPr>
        <p:spPr>
          <a:xfrm>
            <a:off x="6245625" y="545987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6DA49332-4E3F-4201-80DB-52B50BB37B8F}"/>
              </a:ext>
            </a:extLst>
          </p:cNvPr>
          <p:cNvCxnSpPr>
            <a:cxnSpLocks/>
            <a:stCxn id="12" idx="3"/>
            <a:endCxn id="22" idx="1"/>
          </p:cNvCxnSpPr>
          <p:nvPr/>
        </p:nvCxnSpPr>
        <p:spPr>
          <a:xfrm flipV="1">
            <a:off x="2673036" y="4228757"/>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459B48-F3D1-4F0F-8ED7-86E172D6468C}"/>
              </a:ext>
            </a:extLst>
          </p:cNvPr>
          <p:cNvCxnSpPr>
            <a:cxnSpLocks/>
            <a:stCxn id="13" idx="3"/>
            <a:endCxn id="23" idx="1"/>
          </p:cNvCxnSpPr>
          <p:nvPr/>
        </p:nvCxnSpPr>
        <p:spPr>
          <a:xfrm flipV="1">
            <a:off x="2673036" y="4979673"/>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27082DD-C1D3-40F3-966C-315147FB04F1}"/>
              </a:ext>
            </a:extLst>
          </p:cNvPr>
          <p:cNvCxnSpPr>
            <a:cxnSpLocks/>
            <a:stCxn id="14" idx="3"/>
            <a:endCxn id="24" idx="1"/>
          </p:cNvCxnSpPr>
          <p:nvPr/>
        </p:nvCxnSpPr>
        <p:spPr>
          <a:xfrm flipV="1">
            <a:off x="2673036" y="5727820"/>
            <a:ext cx="579368" cy="27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0218E43-B8B7-49FE-807B-605C6614FAA8}"/>
              </a:ext>
            </a:extLst>
          </p:cNvPr>
          <p:cNvCxnSpPr>
            <a:cxnSpLocks/>
            <a:stCxn id="22" idx="3"/>
            <a:endCxn id="25" idx="1"/>
          </p:cNvCxnSpPr>
          <p:nvPr/>
        </p:nvCxnSpPr>
        <p:spPr>
          <a:xfrm flipV="1">
            <a:off x="5641818" y="4225990"/>
            <a:ext cx="603807" cy="27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7314A23-3AAE-4A88-9484-29EC11700B61}"/>
              </a:ext>
            </a:extLst>
          </p:cNvPr>
          <p:cNvCxnSpPr>
            <a:cxnSpLocks/>
            <a:stCxn id="23" idx="3"/>
            <a:endCxn id="26" idx="1"/>
          </p:cNvCxnSpPr>
          <p:nvPr/>
        </p:nvCxnSpPr>
        <p:spPr>
          <a:xfrm flipV="1">
            <a:off x="5641818" y="4979672"/>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38B513A-6DD6-4B76-9C04-A156D59B804B}"/>
              </a:ext>
            </a:extLst>
          </p:cNvPr>
          <p:cNvCxnSpPr>
            <a:cxnSpLocks/>
            <a:stCxn id="24" idx="3"/>
            <a:endCxn id="27" idx="1"/>
          </p:cNvCxnSpPr>
          <p:nvPr/>
        </p:nvCxnSpPr>
        <p:spPr>
          <a:xfrm>
            <a:off x="5641818" y="5727820"/>
            <a:ext cx="603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CCD4ACC-F8FA-4BAA-982A-627C9B1FDDEA}"/>
              </a:ext>
            </a:extLst>
          </p:cNvPr>
          <p:cNvCxnSpPr>
            <a:cxnSpLocks/>
            <a:stCxn id="25" idx="3"/>
            <a:endCxn id="19" idx="1"/>
          </p:cNvCxnSpPr>
          <p:nvPr/>
        </p:nvCxnSpPr>
        <p:spPr>
          <a:xfrm>
            <a:off x="8635039" y="4225990"/>
            <a:ext cx="524198" cy="2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14EDD38-D85F-4040-AD22-EA90A4F4D45C}"/>
              </a:ext>
            </a:extLst>
          </p:cNvPr>
          <p:cNvCxnSpPr>
            <a:cxnSpLocks/>
            <a:stCxn id="26" idx="3"/>
            <a:endCxn id="20" idx="1"/>
          </p:cNvCxnSpPr>
          <p:nvPr/>
        </p:nvCxnSpPr>
        <p:spPr>
          <a:xfrm>
            <a:off x="8610600" y="4979672"/>
            <a:ext cx="5486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92A5E98-75B5-4A43-BED1-EB9173A1CA06}"/>
              </a:ext>
            </a:extLst>
          </p:cNvPr>
          <p:cNvCxnSpPr>
            <a:cxnSpLocks/>
            <a:stCxn id="27" idx="3"/>
            <a:endCxn id="21" idx="1"/>
          </p:cNvCxnSpPr>
          <p:nvPr/>
        </p:nvCxnSpPr>
        <p:spPr>
          <a:xfrm flipV="1">
            <a:off x="8635039" y="5715443"/>
            <a:ext cx="524198" cy="123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DBADEE-0B41-49A7-890B-ADED7A20D2B1}"/>
              </a:ext>
            </a:extLst>
          </p:cNvPr>
          <p:cNvCxnSpPr>
            <a:cxnSpLocks/>
            <a:stCxn id="8" idx="2"/>
            <a:endCxn id="9" idx="0"/>
          </p:cNvCxnSpPr>
          <p:nvPr/>
        </p:nvCxnSpPr>
        <p:spPr>
          <a:xfrm>
            <a:off x="1478329" y="149303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EB4715-9273-4057-9B46-1EAA0E256850}"/>
              </a:ext>
            </a:extLst>
          </p:cNvPr>
          <p:cNvCxnSpPr>
            <a:cxnSpLocks/>
            <a:stCxn id="9" idx="2"/>
            <a:endCxn id="10" idx="0"/>
          </p:cNvCxnSpPr>
          <p:nvPr/>
        </p:nvCxnSpPr>
        <p:spPr>
          <a:xfrm>
            <a:off x="1478329" y="2243950"/>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32578D-E7EA-4B6A-8192-A174F4EAF347}"/>
              </a:ext>
            </a:extLst>
          </p:cNvPr>
          <p:cNvCxnSpPr>
            <a:cxnSpLocks/>
            <a:stCxn id="10" idx="2"/>
            <a:endCxn id="11" idx="0"/>
          </p:cNvCxnSpPr>
          <p:nvPr/>
        </p:nvCxnSpPr>
        <p:spPr>
          <a:xfrm>
            <a:off x="1478329" y="2994866"/>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99BBA12-4852-428C-A4D9-CE0C1ABC0AA4}"/>
              </a:ext>
            </a:extLst>
          </p:cNvPr>
          <p:cNvCxnSpPr>
            <a:cxnSpLocks/>
            <a:stCxn id="11" idx="2"/>
            <a:endCxn id="12" idx="0"/>
          </p:cNvCxnSpPr>
          <p:nvPr/>
        </p:nvCxnSpPr>
        <p:spPr>
          <a:xfrm>
            <a:off x="1478329" y="3745782"/>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1436161-9ED3-4DDF-AF62-46E37F210EE8}"/>
              </a:ext>
            </a:extLst>
          </p:cNvPr>
          <p:cNvCxnSpPr>
            <a:cxnSpLocks/>
            <a:stCxn id="12" idx="2"/>
            <a:endCxn id="13" idx="0"/>
          </p:cNvCxnSpPr>
          <p:nvPr/>
        </p:nvCxnSpPr>
        <p:spPr>
          <a:xfrm>
            <a:off x="1478329" y="4496698"/>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82C82C-5C2B-45EE-9A2B-B609C2C6B610}"/>
              </a:ext>
            </a:extLst>
          </p:cNvPr>
          <p:cNvCxnSpPr>
            <a:cxnSpLocks/>
            <a:stCxn id="13" idx="2"/>
            <a:endCxn id="14" idx="0"/>
          </p:cNvCxnSpPr>
          <p:nvPr/>
        </p:nvCxnSpPr>
        <p:spPr>
          <a:xfrm>
            <a:off x="1478329" y="524761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E5216A5-A7D3-4905-9813-A40E50ECAC6F}"/>
              </a:ext>
            </a:extLst>
          </p:cNvPr>
          <p:cNvCxnSpPr>
            <a:cxnSpLocks/>
            <a:stCxn id="15" idx="2"/>
            <a:endCxn id="16" idx="0"/>
          </p:cNvCxnSpPr>
          <p:nvPr/>
        </p:nvCxnSpPr>
        <p:spPr>
          <a:xfrm>
            <a:off x="10353944" y="149303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616CC22-61BB-44CA-9828-56A0E4E97ECE}"/>
              </a:ext>
            </a:extLst>
          </p:cNvPr>
          <p:cNvCxnSpPr>
            <a:cxnSpLocks/>
            <a:stCxn id="16" idx="2"/>
            <a:endCxn id="17" idx="0"/>
          </p:cNvCxnSpPr>
          <p:nvPr/>
        </p:nvCxnSpPr>
        <p:spPr>
          <a:xfrm>
            <a:off x="10353944" y="2243950"/>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5272CD5-7F3B-450C-9B5B-63759994B840}"/>
              </a:ext>
            </a:extLst>
          </p:cNvPr>
          <p:cNvCxnSpPr>
            <a:cxnSpLocks/>
            <a:stCxn id="17" idx="2"/>
            <a:endCxn id="18" idx="0"/>
          </p:cNvCxnSpPr>
          <p:nvPr/>
        </p:nvCxnSpPr>
        <p:spPr>
          <a:xfrm>
            <a:off x="10353944" y="2994866"/>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0DEC38F-85BC-4264-B269-833CF3908C71}"/>
              </a:ext>
            </a:extLst>
          </p:cNvPr>
          <p:cNvCxnSpPr>
            <a:cxnSpLocks/>
            <a:stCxn id="18" idx="2"/>
            <a:endCxn id="19" idx="0"/>
          </p:cNvCxnSpPr>
          <p:nvPr/>
        </p:nvCxnSpPr>
        <p:spPr>
          <a:xfrm>
            <a:off x="10353944" y="3745782"/>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128C214-6A24-42BB-AB37-B232229D46CC}"/>
              </a:ext>
            </a:extLst>
          </p:cNvPr>
          <p:cNvCxnSpPr>
            <a:cxnSpLocks/>
            <a:stCxn id="19" idx="2"/>
            <a:endCxn id="20" idx="0"/>
          </p:cNvCxnSpPr>
          <p:nvPr/>
        </p:nvCxnSpPr>
        <p:spPr>
          <a:xfrm>
            <a:off x="10353944" y="4496698"/>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05C7DA9-5718-473D-9D56-F606A932790B}"/>
              </a:ext>
            </a:extLst>
          </p:cNvPr>
          <p:cNvCxnSpPr>
            <a:cxnSpLocks/>
            <a:stCxn id="20" idx="2"/>
            <a:endCxn id="21" idx="0"/>
          </p:cNvCxnSpPr>
          <p:nvPr/>
        </p:nvCxnSpPr>
        <p:spPr>
          <a:xfrm>
            <a:off x="10353944" y="5247614"/>
            <a:ext cx="0" cy="1998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F19C07-4269-4AE4-B84C-7B0B9A09FE47}"/>
              </a:ext>
            </a:extLst>
          </p:cNvPr>
          <p:cNvCxnSpPr>
            <a:cxnSpLocks/>
            <a:stCxn id="8" idx="0"/>
          </p:cNvCxnSpPr>
          <p:nvPr/>
        </p:nvCxnSpPr>
        <p:spPr>
          <a:xfrm>
            <a:off x="1478329" y="957153"/>
            <a:ext cx="0" cy="528315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2" name="Straight Connector 101">
            <a:extLst>
              <a:ext uri="{FF2B5EF4-FFF2-40B4-BE49-F238E27FC236}">
                <a16:creationId xmlns:a16="http://schemas.microsoft.com/office/drawing/2014/main" id="{39A0FEC4-6844-43DD-9EF6-F60B39FCEC30}"/>
              </a:ext>
            </a:extLst>
          </p:cNvPr>
          <p:cNvCxnSpPr>
            <a:cxnSpLocks/>
          </p:cNvCxnSpPr>
          <p:nvPr/>
        </p:nvCxnSpPr>
        <p:spPr>
          <a:xfrm>
            <a:off x="10359138" y="942627"/>
            <a:ext cx="0" cy="529767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3" name="Straight Connector 102">
            <a:extLst>
              <a:ext uri="{FF2B5EF4-FFF2-40B4-BE49-F238E27FC236}">
                <a16:creationId xmlns:a16="http://schemas.microsoft.com/office/drawing/2014/main" id="{478F082E-D299-4367-9980-78827E03C41D}"/>
              </a:ext>
            </a:extLst>
          </p:cNvPr>
          <p:cNvCxnSpPr>
            <a:cxnSpLocks/>
          </p:cNvCxnSpPr>
          <p:nvPr/>
        </p:nvCxnSpPr>
        <p:spPr>
          <a:xfrm>
            <a:off x="3811867" y="3958049"/>
            <a:ext cx="0" cy="2282254"/>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7" name="Straight Connector 106">
            <a:extLst>
              <a:ext uri="{FF2B5EF4-FFF2-40B4-BE49-F238E27FC236}">
                <a16:creationId xmlns:a16="http://schemas.microsoft.com/office/drawing/2014/main" id="{3AFE6206-974E-47A8-A58F-3AC1E0AB44B1}"/>
              </a:ext>
            </a:extLst>
          </p:cNvPr>
          <p:cNvCxnSpPr>
            <a:cxnSpLocks/>
          </p:cNvCxnSpPr>
          <p:nvPr/>
        </p:nvCxnSpPr>
        <p:spPr>
          <a:xfrm>
            <a:off x="5189059" y="3958049"/>
            <a:ext cx="0" cy="229786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8" name="Straight Connector 107">
            <a:extLst>
              <a:ext uri="{FF2B5EF4-FFF2-40B4-BE49-F238E27FC236}">
                <a16:creationId xmlns:a16="http://schemas.microsoft.com/office/drawing/2014/main" id="{3E4B1EBD-9816-4325-8114-8579882CED02}"/>
              </a:ext>
            </a:extLst>
          </p:cNvPr>
          <p:cNvCxnSpPr>
            <a:cxnSpLocks/>
          </p:cNvCxnSpPr>
          <p:nvPr/>
        </p:nvCxnSpPr>
        <p:spPr>
          <a:xfrm>
            <a:off x="6732634" y="3958049"/>
            <a:ext cx="0" cy="229786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9" name="Straight Connector 108">
            <a:extLst>
              <a:ext uri="{FF2B5EF4-FFF2-40B4-BE49-F238E27FC236}">
                <a16:creationId xmlns:a16="http://schemas.microsoft.com/office/drawing/2014/main" id="{1B3721A5-AD96-4E84-886C-837D09B53052}"/>
              </a:ext>
            </a:extLst>
          </p:cNvPr>
          <p:cNvCxnSpPr>
            <a:cxnSpLocks/>
          </p:cNvCxnSpPr>
          <p:nvPr/>
        </p:nvCxnSpPr>
        <p:spPr>
          <a:xfrm>
            <a:off x="7923870" y="3958049"/>
            <a:ext cx="0" cy="227763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4" name="Straight Connector 113">
            <a:extLst>
              <a:ext uri="{FF2B5EF4-FFF2-40B4-BE49-F238E27FC236}">
                <a16:creationId xmlns:a16="http://schemas.microsoft.com/office/drawing/2014/main" id="{9131C014-96CF-4D6D-9DDA-24006897AFEF}"/>
              </a:ext>
            </a:extLst>
          </p:cNvPr>
          <p:cNvCxnSpPr>
            <a:cxnSpLocks/>
          </p:cNvCxnSpPr>
          <p:nvPr/>
        </p:nvCxnSpPr>
        <p:spPr>
          <a:xfrm>
            <a:off x="1478329" y="6235688"/>
            <a:ext cx="2333538"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7" name="Straight Connector 116">
            <a:extLst>
              <a:ext uri="{FF2B5EF4-FFF2-40B4-BE49-F238E27FC236}">
                <a16:creationId xmlns:a16="http://schemas.microsoft.com/office/drawing/2014/main" id="{38D60CC4-2F76-475B-9E59-96204996AEB9}"/>
              </a:ext>
            </a:extLst>
          </p:cNvPr>
          <p:cNvCxnSpPr>
            <a:cxnSpLocks/>
          </p:cNvCxnSpPr>
          <p:nvPr/>
        </p:nvCxnSpPr>
        <p:spPr>
          <a:xfrm flipV="1">
            <a:off x="5189059" y="6240303"/>
            <a:ext cx="1543575" cy="15607"/>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9" name="Straight Connector 118">
            <a:extLst>
              <a:ext uri="{FF2B5EF4-FFF2-40B4-BE49-F238E27FC236}">
                <a16:creationId xmlns:a16="http://schemas.microsoft.com/office/drawing/2014/main" id="{2FD90E15-1276-4144-9A46-B03637E937D0}"/>
              </a:ext>
            </a:extLst>
          </p:cNvPr>
          <p:cNvCxnSpPr>
            <a:cxnSpLocks/>
          </p:cNvCxnSpPr>
          <p:nvPr/>
        </p:nvCxnSpPr>
        <p:spPr>
          <a:xfrm>
            <a:off x="7923870" y="6240303"/>
            <a:ext cx="2430074"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3" name="Straight Connector 122">
            <a:extLst>
              <a:ext uri="{FF2B5EF4-FFF2-40B4-BE49-F238E27FC236}">
                <a16:creationId xmlns:a16="http://schemas.microsoft.com/office/drawing/2014/main" id="{ACE1B6A2-4889-408C-987B-9E05F65576B3}"/>
              </a:ext>
            </a:extLst>
          </p:cNvPr>
          <p:cNvCxnSpPr>
            <a:cxnSpLocks/>
          </p:cNvCxnSpPr>
          <p:nvPr/>
        </p:nvCxnSpPr>
        <p:spPr>
          <a:xfrm>
            <a:off x="3811867" y="3977291"/>
            <a:ext cx="137719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6" name="Straight Connector 125">
            <a:extLst>
              <a:ext uri="{FF2B5EF4-FFF2-40B4-BE49-F238E27FC236}">
                <a16:creationId xmlns:a16="http://schemas.microsoft.com/office/drawing/2014/main" id="{355BF143-2371-47E0-B721-267E3896206A}"/>
              </a:ext>
            </a:extLst>
          </p:cNvPr>
          <p:cNvCxnSpPr>
            <a:cxnSpLocks/>
          </p:cNvCxnSpPr>
          <p:nvPr/>
        </p:nvCxnSpPr>
        <p:spPr>
          <a:xfrm flipV="1">
            <a:off x="6732634" y="3958049"/>
            <a:ext cx="1191236" cy="7804"/>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1485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500"/>
                                        <p:tgtEl>
                                          <p:spTgt spid="1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wipe(up)">
                                      <p:cBhvr>
                                        <p:cTn id="23" dur="500"/>
                                        <p:tgtEl>
                                          <p:spTgt spid="10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left)">
                                      <p:cBhvr>
                                        <p:cTn id="27" dur="500"/>
                                        <p:tgtEl>
                                          <p:spTgt spid="11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down)">
                                      <p:cBhvr>
                                        <p:cTn id="31" dur="500"/>
                                        <p:tgtEl>
                                          <p:spTgt spid="10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wipe(left)">
                                      <p:cBhvr>
                                        <p:cTn id="35" dur="500"/>
                                        <p:tgtEl>
                                          <p:spTgt spid="126"/>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09"/>
                                        </p:tgtEl>
                                        <p:attrNameLst>
                                          <p:attrName>style.visibility</p:attrName>
                                        </p:attrNameLst>
                                      </p:cBhvr>
                                      <p:to>
                                        <p:strVal val="visible"/>
                                      </p:to>
                                    </p:set>
                                    <p:animEffect transition="in" filter="wipe(up)">
                                      <p:cBhvr>
                                        <p:cTn id="39" dur="500"/>
                                        <p:tgtEl>
                                          <p:spTgt spid="109"/>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wipe(left)">
                                      <p:cBhvr>
                                        <p:cTn id="43" dur="500"/>
                                        <p:tgtEl>
                                          <p:spTgt spid="119"/>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down)">
                                      <p:cBhvr>
                                        <p:cTn id="4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BA9C-1DE9-44B1-8C76-BECC8115C668}"/>
              </a:ext>
            </a:extLst>
          </p:cNvPr>
          <p:cNvSpPr>
            <a:spLocks noGrp="1"/>
          </p:cNvSpPr>
          <p:nvPr>
            <p:ph type="title"/>
          </p:nvPr>
        </p:nvSpPr>
        <p:spPr/>
        <p:txBody>
          <a:bodyPr/>
          <a:lstStyle/>
          <a:p>
            <a:r>
              <a:rPr lang="en-US" dirty="0" err="1"/>
              <a:t>PDU</a:t>
            </a:r>
            <a:r>
              <a:rPr lang="en-US" dirty="0"/>
              <a:t> – </a:t>
            </a:r>
            <a:r>
              <a:rPr lang="en-US" i="1" dirty="0"/>
              <a:t>Protocol Data Unit</a:t>
            </a:r>
          </a:p>
        </p:txBody>
      </p:sp>
      <p:sp>
        <p:nvSpPr>
          <p:cNvPr id="3" name="Content Placeholder 2">
            <a:extLst>
              <a:ext uri="{FF2B5EF4-FFF2-40B4-BE49-F238E27FC236}">
                <a16:creationId xmlns:a16="http://schemas.microsoft.com/office/drawing/2014/main" id="{F017004B-5705-4191-BD0B-59001563DA7C}"/>
              </a:ext>
            </a:extLst>
          </p:cNvPr>
          <p:cNvSpPr>
            <a:spLocks noGrp="1"/>
          </p:cNvSpPr>
          <p:nvPr>
            <p:ph idx="1"/>
          </p:nvPr>
        </p:nvSpPr>
        <p:spPr/>
        <p:txBody>
          <a:bodyPr/>
          <a:lstStyle/>
          <a:p>
            <a:r>
              <a:rPr lang="pt-BR" dirty="0"/>
              <a:t>Uma vez que em cada camada adiciona-se alguma informação, o dado em cada camada é designado de forma distinta, contudo em qualquer camada pode ser chamado de Protocol Data Unit – PDU.</a:t>
            </a:r>
          </a:p>
          <a:p>
            <a:endParaRPr lang="en-US" dirty="0"/>
          </a:p>
        </p:txBody>
      </p:sp>
      <p:sp>
        <p:nvSpPr>
          <p:cNvPr id="4" name="Date Placeholder 3">
            <a:extLst>
              <a:ext uri="{FF2B5EF4-FFF2-40B4-BE49-F238E27FC236}">
                <a16:creationId xmlns:a16="http://schemas.microsoft.com/office/drawing/2014/main" id="{6FCB0502-E0B3-4D46-8E84-1ED58629A611}"/>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45C4130-E576-4348-B4FE-9C4BF61D133E}"/>
              </a:ext>
            </a:extLst>
          </p:cNvPr>
          <p:cNvSpPr>
            <a:spLocks noGrp="1"/>
          </p:cNvSpPr>
          <p:nvPr>
            <p:ph type="sldNum" sz="quarter" idx="12"/>
          </p:nvPr>
        </p:nvSpPr>
        <p:spPr/>
        <p:txBody>
          <a:bodyPr/>
          <a:lstStyle/>
          <a:p>
            <a:fld id="{0023C5BA-212A-4618-87B1-C700690D5974}" type="slidenum">
              <a:rPr lang="en-US" smtClean="0"/>
              <a:pPr/>
              <a:t>11</a:t>
            </a:fld>
            <a:endParaRPr lang="en-US" dirty="0"/>
          </a:p>
        </p:txBody>
      </p:sp>
      <p:sp>
        <p:nvSpPr>
          <p:cNvPr id="6" name="Rectangle: Rounded Corners 5">
            <a:extLst>
              <a:ext uri="{FF2B5EF4-FFF2-40B4-BE49-F238E27FC236}">
                <a16:creationId xmlns:a16="http://schemas.microsoft.com/office/drawing/2014/main" id="{9D1754CF-934C-4178-B56B-A747EA33EBB5}"/>
              </a:ext>
            </a:extLst>
          </p:cNvPr>
          <p:cNvSpPr/>
          <p:nvPr/>
        </p:nvSpPr>
        <p:spPr>
          <a:xfrm>
            <a:off x="2449286" y="2924919"/>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Aplicação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A283AB1-94DB-4CE4-B4BC-39C091BEB61E}"/>
              </a:ext>
            </a:extLst>
          </p:cNvPr>
          <p:cNvSpPr/>
          <p:nvPr/>
        </p:nvSpPr>
        <p:spPr>
          <a:xfrm>
            <a:off x="2449286" y="348009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Apresentação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65143AC-EF57-41C5-9B55-13FC808F331C}"/>
              </a:ext>
            </a:extLst>
          </p:cNvPr>
          <p:cNvSpPr/>
          <p:nvPr/>
        </p:nvSpPr>
        <p:spPr>
          <a:xfrm>
            <a:off x="2449286" y="4035261"/>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Sessão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4326E3B-8769-4093-B8ED-5D259B5BF04D}"/>
              </a:ext>
            </a:extLst>
          </p:cNvPr>
          <p:cNvSpPr/>
          <p:nvPr/>
        </p:nvSpPr>
        <p:spPr>
          <a:xfrm>
            <a:off x="2449286" y="4587757"/>
            <a:ext cx="2389414" cy="53588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Transporte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743A89ED-12F1-4834-8A7D-AF81BCF9DE07}"/>
              </a:ext>
            </a:extLst>
          </p:cNvPr>
          <p:cNvSpPr/>
          <p:nvPr/>
        </p:nvSpPr>
        <p:spPr>
          <a:xfrm>
            <a:off x="2449285" y="5123638"/>
            <a:ext cx="2389414" cy="575123"/>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Rede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6FE0229-4E28-45E0-87F5-BD9CF47F6A92}"/>
              </a:ext>
            </a:extLst>
          </p:cNvPr>
          <p:cNvSpPr/>
          <p:nvPr/>
        </p:nvSpPr>
        <p:spPr>
          <a:xfrm>
            <a:off x="2449286" y="569275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Enlace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28806267-98A1-49E5-A202-C21355B28666}"/>
              </a:ext>
            </a:extLst>
          </p:cNvPr>
          <p:cNvSpPr/>
          <p:nvPr/>
        </p:nvSpPr>
        <p:spPr>
          <a:xfrm>
            <a:off x="2449286" y="6246584"/>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Física</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ACAFD2FC-44E9-4DEF-AF32-1712C114F711}"/>
              </a:ext>
            </a:extLst>
          </p:cNvPr>
          <p:cNvSpPr/>
          <p:nvPr/>
        </p:nvSpPr>
        <p:spPr>
          <a:xfrm>
            <a:off x="6871683" y="2915273"/>
            <a:ext cx="2389414" cy="166283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Dado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4F01930B-62F5-467B-829E-A86DA62ADCF8}"/>
              </a:ext>
            </a:extLst>
          </p:cNvPr>
          <p:cNvSpPr/>
          <p:nvPr/>
        </p:nvSpPr>
        <p:spPr>
          <a:xfrm>
            <a:off x="6871684" y="4578112"/>
            <a:ext cx="2389414" cy="56347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Segmento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0528F6A-A74C-40AB-BEFF-C5FDCDA4C88B}"/>
              </a:ext>
            </a:extLst>
          </p:cNvPr>
          <p:cNvSpPr/>
          <p:nvPr/>
        </p:nvSpPr>
        <p:spPr>
          <a:xfrm>
            <a:off x="6871684" y="5145379"/>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Pacote</a:t>
            </a:r>
            <a:endParaRPr lang="en-US" sz="2400" b="1" dirty="0">
              <a:solidFill>
                <a:srgbClr val="A5A5A5"/>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0672F37-90CC-4AFA-B8FC-010952E02FD6}"/>
              </a:ext>
            </a:extLst>
          </p:cNvPr>
          <p:cNvCxnSpPr>
            <a:cxnSpLocks/>
            <a:stCxn id="26" idx="1"/>
            <a:endCxn id="13" idx="1"/>
          </p:cNvCxnSpPr>
          <p:nvPr/>
        </p:nvCxnSpPr>
        <p:spPr>
          <a:xfrm flipV="1">
            <a:off x="5028750" y="3746693"/>
            <a:ext cx="1842933" cy="1687"/>
          </a:xfrm>
          <a:prstGeom prst="straightConnector1">
            <a:avLst/>
          </a:prstGeom>
          <a:ln>
            <a:solidFill>
              <a:srgbClr val="FF0000"/>
            </a:solidFill>
            <a:prstDash val="dash"/>
            <a:tailEnd type="triangle"/>
          </a:ln>
        </p:spPr>
        <p:style>
          <a:lnRef idx="2">
            <a:schemeClr val="dk1"/>
          </a:lnRef>
          <a:fillRef idx="1">
            <a:schemeClr val="lt1"/>
          </a:fillRef>
          <a:effectRef idx="0">
            <a:schemeClr val="dk1"/>
          </a:effectRef>
          <a:fontRef idx="minor">
            <a:schemeClr val="dk1"/>
          </a:fontRef>
        </p:style>
      </p:cxnSp>
      <p:cxnSp>
        <p:nvCxnSpPr>
          <p:cNvPr id="18" name="Straight Arrow Connector 17">
            <a:extLst>
              <a:ext uri="{FF2B5EF4-FFF2-40B4-BE49-F238E27FC236}">
                <a16:creationId xmlns:a16="http://schemas.microsoft.com/office/drawing/2014/main" id="{1A4CE15D-516B-4890-B836-15963353095A}"/>
              </a:ext>
            </a:extLst>
          </p:cNvPr>
          <p:cNvCxnSpPr>
            <a:cxnSpLocks/>
          </p:cNvCxnSpPr>
          <p:nvPr/>
        </p:nvCxnSpPr>
        <p:spPr>
          <a:xfrm>
            <a:off x="4838699" y="5962545"/>
            <a:ext cx="2032983" cy="7800"/>
          </a:xfrm>
          <a:prstGeom prst="straightConnector1">
            <a:avLst/>
          </a:prstGeom>
          <a:ln>
            <a:solidFill>
              <a:srgbClr val="FF0000"/>
            </a:solidFill>
            <a:prstDash val="dash"/>
            <a:tailEnd type="triangle"/>
          </a:ln>
        </p:spPr>
        <p:style>
          <a:lnRef idx="2">
            <a:schemeClr val="accent3"/>
          </a:lnRef>
          <a:fillRef idx="1">
            <a:schemeClr val="lt1"/>
          </a:fillRef>
          <a:effectRef idx="0">
            <a:schemeClr val="accent3"/>
          </a:effectRef>
          <a:fontRef idx="minor">
            <a:schemeClr val="dk1"/>
          </a:fontRef>
        </p:style>
      </p:cxnSp>
      <p:cxnSp>
        <p:nvCxnSpPr>
          <p:cNvPr id="19" name="Straight Arrow Connector 18">
            <a:extLst>
              <a:ext uri="{FF2B5EF4-FFF2-40B4-BE49-F238E27FC236}">
                <a16:creationId xmlns:a16="http://schemas.microsoft.com/office/drawing/2014/main" id="{3591EE00-B3DF-4238-B7A6-B37C4765CC4C}"/>
              </a:ext>
            </a:extLst>
          </p:cNvPr>
          <p:cNvCxnSpPr>
            <a:cxnSpLocks/>
            <a:stCxn id="9" idx="3"/>
            <a:endCxn id="14" idx="1"/>
          </p:cNvCxnSpPr>
          <p:nvPr/>
        </p:nvCxnSpPr>
        <p:spPr>
          <a:xfrm>
            <a:off x="4838700" y="4855698"/>
            <a:ext cx="2032984" cy="4154"/>
          </a:xfrm>
          <a:prstGeom prst="straightConnector1">
            <a:avLst/>
          </a:prstGeom>
          <a:ln>
            <a:solidFill>
              <a:srgbClr val="FF0000"/>
            </a:solidFill>
            <a:prstDash val="dash"/>
            <a:tailEnd type="triangle"/>
          </a:ln>
        </p:spPr>
        <p:style>
          <a:lnRef idx="2">
            <a:schemeClr val="accent5"/>
          </a:lnRef>
          <a:fillRef idx="1">
            <a:schemeClr val="lt1"/>
          </a:fillRef>
          <a:effectRef idx="0">
            <a:schemeClr val="accent5"/>
          </a:effectRef>
          <a:fontRef idx="minor">
            <a:schemeClr val="dk1"/>
          </a:fontRef>
        </p:style>
      </p:cxnSp>
      <p:cxnSp>
        <p:nvCxnSpPr>
          <p:cNvPr id="20" name="Straight Arrow Connector 19">
            <a:extLst>
              <a:ext uri="{FF2B5EF4-FFF2-40B4-BE49-F238E27FC236}">
                <a16:creationId xmlns:a16="http://schemas.microsoft.com/office/drawing/2014/main" id="{EFF95B70-7671-42CE-B4D2-401900C39755}"/>
              </a:ext>
            </a:extLst>
          </p:cNvPr>
          <p:cNvCxnSpPr>
            <a:cxnSpLocks/>
            <a:stCxn id="10" idx="3"/>
            <a:endCxn id="15" idx="1"/>
          </p:cNvCxnSpPr>
          <p:nvPr/>
        </p:nvCxnSpPr>
        <p:spPr>
          <a:xfrm>
            <a:off x="4838699" y="5411200"/>
            <a:ext cx="2032985" cy="11765"/>
          </a:xfrm>
          <a:prstGeom prst="straightConnector1">
            <a:avLst/>
          </a:prstGeom>
          <a:ln>
            <a:solidFill>
              <a:srgbClr val="FF0000"/>
            </a:solidFill>
            <a:prstDash val="dash"/>
            <a:tailEnd type="triangle"/>
          </a:ln>
        </p:spPr>
        <p:style>
          <a:lnRef idx="2">
            <a:schemeClr val="accent6"/>
          </a:lnRef>
          <a:fillRef idx="1">
            <a:schemeClr val="lt1"/>
          </a:fillRef>
          <a:effectRef idx="0">
            <a:schemeClr val="accent6"/>
          </a:effectRef>
          <a:fontRef idx="minor">
            <a:schemeClr val="dk1"/>
          </a:fontRef>
        </p:style>
      </p:cxnSp>
      <p:sp>
        <p:nvSpPr>
          <p:cNvPr id="22" name="Rectangle: Rounded Corners 21">
            <a:extLst>
              <a:ext uri="{FF2B5EF4-FFF2-40B4-BE49-F238E27FC236}">
                <a16:creationId xmlns:a16="http://schemas.microsoft.com/office/drawing/2014/main" id="{280610AF-186E-44A3-9B33-C244C411C499}"/>
              </a:ext>
            </a:extLst>
          </p:cNvPr>
          <p:cNvSpPr/>
          <p:nvPr/>
        </p:nvSpPr>
        <p:spPr>
          <a:xfrm>
            <a:off x="6871683" y="570055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Quadro/Trama</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711DDD98-AE44-4B30-8BBB-36ED22E4FC57}"/>
              </a:ext>
            </a:extLst>
          </p:cNvPr>
          <p:cNvSpPr/>
          <p:nvPr/>
        </p:nvSpPr>
        <p:spPr>
          <a:xfrm>
            <a:off x="6871683" y="6255721"/>
            <a:ext cx="2389414" cy="56199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Bit</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26" name="Right Brace 25">
            <a:extLst>
              <a:ext uri="{FF2B5EF4-FFF2-40B4-BE49-F238E27FC236}">
                <a16:creationId xmlns:a16="http://schemas.microsoft.com/office/drawing/2014/main" id="{70160E13-D0C7-4BEF-954E-79832A59B383}"/>
              </a:ext>
            </a:extLst>
          </p:cNvPr>
          <p:cNvSpPr/>
          <p:nvPr/>
        </p:nvSpPr>
        <p:spPr>
          <a:xfrm>
            <a:off x="4838699" y="3180731"/>
            <a:ext cx="190051" cy="1135298"/>
          </a:xfrm>
          <a:prstGeom prst="rightBrac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2D925A8-5578-4D35-9FC3-61FFEE1D23D1}"/>
              </a:ext>
            </a:extLst>
          </p:cNvPr>
          <p:cNvCxnSpPr>
            <a:cxnSpLocks/>
          </p:cNvCxnSpPr>
          <p:nvPr/>
        </p:nvCxnSpPr>
        <p:spPr>
          <a:xfrm>
            <a:off x="4838700" y="6524169"/>
            <a:ext cx="2032983" cy="12551"/>
          </a:xfrm>
          <a:prstGeom prst="straightConnector1">
            <a:avLst/>
          </a:prstGeom>
          <a:ln>
            <a:solidFill>
              <a:srgbClr val="FF0000"/>
            </a:solidFill>
            <a:prstDash val="dash"/>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024708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0E6F-DECC-4260-A9C6-4E6980B72F15}"/>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id="{37F44E06-A933-4AD2-96B2-5689B27722B0}"/>
              </a:ext>
            </a:extLst>
          </p:cNvPr>
          <p:cNvSpPr>
            <a:spLocks noGrp="1"/>
          </p:cNvSpPr>
          <p:nvPr>
            <p:ph idx="1"/>
          </p:nvPr>
        </p:nvSpPr>
        <p:spPr/>
        <p:txBody>
          <a:bodyPr/>
          <a:lstStyle/>
          <a:p>
            <a:r>
              <a:rPr lang="pt-PT" b="1" dirty="0"/>
              <a:t>Camada Física</a:t>
            </a:r>
          </a:p>
          <a:p>
            <a:pPr marL="1143000" lvl="1" indent="-457200"/>
            <a:r>
              <a:rPr lang="pt-PT" dirty="0"/>
              <a:t>Trata de tensões e impulsos eléctricos;</a:t>
            </a:r>
          </a:p>
          <a:p>
            <a:pPr marL="1143000" lvl="1" indent="-457200"/>
            <a:r>
              <a:rPr lang="pt-PT" dirty="0"/>
              <a:t>Especifica cabos, conectores e interfaces;</a:t>
            </a:r>
          </a:p>
          <a:p>
            <a:pPr marL="1143000" lvl="1" indent="-457200"/>
            <a:r>
              <a:rPr lang="pt-PT" dirty="0"/>
              <a:t>Providencia fluxo de bits através do meio de transmissão;</a:t>
            </a:r>
          </a:p>
          <a:p>
            <a:pPr marL="457200" indent="-457200"/>
            <a:r>
              <a:rPr lang="pt-PT" b="1" dirty="0"/>
              <a:t>Camada de Enlace de Dados</a:t>
            </a:r>
          </a:p>
          <a:p>
            <a:pPr marL="1143000" lvl="1" indent="-457200"/>
            <a:r>
              <a:rPr lang="pt-PT" dirty="0"/>
              <a:t>Detecta e corrige erros (opcional);</a:t>
            </a:r>
          </a:p>
          <a:p>
            <a:pPr marL="1143000" lvl="1" indent="-457200"/>
            <a:r>
              <a:rPr lang="pt-PT" dirty="0"/>
              <a:t>Divide a cadeia de bits em quadros;</a:t>
            </a:r>
          </a:p>
          <a:p>
            <a:pPr marL="1143000" lvl="1" indent="-457200"/>
            <a:r>
              <a:rPr lang="pt-PT" dirty="0"/>
              <a:t>Delimita e reconhece quadros;</a:t>
            </a:r>
          </a:p>
          <a:p>
            <a:pPr marL="1143000" lvl="1" indent="-457200"/>
            <a:r>
              <a:rPr lang="pt-PT" dirty="0"/>
              <a:t>Realiza controle de fluxo;</a:t>
            </a:r>
          </a:p>
          <a:p>
            <a:pPr marL="1143000" lvl="1" indent="-457200"/>
            <a:r>
              <a:rPr lang="pt-PT" dirty="0"/>
              <a:t>Controle de acesso ao meio;</a:t>
            </a:r>
          </a:p>
        </p:txBody>
      </p:sp>
      <p:sp>
        <p:nvSpPr>
          <p:cNvPr id="4" name="Date Placeholder 3">
            <a:extLst>
              <a:ext uri="{FF2B5EF4-FFF2-40B4-BE49-F238E27FC236}">
                <a16:creationId xmlns:a16="http://schemas.microsoft.com/office/drawing/2014/main" id="{4BCE1D2F-EFDB-460A-BB7E-D22C42B8E7A4}"/>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8CAC8E2B-5477-4CD7-BBE3-0C6C4D296AAF}"/>
              </a:ext>
            </a:extLst>
          </p:cNvPr>
          <p:cNvSpPr>
            <a:spLocks noGrp="1"/>
          </p:cNvSpPr>
          <p:nvPr>
            <p:ph type="sldNum" sz="quarter" idx="12"/>
          </p:nvPr>
        </p:nvSpPr>
        <p:spPr/>
        <p:txBody>
          <a:bodyPr/>
          <a:lstStyle/>
          <a:p>
            <a:fld id="{0023C5BA-212A-4618-87B1-C700690D5974}" type="slidenum">
              <a:rPr lang="en-US" smtClean="0"/>
              <a:pPr/>
              <a:t>12</a:t>
            </a:fld>
            <a:endParaRPr lang="en-US" dirty="0"/>
          </a:p>
        </p:txBody>
      </p:sp>
    </p:spTree>
    <p:extLst>
      <p:ext uri="{BB962C8B-B14F-4D97-AF65-F5344CB8AC3E}">
        <p14:creationId xmlns:p14="http://schemas.microsoft.com/office/powerpoint/2010/main" val="24313805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43C1-B058-4CFF-BF74-906359DD5721}"/>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id="{94BEE0FA-A711-419D-B4A5-21691FEFB74C}"/>
              </a:ext>
            </a:extLst>
          </p:cNvPr>
          <p:cNvSpPr>
            <a:spLocks noGrp="1"/>
          </p:cNvSpPr>
          <p:nvPr>
            <p:ph idx="1"/>
          </p:nvPr>
        </p:nvSpPr>
        <p:spPr/>
        <p:txBody>
          <a:bodyPr>
            <a:normAutofit lnSpcReduction="10000"/>
          </a:bodyPr>
          <a:lstStyle/>
          <a:p>
            <a:r>
              <a:rPr lang="pt-PT" b="1" dirty="0"/>
              <a:t>Rede</a:t>
            </a:r>
          </a:p>
          <a:p>
            <a:pPr marL="1143000" lvl="1" indent="-457200"/>
            <a:r>
              <a:rPr lang="pt-PT" dirty="0"/>
              <a:t>Identifica os endereços dos sistemas de rede;</a:t>
            </a:r>
          </a:p>
          <a:p>
            <a:pPr marL="1143000" lvl="1" indent="-457200"/>
            <a:r>
              <a:rPr lang="pt-PT" dirty="0"/>
              <a:t>Permite a interconexão de redes;</a:t>
            </a:r>
          </a:p>
          <a:p>
            <a:pPr marL="1143000" lvl="1" indent="-457200"/>
            <a:r>
              <a:rPr lang="pt-PT" dirty="0"/>
              <a:t>Realiza o roteamento de pacotes;</a:t>
            </a:r>
          </a:p>
          <a:p>
            <a:pPr marL="1143000" lvl="1" indent="-457200"/>
            <a:r>
              <a:rPr lang="pt-PT" dirty="0"/>
              <a:t>Controle de constrangimentos;</a:t>
            </a:r>
          </a:p>
          <a:p>
            <a:pPr marL="1143000" lvl="1" indent="-457200"/>
            <a:r>
              <a:rPr lang="pt-PT" dirty="0"/>
              <a:t>Tipos de Serviço:</a:t>
            </a:r>
          </a:p>
          <a:p>
            <a:pPr marL="1600200" lvl="2" indent="-457200">
              <a:buFont typeface="Wingdings" panose="05000000000000000000" pitchFamily="2" charset="2"/>
              <a:buChar char="ü"/>
            </a:pPr>
            <a:r>
              <a:rPr lang="pt-PT" dirty="0" err="1"/>
              <a:t>Datagrama</a:t>
            </a:r>
            <a:endParaRPr lang="pt-PT" dirty="0"/>
          </a:p>
          <a:p>
            <a:pPr marL="2057400" lvl="3" indent="-457200">
              <a:buFont typeface="Wingdings" panose="05000000000000000000" pitchFamily="2" charset="2"/>
              <a:buChar char="v"/>
            </a:pPr>
            <a:r>
              <a:rPr lang="pt-PT" dirty="0"/>
              <a:t>Pacotes roteados de forma independente;</a:t>
            </a:r>
          </a:p>
          <a:p>
            <a:pPr marL="2057400" lvl="3" indent="-457200">
              <a:buFont typeface="Wingdings" panose="05000000000000000000" pitchFamily="2" charset="2"/>
              <a:buChar char="v"/>
            </a:pPr>
            <a:r>
              <a:rPr lang="pt-PT" dirty="0"/>
              <a:t>Pacotes possuem informação de endereçamento;</a:t>
            </a:r>
          </a:p>
          <a:p>
            <a:pPr marL="1600200" lvl="2" indent="-457200">
              <a:buFont typeface="Wingdings" panose="05000000000000000000" pitchFamily="2" charset="2"/>
              <a:buChar char="ü"/>
            </a:pPr>
            <a:r>
              <a:rPr lang="en-US" dirty="0" err="1"/>
              <a:t>Circuito</a:t>
            </a:r>
            <a:r>
              <a:rPr lang="en-US" dirty="0"/>
              <a:t> Virtual;</a:t>
            </a:r>
          </a:p>
          <a:p>
            <a:pPr marL="2057400" lvl="3" indent="-457200">
              <a:buFont typeface="Wingdings" panose="05000000000000000000" pitchFamily="2" charset="2"/>
              <a:buChar char="v"/>
            </a:pPr>
            <a:r>
              <a:rPr lang="pt-PT" dirty="0"/>
              <a:t>Pacotes associados ao circuito não são </a:t>
            </a:r>
            <a:r>
              <a:rPr lang="pt-PT" dirty="0" err="1"/>
              <a:t>independents</a:t>
            </a:r>
            <a:endParaRPr lang="pt-PT" dirty="0"/>
          </a:p>
          <a:p>
            <a:pPr marL="1143000" lvl="1" indent="-457200"/>
            <a:r>
              <a:rPr lang="pt-PT" dirty="0"/>
              <a:t>Estabelecer a rota mais adequada;</a:t>
            </a:r>
          </a:p>
        </p:txBody>
      </p:sp>
      <p:sp>
        <p:nvSpPr>
          <p:cNvPr id="4" name="Date Placeholder 3">
            <a:extLst>
              <a:ext uri="{FF2B5EF4-FFF2-40B4-BE49-F238E27FC236}">
                <a16:creationId xmlns:a16="http://schemas.microsoft.com/office/drawing/2014/main" id="{BF1C5F6C-9257-462D-BCE9-3E653DC41845}"/>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98B9A24C-1F1E-4D72-9AE9-287FAEDD8933}"/>
              </a:ext>
            </a:extLst>
          </p:cNvPr>
          <p:cNvSpPr>
            <a:spLocks noGrp="1"/>
          </p:cNvSpPr>
          <p:nvPr>
            <p:ph type="sldNum" sz="quarter" idx="12"/>
          </p:nvPr>
        </p:nvSpPr>
        <p:spPr/>
        <p:txBody>
          <a:bodyPr/>
          <a:lstStyle/>
          <a:p>
            <a:fld id="{0023C5BA-212A-4618-87B1-C700690D5974}" type="slidenum">
              <a:rPr lang="en-US" smtClean="0"/>
              <a:pPr/>
              <a:t>13</a:t>
            </a:fld>
            <a:endParaRPr lang="en-US" dirty="0"/>
          </a:p>
        </p:txBody>
      </p:sp>
    </p:spTree>
    <p:extLst>
      <p:ext uri="{BB962C8B-B14F-4D97-AF65-F5344CB8AC3E}">
        <p14:creationId xmlns:p14="http://schemas.microsoft.com/office/powerpoint/2010/main" val="337358155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808D-3662-4FE8-A77A-5F618540C15C}"/>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id="{04244F36-41CD-49F0-9BA6-DB5521A01946}"/>
              </a:ext>
            </a:extLst>
          </p:cNvPr>
          <p:cNvSpPr>
            <a:spLocks noGrp="1"/>
          </p:cNvSpPr>
          <p:nvPr>
            <p:ph idx="1"/>
          </p:nvPr>
        </p:nvSpPr>
        <p:spPr/>
        <p:txBody>
          <a:bodyPr/>
          <a:lstStyle/>
          <a:p>
            <a:r>
              <a:rPr lang="pt-PT" b="1" dirty="0"/>
              <a:t>Transporte</a:t>
            </a:r>
            <a:r>
              <a:rPr lang="pt-PT" dirty="0"/>
              <a:t> </a:t>
            </a:r>
          </a:p>
          <a:p>
            <a:pPr marL="1143000" lvl="1" indent="-457200"/>
            <a:r>
              <a:rPr lang="en-US" dirty="0" err="1"/>
              <a:t>Fornece</a:t>
            </a:r>
            <a:r>
              <a:rPr lang="en-US" dirty="0"/>
              <a:t> </a:t>
            </a:r>
            <a:r>
              <a:rPr lang="en-US" dirty="0" err="1"/>
              <a:t>conectividade</a:t>
            </a:r>
            <a:r>
              <a:rPr lang="en-US" dirty="0"/>
              <a:t> </a:t>
            </a:r>
            <a:r>
              <a:rPr lang="en-US" dirty="0" err="1"/>
              <a:t>fim</a:t>
            </a:r>
            <a:r>
              <a:rPr lang="en-US" dirty="0"/>
              <a:t>-a-</a:t>
            </a:r>
            <a:r>
              <a:rPr lang="en-US" dirty="0" err="1"/>
              <a:t>fim</a:t>
            </a:r>
            <a:r>
              <a:rPr lang="en-US" dirty="0"/>
              <a:t>;</a:t>
            </a:r>
          </a:p>
          <a:p>
            <a:pPr marL="1143000" lvl="1" indent="-457200"/>
            <a:r>
              <a:rPr lang="en-US" dirty="0" err="1"/>
              <a:t>Especificam</a:t>
            </a:r>
            <a:r>
              <a:rPr lang="en-US" dirty="0"/>
              <a:t> </a:t>
            </a:r>
            <a:r>
              <a:rPr lang="en-US" dirty="0" err="1"/>
              <a:t>como</a:t>
            </a:r>
            <a:r>
              <a:rPr lang="en-US" dirty="0"/>
              <a:t> tartar dos </a:t>
            </a:r>
            <a:r>
              <a:rPr lang="en-US" dirty="0" err="1"/>
              <a:t>detalhes</a:t>
            </a:r>
            <a:r>
              <a:rPr lang="en-US" dirty="0"/>
              <a:t> de </a:t>
            </a:r>
            <a:r>
              <a:rPr lang="en-US" dirty="0" err="1"/>
              <a:t>transferência</a:t>
            </a:r>
            <a:r>
              <a:rPr lang="en-US" dirty="0"/>
              <a:t> </a:t>
            </a:r>
            <a:r>
              <a:rPr lang="en-US" dirty="0" err="1"/>
              <a:t>confiável</a:t>
            </a:r>
            <a:r>
              <a:rPr lang="en-US" dirty="0"/>
              <a:t>;</a:t>
            </a:r>
          </a:p>
          <a:p>
            <a:pPr marL="1143000" lvl="1" indent="-457200"/>
            <a:r>
              <a:rPr lang="en-US" dirty="0" err="1"/>
              <a:t>Multiplexação</a:t>
            </a:r>
            <a:r>
              <a:rPr lang="en-US" dirty="0"/>
              <a:t> de </a:t>
            </a:r>
            <a:r>
              <a:rPr lang="en-US" dirty="0" err="1"/>
              <a:t>processos</a:t>
            </a:r>
            <a:r>
              <a:rPr lang="en-US" dirty="0"/>
              <a:t>;</a:t>
            </a:r>
          </a:p>
          <a:p>
            <a:pPr marL="1143000" lvl="1" indent="-457200"/>
            <a:r>
              <a:rPr lang="en-US" dirty="0" err="1"/>
              <a:t>Controle</a:t>
            </a:r>
            <a:r>
              <a:rPr lang="en-US" dirty="0"/>
              <a:t> de </a:t>
            </a:r>
            <a:r>
              <a:rPr lang="en-US" dirty="0" err="1"/>
              <a:t>fluxo</a:t>
            </a:r>
            <a:r>
              <a:rPr lang="en-US" dirty="0"/>
              <a:t>;</a:t>
            </a:r>
          </a:p>
          <a:p>
            <a:pPr marL="1143000" lvl="1" indent="-457200"/>
            <a:r>
              <a:rPr lang="en-US" dirty="0" err="1"/>
              <a:t>Controle</a:t>
            </a:r>
            <a:r>
              <a:rPr lang="en-US" dirty="0"/>
              <a:t> de </a:t>
            </a:r>
            <a:r>
              <a:rPr lang="en-US" dirty="0" err="1"/>
              <a:t>erros</a:t>
            </a:r>
            <a:r>
              <a:rPr lang="en-US" dirty="0"/>
              <a:t>;</a:t>
            </a:r>
          </a:p>
          <a:p>
            <a:pPr marL="457200" indent="-457200"/>
            <a:r>
              <a:rPr lang="en-US" b="1" dirty="0" err="1"/>
              <a:t>Sessão</a:t>
            </a:r>
            <a:endParaRPr lang="en-US" b="1" dirty="0"/>
          </a:p>
          <a:p>
            <a:pPr marL="1143000" lvl="1" indent="-457200"/>
            <a:r>
              <a:rPr lang="en-US" dirty="0" err="1"/>
              <a:t>Estabelece</a:t>
            </a:r>
            <a:r>
              <a:rPr lang="en-US" dirty="0"/>
              <a:t> e </a:t>
            </a:r>
            <a:r>
              <a:rPr lang="en-US" dirty="0" err="1"/>
              <a:t>termina</a:t>
            </a:r>
            <a:r>
              <a:rPr lang="en-US" dirty="0"/>
              <a:t> a </a:t>
            </a:r>
            <a:r>
              <a:rPr lang="en-US" dirty="0" err="1"/>
              <a:t>conexão</a:t>
            </a:r>
            <a:r>
              <a:rPr lang="en-US" dirty="0"/>
              <a:t> entre </a:t>
            </a:r>
            <a:r>
              <a:rPr lang="en-US" dirty="0" err="1"/>
              <a:t>sistemas</a:t>
            </a:r>
            <a:r>
              <a:rPr lang="en-US" dirty="0"/>
              <a:t>, </a:t>
            </a:r>
            <a:r>
              <a:rPr lang="en-US" dirty="0" err="1"/>
              <a:t>aplicações</a:t>
            </a:r>
            <a:r>
              <a:rPr lang="en-US" dirty="0"/>
              <a:t> e </a:t>
            </a:r>
            <a:r>
              <a:rPr lang="en-US" dirty="0" err="1"/>
              <a:t>usuários</a:t>
            </a:r>
            <a:r>
              <a:rPr lang="en-US" dirty="0"/>
              <a:t>;</a:t>
            </a:r>
          </a:p>
          <a:p>
            <a:pPr marL="1143000" lvl="1" indent="-457200"/>
            <a:r>
              <a:rPr lang="en-US" dirty="0" err="1"/>
              <a:t>Especificações</a:t>
            </a:r>
            <a:r>
              <a:rPr lang="en-US" dirty="0"/>
              <a:t> para </a:t>
            </a:r>
            <a:r>
              <a:rPr lang="en-US" dirty="0" err="1"/>
              <a:t>detalhes</a:t>
            </a:r>
            <a:r>
              <a:rPr lang="en-US" dirty="0"/>
              <a:t> de </a:t>
            </a:r>
            <a:r>
              <a:rPr lang="en-US" dirty="0" err="1"/>
              <a:t>segurança</a:t>
            </a:r>
            <a:r>
              <a:rPr lang="en-US" dirty="0"/>
              <a:t> </a:t>
            </a:r>
            <a:r>
              <a:rPr lang="en-US" dirty="0" err="1"/>
              <a:t>como</a:t>
            </a:r>
            <a:r>
              <a:rPr lang="en-US" dirty="0"/>
              <a:t> </a:t>
            </a:r>
            <a:r>
              <a:rPr lang="en-US" dirty="0" err="1"/>
              <a:t>autenticação</a:t>
            </a:r>
            <a:r>
              <a:rPr lang="en-US" dirty="0"/>
              <a:t> </a:t>
            </a:r>
            <a:r>
              <a:rPr lang="en-US" dirty="0" err="1"/>
              <a:t>usando</a:t>
            </a:r>
            <a:r>
              <a:rPr lang="en-US" dirty="0"/>
              <a:t> </a:t>
            </a:r>
            <a:r>
              <a:rPr lang="en-US" dirty="0" err="1"/>
              <a:t>senha</a:t>
            </a:r>
            <a:r>
              <a:rPr lang="en-US" dirty="0"/>
              <a:t>.</a:t>
            </a:r>
          </a:p>
        </p:txBody>
      </p:sp>
      <p:sp>
        <p:nvSpPr>
          <p:cNvPr id="4" name="Date Placeholder 3">
            <a:extLst>
              <a:ext uri="{FF2B5EF4-FFF2-40B4-BE49-F238E27FC236}">
                <a16:creationId xmlns:a16="http://schemas.microsoft.com/office/drawing/2014/main" id="{12745076-4D05-453A-80F1-1E9AA056D02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D280E8EB-DB7A-40B5-A1CB-28EED693769E}"/>
              </a:ext>
            </a:extLst>
          </p:cNvPr>
          <p:cNvSpPr>
            <a:spLocks noGrp="1"/>
          </p:cNvSpPr>
          <p:nvPr>
            <p:ph type="sldNum" sz="quarter" idx="12"/>
          </p:nvPr>
        </p:nvSpPr>
        <p:spPr/>
        <p:txBody>
          <a:bodyPr/>
          <a:lstStyle/>
          <a:p>
            <a:fld id="{0023C5BA-212A-4618-87B1-C700690D5974}" type="slidenum">
              <a:rPr lang="en-US" smtClean="0"/>
              <a:pPr/>
              <a:t>14</a:t>
            </a:fld>
            <a:endParaRPr lang="en-US" dirty="0"/>
          </a:p>
        </p:txBody>
      </p:sp>
    </p:spTree>
    <p:extLst>
      <p:ext uri="{BB962C8B-B14F-4D97-AF65-F5344CB8AC3E}">
        <p14:creationId xmlns:p14="http://schemas.microsoft.com/office/powerpoint/2010/main" val="21211732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1FA5-B536-442D-9A24-CCCCC6BDE565}"/>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id="{C2C8C175-4768-472F-8AA6-91581033876D}"/>
              </a:ext>
            </a:extLst>
          </p:cNvPr>
          <p:cNvSpPr>
            <a:spLocks noGrp="1"/>
          </p:cNvSpPr>
          <p:nvPr>
            <p:ph idx="1"/>
          </p:nvPr>
        </p:nvSpPr>
        <p:spPr/>
        <p:txBody>
          <a:bodyPr/>
          <a:lstStyle/>
          <a:p>
            <a:r>
              <a:rPr lang="pt-PT" b="1" dirty="0"/>
              <a:t>Apresentação</a:t>
            </a:r>
          </a:p>
          <a:p>
            <a:pPr marL="1143000" lvl="1" indent="-457200"/>
            <a:r>
              <a:rPr lang="pt-PT" dirty="0"/>
              <a:t>Trata da representação de dados;</a:t>
            </a:r>
          </a:p>
          <a:p>
            <a:pPr marL="1143000" lvl="1" indent="-457200"/>
            <a:r>
              <a:rPr lang="pt-PT" dirty="0"/>
              <a:t>Realiza transformações adequadas nos dados;</a:t>
            </a:r>
          </a:p>
          <a:p>
            <a:pPr marL="1485900" lvl="2" indent="-342900">
              <a:buFont typeface="Wingdings" panose="05000000000000000000" pitchFamily="2" charset="2"/>
              <a:buChar char="v"/>
            </a:pPr>
            <a:r>
              <a:rPr lang="pt-PT" dirty="0"/>
              <a:t>Compressão, Criptografia, Conversão de Sintaxe;</a:t>
            </a:r>
          </a:p>
          <a:p>
            <a:pPr marL="342900" indent="-342900"/>
            <a:r>
              <a:rPr lang="pt-PT" b="1" dirty="0"/>
              <a:t>Aplicação</a:t>
            </a:r>
          </a:p>
          <a:p>
            <a:pPr marL="1143000" lvl="1" indent="-457200"/>
            <a:r>
              <a:rPr lang="pt-PT" dirty="0"/>
              <a:t>Interface às aplicações a nível de usuário final;</a:t>
            </a:r>
          </a:p>
          <a:p>
            <a:pPr marL="1143000" lvl="1" indent="-457200"/>
            <a:r>
              <a:rPr lang="pt-PT" dirty="0"/>
              <a:t>Permite aplicações utilizarem o ambiente de comunicação;</a:t>
            </a:r>
          </a:p>
          <a:p>
            <a:pPr marL="1600200" lvl="2" indent="-457200">
              <a:buFont typeface="Wingdings" panose="05000000000000000000" pitchFamily="2" charset="2"/>
              <a:buChar char="v"/>
            </a:pPr>
            <a:r>
              <a:rPr lang="pt-PT" dirty="0"/>
              <a:t>Transferência de arquivos, acesso remoto, correio electrónico, etc.</a:t>
            </a:r>
          </a:p>
          <a:p>
            <a:pPr marL="1600200" lvl="2" indent="-457200">
              <a:buFont typeface="Wingdings" panose="05000000000000000000" pitchFamily="2" charset="2"/>
              <a:buChar char="v"/>
            </a:pPr>
            <a:endParaRPr lang="pt-PT" dirty="0"/>
          </a:p>
          <a:p>
            <a:pPr lvl="2" indent="0">
              <a:buNone/>
            </a:pPr>
            <a:endParaRPr lang="en-US" dirty="0"/>
          </a:p>
        </p:txBody>
      </p:sp>
      <p:sp>
        <p:nvSpPr>
          <p:cNvPr id="4" name="Date Placeholder 3">
            <a:extLst>
              <a:ext uri="{FF2B5EF4-FFF2-40B4-BE49-F238E27FC236}">
                <a16:creationId xmlns:a16="http://schemas.microsoft.com/office/drawing/2014/main" id="{A2CA549B-43AF-4B66-BA17-446741550FE7}"/>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A001BC6-1B28-4BD9-AC6E-368D41A8A40E}"/>
              </a:ext>
            </a:extLst>
          </p:cNvPr>
          <p:cNvSpPr>
            <a:spLocks noGrp="1"/>
          </p:cNvSpPr>
          <p:nvPr>
            <p:ph type="sldNum" sz="quarter" idx="12"/>
          </p:nvPr>
        </p:nvSpPr>
        <p:spPr/>
        <p:txBody>
          <a:bodyPr/>
          <a:lstStyle/>
          <a:p>
            <a:fld id="{0023C5BA-212A-4618-87B1-C700690D5974}" type="slidenum">
              <a:rPr lang="en-US" smtClean="0"/>
              <a:pPr/>
              <a:t>15</a:t>
            </a:fld>
            <a:endParaRPr lang="en-US" dirty="0"/>
          </a:p>
        </p:txBody>
      </p:sp>
    </p:spTree>
    <p:extLst>
      <p:ext uri="{BB962C8B-B14F-4D97-AF65-F5344CB8AC3E}">
        <p14:creationId xmlns:p14="http://schemas.microsoft.com/office/powerpoint/2010/main" val="306231579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230A-9963-4D62-AC29-ACDD23D30C2E}"/>
              </a:ext>
            </a:extLst>
          </p:cNvPr>
          <p:cNvSpPr>
            <a:spLocks noGrp="1"/>
          </p:cNvSpPr>
          <p:nvPr>
            <p:ph type="title"/>
          </p:nvPr>
        </p:nvSpPr>
        <p:spPr/>
        <p:txBody>
          <a:bodyPr/>
          <a:lstStyle/>
          <a:p>
            <a:r>
              <a:rPr lang="pt-PT" dirty="0"/>
              <a:t>Camada de Aplicação</a:t>
            </a:r>
            <a:endParaRPr lang="en-US" dirty="0"/>
          </a:p>
        </p:txBody>
      </p:sp>
      <p:sp>
        <p:nvSpPr>
          <p:cNvPr id="3" name="Content Placeholder 2">
            <a:extLst>
              <a:ext uri="{FF2B5EF4-FFF2-40B4-BE49-F238E27FC236}">
                <a16:creationId xmlns:a16="http://schemas.microsoft.com/office/drawing/2014/main" id="{68ABF88E-9062-4B18-812F-19C51BBE6935}"/>
              </a:ext>
            </a:extLst>
          </p:cNvPr>
          <p:cNvSpPr>
            <a:spLocks noGrp="1"/>
          </p:cNvSpPr>
          <p:nvPr>
            <p:ph idx="1"/>
          </p:nvPr>
        </p:nvSpPr>
        <p:spPr/>
        <p:txBody>
          <a:bodyPr>
            <a:normAutofit lnSpcReduction="10000"/>
          </a:bodyPr>
          <a:lstStyle/>
          <a:p>
            <a:r>
              <a:rPr lang="pt-PT" dirty="0"/>
              <a:t>A camada de aplicação comporta um vasto conjunto de aplicações ou protocolos de suporte a diversos serviços de comunicação, como a transferência de ficheiros, a troca de correio electrónico, o acesso remoto, a troca de informação </a:t>
            </a:r>
            <a:r>
              <a:rPr lang="pt-PT" i="1" dirty="0"/>
              <a:t>Web</a:t>
            </a:r>
            <a:r>
              <a:rPr lang="pt-PT" dirty="0"/>
              <a:t>, a gestão de rede, entre outros.</a:t>
            </a:r>
          </a:p>
          <a:p>
            <a:r>
              <a:rPr lang="pt-PT" dirty="0"/>
              <a:t>Esta camada faz a comunicação entre os aplicativos  e o protocolo de transporte. Existem diversos protocolos da camada de transporte, dos quias têm destaque os seguintes: HTTP, SMTP, POP3, IMAP4 e muitos outros.</a:t>
            </a:r>
          </a:p>
          <a:p>
            <a:r>
              <a:rPr lang="pt-PT" dirty="0">
                <a:solidFill>
                  <a:srgbClr val="FF0000"/>
                </a:solidFill>
              </a:rPr>
              <a:t>De uma forma resumida a camada de transporte facilita a comunicação entre “nossas” aplicações e “nosso” sistema operativo. </a:t>
            </a:r>
          </a:p>
          <a:p>
            <a:r>
              <a:rPr lang="en-US" dirty="0" err="1"/>
              <a:t>É</a:t>
            </a:r>
            <a:r>
              <a:rPr lang="en-US" dirty="0"/>
              <a:t> </a:t>
            </a:r>
            <a:r>
              <a:rPr lang="en-US" dirty="0" err="1"/>
              <a:t>nesta</a:t>
            </a:r>
            <a:r>
              <a:rPr lang="en-US" dirty="0"/>
              <a:t> </a:t>
            </a:r>
            <a:r>
              <a:rPr lang="en-US" dirty="0" err="1"/>
              <a:t>camada</a:t>
            </a:r>
            <a:r>
              <a:rPr lang="en-US" dirty="0"/>
              <a:t> </a:t>
            </a:r>
            <a:r>
              <a:rPr lang="en-US" dirty="0" err="1"/>
              <a:t>onde</a:t>
            </a:r>
            <a:r>
              <a:rPr lang="en-US" dirty="0"/>
              <a:t> </a:t>
            </a:r>
            <a:r>
              <a:rPr lang="en-US" dirty="0" err="1"/>
              <a:t>sao</a:t>
            </a:r>
            <a:r>
              <a:rPr lang="en-US" dirty="0"/>
              <a:t> </a:t>
            </a:r>
            <a:r>
              <a:rPr lang="en-US" dirty="0" err="1"/>
              <a:t>gerados</a:t>
            </a:r>
            <a:r>
              <a:rPr lang="en-US" dirty="0"/>
              <a:t> </a:t>
            </a:r>
            <a:r>
              <a:rPr lang="en-US" dirty="0" err="1"/>
              <a:t>os</a:t>
            </a:r>
            <a:r>
              <a:rPr lang="en-US" dirty="0"/>
              <a:t> dados da </a:t>
            </a:r>
            <a:r>
              <a:rPr lang="en-US" dirty="0" err="1"/>
              <a:t>aplicação</a:t>
            </a:r>
            <a:r>
              <a:rPr lang="en-US" dirty="0"/>
              <a:t>.</a:t>
            </a:r>
          </a:p>
        </p:txBody>
      </p:sp>
      <p:sp>
        <p:nvSpPr>
          <p:cNvPr id="4" name="Date Placeholder 3">
            <a:extLst>
              <a:ext uri="{FF2B5EF4-FFF2-40B4-BE49-F238E27FC236}">
                <a16:creationId xmlns:a16="http://schemas.microsoft.com/office/drawing/2014/main" id="{67F7905D-A5E9-4C4D-8BD0-D466ECBF0162}"/>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564C3F01-5F65-4DBF-B3A5-8B2C15D123B7}"/>
              </a:ext>
            </a:extLst>
          </p:cNvPr>
          <p:cNvSpPr>
            <a:spLocks noGrp="1"/>
          </p:cNvSpPr>
          <p:nvPr>
            <p:ph type="sldNum" sz="quarter" idx="12"/>
          </p:nvPr>
        </p:nvSpPr>
        <p:spPr/>
        <p:txBody>
          <a:bodyPr/>
          <a:lstStyle/>
          <a:p>
            <a:fld id="{0023C5BA-212A-4618-87B1-C700690D5974}" type="slidenum">
              <a:rPr lang="en-US" smtClean="0"/>
              <a:pPr/>
              <a:t>16</a:t>
            </a:fld>
            <a:endParaRPr lang="en-US" dirty="0"/>
          </a:p>
        </p:txBody>
      </p:sp>
    </p:spTree>
    <p:extLst>
      <p:ext uri="{BB962C8B-B14F-4D97-AF65-F5344CB8AC3E}">
        <p14:creationId xmlns:p14="http://schemas.microsoft.com/office/powerpoint/2010/main" val="178043353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9700-6DA7-48D5-B579-58960CD1AFF4}"/>
              </a:ext>
            </a:extLst>
          </p:cNvPr>
          <p:cNvSpPr>
            <a:spLocks noGrp="1"/>
          </p:cNvSpPr>
          <p:nvPr>
            <p:ph type="title"/>
          </p:nvPr>
        </p:nvSpPr>
        <p:spPr/>
        <p:txBody>
          <a:bodyPr/>
          <a:lstStyle/>
          <a:p>
            <a:r>
              <a:rPr lang="pt-PT" dirty="0">
                <a:solidFill>
                  <a:srgbClr val="00B0F0"/>
                </a:solidFill>
              </a:rPr>
              <a:t>SMTP </a:t>
            </a:r>
            <a:r>
              <a:rPr lang="pt-PT" i="1" dirty="0">
                <a:solidFill>
                  <a:srgbClr val="00B0F0"/>
                </a:solidFill>
              </a:rPr>
              <a:t>(</a:t>
            </a:r>
            <a:r>
              <a:rPr lang="pt-PT" i="1" dirty="0" err="1">
                <a:solidFill>
                  <a:srgbClr val="00B0F0"/>
                </a:solidFill>
              </a:rPr>
              <a:t>Simple</a:t>
            </a:r>
            <a:r>
              <a:rPr lang="pt-PT" i="1" dirty="0">
                <a:solidFill>
                  <a:srgbClr val="00B0F0"/>
                </a:solidFill>
              </a:rPr>
              <a:t> Mail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i="1" dirty="0">
                <a:solidFill>
                  <a:srgbClr val="00B0F0"/>
                </a:solidFill>
              </a:rPr>
              <a:t>)</a:t>
            </a:r>
            <a:endParaRPr lang="en-US" i="1" dirty="0">
              <a:solidFill>
                <a:srgbClr val="00B0F0"/>
              </a:solidFill>
            </a:endParaRPr>
          </a:p>
        </p:txBody>
      </p:sp>
      <p:sp>
        <p:nvSpPr>
          <p:cNvPr id="3" name="Content Placeholder 2">
            <a:extLst>
              <a:ext uri="{FF2B5EF4-FFF2-40B4-BE49-F238E27FC236}">
                <a16:creationId xmlns:a16="http://schemas.microsoft.com/office/drawing/2014/main" id="{1A1F255B-3794-43E1-996A-E2976F7201DB}"/>
              </a:ext>
            </a:extLst>
          </p:cNvPr>
          <p:cNvSpPr>
            <a:spLocks noGrp="1"/>
          </p:cNvSpPr>
          <p:nvPr>
            <p:ph idx="1"/>
          </p:nvPr>
        </p:nvSpPr>
        <p:spPr/>
        <p:txBody>
          <a:bodyPr>
            <a:normAutofit lnSpcReduction="10000"/>
          </a:bodyPr>
          <a:lstStyle/>
          <a:p>
            <a:r>
              <a:rPr lang="pt-PT" dirty="0"/>
              <a:t>O SMTP é o protocolo de transferência de correio electrónico. A maioria dos protocolos e serviços de correio electrónico suportam o protocolo SMTP. </a:t>
            </a:r>
          </a:p>
          <a:p>
            <a:r>
              <a:rPr lang="pt-PT" dirty="0"/>
              <a:t>O processo de transferência de mensagens é bastante simples. O utilizador usa uma aplicação de correio electrónico para criar uma mensagem. Nesse caso, a aplicação irá criar uma extensão à mensagem do tipo MIME </a:t>
            </a:r>
            <a:r>
              <a:rPr lang="pt-PT" i="1" dirty="0"/>
              <a:t>(</a:t>
            </a:r>
            <a:r>
              <a:rPr lang="pt-PT" i="1" dirty="0" err="1"/>
              <a:t>Multipurpose</a:t>
            </a:r>
            <a:r>
              <a:rPr lang="pt-PT" i="1" dirty="0"/>
              <a:t> Internet Mail </a:t>
            </a:r>
            <a:r>
              <a:rPr lang="pt-PT" i="1" dirty="0" err="1"/>
              <a:t>Extention</a:t>
            </a:r>
            <a:r>
              <a:rPr lang="pt-PT" i="1" dirty="0"/>
              <a:t>)</a:t>
            </a:r>
            <a:r>
              <a:rPr lang="pt-PT" dirty="0"/>
              <a:t> que é anexada à mensagem de correio electrónico.</a:t>
            </a:r>
          </a:p>
          <a:p>
            <a:r>
              <a:rPr lang="pt-PT" dirty="0"/>
              <a:t>De seguida, a aplicação usa o protocolo SMTP para enviar a mensagem. O protocolo estabelece uma ligação com o computador destino e envia-lhe a mensagem.</a:t>
            </a:r>
          </a:p>
        </p:txBody>
      </p:sp>
      <p:sp>
        <p:nvSpPr>
          <p:cNvPr id="4" name="Date Placeholder 3">
            <a:extLst>
              <a:ext uri="{FF2B5EF4-FFF2-40B4-BE49-F238E27FC236}">
                <a16:creationId xmlns:a16="http://schemas.microsoft.com/office/drawing/2014/main" id="{54E991DB-DAD1-465E-9314-0EC8DE2FBECC}"/>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2E58210-2A12-4905-A7C9-741787DDB349}"/>
              </a:ext>
            </a:extLst>
          </p:cNvPr>
          <p:cNvSpPr>
            <a:spLocks noGrp="1"/>
          </p:cNvSpPr>
          <p:nvPr>
            <p:ph type="sldNum" sz="quarter" idx="12"/>
          </p:nvPr>
        </p:nvSpPr>
        <p:spPr/>
        <p:txBody>
          <a:bodyPr/>
          <a:lstStyle/>
          <a:p>
            <a:fld id="{0023C5BA-212A-4618-87B1-C700690D5974}" type="slidenum">
              <a:rPr lang="en-US" smtClean="0"/>
              <a:pPr/>
              <a:t>17</a:t>
            </a:fld>
            <a:endParaRPr lang="en-US" dirty="0"/>
          </a:p>
        </p:txBody>
      </p:sp>
    </p:spTree>
    <p:extLst>
      <p:ext uri="{BB962C8B-B14F-4D97-AF65-F5344CB8AC3E}">
        <p14:creationId xmlns:p14="http://schemas.microsoft.com/office/powerpoint/2010/main" val="32637147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9700-6DA7-48D5-B579-58960CD1AFF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1A1F255B-3794-43E1-996A-E2976F7201DB}"/>
              </a:ext>
            </a:extLst>
          </p:cNvPr>
          <p:cNvSpPr>
            <a:spLocks noGrp="1"/>
          </p:cNvSpPr>
          <p:nvPr>
            <p:ph idx="1"/>
          </p:nvPr>
        </p:nvSpPr>
        <p:spPr/>
        <p:txBody>
          <a:bodyPr>
            <a:normAutofit/>
          </a:bodyPr>
          <a:lstStyle/>
          <a:p>
            <a:r>
              <a:rPr lang="pt-PT" dirty="0"/>
              <a:t>Em casos em que a máquina destino não se encontra ligada, a mensagem não pode ser entregue de </a:t>
            </a:r>
            <a:r>
              <a:rPr lang="pt-PT" dirty="0" err="1"/>
              <a:t>imegiato</a:t>
            </a:r>
            <a:r>
              <a:rPr lang="pt-PT" dirty="0"/>
              <a:t> ao destino. Nestes casos, pode ser guardada num servidor de correio electrónico e entregue quando o correio electrónico da máquina destino estiver activo. Esta funcionalidade é garantida </a:t>
            </a:r>
            <a:r>
              <a:rPr lang="pt-PT" dirty="0" err="1"/>
              <a:t>pelo</a:t>
            </a:r>
            <a:r>
              <a:rPr lang="pt-PT" dirty="0"/>
              <a:t> protocolo </a:t>
            </a:r>
            <a:r>
              <a:rPr lang="pt-PT" dirty="0" err="1"/>
              <a:t>POP3</a:t>
            </a:r>
            <a:r>
              <a:rPr lang="pt-PT" dirty="0"/>
              <a:t> </a:t>
            </a:r>
            <a:r>
              <a:rPr lang="pt-PT" i="1" dirty="0"/>
              <a:t>(</a:t>
            </a:r>
            <a:r>
              <a:rPr lang="pt-PT" i="1" dirty="0" err="1"/>
              <a:t>Post</a:t>
            </a:r>
            <a:r>
              <a:rPr lang="pt-PT" i="1" dirty="0"/>
              <a:t> Office </a:t>
            </a:r>
            <a:r>
              <a:rPr lang="pt-PT" i="1" dirty="0" err="1"/>
              <a:t>Protocol</a:t>
            </a:r>
            <a:r>
              <a:rPr lang="pt-PT" i="1" dirty="0"/>
              <a:t> </a:t>
            </a:r>
            <a:r>
              <a:rPr lang="pt-PT" i="1" dirty="0" err="1"/>
              <a:t>Version</a:t>
            </a:r>
            <a:r>
              <a:rPr lang="pt-PT" i="1" dirty="0"/>
              <a:t> 3)</a:t>
            </a:r>
            <a:r>
              <a:rPr lang="pt-PT" dirty="0"/>
              <a:t>. Em alternativa ao </a:t>
            </a:r>
            <a:r>
              <a:rPr lang="pt-PT" dirty="0" err="1"/>
              <a:t>POP3</a:t>
            </a:r>
            <a:r>
              <a:rPr lang="pt-PT" dirty="0"/>
              <a:t>, existe um protocolo mais sofisticado que permite administrar mensagens se correio electrónico guardadas no servidor – IMAP </a:t>
            </a:r>
            <a:r>
              <a:rPr lang="pt-PT" i="1" dirty="0"/>
              <a:t>(Internet </a:t>
            </a:r>
            <a:r>
              <a:rPr lang="pt-PT" i="1" dirty="0" err="1"/>
              <a:t>Massege</a:t>
            </a:r>
            <a:r>
              <a:rPr lang="pt-PT" i="1" dirty="0"/>
              <a:t> Access </a:t>
            </a:r>
            <a:r>
              <a:rPr lang="pt-PT" i="1" dirty="0" err="1"/>
              <a:t>Protocol</a:t>
            </a:r>
            <a:r>
              <a:rPr lang="pt-PT" i="1" dirty="0"/>
              <a:t>). </a:t>
            </a:r>
            <a:r>
              <a:rPr lang="pt-PT" dirty="0"/>
              <a:t>O IMAP permite aceder à informação da mensagem directamente </a:t>
            </a:r>
            <a:r>
              <a:rPr lang="pt-PT" dirty="0" err="1"/>
              <a:t>apartir</a:t>
            </a:r>
            <a:r>
              <a:rPr lang="pt-PT" dirty="0"/>
              <a:t> do servidor de correio electrónico sem ter de carregar a mensagem para o computador local.</a:t>
            </a:r>
            <a:endParaRPr lang="pt-PT" i="1" dirty="0"/>
          </a:p>
        </p:txBody>
      </p:sp>
      <p:sp>
        <p:nvSpPr>
          <p:cNvPr id="4" name="Date Placeholder 3">
            <a:extLst>
              <a:ext uri="{FF2B5EF4-FFF2-40B4-BE49-F238E27FC236}">
                <a16:creationId xmlns:a16="http://schemas.microsoft.com/office/drawing/2014/main" id="{54E991DB-DAD1-465E-9314-0EC8DE2FBECC}"/>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2E58210-2A12-4905-A7C9-741787DDB349}"/>
              </a:ext>
            </a:extLst>
          </p:cNvPr>
          <p:cNvSpPr>
            <a:spLocks noGrp="1"/>
          </p:cNvSpPr>
          <p:nvPr>
            <p:ph type="sldNum" sz="quarter" idx="12"/>
          </p:nvPr>
        </p:nvSpPr>
        <p:spPr/>
        <p:txBody>
          <a:bodyPr/>
          <a:lstStyle/>
          <a:p>
            <a:fld id="{0023C5BA-212A-4618-87B1-C700690D5974}" type="slidenum">
              <a:rPr lang="en-US" smtClean="0"/>
              <a:pPr/>
              <a:t>18</a:t>
            </a:fld>
            <a:endParaRPr lang="en-US" dirty="0"/>
          </a:p>
        </p:txBody>
      </p:sp>
    </p:spTree>
    <p:extLst>
      <p:ext uri="{BB962C8B-B14F-4D97-AF65-F5344CB8AC3E}">
        <p14:creationId xmlns:p14="http://schemas.microsoft.com/office/powerpoint/2010/main" val="12492772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C421-1363-4E47-B224-124831276744}"/>
              </a:ext>
            </a:extLst>
          </p:cNvPr>
          <p:cNvSpPr>
            <a:spLocks noGrp="1"/>
          </p:cNvSpPr>
          <p:nvPr>
            <p:ph type="title"/>
          </p:nvPr>
        </p:nvSpPr>
        <p:spPr/>
        <p:txBody>
          <a:bodyPr/>
          <a:lstStyle/>
          <a:p>
            <a:r>
              <a:rPr lang="pt-PT" dirty="0">
                <a:solidFill>
                  <a:srgbClr val="00B0F0"/>
                </a:solidFill>
              </a:rPr>
              <a:t>FPT </a:t>
            </a:r>
            <a:r>
              <a:rPr lang="pt-PT" i="1" dirty="0">
                <a:solidFill>
                  <a:srgbClr val="00B0F0"/>
                </a:solidFill>
              </a:rPr>
              <a:t>(File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i="1" dirty="0">
                <a:solidFill>
                  <a:srgbClr val="00B0F0"/>
                </a:solidFill>
              </a:rPr>
              <a:t>)</a:t>
            </a:r>
            <a:endParaRPr lang="en-US" dirty="0">
              <a:solidFill>
                <a:srgbClr val="00B0F0"/>
              </a:solidFill>
            </a:endParaRPr>
          </a:p>
        </p:txBody>
      </p:sp>
      <p:sp>
        <p:nvSpPr>
          <p:cNvPr id="3" name="Content Placeholder 2">
            <a:extLst>
              <a:ext uri="{FF2B5EF4-FFF2-40B4-BE49-F238E27FC236}">
                <a16:creationId xmlns:a16="http://schemas.microsoft.com/office/drawing/2014/main" id="{5A40CD40-2F5D-4591-98C7-BA68B5334179}"/>
              </a:ext>
            </a:extLst>
          </p:cNvPr>
          <p:cNvSpPr>
            <a:spLocks noGrp="1"/>
          </p:cNvSpPr>
          <p:nvPr>
            <p:ph idx="1"/>
          </p:nvPr>
        </p:nvSpPr>
        <p:spPr/>
        <p:txBody>
          <a:bodyPr>
            <a:normAutofit lnSpcReduction="10000"/>
          </a:bodyPr>
          <a:lstStyle/>
          <a:p>
            <a:r>
              <a:rPr lang="pt-PT" dirty="0"/>
              <a:t>O FTP é um </a:t>
            </a:r>
            <a:r>
              <a:rPr lang="pt-PT" dirty="0" err="1"/>
              <a:t>pritocolo</a:t>
            </a:r>
            <a:r>
              <a:rPr lang="pt-PT" dirty="0"/>
              <a:t> de transferência de ficheiros, ou seja, permite receber ou enviar ficheiros de e para um computador remoto. Existem também aplicações FTP, baseadas no protocolo FTP, que permitem listar e manipular directórios, ler e copiar ficheiros, mas não permitem a execução remota de ficheiros. O acesso FTP inclui um processo de autenticação com o nome de utilizador e a palavra-passe respectiva. O servidor inclui um utilizador especial – </a:t>
            </a:r>
            <a:r>
              <a:rPr lang="pt-PT" i="1" dirty="0" err="1"/>
              <a:t>anonymous</a:t>
            </a:r>
            <a:r>
              <a:rPr lang="pt-PT" dirty="0"/>
              <a:t> – que não necessita de palavra-chave, mas, em geral, tem privilégios de </a:t>
            </a:r>
            <a:r>
              <a:rPr lang="pt-PT" dirty="0" err="1"/>
              <a:t>acessso</a:t>
            </a:r>
            <a:r>
              <a:rPr lang="pt-PT" dirty="0"/>
              <a:t> limitados. Para carregar ficheiros com o protocolo FTP, tem de conhecer o endereço ou o nome do servidor FTP onde reside o ficheiro alvo. Após aceder ao servidor, é feita a autenticação e só depois poderá iniciar a transferência de ficheiros.</a:t>
            </a:r>
            <a:endParaRPr lang="en-US" dirty="0"/>
          </a:p>
        </p:txBody>
      </p:sp>
      <p:sp>
        <p:nvSpPr>
          <p:cNvPr id="4" name="Date Placeholder 3">
            <a:extLst>
              <a:ext uri="{FF2B5EF4-FFF2-40B4-BE49-F238E27FC236}">
                <a16:creationId xmlns:a16="http://schemas.microsoft.com/office/drawing/2014/main" id="{D410F3E6-17DD-4E3F-8EBF-E519645D477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6B73326-8208-4C2A-9B86-88EC307601E7}"/>
              </a:ext>
            </a:extLst>
          </p:cNvPr>
          <p:cNvSpPr>
            <a:spLocks noGrp="1"/>
          </p:cNvSpPr>
          <p:nvPr>
            <p:ph type="sldNum" sz="quarter" idx="12"/>
          </p:nvPr>
        </p:nvSpPr>
        <p:spPr/>
        <p:txBody>
          <a:bodyPr/>
          <a:lstStyle/>
          <a:p>
            <a:fld id="{0023C5BA-212A-4618-87B1-C700690D5974}" type="slidenum">
              <a:rPr lang="en-US" smtClean="0"/>
              <a:pPr/>
              <a:t>19</a:t>
            </a:fld>
            <a:endParaRPr lang="en-US" dirty="0"/>
          </a:p>
        </p:txBody>
      </p:sp>
    </p:spTree>
    <p:extLst>
      <p:ext uri="{BB962C8B-B14F-4D97-AF65-F5344CB8AC3E}">
        <p14:creationId xmlns:p14="http://schemas.microsoft.com/office/powerpoint/2010/main" val="23399417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p:txBody>
          <a:bodyPr/>
          <a:lstStyle/>
          <a:p>
            <a:r>
              <a:rPr lang="pt-PT" dirty="0"/>
              <a:t>Conteúdo da Aula</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p:txBody>
          <a:bodyPr/>
          <a:lstStyle/>
          <a:p>
            <a:pPr marL="457200" indent="-457200">
              <a:buFont typeface="Times New Roman" panose="02020603050405020304" pitchFamily="18" charset="0"/>
              <a:buChar char="►"/>
            </a:pPr>
            <a:r>
              <a:rPr lang="pt-PT" dirty="0"/>
              <a:t>Modelo OSI</a:t>
            </a:r>
          </a:p>
          <a:p>
            <a:pPr marL="457200" indent="-457200">
              <a:buFont typeface="Times New Roman" panose="02020603050405020304" pitchFamily="18" charset="0"/>
              <a:buChar char="►"/>
            </a:pPr>
            <a:r>
              <a:rPr lang="pt-PT" dirty="0"/>
              <a:t>Descrição do Modelo OSI;</a:t>
            </a:r>
          </a:p>
          <a:p>
            <a:pPr marL="457200" indent="-457200">
              <a:buFont typeface="Times New Roman" panose="02020603050405020304" pitchFamily="18" charset="0"/>
              <a:buChar char="►"/>
            </a:pPr>
            <a:r>
              <a:rPr lang="pt-PT" dirty="0"/>
              <a:t>Caracterização do papel de cada camada do modelo OSI;</a:t>
            </a:r>
          </a:p>
          <a:p>
            <a:pPr marL="457200" indent="-457200">
              <a:buFont typeface="Times New Roman" panose="02020603050405020304" pitchFamily="18" charset="0"/>
              <a:buChar char="►"/>
            </a:pPr>
            <a:r>
              <a:rPr lang="pt-PT" dirty="0"/>
              <a:t>TCP/IP</a:t>
            </a:r>
          </a:p>
          <a:p>
            <a:pPr marL="457200" indent="-457200">
              <a:buFont typeface="Times New Roman" panose="02020603050405020304" pitchFamily="18" charset="0"/>
              <a:buChar char="►"/>
            </a:pPr>
            <a:r>
              <a:rPr lang="pt-PT" dirty="0"/>
              <a:t>Descrição dos </a:t>
            </a:r>
            <a:r>
              <a:rPr lang="pt-PT" dirty="0" smtClean="0"/>
              <a:t>principais </a:t>
            </a:r>
            <a:r>
              <a:rPr lang="pt-PT" dirty="0"/>
              <a:t>protocolos de cada camada.</a:t>
            </a:r>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27/02/2024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2</a:t>
            </a:fld>
            <a:endParaRPr lang="en-US" dirty="0"/>
          </a:p>
        </p:txBody>
      </p:sp>
    </p:spTree>
    <p:extLst>
      <p:ext uri="{BB962C8B-B14F-4D97-AF65-F5344CB8AC3E}">
        <p14:creationId xmlns:p14="http://schemas.microsoft.com/office/powerpoint/2010/main" val="2805063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E1F9-EFEA-4B21-ABAE-455A0C7CA63B}"/>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0D61DF79-70A2-4D30-AACC-4F4048332EF3}"/>
              </a:ext>
            </a:extLst>
          </p:cNvPr>
          <p:cNvSpPr>
            <a:spLocks noGrp="1"/>
          </p:cNvSpPr>
          <p:nvPr>
            <p:ph idx="1"/>
          </p:nvPr>
        </p:nvSpPr>
        <p:spPr/>
        <p:txBody>
          <a:bodyPr/>
          <a:lstStyle/>
          <a:p>
            <a:r>
              <a:rPr lang="pt-PT" b="1" dirty="0"/>
              <a:t> </a:t>
            </a:r>
            <a:r>
              <a:rPr lang="pt-PT" b="1" dirty="0" err="1"/>
              <a:t>TFTP</a:t>
            </a:r>
            <a:r>
              <a:rPr lang="pt-PT" b="1" dirty="0"/>
              <a:t> </a:t>
            </a:r>
            <a:r>
              <a:rPr lang="pt-PT" b="1" i="1" dirty="0"/>
              <a:t>(Trivial File </a:t>
            </a:r>
            <a:r>
              <a:rPr lang="pt-PT" b="1" i="1" dirty="0" err="1"/>
              <a:t>Transfer</a:t>
            </a:r>
            <a:r>
              <a:rPr lang="pt-PT" b="1" i="1" dirty="0"/>
              <a:t> </a:t>
            </a:r>
            <a:r>
              <a:rPr lang="pt-PT" b="1" i="1" dirty="0" err="1"/>
              <a:t>Protocol</a:t>
            </a:r>
            <a:r>
              <a:rPr lang="pt-PT" b="1" i="1" dirty="0"/>
              <a:t>) –</a:t>
            </a:r>
            <a:r>
              <a:rPr lang="pt-PT" i="1" dirty="0"/>
              <a:t> </a:t>
            </a:r>
            <a:r>
              <a:rPr lang="pt-PT" dirty="0"/>
              <a:t>O </a:t>
            </a:r>
            <a:r>
              <a:rPr lang="pt-PT" dirty="0" err="1"/>
              <a:t>TFTP</a:t>
            </a:r>
            <a:r>
              <a:rPr lang="pt-PT" dirty="0"/>
              <a:t> é uma versão simplificada do protocolo FTP que apenas permite operações de transferência de ficheiros. O </a:t>
            </a:r>
            <a:r>
              <a:rPr lang="pt-PT" dirty="0" err="1"/>
              <a:t>TFTP</a:t>
            </a:r>
            <a:r>
              <a:rPr lang="pt-PT" dirty="0"/>
              <a:t> assenta sobre um protocolo não fiável, ou seja, sem recuperações de erros, ao contrário do FTP. Consequentemente o tempo de transferência de ficheiros é menor, pois o cabeçalho dos segmentos não inclui informação extra de recuperação de erros. Este protocolo tende a ser usado em situações onde a segurança é garantida com recurso a outros mecanismos.</a:t>
            </a:r>
            <a:endParaRPr lang="en-US" dirty="0"/>
          </a:p>
        </p:txBody>
      </p:sp>
      <p:sp>
        <p:nvSpPr>
          <p:cNvPr id="4" name="Date Placeholder 3">
            <a:extLst>
              <a:ext uri="{FF2B5EF4-FFF2-40B4-BE49-F238E27FC236}">
                <a16:creationId xmlns:a16="http://schemas.microsoft.com/office/drawing/2014/main" id="{554743F9-5A94-4EBD-BE69-F63BFA50DFD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C3B1B80C-5301-4270-97CE-7C804D6740C5}"/>
              </a:ext>
            </a:extLst>
          </p:cNvPr>
          <p:cNvSpPr>
            <a:spLocks noGrp="1"/>
          </p:cNvSpPr>
          <p:nvPr>
            <p:ph type="sldNum" sz="quarter" idx="12"/>
          </p:nvPr>
        </p:nvSpPr>
        <p:spPr/>
        <p:txBody>
          <a:bodyPr/>
          <a:lstStyle/>
          <a:p>
            <a:fld id="{0023C5BA-212A-4618-87B1-C700690D5974}" type="slidenum">
              <a:rPr lang="en-US" smtClean="0"/>
              <a:pPr/>
              <a:t>20</a:t>
            </a:fld>
            <a:endParaRPr lang="en-US" dirty="0"/>
          </a:p>
        </p:txBody>
      </p:sp>
    </p:spTree>
    <p:extLst>
      <p:ext uri="{BB962C8B-B14F-4D97-AF65-F5344CB8AC3E}">
        <p14:creationId xmlns:p14="http://schemas.microsoft.com/office/powerpoint/2010/main" val="369681847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C7B-09F5-4B75-90A4-3249127A4413}"/>
              </a:ext>
            </a:extLst>
          </p:cNvPr>
          <p:cNvSpPr>
            <a:spLocks noGrp="1"/>
          </p:cNvSpPr>
          <p:nvPr>
            <p:ph type="title"/>
          </p:nvPr>
        </p:nvSpPr>
        <p:spPr/>
        <p:txBody>
          <a:bodyPr/>
          <a:lstStyle/>
          <a:p>
            <a:r>
              <a:rPr lang="pt-PT" dirty="0" err="1">
                <a:solidFill>
                  <a:srgbClr val="00B0F0"/>
                </a:solidFill>
              </a:rPr>
              <a:t>Telnet</a:t>
            </a:r>
            <a:endParaRPr lang="en-US" dirty="0">
              <a:solidFill>
                <a:srgbClr val="00B0F0"/>
              </a:solidFill>
            </a:endParaRPr>
          </a:p>
        </p:txBody>
      </p:sp>
      <p:sp>
        <p:nvSpPr>
          <p:cNvPr id="3" name="Content Placeholder 2">
            <a:extLst>
              <a:ext uri="{FF2B5EF4-FFF2-40B4-BE49-F238E27FC236}">
                <a16:creationId xmlns:a16="http://schemas.microsoft.com/office/drawing/2014/main" id="{FBE23D1E-9EAA-44C3-80E2-3CF6FA99A300}"/>
              </a:ext>
            </a:extLst>
          </p:cNvPr>
          <p:cNvSpPr>
            <a:spLocks noGrp="1"/>
          </p:cNvSpPr>
          <p:nvPr>
            <p:ph idx="1"/>
          </p:nvPr>
        </p:nvSpPr>
        <p:spPr/>
        <p:txBody>
          <a:bodyPr/>
          <a:lstStyle/>
          <a:p>
            <a:r>
              <a:rPr lang="pt-PT" dirty="0"/>
              <a:t>O </a:t>
            </a:r>
            <a:r>
              <a:rPr lang="pt-PT" dirty="0" err="1"/>
              <a:t>Telnet</a:t>
            </a:r>
            <a:r>
              <a:rPr lang="pt-PT" dirty="0"/>
              <a:t> é um protocolo usado por programas de emulação de terminal que permite acesso a computadores remotos. O funcionamento baseia-se numa arquitectura cliente-servidor. O cliente </a:t>
            </a:r>
            <a:r>
              <a:rPr lang="pt-PT" dirty="0" err="1"/>
              <a:t>Telnet</a:t>
            </a:r>
            <a:r>
              <a:rPr lang="pt-PT" dirty="0"/>
              <a:t> acede remotamente a um servidor </a:t>
            </a:r>
            <a:r>
              <a:rPr lang="pt-PT" dirty="0" err="1"/>
              <a:t>Telnet</a:t>
            </a:r>
            <a:r>
              <a:rPr lang="pt-PT" dirty="0"/>
              <a:t> para ter acesso aos recursos da máquina em que se encontra o servidor. Após </a:t>
            </a:r>
            <a:r>
              <a:rPr lang="pt-PT" dirty="0" err="1"/>
              <a:t>aceser</a:t>
            </a:r>
            <a:r>
              <a:rPr lang="pt-PT" dirty="0"/>
              <a:t> </a:t>
            </a:r>
            <a:r>
              <a:rPr lang="pt-PT" dirty="0" err="1"/>
              <a:t>so</a:t>
            </a:r>
            <a:r>
              <a:rPr lang="pt-PT" dirty="0"/>
              <a:t> servidor </a:t>
            </a:r>
            <a:r>
              <a:rPr lang="pt-PT" dirty="0" err="1"/>
              <a:t>Telnet</a:t>
            </a:r>
            <a:r>
              <a:rPr lang="pt-PT" dirty="0"/>
              <a:t>, o cliente pode executar comandos como se estivesse a trabalhar localmente. O emulador de terminal apenas funciona em modo de texto.</a:t>
            </a:r>
            <a:endParaRPr lang="en-US" dirty="0"/>
          </a:p>
        </p:txBody>
      </p:sp>
      <p:sp>
        <p:nvSpPr>
          <p:cNvPr id="4" name="Date Placeholder 3">
            <a:extLst>
              <a:ext uri="{FF2B5EF4-FFF2-40B4-BE49-F238E27FC236}">
                <a16:creationId xmlns:a16="http://schemas.microsoft.com/office/drawing/2014/main" id="{5E83C629-83FD-455A-92FE-C9B0D1F2C607}"/>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ADAB0CF8-3FC7-4212-B1E6-CD7197AA3F15}"/>
              </a:ext>
            </a:extLst>
          </p:cNvPr>
          <p:cNvSpPr>
            <a:spLocks noGrp="1"/>
          </p:cNvSpPr>
          <p:nvPr>
            <p:ph type="sldNum" sz="quarter" idx="12"/>
          </p:nvPr>
        </p:nvSpPr>
        <p:spPr/>
        <p:txBody>
          <a:bodyPr/>
          <a:lstStyle/>
          <a:p>
            <a:fld id="{0023C5BA-212A-4618-87B1-C700690D5974}" type="slidenum">
              <a:rPr lang="en-US" smtClean="0"/>
              <a:pPr/>
              <a:t>21</a:t>
            </a:fld>
            <a:endParaRPr lang="en-US" dirty="0"/>
          </a:p>
        </p:txBody>
      </p:sp>
    </p:spTree>
    <p:extLst>
      <p:ext uri="{BB962C8B-B14F-4D97-AF65-F5344CB8AC3E}">
        <p14:creationId xmlns:p14="http://schemas.microsoft.com/office/powerpoint/2010/main" val="226360188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FB76-8B55-4E00-9E53-65F085F60C58}"/>
              </a:ext>
            </a:extLst>
          </p:cNvPr>
          <p:cNvSpPr>
            <a:spLocks noGrp="1"/>
          </p:cNvSpPr>
          <p:nvPr>
            <p:ph type="title"/>
          </p:nvPr>
        </p:nvSpPr>
        <p:spPr/>
        <p:txBody>
          <a:bodyPr/>
          <a:lstStyle/>
          <a:p>
            <a:r>
              <a:rPr lang="pt-PT" dirty="0">
                <a:solidFill>
                  <a:srgbClr val="00B0F0"/>
                </a:solidFill>
              </a:rPr>
              <a:t>HTTP (</a:t>
            </a:r>
            <a:r>
              <a:rPr lang="pt-PT" i="1" dirty="0" err="1">
                <a:solidFill>
                  <a:srgbClr val="00B0F0"/>
                </a:solidFill>
              </a:rPr>
              <a:t>Hypertext</a:t>
            </a:r>
            <a:r>
              <a:rPr lang="pt-PT" i="1" dirty="0">
                <a:solidFill>
                  <a:srgbClr val="00B0F0"/>
                </a:solidFill>
              </a:rPr>
              <a:t>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dirty="0">
                <a:solidFill>
                  <a:srgbClr val="00B0F0"/>
                </a:solidFill>
              </a:rPr>
              <a:t>)</a:t>
            </a:r>
            <a:endParaRPr lang="en-US" dirty="0">
              <a:solidFill>
                <a:srgbClr val="00B0F0"/>
              </a:solidFill>
            </a:endParaRPr>
          </a:p>
        </p:txBody>
      </p:sp>
      <p:sp>
        <p:nvSpPr>
          <p:cNvPr id="3" name="Content Placeholder 2">
            <a:extLst>
              <a:ext uri="{FF2B5EF4-FFF2-40B4-BE49-F238E27FC236}">
                <a16:creationId xmlns:a16="http://schemas.microsoft.com/office/drawing/2014/main" id="{458C1147-19B2-48E8-B828-C6105022C192}"/>
              </a:ext>
            </a:extLst>
          </p:cNvPr>
          <p:cNvSpPr>
            <a:spLocks noGrp="1"/>
          </p:cNvSpPr>
          <p:nvPr>
            <p:ph idx="1"/>
          </p:nvPr>
        </p:nvSpPr>
        <p:spPr/>
        <p:txBody>
          <a:bodyPr/>
          <a:lstStyle/>
          <a:p>
            <a:r>
              <a:rPr lang="pt-PT" dirty="0"/>
              <a:t>É o protocolo mais usado para aceder aos conteúdos das páginas </a:t>
            </a:r>
            <a:r>
              <a:rPr lang="pt-PT" i="1" dirty="0"/>
              <a:t>Web</a:t>
            </a:r>
            <a:r>
              <a:rPr lang="pt-PT" dirty="0"/>
              <a:t>. Por exemplo, quando acede a página </a:t>
            </a:r>
            <a:r>
              <a:rPr lang="pt-PT" i="1" dirty="0"/>
              <a:t>Web </a:t>
            </a:r>
            <a:r>
              <a:rPr lang="pt-PT" dirty="0"/>
              <a:t>na Internet, o navegador </a:t>
            </a:r>
            <a:r>
              <a:rPr lang="pt-PT" i="1" dirty="0"/>
              <a:t>Web</a:t>
            </a:r>
            <a:r>
              <a:rPr lang="pt-PT" dirty="0"/>
              <a:t> envia um pedido HTTP relativo a uma determinada página. Por seu lado, o servidor </a:t>
            </a:r>
            <a:r>
              <a:rPr lang="pt-PT" i="1" dirty="0"/>
              <a:t>Web</a:t>
            </a:r>
            <a:r>
              <a:rPr lang="pt-PT" dirty="0"/>
              <a:t> responde ao pedido enviando a página respectiva. O HTTP também pode ser usado para carregar ficheiros de páginas </a:t>
            </a:r>
            <a:r>
              <a:rPr lang="pt-PT" i="1" dirty="0"/>
              <a:t>Web</a:t>
            </a:r>
            <a:r>
              <a:rPr lang="pt-PT" dirty="0"/>
              <a:t> e a par com o protocolo FTP.</a:t>
            </a:r>
            <a:endParaRPr lang="en-US" i="1" dirty="0"/>
          </a:p>
        </p:txBody>
      </p:sp>
      <p:sp>
        <p:nvSpPr>
          <p:cNvPr id="4" name="Date Placeholder 3">
            <a:extLst>
              <a:ext uri="{FF2B5EF4-FFF2-40B4-BE49-F238E27FC236}">
                <a16:creationId xmlns:a16="http://schemas.microsoft.com/office/drawing/2014/main" id="{4A9F0646-CA8D-4314-B147-D18E1C9FB77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C37378DD-D2DF-40A7-8136-AB6A5C5929B3}"/>
              </a:ext>
            </a:extLst>
          </p:cNvPr>
          <p:cNvSpPr>
            <a:spLocks noGrp="1"/>
          </p:cNvSpPr>
          <p:nvPr>
            <p:ph type="sldNum" sz="quarter" idx="12"/>
          </p:nvPr>
        </p:nvSpPr>
        <p:spPr/>
        <p:txBody>
          <a:bodyPr/>
          <a:lstStyle/>
          <a:p>
            <a:fld id="{0023C5BA-212A-4618-87B1-C700690D5974}" type="slidenum">
              <a:rPr lang="en-US" smtClean="0"/>
              <a:pPr/>
              <a:t>22</a:t>
            </a:fld>
            <a:endParaRPr lang="en-US" dirty="0"/>
          </a:p>
        </p:txBody>
      </p:sp>
    </p:spTree>
    <p:extLst>
      <p:ext uri="{BB962C8B-B14F-4D97-AF65-F5344CB8AC3E}">
        <p14:creationId xmlns:p14="http://schemas.microsoft.com/office/powerpoint/2010/main" val="139455806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878-7A1C-4B62-B303-9A6EE997E572}"/>
              </a:ext>
            </a:extLst>
          </p:cNvPr>
          <p:cNvSpPr>
            <a:spLocks noGrp="1"/>
          </p:cNvSpPr>
          <p:nvPr>
            <p:ph type="title"/>
          </p:nvPr>
        </p:nvSpPr>
        <p:spPr/>
        <p:txBody>
          <a:bodyPr/>
          <a:lstStyle/>
          <a:p>
            <a:r>
              <a:rPr lang="en-US" dirty="0">
                <a:solidFill>
                  <a:srgbClr val="00B0F0"/>
                </a:solidFill>
              </a:rPr>
              <a:t>DNS </a:t>
            </a:r>
            <a:r>
              <a:rPr lang="en-US" i="1" dirty="0">
                <a:solidFill>
                  <a:srgbClr val="00B0F0"/>
                </a:solidFill>
              </a:rPr>
              <a:t>(Domain Name System)</a:t>
            </a:r>
          </a:p>
        </p:txBody>
      </p:sp>
      <p:sp>
        <p:nvSpPr>
          <p:cNvPr id="3" name="Content Placeholder 2">
            <a:extLst>
              <a:ext uri="{FF2B5EF4-FFF2-40B4-BE49-F238E27FC236}">
                <a16:creationId xmlns:a16="http://schemas.microsoft.com/office/drawing/2014/main" id="{8EDA9A3B-7754-4677-9CE1-E5B4BA315B74}"/>
              </a:ext>
            </a:extLst>
          </p:cNvPr>
          <p:cNvSpPr>
            <a:spLocks noGrp="1"/>
          </p:cNvSpPr>
          <p:nvPr>
            <p:ph idx="1"/>
          </p:nvPr>
        </p:nvSpPr>
        <p:spPr/>
        <p:txBody>
          <a:bodyPr/>
          <a:lstStyle/>
          <a:p>
            <a:r>
              <a:rPr lang="en-US" dirty="0"/>
              <a:t>O Sistema de Nome de Dom</a:t>
            </a:r>
            <a:r>
              <a:rPr lang="pt-PT" dirty="0" err="1"/>
              <a:t>ínio</a:t>
            </a:r>
            <a:r>
              <a:rPr lang="pt-PT" dirty="0"/>
              <a:t> é um mecanismo de resolução de nomes em endereços IP. O objectivo é facilitar a identificação de rede dos dispositivos. Este serviço permite a actualização das referencias de um determinado endereço IP, evitando desta forma confusão resultante da alteração de endereços IP.</a:t>
            </a:r>
          </a:p>
          <a:p>
            <a:r>
              <a:rPr lang="pt-PT" dirty="0"/>
              <a:t>Na prática, o mecanismo de DNS não é mais do que uma grande base de dados distribuída com a correspondência entre endereços lógicos e nomes de domínio. A BD é distribuída por uma hierarquia de servidores DNS, desde os servidores locais até aos servidores de topo da hierarquia.</a:t>
            </a:r>
            <a:endParaRPr lang="en-US" dirty="0"/>
          </a:p>
        </p:txBody>
      </p:sp>
      <p:sp>
        <p:nvSpPr>
          <p:cNvPr id="4" name="Date Placeholder 3">
            <a:extLst>
              <a:ext uri="{FF2B5EF4-FFF2-40B4-BE49-F238E27FC236}">
                <a16:creationId xmlns:a16="http://schemas.microsoft.com/office/drawing/2014/main" id="{F6392788-B41B-493B-A8F9-7E808FC938AC}"/>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53547CA-8DE3-43E4-91E0-46B37730C6F4}"/>
              </a:ext>
            </a:extLst>
          </p:cNvPr>
          <p:cNvSpPr>
            <a:spLocks noGrp="1"/>
          </p:cNvSpPr>
          <p:nvPr>
            <p:ph type="sldNum" sz="quarter" idx="12"/>
          </p:nvPr>
        </p:nvSpPr>
        <p:spPr/>
        <p:txBody>
          <a:bodyPr/>
          <a:lstStyle/>
          <a:p>
            <a:fld id="{0023C5BA-212A-4618-87B1-C700690D5974}" type="slidenum">
              <a:rPr lang="en-US" smtClean="0"/>
              <a:pPr/>
              <a:t>23</a:t>
            </a:fld>
            <a:endParaRPr lang="en-US" dirty="0"/>
          </a:p>
        </p:txBody>
      </p:sp>
    </p:spTree>
    <p:extLst>
      <p:ext uri="{BB962C8B-B14F-4D97-AF65-F5344CB8AC3E}">
        <p14:creationId xmlns:p14="http://schemas.microsoft.com/office/powerpoint/2010/main" val="211540321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9687-6CC4-41D8-9E5A-7D8367E44392}"/>
              </a:ext>
            </a:extLst>
          </p:cNvPr>
          <p:cNvSpPr>
            <a:spLocks noGrp="1"/>
          </p:cNvSpPr>
          <p:nvPr>
            <p:ph type="title"/>
          </p:nvPr>
        </p:nvSpPr>
        <p:spPr/>
        <p:txBody>
          <a:bodyPr/>
          <a:lstStyle/>
          <a:p>
            <a:r>
              <a:rPr lang="pt-PT" dirty="0">
                <a:solidFill>
                  <a:srgbClr val="00B0F0"/>
                </a:solidFill>
              </a:rPr>
              <a:t>Outros Protocolos</a:t>
            </a:r>
            <a:endParaRPr lang="en-US" dirty="0">
              <a:solidFill>
                <a:srgbClr val="00B0F0"/>
              </a:solidFill>
            </a:endParaRPr>
          </a:p>
        </p:txBody>
      </p:sp>
      <p:sp>
        <p:nvSpPr>
          <p:cNvPr id="3" name="Content Placeholder 2">
            <a:extLst>
              <a:ext uri="{FF2B5EF4-FFF2-40B4-BE49-F238E27FC236}">
                <a16:creationId xmlns:a16="http://schemas.microsoft.com/office/drawing/2014/main" id="{104F0A8B-F5F7-405C-97D8-8FDECABC6D9B}"/>
              </a:ext>
            </a:extLst>
          </p:cNvPr>
          <p:cNvSpPr>
            <a:spLocks noGrp="1"/>
          </p:cNvSpPr>
          <p:nvPr>
            <p:ph idx="1"/>
          </p:nvPr>
        </p:nvSpPr>
        <p:spPr/>
        <p:txBody>
          <a:bodyPr/>
          <a:lstStyle/>
          <a:p>
            <a:pPr marL="457200" indent="-457200">
              <a:buFont typeface="Arial" panose="020B0604020202020204" pitchFamily="34" charset="0"/>
              <a:buChar char="•"/>
            </a:pPr>
            <a:r>
              <a:rPr lang="pt-PT" b="1" dirty="0"/>
              <a:t>DHCP</a:t>
            </a:r>
            <a:r>
              <a:rPr lang="pt-PT" dirty="0"/>
              <a:t> – </a:t>
            </a:r>
            <a:r>
              <a:rPr lang="pt-PT" i="1" dirty="0" err="1"/>
              <a:t>Dynamic</a:t>
            </a:r>
            <a:r>
              <a:rPr lang="pt-PT" i="1" dirty="0"/>
              <a:t> </a:t>
            </a:r>
            <a:r>
              <a:rPr lang="pt-PT" i="1" dirty="0" err="1"/>
              <a:t>Host</a:t>
            </a:r>
            <a:r>
              <a:rPr lang="pt-PT" i="1" dirty="0"/>
              <a:t> </a:t>
            </a:r>
            <a:r>
              <a:rPr lang="pt-PT" i="1" dirty="0" err="1"/>
              <a:t>Configuration</a:t>
            </a:r>
            <a:r>
              <a:rPr lang="pt-PT" i="1" dirty="0"/>
              <a:t> </a:t>
            </a:r>
            <a:r>
              <a:rPr lang="pt-PT" i="1" dirty="0" err="1"/>
              <a:t>Protocol</a:t>
            </a:r>
            <a:r>
              <a:rPr lang="pt-PT" dirty="0"/>
              <a:t>, O protocolo DHCP é usado para atribuir automaticamente endereços lógicos a dispositivos. Todos os dispositivos ligados a uma rede TCP/IP têm de ser configurados com um endereço IP.</a:t>
            </a:r>
          </a:p>
          <a:p>
            <a:pPr marL="457200" indent="-457200">
              <a:buFont typeface="Arial" panose="020B0604020202020204" pitchFamily="34" charset="0"/>
              <a:buChar char="•"/>
            </a:pPr>
            <a:r>
              <a:rPr lang="pt-PT" b="1" dirty="0" err="1"/>
              <a:t>SNMP</a:t>
            </a:r>
            <a:r>
              <a:rPr lang="pt-PT" dirty="0"/>
              <a:t> – </a:t>
            </a:r>
            <a:r>
              <a:rPr lang="pt-PT" i="1" dirty="0" err="1"/>
              <a:t>Simple</a:t>
            </a:r>
            <a:r>
              <a:rPr lang="pt-PT" i="1" dirty="0"/>
              <a:t> Network Management </a:t>
            </a:r>
            <a:r>
              <a:rPr lang="pt-PT" i="1" dirty="0" err="1"/>
              <a:t>Protocol</a:t>
            </a:r>
            <a:r>
              <a:rPr lang="pt-PT" dirty="0"/>
              <a:t>, é um protocolo de troca de informação de gestão entre dispositivos.</a:t>
            </a:r>
          </a:p>
          <a:p>
            <a:pPr marL="457200" indent="-457200">
              <a:buFont typeface="Arial" panose="020B0604020202020204" pitchFamily="34" charset="0"/>
              <a:buChar char="•"/>
            </a:pPr>
            <a:r>
              <a:rPr lang="pt-PT" b="1" dirty="0" err="1"/>
              <a:t>NFS</a:t>
            </a:r>
            <a:r>
              <a:rPr lang="pt-PT" dirty="0"/>
              <a:t> – </a:t>
            </a:r>
            <a:r>
              <a:rPr lang="pt-PT" i="1" dirty="0"/>
              <a:t>Network File </a:t>
            </a:r>
            <a:r>
              <a:rPr lang="pt-PT" i="1" dirty="0" err="1"/>
              <a:t>System</a:t>
            </a:r>
            <a:r>
              <a:rPr lang="pt-PT" dirty="0"/>
              <a:t>, é um protocolo de partilha de ficheiros que permite a </a:t>
            </a:r>
            <a:r>
              <a:rPr lang="pt-PT" dirty="0" err="1"/>
              <a:t>interação</a:t>
            </a:r>
            <a:r>
              <a:rPr lang="pt-PT" dirty="0"/>
              <a:t> de sistemas de ficheiro entre sistemas operativos diferentes.</a:t>
            </a:r>
            <a:endParaRPr lang="en-US" dirty="0"/>
          </a:p>
        </p:txBody>
      </p:sp>
      <p:sp>
        <p:nvSpPr>
          <p:cNvPr id="4" name="Date Placeholder 3">
            <a:extLst>
              <a:ext uri="{FF2B5EF4-FFF2-40B4-BE49-F238E27FC236}">
                <a16:creationId xmlns:a16="http://schemas.microsoft.com/office/drawing/2014/main" id="{58B4002F-45AC-4C85-B17A-301A6C1FE014}"/>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59DAB16-8F0F-4D88-9B63-447C2619343C}"/>
              </a:ext>
            </a:extLst>
          </p:cNvPr>
          <p:cNvSpPr>
            <a:spLocks noGrp="1"/>
          </p:cNvSpPr>
          <p:nvPr>
            <p:ph type="sldNum" sz="quarter" idx="12"/>
          </p:nvPr>
        </p:nvSpPr>
        <p:spPr/>
        <p:txBody>
          <a:bodyPr/>
          <a:lstStyle/>
          <a:p>
            <a:fld id="{0023C5BA-212A-4618-87B1-C700690D5974}" type="slidenum">
              <a:rPr lang="en-US" smtClean="0"/>
              <a:pPr/>
              <a:t>24</a:t>
            </a:fld>
            <a:endParaRPr lang="en-US" dirty="0"/>
          </a:p>
        </p:txBody>
      </p:sp>
    </p:spTree>
    <p:extLst>
      <p:ext uri="{BB962C8B-B14F-4D97-AF65-F5344CB8AC3E}">
        <p14:creationId xmlns:p14="http://schemas.microsoft.com/office/powerpoint/2010/main" val="393847802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A35D-A3E3-46C4-B546-EFEFFA80182D}"/>
              </a:ext>
            </a:extLst>
          </p:cNvPr>
          <p:cNvSpPr>
            <a:spLocks noGrp="1"/>
          </p:cNvSpPr>
          <p:nvPr>
            <p:ph type="title"/>
          </p:nvPr>
        </p:nvSpPr>
        <p:spPr/>
        <p:txBody>
          <a:bodyPr/>
          <a:lstStyle/>
          <a:p>
            <a:r>
              <a:rPr lang="pt-PT" dirty="0"/>
              <a:t>Comunicação com a camada de aplicação</a:t>
            </a:r>
            <a:endParaRPr lang="en-US" dirty="0"/>
          </a:p>
        </p:txBody>
      </p:sp>
      <p:sp>
        <p:nvSpPr>
          <p:cNvPr id="3" name="Content Placeholder 2">
            <a:extLst>
              <a:ext uri="{FF2B5EF4-FFF2-40B4-BE49-F238E27FC236}">
                <a16:creationId xmlns:a16="http://schemas.microsoft.com/office/drawing/2014/main" id="{42E8A23A-BE61-4840-BBF6-FEF9B4480532}"/>
              </a:ext>
            </a:extLst>
          </p:cNvPr>
          <p:cNvSpPr>
            <a:spLocks noGrp="1"/>
          </p:cNvSpPr>
          <p:nvPr>
            <p:ph idx="1"/>
          </p:nvPr>
        </p:nvSpPr>
        <p:spPr/>
        <p:txBody>
          <a:bodyPr>
            <a:normAutofit lnSpcReduction="10000"/>
          </a:bodyPr>
          <a:lstStyle/>
          <a:p>
            <a:r>
              <a:rPr lang="pt-PT" dirty="0"/>
              <a:t>A comunicação entre as camadas de aplicação e transporte é feita com base em portas. As portas são numeradas e as aplicações </a:t>
            </a:r>
            <a:r>
              <a:rPr lang="pt-PT" dirty="0" err="1"/>
              <a:t>podrão</a:t>
            </a:r>
            <a:r>
              <a:rPr lang="pt-PT" dirty="0"/>
              <a:t> usam sempre a mesma porta. Por exemplo, o protocolo SMTP utiliza sempre a porta 25, o protocolo HTTP utiliza sempre a porta 80 e o FTP as por 20 (para transmissão de dados) e 21 (para transmissão de informação de controle).</a:t>
            </a:r>
          </a:p>
          <a:p>
            <a:r>
              <a:rPr lang="pt-PT" dirty="0"/>
              <a:t>O uso de um número de porta permite ao protocolo de transporte (tipicamente o TCP) saber qual é o tipo de conteúdo do pacote de dados (por exemplo, saber que o dado que está sendo enviado é um email) e, no receptor, saber para qual protocolo de aplicação ele deverá entregar o pacote de dados.</a:t>
            </a:r>
            <a:endParaRPr lang="en-US" dirty="0"/>
          </a:p>
        </p:txBody>
      </p:sp>
      <p:sp>
        <p:nvSpPr>
          <p:cNvPr id="4" name="Date Placeholder 3">
            <a:extLst>
              <a:ext uri="{FF2B5EF4-FFF2-40B4-BE49-F238E27FC236}">
                <a16:creationId xmlns:a16="http://schemas.microsoft.com/office/drawing/2014/main" id="{828FE22C-6617-4BF3-8B95-5DD7E28B0CE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C8FBB1D-B337-4EAF-9EF5-B8D0C7C394D9}"/>
              </a:ext>
            </a:extLst>
          </p:cNvPr>
          <p:cNvSpPr>
            <a:spLocks noGrp="1"/>
          </p:cNvSpPr>
          <p:nvPr>
            <p:ph type="sldNum" sz="quarter" idx="12"/>
          </p:nvPr>
        </p:nvSpPr>
        <p:spPr/>
        <p:txBody>
          <a:bodyPr/>
          <a:lstStyle/>
          <a:p>
            <a:fld id="{0023C5BA-212A-4618-87B1-C700690D5974}" type="slidenum">
              <a:rPr lang="en-US" smtClean="0"/>
              <a:pPr/>
              <a:t>25</a:t>
            </a:fld>
            <a:endParaRPr lang="en-US" dirty="0"/>
          </a:p>
        </p:txBody>
      </p:sp>
    </p:spTree>
    <p:extLst>
      <p:ext uri="{BB962C8B-B14F-4D97-AF65-F5344CB8AC3E}">
        <p14:creationId xmlns:p14="http://schemas.microsoft.com/office/powerpoint/2010/main" val="199983140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57E0-3BE0-4E82-BB4A-53586E40B27D}"/>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D34A7FF0-7721-4A8A-BA3D-D0A8852E37CA}"/>
              </a:ext>
            </a:extLst>
          </p:cNvPr>
          <p:cNvSpPr>
            <a:spLocks noGrp="1"/>
          </p:cNvSpPr>
          <p:nvPr>
            <p:ph idx="1"/>
          </p:nvPr>
        </p:nvSpPr>
        <p:spPr>
          <a:xfrm>
            <a:off x="838200" y="1690688"/>
            <a:ext cx="10515600" cy="1917926"/>
          </a:xfrm>
        </p:spPr>
        <p:txBody>
          <a:bodyPr/>
          <a:lstStyle/>
          <a:p>
            <a:r>
              <a:rPr lang="pt-PT" dirty="0"/>
              <a:t>Assim, ao receber um pacote destinado à porta 25, o protocolo TCP irá entregar ao protocolo que estiver conectado a esta porta, tipicamente o SMTP, que por sua vez entregará o dado a aplicação que solicitou (o programa e Email).</a:t>
            </a:r>
            <a:endParaRPr lang="en-US" dirty="0"/>
          </a:p>
        </p:txBody>
      </p:sp>
      <p:sp>
        <p:nvSpPr>
          <p:cNvPr id="4" name="Date Placeholder 3">
            <a:extLst>
              <a:ext uri="{FF2B5EF4-FFF2-40B4-BE49-F238E27FC236}">
                <a16:creationId xmlns:a16="http://schemas.microsoft.com/office/drawing/2014/main" id="{BAFA40FB-A784-43CF-A7B2-D264CC425016}"/>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05952B18-7D8D-40C2-86B9-ADB37638F672}"/>
              </a:ext>
            </a:extLst>
          </p:cNvPr>
          <p:cNvSpPr>
            <a:spLocks noGrp="1"/>
          </p:cNvSpPr>
          <p:nvPr>
            <p:ph type="sldNum" sz="quarter" idx="12"/>
          </p:nvPr>
        </p:nvSpPr>
        <p:spPr/>
        <p:txBody>
          <a:bodyPr/>
          <a:lstStyle/>
          <a:p>
            <a:fld id="{0023C5BA-212A-4618-87B1-C700690D5974}" type="slidenum">
              <a:rPr lang="en-US" smtClean="0"/>
              <a:pPr/>
              <a:t>26</a:t>
            </a:fld>
            <a:endParaRPr lang="en-US" dirty="0"/>
          </a:p>
        </p:txBody>
      </p:sp>
      <p:sp>
        <p:nvSpPr>
          <p:cNvPr id="6" name="Rectangle 5">
            <a:extLst>
              <a:ext uri="{FF2B5EF4-FFF2-40B4-BE49-F238E27FC236}">
                <a16:creationId xmlns:a16="http://schemas.microsoft.com/office/drawing/2014/main" id="{7E827E37-09F6-4562-B13E-9CD89EFC1466}"/>
              </a:ext>
            </a:extLst>
          </p:cNvPr>
          <p:cNvSpPr/>
          <p:nvPr/>
        </p:nvSpPr>
        <p:spPr>
          <a:xfrm>
            <a:off x="838200"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Programa de Email</a:t>
            </a:r>
            <a:endParaRPr lang="en-US" b="1" dirty="0">
              <a:latin typeface="Garamond" panose="02020404030301010803" pitchFamily="18" charset="0"/>
            </a:endParaRPr>
          </a:p>
        </p:txBody>
      </p:sp>
      <p:sp>
        <p:nvSpPr>
          <p:cNvPr id="7" name="Rectangle 6">
            <a:extLst>
              <a:ext uri="{FF2B5EF4-FFF2-40B4-BE49-F238E27FC236}">
                <a16:creationId xmlns:a16="http://schemas.microsoft.com/office/drawing/2014/main" id="{98C9E934-D588-4314-B922-41BF678F35DA}"/>
              </a:ext>
            </a:extLst>
          </p:cNvPr>
          <p:cNvSpPr/>
          <p:nvPr/>
        </p:nvSpPr>
        <p:spPr>
          <a:xfrm>
            <a:off x="4680858"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Browser WWW</a:t>
            </a:r>
            <a:endParaRPr lang="en-US" b="1" dirty="0">
              <a:latin typeface="Garamond" panose="02020404030301010803" pitchFamily="18" charset="0"/>
            </a:endParaRPr>
          </a:p>
        </p:txBody>
      </p:sp>
      <p:sp>
        <p:nvSpPr>
          <p:cNvPr id="8" name="Rectangle 7">
            <a:extLst>
              <a:ext uri="{FF2B5EF4-FFF2-40B4-BE49-F238E27FC236}">
                <a16:creationId xmlns:a16="http://schemas.microsoft.com/office/drawing/2014/main" id="{C3F0589F-6A1F-4E8A-86FE-1055A5693C3B}"/>
              </a:ext>
            </a:extLst>
          </p:cNvPr>
          <p:cNvSpPr/>
          <p:nvPr/>
        </p:nvSpPr>
        <p:spPr>
          <a:xfrm>
            <a:off x="8335735"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Programa FTP</a:t>
            </a:r>
            <a:endParaRPr lang="en-US" b="1" dirty="0">
              <a:latin typeface="Garamond" panose="02020404030301010803" pitchFamily="18" charset="0"/>
            </a:endParaRPr>
          </a:p>
        </p:txBody>
      </p:sp>
      <p:sp>
        <p:nvSpPr>
          <p:cNvPr id="9" name="Rectangle 8">
            <a:extLst>
              <a:ext uri="{FF2B5EF4-FFF2-40B4-BE49-F238E27FC236}">
                <a16:creationId xmlns:a16="http://schemas.microsoft.com/office/drawing/2014/main" id="{D1F0FC25-A950-4987-B309-EC376162D4D0}"/>
              </a:ext>
            </a:extLst>
          </p:cNvPr>
          <p:cNvSpPr/>
          <p:nvPr/>
        </p:nvSpPr>
        <p:spPr>
          <a:xfrm>
            <a:off x="829108"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SMTP</a:t>
            </a:r>
            <a:endParaRPr lang="en-US" b="1" dirty="0">
              <a:solidFill>
                <a:srgbClr val="00B0F0"/>
              </a:solidFill>
              <a:latin typeface="Garamond" panose="02020404030301010803" pitchFamily="18" charset="0"/>
            </a:endParaRPr>
          </a:p>
        </p:txBody>
      </p:sp>
      <p:sp>
        <p:nvSpPr>
          <p:cNvPr id="10" name="Rectangle 9">
            <a:extLst>
              <a:ext uri="{FF2B5EF4-FFF2-40B4-BE49-F238E27FC236}">
                <a16:creationId xmlns:a16="http://schemas.microsoft.com/office/drawing/2014/main" id="{94CF17ED-C91B-40D7-AE10-081ED043936D}"/>
              </a:ext>
            </a:extLst>
          </p:cNvPr>
          <p:cNvSpPr/>
          <p:nvPr/>
        </p:nvSpPr>
        <p:spPr>
          <a:xfrm>
            <a:off x="4671766"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HTTP</a:t>
            </a:r>
            <a:endParaRPr lang="en-US" b="1" dirty="0">
              <a:solidFill>
                <a:srgbClr val="00B0F0"/>
              </a:solidFill>
              <a:latin typeface="Garamond" panose="02020404030301010803" pitchFamily="18" charset="0"/>
            </a:endParaRPr>
          </a:p>
        </p:txBody>
      </p:sp>
      <p:sp>
        <p:nvSpPr>
          <p:cNvPr id="11" name="Rectangle 10">
            <a:extLst>
              <a:ext uri="{FF2B5EF4-FFF2-40B4-BE49-F238E27FC236}">
                <a16:creationId xmlns:a16="http://schemas.microsoft.com/office/drawing/2014/main" id="{AA9046AC-C6A7-4B47-84F3-6CA8042077C0}"/>
              </a:ext>
            </a:extLst>
          </p:cNvPr>
          <p:cNvSpPr/>
          <p:nvPr/>
        </p:nvSpPr>
        <p:spPr>
          <a:xfrm>
            <a:off x="8326643"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FTP</a:t>
            </a:r>
            <a:endParaRPr lang="en-US" b="1" dirty="0">
              <a:solidFill>
                <a:srgbClr val="00B0F0"/>
              </a:solidFill>
              <a:latin typeface="Garamond" panose="02020404030301010803" pitchFamily="18" charset="0"/>
            </a:endParaRPr>
          </a:p>
        </p:txBody>
      </p:sp>
      <p:sp>
        <p:nvSpPr>
          <p:cNvPr id="12" name="Rectangle 11">
            <a:extLst>
              <a:ext uri="{FF2B5EF4-FFF2-40B4-BE49-F238E27FC236}">
                <a16:creationId xmlns:a16="http://schemas.microsoft.com/office/drawing/2014/main" id="{2CEAD7EE-4C80-4869-870E-5FADC73357B2}"/>
              </a:ext>
            </a:extLst>
          </p:cNvPr>
          <p:cNvSpPr/>
          <p:nvPr/>
        </p:nvSpPr>
        <p:spPr>
          <a:xfrm>
            <a:off x="838200" y="5952213"/>
            <a:ext cx="10790464"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TCP</a:t>
            </a:r>
            <a:endParaRPr lang="en-US" b="1" dirty="0">
              <a:latin typeface="Garamond" panose="02020404030301010803" pitchFamily="18" charset="0"/>
            </a:endParaRPr>
          </a:p>
        </p:txBody>
      </p:sp>
      <p:sp>
        <p:nvSpPr>
          <p:cNvPr id="15" name="Arrow: Right 14">
            <a:extLst>
              <a:ext uri="{FF2B5EF4-FFF2-40B4-BE49-F238E27FC236}">
                <a16:creationId xmlns:a16="http://schemas.microsoft.com/office/drawing/2014/main" id="{A7C5A1D1-0246-47BA-A197-8F868DFDB289}"/>
              </a:ext>
            </a:extLst>
          </p:cNvPr>
          <p:cNvSpPr/>
          <p:nvPr/>
        </p:nvSpPr>
        <p:spPr>
          <a:xfrm rot="16200000">
            <a:off x="1672261" y="5521563"/>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0D13FCB4-DADE-42D7-8E76-60842D2C03EF}"/>
              </a:ext>
            </a:extLst>
          </p:cNvPr>
          <p:cNvSpPr/>
          <p:nvPr/>
        </p:nvSpPr>
        <p:spPr>
          <a:xfrm rot="5400000">
            <a:off x="2892382" y="5526673"/>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69CB01A0-A7B0-4853-AE45-CEA3C8AAF5EC}"/>
              </a:ext>
            </a:extLst>
          </p:cNvPr>
          <p:cNvSpPr/>
          <p:nvPr/>
        </p:nvSpPr>
        <p:spPr>
          <a:xfrm rot="16200000">
            <a:off x="5691814" y="552287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5AC85277-BF99-4EC7-B866-17A3D30B1929}"/>
              </a:ext>
            </a:extLst>
          </p:cNvPr>
          <p:cNvSpPr/>
          <p:nvPr/>
        </p:nvSpPr>
        <p:spPr>
          <a:xfrm rot="5400000">
            <a:off x="6901055" y="552287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ED4FB053-701B-433F-9F01-27BC4437421E}"/>
              </a:ext>
            </a:extLst>
          </p:cNvPr>
          <p:cNvSpPr/>
          <p:nvPr/>
        </p:nvSpPr>
        <p:spPr>
          <a:xfrm rot="16200000">
            <a:off x="5680928" y="4352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1291B25F-D62D-4D56-8531-643BD2E61C50}"/>
              </a:ext>
            </a:extLst>
          </p:cNvPr>
          <p:cNvSpPr/>
          <p:nvPr/>
        </p:nvSpPr>
        <p:spPr>
          <a:xfrm rot="5400000">
            <a:off x="6890169" y="4352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6915BA54-71AE-499A-8175-7E00CD86DFFE}"/>
              </a:ext>
            </a:extLst>
          </p:cNvPr>
          <p:cNvSpPr/>
          <p:nvPr/>
        </p:nvSpPr>
        <p:spPr>
          <a:xfrm rot="16200000">
            <a:off x="1680428" y="4320001"/>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38BEF5D0-A267-443B-8EDA-A21A4C220AE2}"/>
              </a:ext>
            </a:extLst>
          </p:cNvPr>
          <p:cNvSpPr/>
          <p:nvPr/>
        </p:nvSpPr>
        <p:spPr>
          <a:xfrm rot="5400000">
            <a:off x="2889669" y="4320001"/>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0F6E2126-CB5F-4D06-8C02-7BAD9FB56FCE}"/>
              </a:ext>
            </a:extLst>
          </p:cNvPr>
          <p:cNvSpPr/>
          <p:nvPr/>
        </p:nvSpPr>
        <p:spPr>
          <a:xfrm rot="16200000">
            <a:off x="9240561" y="5495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EA2FEB3A-754E-4145-A5D0-02E8979028D5}"/>
              </a:ext>
            </a:extLst>
          </p:cNvPr>
          <p:cNvSpPr/>
          <p:nvPr/>
        </p:nvSpPr>
        <p:spPr>
          <a:xfrm rot="5400000">
            <a:off x="10591383" y="5484769"/>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Arrow: Right 25">
            <a:extLst>
              <a:ext uri="{FF2B5EF4-FFF2-40B4-BE49-F238E27FC236}">
                <a16:creationId xmlns:a16="http://schemas.microsoft.com/office/drawing/2014/main" id="{B541708E-0AD0-467F-97CE-622A146C08ED}"/>
              </a:ext>
            </a:extLst>
          </p:cNvPr>
          <p:cNvSpPr/>
          <p:nvPr/>
        </p:nvSpPr>
        <p:spPr>
          <a:xfrm rot="16200000">
            <a:off x="10312746" y="5462730"/>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id="{2F3F3ACE-7179-4A67-8956-79E0347961F8}"/>
              </a:ext>
            </a:extLst>
          </p:cNvPr>
          <p:cNvSpPr/>
          <p:nvPr/>
        </p:nvSpPr>
        <p:spPr>
          <a:xfrm rot="5400000">
            <a:off x="9557178" y="5501095"/>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Right 27">
            <a:extLst>
              <a:ext uri="{FF2B5EF4-FFF2-40B4-BE49-F238E27FC236}">
                <a16:creationId xmlns:a16="http://schemas.microsoft.com/office/drawing/2014/main" id="{147CB6EE-5C22-4C22-B7E0-5650C7D03B5D}"/>
              </a:ext>
            </a:extLst>
          </p:cNvPr>
          <p:cNvSpPr/>
          <p:nvPr/>
        </p:nvSpPr>
        <p:spPr>
          <a:xfrm rot="16200000">
            <a:off x="9240561" y="5495657"/>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AFA46B0A-6611-456F-8F84-0DA8E29A4667}"/>
              </a:ext>
            </a:extLst>
          </p:cNvPr>
          <p:cNvSpPr/>
          <p:nvPr/>
        </p:nvSpPr>
        <p:spPr>
          <a:xfrm rot="5400000">
            <a:off x="9557178" y="550109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97985564-2435-4F2B-A9B9-F223E969F9C1}"/>
              </a:ext>
            </a:extLst>
          </p:cNvPr>
          <p:cNvSpPr/>
          <p:nvPr/>
        </p:nvSpPr>
        <p:spPr>
          <a:xfrm rot="16200000">
            <a:off x="9240562" y="5495657"/>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Arrow: Right 30">
            <a:extLst>
              <a:ext uri="{FF2B5EF4-FFF2-40B4-BE49-F238E27FC236}">
                <a16:creationId xmlns:a16="http://schemas.microsoft.com/office/drawing/2014/main" id="{696388E2-85A7-4F7B-90A0-2F024FDA0205}"/>
              </a:ext>
            </a:extLst>
          </p:cNvPr>
          <p:cNvSpPr/>
          <p:nvPr/>
        </p:nvSpPr>
        <p:spPr>
          <a:xfrm rot="5400000">
            <a:off x="9557179" y="550109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Right 33">
            <a:extLst>
              <a:ext uri="{FF2B5EF4-FFF2-40B4-BE49-F238E27FC236}">
                <a16:creationId xmlns:a16="http://schemas.microsoft.com/office/drawing/2014/main" id="{CE789692-85CF-41EA-960C-ABC422E3ACA4}"/>
              </a:ext>
            </a:extLst>
          </p:cNvPr>
          <p:cNvSpPr/>
          <p:nvPr/>
        </p:nvSpPr>
        <p:spPr>
          <a:xfrm rot="5400000">
            <a:off x="10591383" y="43468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id="{B393EA75-C3CD-45CC-8658-4E71A4173C49}"/>
              </a:ext>
            </a:extLst>
          </p:cNvPr>
          <p:cNvSpPr/>
          <p:nvPr/>
        </p:nvSpPr>
        <p:spPr>
          <a:xfrm rot="16200000">
            <a:off x="10315570" y="43142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F9BA057B-F0F1-432F-9B05-B64C99971298}"/>
              </a:ext>
            </a:extLst>
          </p:cNvPr>
          <p:cNvSpPr/>
          <p:nvPr/>
        </p:nvSpPr>
        <p:spPr>
          <a:xfrm rot="5400000">
            <a:off x="9557177" y="43468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Arrow: Right 36">
            <a:extLst>
              <a:ext uri="{FF2B5EF4-FFF2-40B4-BE49-F238E27FC236}">
                <a16:creationId xmlns:a16="http://schemas.microsoft.com/office/drawing/2014/main" id="{CF221BD5-9434-490E-B093-7C8479D3B915}"/>
              </a:ext>
            </a:extLst>
          </p:cNvPr>
          <p:cNvSpPr/>
          <p:nvPr/>
        </p:nvSpPr>
        <p:spPr>
          <a:xfrm rot="16200000">
            <a:off x="9262333" y="4309115"/>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69266E96-DA58-41C9-B572-BDEBC9FC938F}"/>
              </a:ext>
            </a:extLst>
          </p:cNvPr>
          <p:cNvSpPr txBox="1"/>
          <p:nvPr/>
        </p:nvSpPr>
        <p:spPr>
          <a:xfrm>
            <a:off x="758406" y="5572752"/>
            <a:ext cx="1119385" cy="307777"/>
          </a:xfrm>
          <a:prstGeom prst="rect">
            <a:avLst/>
          </a:prstGeom>
          <a:noFill/>
        </p:spPr>
        <p:txBody>
          <a:bodyPr wrap="square" rtlCol="0">
            <a:spAutoFit/>
          </a:bodyPr>
          <a:lstStyle/>
          <a:p>
            <a:r>
              <a:rPr lang="pt-PT" sz="1400" b="1" dirty="0">
                <a:latin typeface="Garamond" panose="02020404030301010803" pitchFamily="18" charset="0"/>
              </a:rPr>
              <a:t>Porta 25  –  </a:t>
            </a:r>
            <a:endParaRPr lang="en-US" sz="1400" b="1" dirty="0">
              <a:latin typeface="Garamond" panose="02020404030301010803" pitchFamily="18" charset="0"/>
            </a:endParaRPr>
          </a:p>
        </p:txBody>
      </p:sp>
      <p:sp>
        <p:nvSpPr>
          <p:cNvPr id="39" name="TextBox 38">
            <a:extLst>
              <a:ext uri="{FF2B5EF4-FFF2-40B4-BE49-F238E27FC236}">
                <a16:creationId xmlns:a16="http://schemas.microsoft.com/office/drawing/2014/main" id="{0985A5D9-84B4-40C6-AFD2-3A3BC56E9867}"/>
              </a:ext>
            </a:extLst>
          </p:cNvPr>
          <p:cNvSpPr txBox="1"/>
          <p:nvPr/>
        </p:nvSpPr>
        <p:spPr>
          <a:xfrm>
            <a:off x="4748023" y="5545536"/>
            <a:ext cx="1119385" cy="307777"/>
          </a:xfrm>
          <a:prstGeom prst="rect">
            <a:avLst/>
          </a:prstGeom>
          <a:noFill/>
        </p:spPr>
        <p:txBody>
          <a:bodyPr wrap="square" rtlCol="0">
            <a:spAutoFit/>
          </a:bodyPr>
          <a:lstStyle/>
          <a:p>
            <a:r>
              <a:rPr lang="pt-PT" sz="1400" b="1" dirty="0">
                <a:latin typeface="Garamond" panose="02020404030301010803" pitchFamily="18" charset="0"/>
              </a:rPr>
              <a:t>Porta 80  –  </a:t>
            </a:r>
            <a:endParaRPr lang="en-US" sz="1400" b="1" dirty="0">
              <a:latin typeface="Garamond" panose="02020404030301010803" pitchFamily="18" charset="0"/>
            </a:endParaRPr>
          </a:p>
        </p:txBody>
      </p:sp>
      <p:sp>
        <p:nvSpPr>
          <p:cNvPr id="40" name="TextBox 39">
            <a:extLst>
              <a:ext uri="{FF2B5EF4-FFF2-40B4-BE49-F238E27FC236}">
                <a16:creationId xmlns:a16="http://schemas.microsoft.com/office/drawing/2014/main" id="{478E79B2-5EAC-4945-88FC-4B7BB0208A15}"/>
              </a:ext>
            </a:extLst>
          </p:cNvPr>
          <p:cNvSpPr txBox="1"/>
          <p:nvPr/>
        </p:nvSpPr>
        <p:spPr>
          <a:xfrm>
            <a:off x="8265539" y="5561871"/>
            <a:ext cx="1119385" cy="307777"/>
          </a:xfrm>
          <a:prstGeom prst="rect">
            <a:avLst/>
          </a:prstGeom>
          <a:noFill/>
        </p:spPr>
        <p:txBody>
          <a:bodyPr wrap="square" rtlCol="0">
            <a:spAutoFit/>
          </a:bodyPr>
          <a:lstStyle/>
          <a:p>
            <a:r>
              <a:rPr lang="pt-PT" sz="1400" b="1" dirty="0">
                <a:latin typeface="Garamond" panose="02020404030301010803" pitchFamily="18" charset="0"/>
              </a:rPr>
              <a:t>Porta 20 –  </a:t>
            </a:r>
            <a:endParaRPr lang="en-US" sz="1400" b="1" dirty="0">
              <a:latin typeface="Garamond" panose="02020404030301010803" pitchFamily="18" charset="0"/>
            </a:endParaRPr>
          </a:p>
        </p:txBody>
      </p:sp>
      <p:sp>
        <p:nvSpPr>
          <p:cNvPr id="41" name="TextBox 40">
            <a:extLst>
              <a:ext uri="{FF2B5EF4-FFF2-40B4-BE49-F238E27FC236}">
                <a16:creationId xmlns:a16="http://schemas.microsoft.com/office/drawing/2014/main" id="{739FDE8C-6A13-461E-BF76-D59092AC5BB7}"/>
              </a:ext>
            </a:extLst>
          </p:cNvPr>
          <p:cNvSpPr txBox="1"/>
          <p:nvPr/>
        </p:nvSpPr>
        <p:spPr>
          <a:xfrm>
            <a:off x="11016947" y="5618093"/>
            <a:ext cx="1119385" cy="307777"/>
          </a:xfrm>
          <a:prstGeom prst="rect">
            <a:avLst/>
          </a:prstGeom>
          <a:noFill/>
        </p:spPr>
        <p:txBody>
          <a:bodyPr wrap="square" rtlCol="0">
            <a:spAutoFit/>
          </a:bodyPr>
          <a:lstStyle/>
          <a:p>
            <a:r>
              <a:rPr lang="pt-PT" sz="1400" b="1" dirty="0">
                <a:latin typeface="Garamond" panose="02020404030301010803" pitchFamily="18" charset="0"/>
              </a:rPr>
              <a:t> – Porta 21</a:t>
            </a:r>
            <a:endParaRPr lang="en-US" sz="1400" b="1" dirty="0">
              <a:latin typeface="Garamond" panose="02020404030301010803" pitchFamily="18" charset="0"/>
            </a:endParaRPr>
          </a:p>
        </p:txBody>
      </p:sp>
      <p:sp>
        <p:nvSpPr>
          <p:cNvPr id="42" name="Rectangle 41">
            <a:extLst>
              <a:ext uri="{FF2B5EF4-FFF2-40B4-BE49-F238E27FC236}">
                <a16:creationId xmlns:a16="http://schemas.microsoft.com/office/drawing/2014/main" id="{DD09DD17-67E7-48D2-AE54-87F4A0E8C800}"/>
              </a:ext>
            </a:extLst>
          </p:cNvPr>
          <p:cNvSpPr/>
          <p:nvPr/>
        </p:nvSpPr>
        <p:spPr>
          <a:xfrm>
            <a:off x="679508" y="4676463"/>
            <a:ext cx="11090246" cy="728233"/>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88952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1F50-1297-432D-9472-EF7F737DB12A}"/>
              </a:ext>
            </a:extLst>
          </p:cNvPr>
          <p:cNvSpPr>
            <a:spLocks noGrp="1"/>
          </p:cNvSpPr>
          <p:nvPr>
            <p:ph type="title"/>
          </p:nvPr>
        </p:nvSpPr>
        <p:spPr/>
        <p:txBody>
          <a:bodyPr/>
          <a:lstStyle/>
          <a:p>
            <a:r>
              <a:rPr lang="pt-PT" dirty="0"/>
              <a:t>Exemplos.:</a:t>
            </a:r>
            <a:endParaRPr lang="en-US" dirty="0"/>
          </a:p>
        </p:txBody>
      </p:sp>
      <p:graphicFrame>
        <p:nvGraphicFramePr>
          <p:cNvPr id="6" name="Content Placeholder 5">
            <a:extLst>
              <a:ext uri="{FF2B5EF4-FFF2-40B4-BE49-F238E27FC236}">
                <a16:creationId xmlns:a16="http://schemas.microsoft.com/office/drawing/2014/main" id="{497D5A59-45D0-4FAC-B6D9-A629C9636F1F}"/>
              </a:ext>
            </a:extLst>
          </p:cNvPr>
          <p:cNvGraphicFramePr>
            <a:graphicFrameLocks noGrp="1"/>
          </p:cNvGraphicFramePr>
          <p:nvPr>
            <p:ph idx="1"/>
            <p:extLst>
              <p:ext uri="{D42A27DB-BD31-4B8C-83A1-F6EECF244321}">
                <p14:modId xmlns:p14="http://schemas.microsoft.com/office/powerpoint/2010/main" val="1314996340"/>
              </p:ext>
            </p:extLst>
          </p:nvPr>
        </p:nvGraphicFramePr>
        <p:xfrm>
          <a:off x="838200" y="1517515"/>
          <a:ext cx="10747443" cy="5156218"/>
        </p:xfrm>
        <a:graphic>
          <a:graphicData uri="http://schemas.openxmlformats.org/drawingml/2006/table">
            <a:tbl>
              <a:tblPr firstRow="1" firstCol="1" bandRow="1">
                <a:tableStyleId>{9D7B26C5-4107-4FEC-AEDC-1716B250A1EF}</a:tableStyleId>
              </a:tblPr>
              <a:tblGrid>
                <a:gridCol w="1189243">
                  <a:extLst>
                    <a:ext uri="{9D8B030D-6E8A-4147-A177-3AD203B41FA5}">
                      <a16:colId xmlns:a16="http://schemas.microsoft.com/office/drawing/2014/main" val="341956187"/>
                    </a:ext>
                  </a:extLst>
                </a:gridCol>
                <a:gridCol w="3981477">
                  <a:extLst>
                    <a:ext uri="{9D8B030D-6E8A-4147-A177-3AD203B41FA5}">
                      <a16:colId xmlns:a16="http://schemas.microsoft.com/office/drawing/2014/main" val="2482379168"/>
                    </a:ext>
                  </a:extLst>
                </a:gridCol>
                <a:gridCol w="1295446">
                  <a:extLst>
                    <a:ext uri="{9D8B030D-6E8A-4147-A177-3AD203B41FA5}">
                      <a16:colId xmlns:a16="http://schemas.microsoft.com/office/drawing/2014/main" val="1255194812"/>
                    </a:ext>
                  </a:extLst>
                </a:gridCol>
                <a:gridCol w="4281277">
                  <a:extLst>
                    <a:ext uri="{9D8B030D-6E8A-4147-A177-3AD203B41FA5}">
                      <a16:colId xmlns:a16="http://schemas.microsoft.com/office/drawing/2014/main" val="2308116672"/>
                    </a:ext>
                  </a:extLst>
                </a:gridCol>
              </a:tblGrid>
              <a:tr h="590314">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Nº Porta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Descrição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Nº Porta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Descrição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0178560"/>
                  </a:ext>
                </a:extLst>
              </a:tr>
              <a:tr h="590414">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TCP Port Service Multiplex (TCPMUX)</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WhoIS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603852"/>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Remote Job Entry (RJE)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49</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Login Host Protocol (Login)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2583553"/>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ECHO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Domain Name System (DNS)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458165"/>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18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Messege Send Protocol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80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HTTP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892271"/>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FTP - Data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109</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POP2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4485662"/>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FTP - Control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POP3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1788807"/>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SSH Remote Login Protocol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115</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Simple File Transfer Protocol (SFTP)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724466"/>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Telnet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118</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SQL Services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5631271"/>
                  </a:ext>
                </a:extLst>
              </a:tr>
              <a:tr h="590414">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Simple Mail Transfer Protocol (SMTP)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443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smtClean="0">
                          <a:effectLst/>
                          <a:latin typeface="Times New Roman" panose="02020603050405020304" pitchFamily="18" charset="0"/>
                          <a:cs typeface="Times New Roman" panose="02020603050405020304" pitchFamily="18" charset="0"/>
                        </a:rPr>
                        <a:t>HTTPS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0431494"/>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29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MSG ICP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546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DHCP Client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162748"/>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37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Time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536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SNEWS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2142831"/>
                  </a:ext>
                </a:extLst>
              </a:tr>
              <a:tr h="284950">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42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a:effectLst/>
                          <a:latin typeface="Times New Roman" panose="02020603050405020304" pitchFamily="18" charset="0"/>
                          <a:cs typeface="Times New Roman" panose="02020603050405020304" pitchFamily="18" charset="0"/>
                        </a:rPr>
                        <a:t>Host Name Server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3306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MySQL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9091896"/>
                  </a:ext>
                </a:extLst>
              </a:tr>
            </a:tbl>
          </a:graphicData>
        </a:graphic>
      </p:graphicFrame>
      <p:sp>
        <p:nvSpPr>
          <p:cNvPr id="4" name="Date Placeholder 3">
            <a:extLst>
              <a:ext uri="{FF2B5EF4-FFF2-40B4-BE49-F238E27FC236}">
                <a16:creationId xmlns:a16="http://schemas.microsoft.com/office/drawing/2014/main" id="{163E0400-DA19-4DE1-911D-E53A66BF07F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F77D256-E66B-4CD8-AD51-DBA23F8BF912}"/>
              </a:ext>
            </a:extLst>
          </p:cNvPr>
          <p:cNvSpPr>
            <a:spLocks noGrp="1"/>
          </p:cNvSpPr>
          <p:nvPr>
            <p:ph type="sldNum" sz="quarter" idx="12"/>
          </p:nvPr>
        </p:nvSpPr>
        <p:spPr/>
        <p:txBody>
          <a:bodyPr/>
          <a:lstStyle/>
          <a:p>
            <a:fld id="{0023C5BA-212A-4618-87B1-C700690D5974}" type="slidenum">
              <a:rPr lang="en-US" smtClean="0"/>
              <a:pPr/>
              <a:t>27</a:t>
            </a:fld>
            <a:endParaRPr lang="en-US" dirty="0"/>
          </a:p>
        </p:txBody>
      </p:sp>
    </p:spTree>
    <p:extLst>
      <p:ext uri="{BB962C8B-B14F-4D97-AF65-F5344CB8AC3E}">
        <p14:creationId xmlns:p14="http://schemas.microsoft.com/office/powerpoint/2010/main" val="271387515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8882-E008-7B43-B344-6C90D0ADB4D5}"/>
              </a:ext>
            </a:extLst>
          </p:cNvPr>
          <p:cNvSpPr>
            <a:spLocks noGrp="1"/>
          </p:cNvSpPr>
          <p:nvPr>
            <p:ph type="title"/>
          </p:nvPr>
        </p:nvSpPr>
        <p:spPr/>
        <p:txBody>
          <a:bodyPr/>
          <a:lstStyle/>
          <a:p>
            <a:r>
              <a:rPr lang="pt-PT" dirty="0"/>
              <a:t>Camada de Apresentação</a:t>
            </a:r>
          </a:p>
        </p:txBody>
      </p:sp>
      <p:sp>
        <p:nvSpPr>
          <p:cNvPr id="3" name="Content Placeholder 2">
            <a:extLst>
              <a:ext uri="{FF2B5EF4-FFF2-40B4-BE49-F238E27FC236}">
                <a16:creationId xmlns:a16="http://schemas.microsoft.com/office/drawing/2014/main" id="{66F47AC8-1F1D-9445-9287-1AD131EEC626}"/>
              </a:ext>
            </a:extLst>
          </p:cNvPr>
          <p:cNvSpPr>
            <a:spLocks noGrp="1"/>
          </p:cNvSpPr>
          <p:nvPr>
            <p:ph idx="1"/>
          </p:nvPr>
        </p:nvSpPr>
        <p:spPr/>
        <p:txBody>
          <a:bodyPr/>
          <a:lstStyle/>
          <a:p>
            <a:r>
              <a:rPr lang="pt-PT" dirty="0"/>
              <a:t>Garante que a informação enviada pela camada de aplicação da origem possa ser percebida pela camada de aplicação no destino.</a:t>
            </a:r>
          </a:p>
          <a:p>
            <a:r>
              <a:rPr lang="pt-PT" dirty="0"/>
              <a:t>Esta camada tenta essencialmente traduzir os dados da aplicação em certos tipos de formato em que diferentes sistemas possam perceber.</a:t>
            </a:r>
          </a:p>
          <a:p>
            <a:r>
              <a:rPr lang="pt-PT" dirty="0"/>
              <a:t>Exemplo: se for a enviar vídeos ou fotos que formato terão os ficheiros?</a:t>
            </a:r>
          </a:p>
          <a:p>
            <a:r>
              <a:rPr lang="pt-PT" b="1" dirty="0"/>
              <a:t>Função principal da camada:</a:t>
            </a:r>
            <a:r>
              <a:rPr lang="pt-PT" dirty="0"/>
              <a:t> Conversão  , encriptação e compressão de dados</a:t>
            </a:r>
          </a:p>
          <a:p>
            <a:r>
              <a:rPr lang="pt-PT" b="1" dirty="0"/>
              <a:t>Protocolos: </a:t>
            </a:r>
            <a:r>
              <a:rPr lang="pt-PT" dirty="0"/>
              <a:t>GIF, JPEG, PNG, TIF, MIDI, ASCII &amp; ANSI e muitos outros</a:t>
            </a:r>
            <a:endParaRPr lang="pt-PT" b="1" dirty="0"/>
          </a:p>
        </p:txBody>
      </p:sp>
      <p:sp>
        <p:nvSpPr>
          <p:cNvPr id="4" name="Date Placeholder 3">
            <a:extLst>
              <a:ext uri="{FF2B5EF4-FFF2-40B4-BE49-F238E27FC236}">
                <a16:creationId xmlns:a16="http://schemas.microsoft.com/office/drawing/2014/main" id="{CA8A553C-2688-B34B-8B0D-6898855FBEB2}"/>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34956CDC-AE78-BB4E-A6FC-FE5AC177EB26}"/>
              </a:ext>
            </a:extLst>
          </p:cNvPr>
          <p:cNvSpPr>
            <a:spLocks noGrp="1"/>
          </p:cNvSpPr>
          <p:nvPr>
            <p:ph type="sldNum" sz="quarter" idx="12"/>
          </p:nvPr>
        </p:nvSpPr>
        <p:spPr/>
        <p:txBody>
          <a:bodyPr/>
          <a:lstStyle/>
          <a:p>
            <a:fld id="{0023C5BA-212A-4618-87B1-C700690D5974}" type="slidenum">
              <a:rPr lang="en-US" smtClean="0"/>
              <a:pPr/>
              <a:t>28</a:t>
            </a:fld>
            <a:endParaRPr lang="en-US" dirty="0"/>
          </a:p>
        </p:txBody>
      </p:sp>
    </p:spTree>
    <p:extLst>
      <p:ext uri="{BB962C8B-B14F-4D97-AF65-F5344CB8AC3E}">
        <p14:creationId xmlns:p14="http://schemas.microsoft.com/office/powerpoint/2010/main" val="61871465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3AD3-BAEC-F14A-B5F4-7933549A42DD}"/>
              </a:ext>
            </a:extLst>
          </p:cNvPr>
          <p:cNvSpPr>
            <a:spLocks noGrp="1"/>
          </p:cNvSpPr>
          <p:nvPr>
            <p:ph type="title"/>
          </p:nvPr>
        </p:nvSpPr>
        <p:spPr/>
        <p:txBody>
          <a:bodyPr/>
          <a:lstStyle/>
          <a:p>
            <a:r>
              <a:rPr lang="pt-PT" dirty="0"/>
              <a:t>Camada de Sessão</a:t>
            </a:r>
          </a:p>
        </p:txBody>
      </p:sp>
      <p:sp>
        <p:nvSpPr>
          <p:cNvPr id="3" name="Content Placeholder 2">
            <a:extLst>
              <a:ext uri="{FF2B5EF4-FFF2-40B4-BE49-F238E27FC236}">
                <a16:creationId xmlns:a16="http://schemas.microsoft.com/office/drawing/2014/main" id="{E16D67CC-5D52-D149-9D0C-F92E163E596D}"/>
              </a:ext>
            </a:extLst>
          </p:cNvPr>
          <p:cNvSpPr>
            <a:spLocks noGrp="1"/>
          </p:cNvSpPr>
          <p:nvPr>
            <p:ph idx="1"/>
          </p:nvPr>
        </p:nvSpPr>
        <p:spPr>
          <a:xfrm>
            <a:off x="838200" y="1690688"/>
            <a:ext cx="10515600" cy="4351338"/>
          </a:xfrm>
        </p:spPr>
        <p:txBody>
          <a:bodyPr/>
          <a:lstStyle/>
          <a:p>
            <a:r>
              <a:rPr lang="pt-PT" dirty="0"/>
              <a:t>Essencialmente funciona como a “comutação” de circuito, primeiro estabelece a </a:t>
            </a:r>
            <a:r>
              <a:rPr lang="pt-PT" b="1" dirty="0"/>
              <a:t>sessão</a:t>
            </a:r>
            <a:r>
              <a:rPr lang="pt-PT" dirty="0"/>
              <a:t> em seguida inicia a </a:t>
            </a:r>
            <a:r>
              <a:rPr lang="pt-PT" b="1" dirty="0"/>
              <a:t>conversação</a:t>
            </a:r>
            <a:r>
              <a:rPr lang="pt-PT" dirty="0"/>
              <a:t> e por fim </a:t>
            </a:r>
            <a:r>
              <a:rPr lang="pt-PT" b="1" dirty="0"/>
              <a:t>termina</a:t>
            </a:r>
            <a:r>
              <a:rPr lang="pt-PT" dirty="0"/>
              <a:t> a sessão .</a:t>
            </a:r>
          </a:p>
          <a:p>
            <a:r>
              <a:rPr lang="pt-PT" b="1" dirty="0"/>
              <a:t>Função Principal:</a:t>
            </a:r>
            <a:r>
              <a:rPr lang="pt-PT" dirty="0"/>
              <a:t> Estabelecer, gerir e terminar conexões entre o emissor e receptor. Sem esta camada a informação não chegaria nenhum ”porto”</a:t>
            </a:r>
          </a:p>
          <a:p>
            <a:endParaRPr lang="pt-PT" dirty="0"/>
          </a:p>
        </p:txBody>
      </p:sp>
      <p:sp>
        <p:nvSpPr>
          <p:cNvPr id="4" name="Date Placeholder 3">
            <a:extLst>
              <a:ext uri="{FF2B5EF4-FFF2-40B4-BE49-F238E27FC236}">
                <a16:creationId xmlns:a16="http://schemas.microsoft.com/office/drawing/2014/main" id="{78FA5A24-7772-A041-9CD4-EE8597552BA3}"/>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591D7ABD-C697-CE4C-A537-2CEAFC0817AF}"/>
              </a:ext>
            </a:extLst>
          </p:cNvPr>
          <p:cNvSpPr>
            <a:spLocks noGrp="1"/>
          </p:cNvSpPr>
          <p:nvPr>
            <p:ph type="sldNum" sz="quarter" idx="12"/>
          </p:nvPr>
        </p:nvSpPr>
        <p:spPr/>
        <p:txBody>
          <a:bodyPr/>
          <a:lstStyle/>
          <a:p>
            <a:fld id="{0023C5BA-212A-4618-87B1-C700690D5974}" type="slidenum">
              <a:rPr lang="en-US" smtClean="0"/>
              <a:pPr/>
              <a:t>29</a:t>
            </a:fld>
            <a:endParaRPr lang="en-US" dirty="0"/>
          </a:p>
        </p:txBody>
      </p:sp>
      <p:pic>
        <p:nvPicPr>
          <p:cNvPr id="1026" name="Picture 2" descr="Three-Way Handshake - an overview | ScienceDirect Topics">
            <a:extLst>
              <a:ext uri="{FF2B5EF4-FFF2-40B4-BE49-F238E27FC236}">
                <a16:creationId xmlns:a16="http://schemas.microsoft.com/office/drawing/2014/main" id="{5D874E83-EDC9-7D4C-AE4B-FBED74355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008" y="4002544"/>
            <a:ext cx="41656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328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52-F446-41B5-AF5F-78102C331846}"/>
              </a:ext>
            </a:extLst>
          </p:cNvPr>
          <p:cNvSpPr>
            <a:spLocks noGrp="1"/>
          </p:cNvSpPr>
          <p:nvPr>
            <p:ph type="title"/>
          </p:nvPr>
        </p:nvSpPr>
        <p:spPr/>
        <p:txBody>
          <a:bodyPr/>
          <a:lstStyle/>
          <a:p>
            <a:r>
              <a:rPr lang="pt-PT" dirty="0"/>
              <a:t>Introdução</a:t>
            </a:r>
            <a:endParaRPr lang="en-US" dirty="0"/>
          </a:p>
        </p:txBody>
      </p:sp>
      <p:sp>
        <p:nvSpPr>
          <p:cNvPr id="3" name="Content Placeholder 2">
            <a:extLst>
              <a:ext uri="{FF2B5EF4-FFF2-40B4-BE49-F238E27FC236}">
                <a16:creationId xmlns:a16="http://schemas.microsoft.com/office/drawing/2014/main" id="{051B4209-4D1A-45F2-A951-DD2F65447FDA}"/>
              </a:ext>
            </a:extLst>
          </p:cNvPr>
          <p:cNvSpPr>
            <a:spLocks noGrp="1"/>
          </p:cNvSpPr>
          <p:nvPr>
            <p:ph idx="1"/>
          </p:nvPr>
        </p:nvSpPr>
        <p:spPr/>
        <p:txBody>
          <a:bodyPr>
            <a:normAutofit fontScale="92500" lnSpcReduction="10000"/>
          </a:bodyPr>
          <a:lstStyle/>
          <a:p>
            <a:r>
              <a:rPr lang="pt-BR" dirty="0"/>
              <a:t>Segundo a norma ISO/IEC 7498-1, rede de computadores refere-se a um conjunto de dois ou mais computadores, o software associado, periféricos, terminais, operadores humanos, processos físicos, meios de transferência de informação, entre outros componentes, formando um conjunto autónomo capaz de executar o processamento e a transferência de informações.</a:t>
            </a:r>
          </a:p>
          <a:p>
            <a:r>
              <a:rPr lang="pt-PT" dirty="0"/>
              <a:t>Uma definição completa de Redes de Computadores deve apresentar as seguintes características:</a:t>
            </a:r>
          </a:p>
          <a:p>
            <a:pPr marL="1143000" lvl="1" indent="-457200"/>
            <a:r>
              <a:rPr lang="pt-PT" dirty="0"/>
              <a:t>Dois ou mais computadores interligados;</a:t>
            </a:r>
          </a:p>
          <a:p>
            <a:pPr marL="1143000" lvl="1" indent="-457200"/>
            <a:r>
              <a:rPr lang="pt-PT" dirty="0" smtClean="0"/>
              <a:t>Meio </a:t>
            </a:r>
            <a:r>
              <a:rPr lang="pt-PT" dirty="0"/>
              <a:t>físico de comunicação;</a:t>
            </a:r>
          </a:p>
          <a:p>
            <a:pPr marL="1143000" lvl="1" indent="-457200"/>
            <a:r>
              <a:rPr lang="pt-PT" dirty="0"/>
              <a:t>Vários tipos de equipamentos;</a:t>
            </a:r>
          </a:p>
          <a:p>
            <a:pPr marL="1143000" lvl="1" indent="-457200"/>
            <a:r>
              <a:rPr lang="pt-PT" dirty="0"/>
              <a:t>Software de comunicação entre os equipamentos;</a:t>
            </a:r>
          </a:p>
          <a:p>
            <a:pPr marL="1143000" lvl="1" indent="-457200"/>
            <a:r>
              <a:rPr lang="pt-PT" dirty="0"/>
              <a:t>Softwares de aplicação para a transferência de informação;</a:t>
            </a:r>
          </a:p>
        </p:txBody>
      </p:sp>
      <p:sp>
        <p:nvSpPr>
          <p:cNvPr id="4" name="Date Placeholder 3">
            <a:extLst>
              <a:ext uri="{FF2B5EF4-FFF2-40B4-BE49-F238E27FC236}">
                <a16:creationId xmlns:a16="http://schemas.microsoft.com/office/drawing/2014/main" id="{8DD7084A-AFB6-48A0-89F4-35C9E1F75505}"/>
              </a:ext>
            </a:extLst>
          </p:cNvPr>
          <p:cNvSpPr>
            <a:spLocks noGrp="1"/>
          </p:cNvSpPr>
          <p:nvPr>
            <p:ph type="dt" sz="half" idx="10"/>
          </p:nvPr>
        </p:nvSpPr>
        <p:spPr/>
        <p:txBody>
          <a:bodyPr/>
          <a:lstStyle/>
          <a:p>
            <a:fld id="{E242D82B-92B3-49FA-A8E4-8AA7B4962F7E}" type="datetime1">
              <a:rPr lang="pt-PT" smtClean="0"/>
              <a:t>27/02/2024</a:t>
            </a:fld>
            <a:endParaRPr lang="en-US" dirty="0"/>
          </a:p>
        </p:txBody>
      </p:sp>
      <p:sp>
        <p:nvSpPr>
          <p:cNvPr id="6" name="Slide Number Placeholder 5">
            <a:extLst>
              <a:ext uri="{FF2B5EF4-FFF2-40B4-BE49-F238E27FC236}">
                <a16:creationId xmlns:a16="http://schemas.microsoft.com/office/drawing/2014/main" id="{4510447C-3F20-4B16-9D99-5A335C395FFA}"/>
              </a:ext>
            </a:extLst>
          </p:cNvPr>
          <p:cNvSpPr>
            <a:spLocks noGrp="1"/>
          </p:cNvSpPr>
          <p:nvPr>
            <p:ph type="sldNum" sz="quarter" idx="12"/>
          </p:nvPr>
        </p:nvSpPr>
        <p:spPr/>
        <p:txBody>
          <a:bodyPr/>
          <a:lstStyle/>
          <a:p>
            <a:fld id="{0023C5BA-212A-4618-87B1-C700690D5974}" type="slidenum">
              <a:rPr lang="en-US" smtClean="0"/>
              <a:pPr/>
              <a:t>3</a:t>
            </a:fld>
            <a:endParaRPr lang="en-US" dirty="0"/>
          </a:p>
        </p:txBody>
      </p:sp>
    </p:spTree>
    <p:extLst>
      <p:ext uri="{BB962C8B-B14F-4D97-AF65-F5344CB8AC3E}">
        <p14:creationId xmlns:p14="http://schemas.microsoft.com/office/powerpoint/2010/main" val="224360097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2E25-88D8-496C-B5C6-EF27AC79D5BC}"/>
              </a:ext>
            </a:extLst>
          </p:cNvPr>
          <p:cNvSpPr>
            <a:spLocks noGrp="1"/>
          </p:cNvSpPr>
          <p:nvPr>
            <p:ph type="title"/>
          </p:nvPr>
        </p:nvSpPr>
        <p:spPr/>
        <p:txBody>
          <a:bodyPr/>
          <a:lstStyle/>
          <a:p>
            <a:r>
              <a:rPr lang="pt-PT" dirty="0"/>
              <a:t>Protocolos da Camada de Transporte</a:t>
            </a:r>
            <a:endParaRPr lang="en-US" dirty="0"/>
          </a:p>
        </p:txBody>
      </p:sp>
      <p:sp>
        <p:nvSpPr>
          <p:cNvPr id="3" name="Content Placeholder 2">
            <a:extLst>
              <a:ext uri="{FF2B5EF4-FFF2-40B4-BE49-F238E27FC236}">
                <a16:creationId xmlns:a16="http://schemas.microsoft.com/office/drawing/2014/main" id="{7B2C44A1-7218-4E2D-8134-F28368695E20}"/>
              </a:ext>
            </a:extLst>
          </p:cNvPr>
          <p:cNvSpPr>
            <a:spLocks noGrp="1"/>
          </p:cNvSpPr>
          <p:nvPr>
            <p:ph idx="1"/>
          </p:nvPr>
        </p:nvSpPr>
        <p:spPr/>
        <p:txBody>
          <a:bodyPr>
            <a:normAutofit fontScale="92500" lnSpcReduction="10000"/>
          </a:bodyPr>
          <a:lstStyle/>
          <a:p>
            <a:r>
              <a:rPr lang="pt-PT" dirty="0"/>
              <a:t>A camada de transporte do modelo TCP/IP é responsável </a:t>
            </a:r>
            <a:r>
              <a:rPr lang="pt-PT" dirty="0" err="1"/>
              <a:t>pela</a:t>
            </a:r>
            <a:r>
              <a:rPr lang="pt-PT" dirty="0"/>
              <a:t> transferência de dados entre os extremos da comunicação. </a:t>
            </a:r>
          </a:p>
          <a:p>
            <a:r>
              <a:rPr lang="pt-PT" dirty="0"/>
              <a:t>A camada de transporte do TCP/IP é um equivalente directo da camada de transporte (camada 4) do modelo OSI.</a:t>
            </a:r>
          </a:p>
          <a:p>
            <a:r>
              <a:rPr lang="pt-PT" dirty="0"/>
              <a:t>No modelo TCP/IP a camada de transporte utiliza um esquema de  multiplexação, onde é possível transmitir </a:t>
            </a:r>
            <a:r>
              <a:rPr lang="en-US" dirty="0"/>
              <a:t>“</a:t>
            </a:r>
            <a:r>
              <a:rPr lang="pt-PT" dirty="0"/>
              <a:t>simultaneamente</a:t>
            </a:r>
            <a:r>
              <a:rPr lang="en-US" dirty="0"/>
              <a:t>” dados das </a:t>
            </a:r>
            <a:r>
              <a:rPr lang="en-US" dirty="0" err="1"/>
              <a:t>mais</a:t>
            </a:r>
            <a:r>
              <a:rPr lang="en-US" dirty="0"/>
              <a:t> </a:t>
            </a:r>
            <a:r>
              <a:rPr lang="en-US" dirty="0" err="1"/>
              <a:t>diferentes</a:t>
            </a:r>
            <a:r>
              <a:rPr lang="en-US" dirty="0"/>
              <a:t> </a:t>
            </a:r>
            <a:r>
              <a:rPr lang="pt-PT" dirty="0"/>
              <a:t>aplicações. Nesta camada usa-se o conceito de intercalação de pacotes, vários programas poderão estar a se comunicar com a rede, mas os pacotes grandes serão enviados a rede de forma intercalada, não sendo necessário terminar um tipo de aplicação de rede para então começar outra. Isso é possível graças ao conceito de portas, já explicado nos slides anteriores.  </a:t>
            </a:r>
            <a:r>
              <a:rPr lang="en-US" dirty="0"/>
              <a:t> </a:t>
            </a:r>
          </a:p>
        </p:txBody>
      </p:sp>
      <p:sp>
        <p:nvSpPr>
          <p:cNvPr id="4" name="Date Placeholder 3">
            <a:extLst>
              <a:ext uri="{FF2B5EF4-FFF2-40B4-BE49-F238E27FC236}">
                <a16:creationId xmlns:a16="http://schemas.microsoft.com/office/drawing/2014/main" id="{DBEC602C-EC89-4249-9E14-45E91E8FCA53}"/>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2E1CD045-9E31-45EF-8F0B-7C8B450F54BC}"/>
              </a:ext>
            </a:extLst>
          </p:cNvPr>
          <p:cNvSpPr>
            <a:spLocks noGrp="1"/>
          </p:cNvSpPr>
          <p:nvPr>
            <p:ph type="sldNum" sz="quarter" idx="12"/>
          </p:nvPr>
        </p:nvSpPr>
        <p:spPr/>
        <p:txBody>
          <a:bodyPr/>
          <a:lstStyle/>
          <a:p>
            <a:fld id="{0023C5BA-212A-4618-87B1-C700690D5974}" type="slidenum">
              <a:rPr lang="en-US" smtClean="0"/>
              <a:pPr/>
              <a:t>30</a:t>
            </a:fld>
            <a:endParaRPr lang="en-US" dirty="0"/>
          </a:p>
        </p:txBody>
      </p:sp>
    </p:spTree>
    <p:extLst>
      <p:ext uri="{BB962C8B-B14F-4D97-AF65-F5344CB8AC3E}">
        <p14:creationId xmlns:p14="http://schemas.microsoft.com/office/powerpoint/2010/main" val="32779589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7F38-75BC-4F22-A73D-31945664ED83}"/>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1408D788-254A-47EA-9B7B-18236DE26FE3}"/>
              </a:ext>
            </a:extLst>
          </p:cNvPr>
          <p:cNvSpPr>
            <a:spLocks noGrp="1"/>
          </p:cNvSpPr>
          <p:nvPr>
            <p:ph idx="1"/>
          </p:nvPr>
        </p:nvSpPr>
        <p:spPr/>
        <p:txBody>
          <a:bodyPr>
            <a:normAutofit lnSpcReduction="10000"/>
          </a:bodyPr>
          <a:lstStyle/>
          <a:p>
            <a:r>
              <a:rPr lang="pt-PT" dirty="0"/>
              <a:t>No pacote há a informação da porta de origem e de destino do dado. Ou seja, em uma sequência de pacotes recebidos </a:t>
            </a:r>
            <a:r>
              <a:rPr lang="pt-PT" dirty="0" err="1"/>
              <a:t>pela</a:t>
            </a:r>
            <a:r>
              <a:rPr lang="pt-PT" dirty="0"/>
              <a:t> máquina destinatária, as informações podem não ser da mesma aplicação.</a:t>
            </a:r>
          </a:p>
          <a:p>
            <a:r>
              <a:rPr lang="pt-PT" dirty="0"/>
              <a:t>Como já é sabido, nesta camada operam dois protocolos, o TCP </a:t>
            </a:r>
            <a:r>
              <a:rPr lang="pt-PT" i="1" dirty="0"/>
              <a:t>(</a:t>
            </a:r>
            <a:r>
              <a:rPr lang="pt-PT" i="1" dirty="0" err="1"/>
              <a:t>Transmission</a:t>
            </a:r>
            <a:r>
              <a:rPr lang="pt-PT" i="1" dirty="0"/>
              <a:t> </a:t>
            </a:r>
            <a:r>
              <a:rPr lang="pt-PT" i="1" dirty="0" err="1"/>
              <a:t>Control</a:t>
            </a:r>
            <a:r>
              <a:rPr lang="pt-PT" i="1" dirty="0"/>
              <a:t> </a:t>
            </a:r>
            <a:r>
              <a:rPr lang="pt-PT" i="1" dirty="0" err="1"/>
              <a:t>Protocol</a:t>
            </a:r>
            <a:r>
              <a:rPr lang="pt-PT" i="1" dirty="0"/>
              <a:t>)</a:t>
            </a:r>
            <a:r>
              <a:rPr lang="pt-PT" dirty="0"/>
              <a:t> e o UDP </a:t>
            </a:r>
            <a:r>
              <a:rPr lang="pt-PT" i="1" dirty="0"/>
              <a:t>(</a:t>
            </a:r>
            <a:r>
              <a:rPr lang="pt-PT" i="1" dirty="0" err="1"/>
              <a:t>User</a:t>
            </a:r>
            <a:r>
              <a:rPr lang="pt-PT" i="1" dirty="0"/>
              <a:t> Data </a:t>
            </a:r>
            <a:r>
              <a:rPr lang="pt-PT" i="1" dirty="0" err="1"/>
              <a:t>Protocol</a:t>
            </a:r>
            <a:r>
              <a:rPr lang="pt-PT" i="1" dirty="0"/>
              <a:t>)</a:t>
            </a:r>
            <a:r>
              <a:rPr lang="pt-PT" dirty="0"/>
              <a:t>. Ao contrário do TCP, o UDP não possui mecanismos de verificação com vista a verificar se um determinado pacote chegou ou não ao destino. Por esse motivo, o protocolo mais usado na transmissão de dados é o TCP.</a:t>
            </a:r>
          </a:p>
          <a:p>
            <a:r>
              <a:rPr lang="pt-PT" dirty="0">
                <a:solidFill>
                  <a:srgbClr val="FF0000"/>
                </a:solidFill>
              </a:rPr>
              <a:t>Nota: O estudo mais detalhado dos  protocolos TCP e UDP será feito nas próximas aulas.</a:t>
            </a:r>
          </a:p>
        </p:txBody>
      </p:sp>
      <p:sp>
        <p:nvSpPr>
          <p:cNvPr id="4" name="Date Placeholder 3">
            <a:extLst>
              <a:ext uri="{FF2B5EF4-FFF2-40B4-BE49-F238E27FC236}">
                <a16:creationId xmlns:a16="http://schemas.microsoft.com/office/drawing/2014/main" id="{B0C5ACFE-C520-4335-9C22-464926ED746D}"/>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1B952C05-0AC2-4B63-9AC5-B087519F13D3}"/>
              </a:ext>
            </a:extLst>
          </p:cNvPr>
          <p:cNvSpPr>
            <a:spLocks noGrp="1"/>
          </p:cNvSpPr>
          <p:nvPr>
            <p:ph type="sldNum" sz="quarter" idx="12"/>
          </p:nvPr>
        </p:nvSpPr>
        <p:spPr/>
        <p:txBody>
          <a:bodyPr/>
          <a:lstStyle/>
          <a:p>
            <a:fld id="{0023C5BA-212A-4618-87B1-C700690D5974}" type="slidenum">
              <a:rPr lang="en-US" smtClean="0"/>
              <a:pPr/>
              <a:t>31</a:t>
            </a:fld>
            <a:endParaRPr lang="en-US" dirty="0"/>
          </a:p>
        </p:txBody>
      </p:sp>
    </p:spTree>
    <p:extLst>
      <p:ext uri="{BB962C8B-B14F-4D97-AF65-F5344CB8AC3E}">
        <p14:creationId xmlns:p14="http://schemas.microsoft.com/office/powerpoint/2010/main" val="69491653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BB4F-EAFC-454A-A7D4-6C2D2B7889FD}"/>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C840EE2F-DF45-4FDE-8FB0-B39112CC3D1F}"/>
              </a:ext>
            </a:extLst>
          </p:cNvPr>
          <p:cNvSpPr>
            <a:spLocks noGrp="1"/>
          </p:cNvSpPr>
          <p:nvPr>
            <p:ph idx="1"/>
          </p:nvPr>
        </p:nvSpPr>
        <p:spPr/>
        <p:txBody>
          <a:bodyPr/>
          <a:lstStyle/>
          <a:p>
            <a:r>
              <a:rPr lang="en-US" dirty="0"/>
              <a:t>Na </a:t>
            </a:r>
            <a:r>
              <a:rPr lang="en-US" dirty="0" err="1"/>
              <a:t>recep</a:t>
            </a:r>
            <a:r>
              <a:rPr lang="pt-PT" dirty="0" err="1"/>
              <a:t>ção</a:t>
            </a:r>
            <a:r>
              <a:rPr lang="pt-PT" dirty="0"/>
              <a:t> de dados, a camada de transporte pega os pacotes passados </a:t>
            </a:r>
            <a:r>
              <a:rPr lang="pt-PT" dirty="0" err="1"/>
              <a:t>pela</a:t>
            </a:r>
            <a:r>
              <a:rPr lang="pt-PT" dirty="0"/>
              <a:t> camada Internet e trata de coloca-los em ordem e verificar se todos chegaram correctamente. Em redes, os pacotes ao trafegar </a:t>
            </a:r>
            <a:r>
              <a:rPr lang="pt-PT" dirty="0" err="1"/>
              <a:t>pela</a:t>
            </a:r>
            <a:r>
              <a:rPr lang="pt-PT" dirty="0"/>
              <a:t> rede podem não seguir o mesmo caminho, isto é, podem seguir diversos caminhos até chegar ao receptor. Com isso os quadros podem chegar fora de ordem.</a:t>
            </a:r>
            <a:endParaRPr lang="en-US" dirty="0"/>
          </a:p>
        </p:txBody>
      </p:sp>
      <p:sp>
        <p:nvSpPr>
          <p:cNvPr id="4" name="Date Placeholder 3">
            <a:extLst>
              <a:ext uri="{FF2B5EF4-FFF2-40B4-BE49-F238E27FC236}">
                <a16:creationId xmlns:a16="http://schemas.microsoft.com/office/drawing/2014/main" id="{2A852DFB-1CAB-4EF1-A35B-82325B7E43E3}"/>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D89A09C4-085F-4B18-AA99-ECCE5F3BE1DD}"/>
              </a:ext>
            </a:extLst>
          </p:cNvPr>
          <p:cNvSpPr>
            <a:spLocks noGrp="1"/>
          </p:cNvSpPr>
          <p:nvPr>
            <p:ph type="sldNum" sz="quarter" idx="12"/>
          </p:nvPr>
        </p:nvSpPr>
        <p:spPr/>
        <p:txBody>
          <a:bodyPr/>
          <a:lstStyle/>
          <a:p>
            <a:fld id="{0023C5BA-212A-4618-87B1-C700690D5974}" type="slidenum">
              <a:rPr lang="en-US" smtClean="0"/>
              <a:pPr/>
              <a:t>32</a:t>
            </a:fld>
            <a:endParaRPr lang="en-US" dirty="0"/>
          </a:p>
        </p:txBody>
      </p:sp>
    </p:spTree>
    <p:extLst>
      <p:ext uri="{BB962C8B-B14F-4D97-AF65-F5344CB8AC3E}">
        <p14:creationId xmlns:p14="http://schemas.microsoft.com/office/powerpoint/2010/main" val="122324284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5314-7BA6-463D-92C9-B5A7ED07A588}"/>
              </a:ext>
            </a:extLst>
          </p:cNvPr>
          <p:cNvSpPr>
            <a:spLocks noGrp="1"/>
          </p:cNvSpPr>
          <p:nvPr>
            <p:ph type="title"/>
          </p:nvPr>
        </p:nvSpPr>
        <p:spPr/>
        <p:txBody>
          <a:bodyPr/>
          <a:lstStyle/>
          <a:p>
            <a:r>
              <a:rPr lang="en-US" dirty="0"/>
              <a:t>TCP/IP - </a:t>
            </a:r>
            <a:r>
              <a:rPr lang="en-US" dirty="0" err="1"/>
              <a:t>Origem</a:t>
            </a:r>
            <a:endParaRPr lang="en-US" dirty="0"/>
          </a:p>
        </p:txBody>
      </p:sp>
      <p:sp>
        <p:nvSpPr>
          <p:cNvPr id="3" name="Content Placeholder 2">
            <a:extLst>
              <a:ext uri="{FF2B5EF4-FFF2-40B4-BE49-F238E27FC236}">
                <a16:creationId xmlns:a16="http://schemas.microsoft.com/office/drawing/2014/main" id="{B7C5CA4A-F4A9-4D67-9068-F3191AA80B8A}"/>
              </a:ext>
            </a:extLst>
          </p:cNvPr>
          <p:cNvSpPr>
            <a:spLocks noGrp="1"/>
          </p:cNvSpPr>
          <p:nvPr>
            <p:ph idx="1"/>
          </p:nvPr>
        </p:nvSpPr>
        <p:spPr/>
        <p:txBody>
          <a:bodyPr/>
          <a:lstStyle/>
          <a:p>
            <a:r>
              <a:rPr lang="pt-PT" dirty="0"/>
              <a:t>No fim da década de 1960, a Agência ARPA </a:t>
            </a:r>
            <a:r>
              <a:rPr lang="pt-PT" i="1" dirty="0"/>
              <a:t>(</a:t>
            </a:r>
            <a:r>
              <a:rPr lang="pt-PT" i="1" dirty="0" err="1"/>
              <a:t>Advanced</a:t>
            </a:r>
            <a:r>
              <a:rPr lang="pt-PT" i="1" dirty="0"/>
              <a:t> </a:t>
            </a:r>
            <a:r>
              <a:rPr lang="pt-PT" i="1" dirty="0" err="1"/>
              <a:t>reaserch</a:t>
            </a:r>
            <a:r>
              <a:rPr lang="pt-PT" i="1" dirty="0"/>
              <a:t> </a:t>
            </a:r>
            <a:r>
              <a:rPr lang="pt-PT" i="1" dirty="0" err="1"/>
              <a:t>Projects</a:t>
            </a:r>
            <a:r>
              <a:rPr lang="pt-PT" i="1" dirty="0"/>
              <a:t> </a:t>
            </a:r>
            <a:r>
              <a:rPr lang="pt-PT" i="1" dirty="0" err="1"/>
              <a:t>Agency</a:t>
            </a:r>
            <a:r>
              <a:rPr lang="pt-PT" dirty="0"/>
              <a:t>) iniciou o projecto de uma rede de computadores conhecida com </a:t>
            </a:r>
            <a:r>
              <a:rPr lang="pt-PT" dirty="0" err="1"/>
              <a:t>ARPANet</a:t>
            </a:r>
            <a:r>
              <a:rPr lang="pt-PT" dirty="0"/>
              <a:t>. </a:t>
            </a:r>
            <a:r>
              <a:rPr lang="pt-PT" dirty="0">
                <a:solidFill>
                  <a:schemeClr val="accent2">
                    <a:lumMod val="50000"/>
                  </a:schemeClr>
                </a:solidFill>
              </a:rPr>
              <a:t>O objectivo era </a:t>
            </a:r>
            <a:r>
              <a:rPr lang="pt-PT" dirty="0"/>
              <a:t>implementar a rede física de suporte ás comunicações e respectivos protocolos. Uma das primeiras arquitecturas a surgir foi uma </a:t>
            </a:r>
            <a:r>
              <a:rPr lang="pt-PT" dirty="0" err="1"/>
              <a:t>arquitetura</a:t>
            </a:r>
            <a:r>
              <a:rPr lang="pt-PT" dirty="0"/>
              <a:t> de quatro camadas desenvolvido </a:t>
            </a:r>
            <a:r>
              <a:rPr lang="pt-PT" dirty="0" err="1"/>
              <a:t>pelo</a:t>
            </a:r>
            <a:r>
              <a:rPr lang="pt-PT" dirty="0"/>
              <a:t> </a:t>
            </a:r>
            <a:r>
              <a:rPr lang="pt-PT" dirty="0" err="1"/>
              <a:t>DOD</a:t>
            </a:r>
            <a:r>
              <a:rPr lang="pt-PT" dirty="0"/>
              <a:t> </a:t>
            </a:r>
            <a:r>
              <a:rPr lang="pt-PT" i="1" dirty="0"/>
              <a:t>(</a:t>
            </a:r>
            <a:r>
              <a:rPr lang="pt-PT" i="1" dirty="0" err="1"/>
              <a:t>Department</a:t>
            </a:r>
            <a:r>
              <a:rPr lang="pt-PT" i="1" dirty="0"/>
              <a:t> </a:t>
            </a:r>
            <a:r>
              <a:rPr lang="pt-PT" i="1" dirty="0" err="1"/>
              <a:t>of</a:t>
            </a:r>
            <a:r>
              <a:rPr lang="pt-PT" i="1" dirty="0"/>
              <a:t> Defense</a:t>
            </a:r>
            <a:r>
              <a:rPr lang="pt-PT" dirty="0"/>
              <a:t>). O </a:t>
            </a:r>
            <a:r>
              <a:rPr lang="pt-PT" dirty="0" err="1"/>
              <a:t>DOD</a:t>
            </a:r>
            <a:r>
              <a:rPr lang="pt-PT" dirty="0"/>
              <a:t> serviu de base para o TCP/IP.</a:t>
            </a:r>
            <a:endParaRPr lang="pt-PT" i="1" dirty="0"/>
          </a:p>
        </p:txBody>
      </p:sp>
      <p:sp>
        <p:nvSpPr>
          <p:cNvPr id="4" name="Date Placeholder 3">
            <a:extLst>
              <a:ext uri="{FF2B5EF4-FFF2-40B4-BE49-F238E27FC236}">
                <a16:creationId xmlns:a16="http://schemas.microsoft.com/office/drawing/2014/main" id="{2C51CB88-A440-4D37-A431-ACD4BACBF67F}"/>
              </a:ext>
            </a:extLst>
          </p:cNvPr>
          <p:cNvSpPr>
            <a:spLocks noGrp="1"/>
          </p:cNvSpPr>
          <p:nvPr>
            <p:ph type="dt" sz="half" idx="10"/>
          </p:nvPr>
        </p:nvSpPr>
        <p:spPr/>
        <p:txBody>
          <a:bodyPr/>
          <a:lstStyle/>
          <a:p>
            <a:fld id="{5C478D7B-CEA6-4F5F-AB2A-9B5C6DF16C20}" type="datetime1">
              <a:rPr lang="pt-PT" smtClean="0"/>
              <a:t>27/02/2024</a:t>
            </a:fld>
            <a:endParaRPr lang="en-US" dirty="0"/>
          </a:p>
        </p:txBody>
      </p:sp>
      <p:sp>
        <p:nvSpPr>
          <p:cNvPr id="6" name="Slide Number Placeholder 5">
            <a:extLst>
              <a:ext uri="{FF2B5EF4-FFF2-40B4-BE49-F238E27FC236}">
                <a16:creationId xmlns:a16="http://schemas.microsoft.com/office/drawing/2014/main" id="{D6D9741F-CDDB-40BC-B31D-34E08486EC05}"/>
              </a:ext>
            </a:extLst>
          </p:cNvPr>
          <p:cNvSpPr>
            <a:spLocks noGrp="1"/>
          </p:cNvSpPr>
          <p:nvPr>
            <p:ph type="sldNum" sz="quarter" idx="12"/>
          </p:nvPr>
        </p:nvSpPr>
        <p:spPr/>
        <p:txBody>
          <a:bodyPr/>
          <a:lstStyle/>
          <a:p>
            <a:fld id="{0023C5BA-212A-4618-87B1-C700690D5974}" type="slidenum">
              <a:rPr lang="en-US" smtClean="0"/>
              <a:pPr/>
              <a:t>33</a:t>
            </a:fld>
            <a:endParaRPr lang="en-US" dirty="0"/>
          </a:p>
        </p:txBody>
      </p:sp>
    </p:spTree>
    <p:extLst>
      <p:ext uri="{BB962C8B-B14F-4D97-AF65-F5344CB8AC3E}">
        <p14:creationId xmlns:p14="http://schemas.microsoft.com/office/powerpoint/2010/main" val="367135078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D63-BE3C-42D6-A2F3-34105F8D881F}"/>
              </a:ext>
            </a:extLst>
          </p:cNvPr>
          <p:cNvSpPr>
            <a:spLocks noGrp="1"/>
          </p:cNvSpPr>
          <p:nvPr>
            <p:ph type="title"/>
          </p:nvPr>
        </p:nvSpPr>
        <p:spPr/>
        <p:txBody>
          <a:bodyPr/>
          <a:lstStyle/>
          <a:p>
            <a:r>
              <a:rPr lang="en-US" dirty="0" err="1"/>
              <a:t>Modelo</a:t>
            </a:r>
            <a:r>
              <a:rPr lang="en-US" dirty="0"/>
              <a:t> TCP/IP</a:t>
            </a:r>
          </a:p>
        </p:txBody>
      </p:sp>
      <p:sp>
        <p:nvSpPr>
          <p:cNvPr id="3" name="Content Placeholder 2">
            <a:extLst>
              <a:ext uri="{FF2B5EF4-FFF2-40B4-BE49-F238E27FC236}">
                <a16:creationId xmlns:a16="http://schemas.microsoft.com/office/drawing/2014/main" id="{4EC48A5C-55BE-4B32-B56C-359FC0A08903}"/>
              </a:ext>
            </a:extLst>
          </p:cNvPr>
          <p:cNvSpPr>
            <a:spLocks noGrp="1"/>
          </p:cNvSpPr>
          <p:nvPr>
            <p:ph idx="1"/>
          </p:nvPr>
        </p:nvSpPr>
        <p:spPr/>
        <p:txBody>
          <a:bodyPr/>
          <a:lstStyle/>
          <a:p>
            <a:r>
              <a:rPr lang="pt-BR" dirty="0"/>
              <a:t>Conjunto de padrões de redes que permite a interconexão de redes e sistemas heterogéneos, como redes físicas com diferentes tecnologias de acesso, e equipamentos desenvolvidos por diferentes fabricantes, com arquitecturas de hardware distintas que executam diferentes sistemas operacionais.</a:t>
            </a:r>
          </a:p>
        </p:txBody>
      </p:sp>
      <p:sp>
        <p:nvSpPr>
          <p:cNvPr id="4" name="Date Placeholder 3">
            <a:extLst>
              <a:ext uri="{FF2B5EF4-FFF2-40B4-BE49-F238E27FC236}">
                <a16:creationId xmlns:a16="http://schemas.microsoft.com/office/drawing/2014/main" id="{FAC0DE89-B7E6-4135-BBBF-B5B680D4116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E667018F-3DBD-4F0A-9326-290A51C76925}"/>
              </a:ext>
            </a:extLst>
          </p:cNvPr>
          <p:cNvSpPr>
            <a:spLocks noGrp="1"/>
          </p:cNvSpPr>
          <p:nvPr>
            <p:ph type="sldNum" sz="quarter" idx="12"/>
          </p:nvPr>
        </p:nvSpPr>
        <p:spPr/>
        <p:txBody>
          <a:bodyPr/>
          <a:lstStyle/>
          <a:p>
            <a:fld id="{0023C5BA-212A-4618-87B1-C700690D5974}" type="slidenum">
              <a:rPr lang="en-US" smtClean="0"/>
              <a:pPr/>
              <a:t>34</a:t>
            </a:fld>
            <a:endParaRPr lang="en-US" dirty="0"/>
          </a:p>
        </p:txBody>
      </p:sp>
    </p:spTree>
    <p:extLst>
      <p:ext uri="{BB962C8B-B14F-4D97-AF65-F5344CB8AC3E}">
        <p14:creationId xmlns:p14="http://schemas.microsoft.com/office/powerpoint/2010/main" val="228361116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75D5-BF47-4041-A2D1-FD56D2836C27}"/>
              </a:ext>
            </a:extLst>
          </p:cNvPr>
          <p:cNvSpPr>
            <a:spLocks noGrp="1"/>
          </p:cNvSpPr>
          <p:nvPr>
            <p:ph type="title"/>
          </p:nvPr>
        </p:nvSpPr>
        <p:spPr/>
        <p:txBody>
          <a:bodyPr/>
          <a:lstStyle/>
          <a:p>
            <a:r>
              <a:rPr lang="pt-PT" dirty="0"/>
              <a:t>Arquitectura TCP/IP</a:t>
            </a:r>
            <a:endParaRPr lang="en-US" dirty="0"/>
          </a:p>
        </p:txBody>
      </p:sp>
      <p:sp>
        <p:nvSpPr>
          <p:cNvPr id="3" name="Content Placeholder 2">
            <a:extLst>
              <a:ext uri="{FF2B5EF4-FFF2-40B4-BE49-F238E27FC236}">
                <a16:creationId xmlns:a16="http://schemas.microsoft.com/office/drawing/2014/main" id="{4AEA233D-6595-4786-9A23-316B57BEDFCA}"/>
              </a:ext>
            </a:extLst>
          </p:cNvPr>
          <p:cNvSpPr>
            <a:spLocks noGrp="1"/>
          </p:cNvSpPr>
          <p:nvPr>
            <p:ph idx="1"/>
          </p:nvPr>
        </p:nvSpPr>
        <p:spPr/>
        <p:txBody>
          <a:bodyPr/>
          <a:lstStyle/>
          <a:p>
            <a:r>
              <a:rPr lang="pt-PT" dirty="0"/>
              <a:t>A arquitectura de comunicação TCP/IP inclui um conjunto de protocolos de suporte à transmissão de dados. A sua simplicidade e o facto de ser uma </a:t>
            </a:r>
            <a:r>
              <a:rPr lang="pt-PT" dirty="0" err="1"/>
              <a:t>arquitetura</a:t>
            </a:r>
            <a:r>
              <a:rPr lang="pt-PT" dirty="0"/>
              <a:t> aberta tornaram o TCP/IP na </a:t>
            </a:r>
            <a:r>
              <a:rPr lang="pt-PT" dirty="0" err="1"/>
              <a:t>arquitetura</a:t>
            </a:r>
            <a:r>
              <a:rPr lang="pt-PT" dirty="0"/>
              <a:t> utilizada na maioria das redes de comunicação de dados, incluindo a rede Internet.</a:t>
            </a:r>
          </a:p>
          <a:p>
            <a:endParaRPr lang="en-US" dirty="0"/>
          </a:p>
          <a:p>
            <a:r>
              <a:rPr lang="pt-PT" dirty="0"/>
              <a:t>A </a:t>
            </a:r>
            <a:r>
              <a:rPr lang="pt-PT" dirty="0" err="1"/>
              <a:t>arquitetura</a:t>
            </a:r>
            <a:r>
              <a:rPr lang="pt-PT" dirty="0"/>
              <a:t> TCP/IP é mostrada na </a:t>
            </a:r>
            <a:r>
              <a:rPr lang="pt-PT" dirty="0" err="1"/>
              <a:t>Fig</a:t>
            </a:r>
            <a:r>
              <a:rPr lang="pt-PT" dirty="0"/>
              <a:t> 1. Este é um protocolo de 4 camadas. Na mesma figura fazemos a correlação das camadas do TCP/IP com as camadas do modelo OSI.</a:t>
            </a:r>
          </a:p>
        </p:txBody>
      </p:sp>
      <p:sp>
        <p:nvSpPr>
          <p:cNvPr id="4" name="Date Placeholder 3">
            <a:extLst>
              <a:ext uri="{FF2B5EF4-FFF2-40B4-BE49-F238E27FC236}">
                <a16:creationId xmlns:a16="http://schemas.microsoft.com/office/drawing/2014/main" id="{6D3E7D0E-49C9-4163-8C5B-A752BCE309B4}"/>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46855C3-361E-477B-A024-340F31A8AEBC}"/>
              </a:ext>
            </a:extLst>
          </p:cNvPr>
          <p:cNvSpPr>
            <a:spLocks noGrp="1"/>
          </p:cNvSpPr>
          <p:nvPr>
            <p:ph type="sldNum" sz="quarter" idx="12"/>
          </p:nvPr>
        </p:nvSpPr>
        <p:spPr/>
        <p:txBody>
          <a:bodyPr/>
          <a:lstStyle/>
          <a:p>
            <a:fld id="{0023C5BA-212A-4618-87B1-C700690D5974}" type="slidenum">
              <a:rPr lang="en-US" smtClean="0"/>
              <a:pPr/>
              <a:t>35</a:t>
            </a:fld>
            <a:endParaRPr lang="en-US" dirty="0"/>
          </a:p>
        </p:txBody>
      </p:sp>
    </p:spTree>
    <p:extLst>
      <p:ext uri="{BB962C8B-B14F-4D97-AF65-F5344CB8AC3E}">
        <p14:creationId xmlns:p14="http://schemas.microsoft.com/office/powerpoint/2010/main" val="296486369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44E6-673C-4032-AA44-0886DE9CE132}"/>
              </a:ext>
            </a:extLst>
          </p:cNvPr>
          <p:cNvSpPr>
            <a:spLocks noGrp="1"/>
          </p:cNvSpPr>
          <p:nvPr>
            <p:ph type="title"/>
          </p:nvPr>
        </p:nvSpPr>
        <p:spPr>
          <a:xfrm>
            <a:off x="838200" y="365125"/>
            <a:ext cx="10515600" cy="1186089"/>
          </a:xfrm>
        </p:spPr>
        <p:txBody>
          <a:bodyPr/>
          <a:lstStyle/>
          <a:p>
            <a:r>
              <a:rPr lang="pt-PT" dirty="0"/>
              <a:t>Modelo OSI e Modelo TCP/IP</a:t>
            </a:r>
            <a:endParaRPr lang="en-US" dirty="0"/>
          </a:p>
        </p:txBody>
      </p:sp>
      <p:sp>
        <p:nvSpPr>
          <p:cNvPr id="4" name="Date Placeholder 3">
            <a:extLst>
              <a:ext uri="{FF2B5EF4-FFF2-40B4-BE49-F238E27FC236}">
                <a16:creationId xmlns:a16="http://schemas.microsoft.com/office/drawing/2014/main" id="{D8CDC63A-C4A0-41F1-8EEB-937EE817B919}"/>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8BED550C-56A2-4605-BD7E-A05FC4AAB433}"/>
              </a:ext>
            </a:extLst>
          </p:cNvPr>
          <p:cNvSpPr>
            <a:spLocks noGrp="1"/>
          </p:cNvSpPr>
          <p:nvPr>
            <p:ph type="sldNum" sz="quarter" idx="12"/>
          </p:nvPr>
        </p:nvSpPr>
        <p:spPr/>
        <p:txBody>
          <a:bodyPr/>
          <a:lstStyle/>
          <a:p>
            <a:fld id="{0023C5BA-212A-4618-87B1-C700690D5974}" type="slidenum">
              <a:rPr lang="en-US" smtClean="0"/>
              <a:pPr/>
              <a:t>36</a:t>
            </a:fld>
            <a:endParaRPr lang="en-US" dirty="0"/>
          </a:p>
        </p:txBody>
      </p:sp>
      <p:sp>
        <p:nvSpPr>
          <p:cNvPr id="10" name="Rectangle: Rounded Corners 9">
            <a:extLst>
              <a:ext uri="{FF2B5EF4-FFF2-40B4-BE49-F238E27FC236}">
                <a16:creationId xmlns:a16="http://schemas.microsoft.com/office/drawing/2014/main" id="{E3EF5E5D-0C10-432A-89AE-EEA2FB7A65C6}"/>
              </a:ext>
            </a:extLst>
          </p:cNvPr>
          <p:cNvSpPr/>
          <p:nvPr/>
        </p:nvSpPr>
        <p:spPr>
          <a:xfrm>
            <a:off x="2449286" y="2237021"/>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Aplicação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1795FF5-16D2-4C34-AE68-ADC70C276625}"/>
              </a:ext>
            </a:extLst>
          </p:cNvPr>
          <p:cNvSpPr/>
          <p:nvPr/>
        </p:nvSpPr>
        <p:spPr>
          <a:xfrm>
            <a:off x="2449286" y="2792192"/>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Apresentação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BF5973CE-0215-4880-BE27-F53CD3062278}"/>
              </a:ext>
            </a:extLst>
          </p:cNvPr>
          <p:cNvSpPr/>
          <p:nvPr/>
        </p:nvSpPr>
        <p:spPr>
          <a:xfrm>
            <a:off x="2449286" y="3347363"/>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Sessão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06845FAF-81EE-4729-800D-571FF3585362}"/>
              </a:ext>
            </a:extLst>
          </p:cNvPr>
          <p:cNvSpPr/>
          <p:nvPr/>
        </p:nvSpPr>
        <p:spPr>
          <a:xfrm>
            <a:off x="2449286" y="389985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257D00D7-9510-4E7F-8C0B-B15A6196048B}"/>
              </a:ext>
            </a:extLst>
          </p:cNvPr>
          <p:cNvSpPr/>
          <p:nvPr/>
        </p:nvSpPr>
        <p:spPr>
          <a:xfrm>
            <a:off x="2449286" y="4453693"/>
            <a:ext cx="2389414" cy="555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400" b="1" dirty="0">
                <a:solidFill>
                  <a:srgbClr val="70AD47"/>
                </a:solidFill>
                <a:latin typeface="Times New Roman" panose="02020603050405020304" pitchFamily="18" charset="0"/>
                <a:cs typeface="Times New Roman" panose="02020603050405020304" pitchFamily="18" charset="0"/>
              </a:rPr>
              <a:t>Rede</a:t>
            </a:r>
            <a:endParaRPr lang="en-US" sz="2400" b="1" dirty="0">
              <a:solidFill>
                <a:srgbClr val="70AD47"/>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48773B9-F71B-4F19-AC01-2A2A666624CB}"/>
              </a:ext>
            </a:extLst>
          </p:cNvPr>
          <p:cNvSpPr/>
          <p:nvPr/>
        </p:nvSpPr>
        <p:spPr>
          <a:xfrm>
            <a:off x="2449286" y="5004852"/>
            <a:ext cx="2389414" cy="55517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Enlace</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5152A483-B67D-4C48-BB60-363F37C46325}"/>
              </a:ext>
            </a:extLst>
          </p:cNvPr>
          <p:cNvSpPr/>
          <p:nvPr/>
        </p:nvSpPr>
        <p:spPr>
          <a:xfrm>
            <a:off x="2449286" y="5558686"/>
            <a:ext cx="2389414" cy="55517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Física</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D93245FA-ABEA-4469-8F42-7313054825C5}"/>
              </a:ext>
            </a:extLst>
          </p:cNvPr>
          <p:cNvSpPr/>
          <p:nvPr/>
        </p:nvSpPr>
        <p:spPr>
          <a:xfrm>
            <a:off x="6871684" y="2237020"/>
            <a:ext cx="2389414" cy="16628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Aplicação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CC9AD92-F7CB-4532-B512-89C5279FDC1A}"/>
              </a:ext>
            </a:extLst>
          </p:cNvPr>
          <p:cNvSpPr/>
          <p:nvPr/>
        </p:nvSpPr>
        <p:spPr>
          <a:xfrm>
            <a:off x="6871684" y="3917813"/>
            <a:ext cx="2389414" cy="5358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97CB79E-F6F3-40AC-9E68-9C76BBEBBEEF}"/>
              </a:ext>
            </a:extLst>
          </p:cNvPr>
          <p:cNvSpPr/>
          <p:nvPr/>
        </p:nvSpPr>
        <p:spPr>
          <a:xfrm>
            <a:off x="6871684" y="4457481"/>
            <a:ext cx="2389414" cy="555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400" b="1" dirty="0">
                <a:solidFill>
                  <a:srgbClr val="70AD47"/>
                </a:solidFill>
                <a:latin typeface="Times New Roman" panose="02020603050405020304" pitchFamily="18" charset="0"/>
                <a:cs typeface="Times New Roman" panose="02020603050405020304" pitchFamily="18" charset="0"/>
              </a:rPr>
              <a:t>Internet</a:t>
            </a:r>
            <a:endParaRPr lang="en-US" sz="2400" b="1" dirty="0">
              <a:solidFill>
                <a:srgbClr val="70AD47"/>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AE86FCD-B718-4FD7-938E-F5F6BFF6173D}"/>
              </a:ext>
            </a:extLst>
          </p:cNvPr>
          <p:cNvSpPr/>
          <p:nvPr/>
        </p:nvSpPr>
        <p:spPr>
          <a:xfrm>
            <a:off x="6871683" y="5016074"/>
            <a:ext cx="2389414" cy="107233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Acesso à Rede</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25" name="Right Brace 24">
            <a:extLst>
              <a:ext uri="{FF2B5EF4-FFF2-40B4-BE49-F238E27FC236}">
                <a16:creationId xmlns:a16="http://schemas.microsoft.com/office/drawing/2014/main" id="{E6209E80-6926-4F77-AA9C-76F6048C8495}"/>
              </a:ext>
            </a:extLst>
          </p:cNvPr>
          <p:cNvSpPr/>
          <p:nvPr/>
        </p:nvSpPr>
        <p:spPr>
          <a:xfrm>
            <a:off x="4838699" y="2502511"/>
            <a:ext cx="190051" cy="113529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id="{8CCCDBE3-5538-443D-88C2-8EC07774BF04}"/>
              </a:ext>
            </a:extLst>
          </p:cNvPr>
          <p:cNvSpPr/>
          <p:nvPr/>
        </p:nvSpPr>
        <p:spPr>
          <a:xfrm>
            <a:off x="4838700" y="5274735"/>
            <a:ext cx="190051" cy="555171"/>
          </a:xfrm>
          <a:prstGeom prst="rightBr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B6AE4F75-E2C7-46C2-84B6-A312990E88EA}"/>
              </a:ext>
            </a:extLst>
          </p:cNvPr>
          <p:cNvCxnSpPr>
            <a:cxnSpLocks/>
            <a:stCxn id="25" idx="1"/>
            <a:endCxn id="17" idx="1"/>
          </p:cNvCxnSpPr>
          <p:nvPr/>
        </p:nvCxnSpPr>
        <p:spPr>
          <a:xfrm flipV="1">
            <a:off x="5028750" y="3068440"/>
            <a:ext cx="1842934" cy="172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CC4EFD27-347C-40B0-8EEC-CBCBBCD37808}"/>
              </a:ext>
            </a:extLst>
          </p:cNvPr>
          <p:cNvCxnSpPr>
            <a:cxnSpLocks/>
            <a:stCxn id="26" idx="1"/>
            <a:endCxn id="20" idx="1"/>
          </p:cNvCxnSpPr>
          <p:nvPr/>
        </p:nvCxnSpPr>
        <p:spPr>
          <a:xfrm flipV="1">
            <a:off x="5028751" y="5552242"/>
            <a:ext cx="1842932" cy="79"/>
          </a:xfrm>
          <a:prstGeom prst="straightConnector1">
            <a:avLst/>
          </a:prstGeom>
          <a:ln>
            <a:prstDash val="dash"/>
            <a:tailEnd type="triangle"/>
          </a:ln>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id="{E4EAD6DD-A56C-4DD2-A24D-9DDD605CD097}"/>
              </a:ext>
            </a:extLst>
          </p:cNvPr>
          <p:cNvCxnSpPr>
            <a:cxnSpLocks/>
            <a:stCxn id="13" idx="3"/>
            <a:endCxn id="18" idx="1"/>
          </p:cNvCxnSpPr>
          <p:nvPr/>
        </p:nvCxnSpPr>
        <p:spPr>
          <a:xfrm>
            <a:off x="4838700" y="4167800"/>
            <a:ext cx="2032984" cy="17953"/>
          </a:xfrm>
          <a:prstGeom prst="straightConnector1">
            <a:avLst/>
          </a:prstGeom>
          <a:ln>
            <a:prstDash val="dash"/>
            <a:tailEnd type="triangle"/>
          </a:ln>
        </p:spPr>
        <p:style>
          <a:lnRef idx="2">
            <a:schemeClr val="accent5"/>
          </a:lnRef>
          <a:fillRef idx="1">
            <a:schemeClr val="lt1"/>
          </a:fillRef>
          <a:effectRef idx="0">
            <a:schemeClr val="accent5"/>
          </a:effectRef>
          <a:fontRef idx="minor">
            <a:schemeClr val="dk1"/>
          </a:fontRef>
        </p:style>
      </p:cxnSp>
      <p:cxnSp>
        <p:nvCxnSpPr>
          <p:cNvPr id="41" name="Straight Arrow Connector 40">
            <a:extLst>
              <a:ext uri="{FF2B5EF4-FFF2-40B4-BE49-F238E27FC236}">
                <a16:creationId xmlns:a16="http://schemas.microsoft.com/office/drawing/2014/main" id="{BD743C9E-8F9C-4F0E-B9B5-EF8A12E7791E}"/>
              </a:ext>
            </a:extLst>
          </p:cNvPr>
          <p:cNvCxnSpPr>
            <a:stCxn id="14" idx="3"/>
            <a:endCxn id="19" idx="1"/>
          </p:cNvCxnSpPr>
          <p:nvPr/>
        </p:nvCxnSpPr>
        <p:spPr>
          <a:xfrm>
            <a:off x="4838700" y="4731279"/>
            <a:ext cx="2032984" cy="3788"/>
          </a:xfrm>
          <a:prstGeom prst="straightConnector1">
            <a:avLst/>
          </a:prstGeom>
          <a:ln>
            <a:prstDash val="dash"/>
            <a:tailEnd type="triangle"/>
          </a:ln>
        </p:spPr>
        <p:style>
          <a:lnRef idx="2">
            <a:schemeClr val="accent6"/>
          </a:lnRef>
          <a:fillRef idx="1">
            <a:schemeClr val="lt1"/>
          </a:fillRef>
          <a:effectRef idx="0">
            <a:schemeClr val="accent6"/>
          </a:effectRef>
          <a:fontRef idx="minor">
            <a:schemeClr val="dk1"/>
          </a:fontRef>
        </p:style>
      </p:cxnSp>
      <p:sp>
        <p:nvSpPr>
          <p:cNvPr id="56" name="Rectangle 55">
            <a:extLst>
              <a:ext uri="{FF2B5EF4-FFF2-40B4-BE49-F238E27FC236}">
                <a16:creationId xmlns:a16="http://schemas.microsoft.com/office/drawing/2014/main" id="{A1610828-EF0C-40AD-AF9E-BD6F26D23CFA}"/>
              </a:ext>
            </a:extLst>
          </p:cNvPr>
          <p:cNvSpPr/>
          <p:nvPr/>
        </p:nvSpPr>
        <p:spPr>
          <a:xfrm>
            <a:off x="2172449" y="5746819"/>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56980BDB-0774-4B29-A66F-BE020B9797C4}"/>
              </a:ext>
            </a:extLst>
          </p:cNvPr>
          <p:cNvSpPr/>
          <p:nvPr/>
        </p:nvSpPr>
        <p:spPr>
          <a:xfrm>
            <a:off x="2172448" y="5189648"/>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D650ACA6-4DDC-4C85-9C06-2614E2F42049}"/>
              </a:ext>
            </a:extLst>
          </p:cNvPr>
          <p:cNvSpPr/>
          <p:nvPr/>
        </p:nvSpPr>
        <p:spPr>
          <a:xfrm>
            <a:off x="2172447" y="4634477"/>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A417B21B-6FE3-4160-8521-3ABA1A40C5DF}"/>
              </a:ext>
            </a:extLst>
          </p:cNvPr>
          <p:cNvSpPr/>
          <p:nvPr/>
        </p:nvSpPr>
        <p:spPr>
          <a:xfrm>
            <a:off x="2172446" y="4055212"/>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F27D1458-42E5-44AE-B182-A196C00D0241}"/>
              </a:ext>
            </a:extLst>
          </p:cNvPr>
          <p:cNvSpPr/>
          <p:nvPr/>
        </p:nvSpPr>
        <p:spPr>
          <a:xfrm>
            <a:off x="2172445" y="3515576"/>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id="{371DE86F-DFC0-438D-8C3F-47F055134645}"/>
              </a:ext>
            </a:extLst>
          </p:cNvPr>
          <p:cNvSpPr/>
          <p:nvPr/>
        </p:nvSpPr>
        <p:spPr>
          <a:xfrm>
            <a:off x="2172444" y="2972646"/>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5BC191A2-9078-4000-A2FA-65E7F3689B9C}"/>
              </a:ext>
            </a:extLst>
          </p:cNvPr>
          <p:cNvSpPr/>
          <p:nvPr/>
        </p:nvSpPr>
        <p:spPr>
          <a:xfrm>
            <a:off x="2172444" y="2409772"/>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EF0F00A1-B99B-488E-BF02-A17915E5DF46}"/>
              </a:ext>
            </a:extLst>
          </p:cNvPr>
          <p:cNvSpPr txBox="1"/>
          <p:nvPr/>
        </p:nvSpPr>
        <p:spPr>
          <a:xfrm>
            <a:off x="2757681" y="1691032"/>
            <a:ext cx="1772623" cy="36933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Modelo OSI</a:t>
            </a:r>
            <a:endParaRPr lang="en-US" b="1"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505A4EB3-97F6-47F1-A09B-7BEC8D1CD85B}"/>
              </a:ext>
            </a:extLst>
          </p:cNvPr>
          <p:cNvSpPr txBox="1"/>
          <p:nvPr/>
        </p:nvSpPr>
        <p:spPr>
          <a:xfrm>
            <a:off x="7180079" y="1796921"/>
            <a:ext cx="1772623" cy="36933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Modelo TCP/IP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07292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C9EE-8E71-4019-AFEA-C3BE373B2FB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4E1475A3-97DC-41E7-AB1A-0C6ABE9948F5}"/>
              </a:ext>
            </a:extLst>
          </p:cNvPr>
          <p:cNvSpPr>
            <a:spLocks noGrp="1"/>
          </p:cNvSpPr>
          <p:nvPr>
            <p:ph idx="1"/>
          </p:nvPr>
        </p:nvSpPr>
        <p:spPr>
          <a:xfrm>
            <a:off x="838200" y="1690688"/>
            <a:ext cx="10515600" cy="4351338"/>
          </a:xfrm>
        </p:spPr>
        <p:txBody>
          <a:bodyPr>
            <a:normAutofit lnSpcReduction="10000"/>
          </a:bodyPr>
          <a:lstStyle/>
          <a:p>
            <a:r>
              <a:rPr lang="pt-PT" dirty="0"/>
              <a:t>A camada de aplicação do modelo TCP/IP é, em geral, comparada às três camadas superiores do modelo OSI. Assim, os serviços de compressão, de encriptação, de administração, de sessões, entre outros, são todos realizados na camada de aplicação.</a:t>
            </a:r>
          </a:p>
          <a:p>
            <a:r>
              <a:rPr lang="pt-PT" dirty="0"/>
              <a:t>A camada de transporte, de internet, de acesso a rede têm serviços idênticos às camadas de transporte, de rede, Enlace e Física do modelo OSI, respectivamente.</a:t>
            </a:r>
          </a:p>
          <a:p>
            <a:r>
              <a:rPr lang="pt-PT" dirty="0"/>
              <a:t>Alguns autores optam por separar a camada de acesso a rede em duas camadas, e acrescentando a camada física ao modelo TCP/IP, totalizando 5 camadas.</a:t>
            </a:r>
          </a:p>
          <a:p>
            <a:r>
              <a:rPr lang="pt-PT" dirty="0"/>
              <a:t>  </a:t>
            </a:r>
            <a:endParaRPr lang="en-US" dirty="0"/>
          </a:p>
        </p:txBody>
      </p:sp>
      <p:sp>
        <p:nvSpPr>
          <p:cNvPr id="4" name="Date Placeholder 3">
            <a:extLst>
              <a:ext uri="{FF2B5EF4-FFF2-40B4-BE49-F238E27FC236}">
                <a16:creationId xmlns:a16="http://schemas.microsoft.com/office/drawing/2014/main" id="{A3D4F53D-2EE8-468E-8717-838E5C2861D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7F412E8-D416-4401-839C-67CD371B15E6}"/>
              </a:ext>
            </a:extLst>
          </p:cNvPr>
          <p:cNvSpPr>
            <a:spLocks noGrp="1"/>
          </p:cNvSpPr>
          <p:nvPr>
            <p:ph type="sldNum" sz="quarter" idx="12"/>
          </p:nvPr>
        </p:nvSpPr>
        <p:spPr/>
        <p:txBody>
          <a:bodyPr/>
          <a:lstStyle/>
          <a:p>
            <a:fld id="{0023C5BA-212A-4618-87B1-C700690D5974}" type="slidenum">
              <a:rPr lang="en-US" smtClean="0"/>
              <a:pPr/>
              <a:t>37</a:t>
            </a:fld>
            <a:endParaRPr lang="en-US" dirty="0"/>
          </a:p>
        </p:txBody>
      </p:sp>
    </p:spTree>
    <p:extLst>
      <p:ext uri="{BB962C8B-B14F-4D97-AF65-F5344CB8AC3E}">
        <p14:creationId xmlns:p14="http://schemas.microsoft.com/office/powerpoint/2010/main" val="250899569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109B-9D9D-4428-9BCC-61F2D5B510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34555B4-EC0F-4111-AEBA-F900B320E6EE}"/>
              </a:ext>
            </a:extLst>
          </p:cNvPr>
          <p:cNvSpPr>
            <a:spLocks noGrp="1"/>
          </p:cNvSpPr>
          <p:nvPr>
            <p:ph idx="1"/>
          </p:nvPr>
        </p:nvSpPr>
        <p:spPr/>
        <p:txBody>
          <a:bodyPr/>
          <a:lstStyle/>
          <a:p>
            <a:r>
              <a:rPr lang="pt-PT" dirty="0"/>
              <a:t>A arquitectura TCP/IP é hoje formada por um vasto conjunto de protocolos que se distribuem </a:t>
            </a:r>
            <a:r>
              <a:rPr lang="pt-PT" dirty="0" err="1"/>
              <a:t>pelas</a:t>
            </a:r>
            <a:r>
              <a:rPr lang="pt-PT" dirty="0"/>
              <a:t> diferentes camadas do modelo.</a:t>
            </a:r>
          </a:p>
          <a:p>
            <a:r>
              <a:rPr lang="pt-PT" dirty="0"/>
              <a:t>O TCP/IP é, na realidade um conjunto de protocolos. Os mais conhecidos dão nome ao modelo: TCP (</a:t>
            </a:r>
            <a:r>
              <a:rPr lang="pt-PT" i="1" dirty="0" err="1"/>
              <a:t>Transmission</a:t>
            </a:r>
            <a:r>
              <a:rPr lang="pt-PT" i="1" dirty="0"/>
              <a:t> </a:t>
            </a:r>
            <a:r>
              <a:rPr lang="pt-PT" i="1" dirty="0" err="1"/>
              <a:t>Control</a:t>
            </a:r>
            <a:r>
              <a:rPr lang="pt-PT" i="1" dirty="0"/>
              <a:t> </a:t>
            </a:r>
            <a:r>
              <a:rPr lang="pt-PT" i="1" dirty="0" err="1"/>
              <a:t>Protocol</a:t>
            </a:r>
            <a:r>
              <a:rPr lang="pt-PT" dirty="0"/>
              <a:t>, ou Protocolo de controle de transmissão) e IP (</a:t>
            </a:r>
            <a:r>
              <a:rPr lang="pt-PT" i="1" dirty="0"/>
              <a:t>Internet </a:t>
            </a:r>
            <a:r>
              <a:rPr lang="pt-PT" i="1" dirty="0" err="1"/>
              <a:t>Protocol</a:t>
            </a:r>
            <a:r>
              <a:rPr lang="pt-PT" dirty="0"/>
              <a:t>), que aparecem nas camadas de Transporte e Internet, respectivamente.</a:t>
            </a:r>
            <a:endParaRPr lang="en-US" dirty="0"/>
          </a:p>
        </p:txBody>
      </p:sp>
      <p:sp>
        <p:nvSpPr>
          <p:cNvPr id="4" name="Date Placeholder 3">
            <a:extLst>
              <a:ext uri="{FF2B5EF4-FFF2-40B4-BE49-F238E27FC236}">
                <a16:creationId xmlns:a16="http://schemas.microsoft.com/office/drawing/2014/main" id="{4CD8BBDE-16CA-4EEF-843C-26706C6E4372}"/>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26AD6EDE-BE18-474E-BA98-90239F76325F}"/>
              </a:ext>
            </a:extLst>
          </p:cNvPr>
          <p:cNvSpPr>
            <a:spLocks noGrp="1"/>
          </p:cNvSpPr>
          <p:nvPr>
            <p:ph type="sldNum" sz="quarter" idx="12"/>
          </p:nvPr>
        </p:nvSpPr>
        <p:spPr/>
        <p:txBody>
          <a:bodyPr/>
          <a:lstStyle/>
          <a:p>
            <a:fld id="{0023C5BA-212A-4618-87B1-C700690D5974}" type="slidenum">
              <a:rPr lang="en-US" smtClean="0"/>
              <a:pPr/>
              <a:t>38</a:t>
            </a:fld>
            <a:endParaRPr lang="en-US" dirty="0"/>
          </a:p>
        </p:txBody>
      </p:sp>
    </p:spTree>
    <p:extLst>
      <p:ext uri="{BB962C8B-B14F-4D97-AF65-F5344CB8AC3E}">
        <p14:creationId xmlns:p14="http://schemas.microsoft.com/office/powerpoint/2010/main" val="37903193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CD682-5F35-4641-8117-BD316A8E68FA}"/>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088D8516-E7F3-4E6E-BA95-07ECCD8B9ED6}"/>
              </a:ext>
            </a:extLst>
          </p:cNvPr>
          <p:cNvSpPr>
            <a:spLocks noGrp="1"/>
          </p:cNvSpPr>
          <p:nvPr>
            <p:ph type="sldNum" sz="quarter" idx="12"/>
          </p:nvPr>
        </p:nvSpPr>
        <p:spPr/>
        <p:txBody>
          <a:bodyPr/>
          <a:lstStyle/>
          <a:p>
            <a:fld id="{0023C5BA-212A-4618-87B1-C700690D5974}" type="slidenum">
              <a:rPr lang="en-US" smtClean="0"/>
              <a:pPr/>
              <a:t>39</a:t>
            </a:fld>
            <a:endParaRPr lang="en-US" dirty="0"/>
          </a:p>
        </p:txBody>
      </p:sp>
      <p:sp>
        <p:nvSpPr>
          <p:cNvPr id="6" name="Title 1">
            <a:extLst>
              <a:ext uri="{FF2B5EF4-FFF2-40B4-BE49-F238E27FC236}">
                <a16:creationId xmlns:a16="http://schemas.microsoft.com/office/drawing/2014/main" id="{513B6D35-3F51-4088-8200-E2799260D827}"/>
              </a:ext>
            </a:extLst>
          </p:cNvPr>
          <p:cNvSpPr txBox="1">
            <a:spLocks noChangeArrowheads="1"/>
          </p:cNvSpPr>
          <p:nvPr/>
        </p:nvSpPr>
        <p:spPr bwMode="auto">
          <a:xfrm>
            <a:off x="1703389" y="6237288"/>
            <a:ext cx="5545137" cy="423862"/>
          </a:xfrm>
          <a:prstGeom prst="rect">
            <a:avLst/>
          </a:prstGeom>
          <a:noFill/>
          <a:ln>
            <a:noFill/>
          </a:ln>
        </p:spPr>
        <p:txBody>
          <a:bodyPr anchor="ctr"/>
          <a:lstStyle>
            <a:lvl1pPr algn="ctr" rtl="0" eaLnBrk="0" fontAlgn="base" hangingPunct="0">
              <a:spcBef>
                <a:spcPct val="0"/>
              </a:spcBef>
              <a:spcAft>
                <a:spcPct val="0"/>
              </a:spcAft>
              <a:defRPr sz="24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fontAlgn="base">
              <a:spcBef>
                <a:spcPct val="0"/>
              </a:spcBef>
              <a:spcAft>
                <a:spcPct val="0"/>
              </a:spcAft>
              <a:defRPr sz="2400">
                <a:solidFill>
                  <a:schemeClr val="tx2"/>
                </a:solidFill>
                <a:latin typeface="Arial" charset="0"/>
              </a:defRPr>
            </a:lvl6pPr>
            <a:lvl7pPr marL="914400" algn="ctr" rtl="0" fontAlgn="base">
              <a:spcBef>
                <a:spcPct val="0"/>
              </a:spcBef>
              <a:spcAft>
                <a:spcPct val="0"/>
              </a:spcAft>
              <a:defRPr sz="2400">
                <a:solidFill>
                  <a:schemeClr val="tx2"/>
                </a:solidFill>
                <a:latin typeface="Arial" charset="0"/>
              </a:defRPr>
            </a:lvl7pPr>
            <a:lvl8pPr marL="1371600" algn="ctr" rtl="0" fontAlgn="base">
              <a:spcBef>
                <a:spcPct val="0"/>
              </a:spcBef>
              <a:spcAft>
                <a:spcPct val="0"/>
              </a:spcAft>
              <a:defRPr sz="2400">
                <a:solidFill>
                  <a:schemeClr val="tx2"/>
                </a:solidFill>
                <a:latin typeface="Arial" charset="0"/>
              </a:defRPr>
            </a:lvl8pPr>
            <a:lvl9pPr marL="1828800" algn="ctr" rtl="0" fontAlgn="base">
              <a:spcBef>
                <a:spcPct val="0"/>
              </a:spcBef>
              <a:spcAft>
                <a:spcPct val="0"/>
              </a:spcAft>
              <a:defRPr sz="2400">
                <a:solidFill>
                  <a:schemeClr val="tx2"/>
                </a:solidFill>
                <a:latin typeface="Arial" charset="0"/>
              </a:defRPr>
            </a:lvl9pPr>
          </a:lstStyle>
          <a:p>
            <a:pPr algn="l">
              <a:defRPr/>
            </a:pPr>
            <a:r>
              <a:rPr lang="pt-PT" altLang="pt-PT" sz="1100" kern="0" dirty="0"/>
              <a:t>Adaptado:</a:t>
            </a:r>
            <a:r>
              <a:rPr lang="en-US" sz="1100" dirty="0"/>
              <a:t>Prof. </a:t>
            </a:r>
            <a:r>
              <a:rPr lang="en-US" sz="1100" dirty="0" err="1"/>
              <a:t>Doutor</a:t>
            </a:r>
            <a:r>
              <a:rPr lang="en-US" sz="1100" dirty="0"/>
              <a:t> </a:t>
            </a:r>
            <a:r>
              <a:rPr lang="en-US" sz="1100" dirty="0" err="1"/>
              <a:t>Félix</a:t>
            </a:r>
            <a:r>
              <a:rPr lang="en-US" sz="1100" dirty="0"/>
              <a:t> </a:t>
            </a:r>
            <a:r>
              <a:rPr lang="en-US" sz="1100" dirty="0" err="1"/>
              <a:t>Singo</a:t>
            </a:r>
            <a:r>
              <a:rPr lang="en-US" sz="1100" dirty="0"/>
              <a:t> </a:t>
            </a:r>
            <a:r>
              <a:rPr lang="pt-PT" altLang="pt-PT" kern="0" dirty="0"/>
              <a:t> </a:t>
            </a:r>
          </a:p>
        </p:txBody>
      </p:sp>
      <p:pic>
        <p:nvPicPr>
          <p:cNvPr id="7" name="Picture 2">
            <a:extLst>
              <a:ext uri="{FF2B5EF4-FFF2-40B4-BE49-F238E27FC236}">
                <a16:creationId xmlns:a16="http://schemas.microsoft.com/office/drawing/2014/main" id="{B045621B-E5D6-4F72-A019-243EBA85E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41" y="1176338"/>
            <a:ext cx="91440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2D014FBC-8AE9-6C48-95D6-BCB3C3FF010C}"/>
              </a:ext>
            </a:extLst>
          </p:cNvPr>
          <p:cNvSpPr>
            <a:spLocks noGrp="1"/>
          </p:cNvSpPr>
          <p:nvPr>
            <p:ph type="title"/>
          </p:nvPr>
        </p:nvSpPr>
        <p:spPr>
          <a:xfrm>
            <a:off x="838200" y="365125"/>
            <a:ext cx="10515600" cy="811213"/>
          </a:xfrm>
        </p:spPr>
        <p:txBody>
          <a:bodyPr/>
          <a:lstStyle/>
          <a:p>
            <a:r>
              <a:rPr lang="en-US" dirty="0" err="1"/>
              <a:t>Grafo</a:t>
            </a:r>
            <a:r>
              <a:rPr lang="en-US" dirty="0"/>
              <a:t> de Internet</a:t>
            </a:r>
          </a:p>
        </p:txBody>
      </p:sp>
    </p:spTree>
    <p:extLst>
      <p:ext uri="{BB962C8B-B14F-4D97-AF65-F5344CB8AC3E}">
        <p14:creationId xmlns:p14="http://schemas.microsoft.com/office/powerpoint/2010/main" val="20178700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DEC0-596F-462B-B879-FB79498A6796}"/>
              </a:ext>
            </a:extLst>
          </p:cNvPr>
          <p:cNvSpPr>
            <a:spLocks noGrp="1"/>
          </p:cNvSpPr>
          <p:nvPr>
            <p:ph type="title"/>
          </p:nvPr>
        </p:nvSpPr>
        <p:spPr/>
        <p:txBody>
          <a:bodyPr/>
          <a:lstStyle/>
          <a:p>
            <a:r>
              <a:rPr lang="pt-PT" dirty="0"/>
              <a:t>Introdução</a:t>
            </a:r>
            <a:endParaRPr lang="en-US" dirty="0"/>
          </a:p>
        </p:txBody>
      </p:sp>
      <p:sp>
        <p:nvSpPr>
          <p:cNvPr id="3" name="Content Placeholder 2">
            <a:extLst>
              <a:ext uri="{FF2B5EF4-FFF2-40B4-BE49-F238E27FC236}">
                <a16:creationId xmlns:a16="http://schemas.microsoft.com/office/drawing/2014/main" id="{B4BB65F7-2F47-43B4-8274-A8DDE0D51AEE}"/>
              </a:ext>
            </a:extLst>
          </p:cNvPr>
          <p:cNvSpPr>
            <a:spLocks noGrp="1"/>
          </p:cNvSpPr>
          <p:nvPr>
            <p:ph idx="1"/>
          </p:nvPr>
        </p:nvSpPr>
        <p:spPr/>
        <p:txBody>
          <a:bodyPr/>
          <a:lstStyle/>
          <a:p>
            <a:r>
              <a:rPr lang="pt-PT" dirty="0"/>
              <a:t>Todos os aspectos apresentados na definição devem ser concebidos na prática, isto é, implementados. Para poder haver comunicação entre diferentes dispositivos, sem considerar aspectos como o fabricante dos equipamentos, por exemplo, diferentes modelos foram criados com vista a ilustrar como deve ser feita a comunicação entre os dispositivos. Na presente aula vamos destacar dois modelos, o modelo de referência, e o modelo de protocolos. </a:t>
            </a:r>
          </a:p>
          <a:p>
            <a:endParaRPr lang="en-US" dirty="0"/>
          </a:p>
        </p:txBody>
      </p:sp>
      <p:sp>
        <p:nvSpPr>
          <p:cNvPr id="4" name="Date Placeholder 3">
            <a:extLst>
              <a:ext uri="{FF2B5EF4-FFF2-40B4-BE49-F238E27FC236}">
                <a16:creationId xmlns:a16="http://schemas.microsoft.com/office/drawing/2014/main" id="{15ACEF21-4585-4D21-8C70-27C03EAF93E6}"/>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1D0C77FF-05D5-413F-86E6-7A9BC1653722}"/>
              </a:ext>
            </a:extLst>
          </p:cNvPr>
          <p:cNvSpPr>
            <a:spLocks noGrp="1"/>
          </p:cNvSpPr>
          <p:nvPr>
            <p:ph type="sldNum" sz="quarter" idx="12"/>
          </p:nvPr>
        </p:nvSpPr>
        <p:spPr/>
        <p:txBody>
          <a:bodyPr/>
          <a:lstStyle/>
          <a:p>
            <a:fld id="{0023C5BA-212A-4618-87B1-C700690D5974}" type="slidenum">
              <a:rPr lang="en-US" smtClean="0"/>
              <a:pPr/>
              <a:t>4</a:t>
            </a:fld>
            <a:endParaRPr lang="en-US" dirty="0"/>
          </a:p>
        </p:txBody>
      </p:sp>
    </p:spTree>
    <p:extLst>
      <p:ext uri="{BB962C8B-B14F-4D97-AF65-F5344CB8AC3E}">
        <p14:creationId xmlns:p14="http://schemas.microsoft.com/office/powerpoint/2010/main" val="95440875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B5F1-D2A5-4CC7-B6FE-073D533F05B5}"/>
              </a:ext>
            </a:extLst>
          </p:cNvPr>
          <p:cNvSpPr>
            <a:spLocks noGrp="1"/>
          </p:cNvSpPr>
          <p:nvPr>
            <p:ph type="title"/>
          </p:nvPr>
        </p:nvSpPr>
        <p:spPr/>
        <p:txBody>
          <a:bodyPr/>
          <a:lstStyle/>
          <a:p>
            <a:r>
              <a:rPr lang="pt-PT" dirty="0"/>
              <a:t>Camada de Rede.</a:t>
            </a:r>
            <a:endParaRPr lang="en-US" dirty="0"/>
          </a:p>
        </p:txBody>
      </p:sp>
      <p:sp>
        <p:nvSpPr>
          <p:cNvPr id="3" name="Content Placeholder 2">
            <a:extLst>
              <a:ext uri="{FF2B5EF4-FFF2-40B4-BE49-F238E27FC236}">
                <a16:creationId xmlns:a16="http://schemas.microsoft.com/office/drawing/2014/main" id="{77E3CCBF-1176-4284-BA32-79CEC3C4C965}"/>
              </a:ext>
            </a:extLst>
          </p:cNvPr>
          <p:cNvSpPr>
            <a:spLocks noGrp="1"/>
          </p:cNvSpPr>
          <p:nvPr>
            <p:ph idx="1"/>
          </p:nvPr>
        </p:nvSpPr>
        <p:spPr/>
        <p:txBody>
          <a:bodyPr/>
          <a:lstStyle/>
          <a:p>
            <a:r>
              <a:rPr lang="pt-PT" dirty="0"/>
              <a:t>Os protocolos da camada de rede garantem a transferência de dados através de várias redes que podem utilizar tecnologias diferentes. Para tal, os dados recebidos da camada de transporte são fragmentados em pacotes que depois são reagrupados no receptor. Cada pacote é identificado com um endereço lógico de origem e de destino e, em função do endereço de destino, é encaminhado através de diferentes redes até chegar ao receptor.</a:t>
            </a:r>
          </a:p>
          <a:p>
            <a:r>
              <a:rPr lang="pt-PT" dirty="0"/>
              <a:t>Na arquitectura TCP/IP, os serviços da camada de rede são executados </a:t>
            </a:r>
            <a:r>
              <a:rPr lang="pt-PT" dirty="0" err="1"/>
              <a:t>pelo</a:t>
            </a:r>
            <a:r>
              <a:rPr lang="pt-PT" dirty="0"/>
              <a:t> protocolo IP </a:t>
            </a:r>
            <a:r>
              <a:rPr lang="pt-PT" i="1" dirty="0"/>
              <a:t>(Internet </a:t>
            </a:r>
            <a:r>
              <a:rPr lang="pt-PT" i="1" dirty="0" err="1"/>
              <a:t>Protocol</a:t>
            </a:r>
            <a:r>
              <a:rPr lang="pt-PT" i="1" dirty="0"/>
              <a:t>)</a:t>
            </a:r>
            <a:endParaRPr lang="en-US" i="1" dirty="0"/>
          </a:p>
        </p:txBody>
      </p:sp>
      <p:sp>
        <p:nvSpPr>
          <p:cNvPr id="4" name="Date Placeholder 3">
            <a:extLst>
              <a:ext uri="{FF2B5EF4-FFF2-40B4-BE49-F238E27FC236}">
                <a16:creationId xmlns:a16="http://schemas.microsoft.com/office/drawing/2014/main" id="{5083BFEB-49A6-40B2-A14B-E366A00FD8E6}"/>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55C8B9E-4152-4D3A-9087-8FEAF69BED93}"/>
              </a:ext>
            </a:extLst>
          </p:cNvPr>
          <p:cNvSpPr>
            <a:spLocks noGrp="1"/>
          </p:cNvSpPr>
          <p:nvPr>
            <p:ph type="sldNum" sz="quarter" idx="12"/>
          </p:nvPr>
        </p:nvSpPr>
        <p:spPr/>
        <p:txBody>
          <a:bodyPr/>
          <a:lstStyle/>
          <a:p>
            <a:fld id="{0023C5BA-212A-4618-87B1-C700690D5974}" type="slidenum">
              <a:rPr lang="en-US" smtClean="0"/>
              <a:pPr/>
              <a:t>40</a:t>
            </a:fld>
            <a:endParaRPr lang="en-US" dirty="0"/>
          </a:p>
        </p:txBody>
      </p:sp>
    </p:spTree>
    <p:extLst>
      <p:ext uri="{BB962C8B-B14F-4D97-AF65-F5344CB8AC3E}">
        <p14:creationId xmlns:p14="http://schemas.microsoft.com/office/powerpoint/2010/main" val="423347723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27F5-47F1-40E3-900C-3A8D7CE62833}"/>
              </a:ext>
            </a:extLst>
          </p:cNvPr>
          <p:cNvSpPr>
            <a:spLocks noGrp="1"/>
          </p:cNvSpPr>
          <p:nvPr>
            <p:ph type="title"/>
          </p:nvPr>
        </p:nvSpPr>
        <p:spPr/>
        <p:txBody>
          <a:bodyPr/>
          <a:lstStyle/>
          <a:p>
            <a:r>
              <a:rPr lang="pt-PT" dirty="0"/>
              <a:t>IP </a:t>
            </a:r>
            <a:r>
              <a:rPr lang="pt-PT" i="1" dirty="0"/>
              <a:t>(Internet </a:t>
            </a:r>
            <a:r>
              <a:rPr lang="pt-PT" i="1" dirty="0" err="1"/>
              <a:t>Protocol</a:t>
            </a:r>
            <a:r>
              <a:rPr lang="pt-PT" i="1" dirty="0"/>
              <a:t>)</a:t>
            </a:r>
            <a:endParaRPr lang="en-US" i="1" dirty="0"/>
          </a:p>
        </p:txBody>
      </p:sp>
      <p:sp>
        <p:nvSpPr>
          <p:cNvPr id="3" name="Content Placeholder 2">
            <a:extLst>
              <a:ext uri="{FF2B5EF4-FFF2-40B4-BE49-F238E27FC236}">
                <a16:creationId xmlns:a16="http://schemas.microsoft.com/office/drawing/2014/main" id="{1A40CD6E-448B-4581-AFA0-F85C68DF36EA}"/>
              </a:ext>
            </a:extLst>
          </p:cNvPr>
          <p:cNvSpPr>
            <a:spLocks noGrp="1"/>
          </p:cNvSpPr>
          <p:nvPr>
            <p:ph idx="1"/>
          </p:nvPr>
        </p:nvSpPr>
        <p:spPr/>
        <p:txBody>
          <a:bodyPr>
            <a:normAutofit/>
          </a:bodyPr>
          <a:lstStyle/>
          <a:p>
            <a:r>
              <a:rPr lang="pt-PT" dirty="0"/>
              <a:t>O protocolo IP realiza a transferência de pacotes com base no endereço lógico, também designado </a:t>
            </a:r>
            <a:r>
              <a:rPr lang="pt-PT" b="1" dirty="0"/>
              <a:t>endereço IP</a:t>
            </a:r>
            <a:r>
              <a:rPr lang="pt-PT" dirty="0"/>
              <a:t>. Os segmentos recebidos do TCP ou do UDP são fragmentados, se necessário, para criar pacotes. A cada pacote é adicionado um endereço IP de origem e destino, de acordo com a informação recebida do protocolo de transporte. De seguida, com base no endereço de destino, o pacote encaminhado através das várias redes até chegar ao receptor. </a:t>
            </a:r>
          </a:p>
          <a:p>
            <a:r>
              <a:rPr lang="pt-PT" dirty="0"/>
              <a:t>O IP é um protocolo sem ligação, em que os pacotes podem seguir caminhos diferentes para chegar ao destino, conforme foi explicado anteriormente.</a:t>
            </a:r>
            <a:endParaRPr lang="en-US" dirty="0"/>
          </a:p>
        </p:txBody>
      </p:sp>
      <p:sp>
        <p:nvSpPr>
          <p:cNvPr id="4" name="Date Placeholder 3">
            <a:extLst>
              <a:ext uri="{FF2B5EF4-FFF2-40B4-BE49-F238E27FC236}">
                <a16:creationId xmlns:a16="http://schemas.microsoft.com/office/drawing/2014/main" id="{9715CAFC-61F4-44F3-81B0-5C0ABB4CE611}"/>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2AB1B8A3-82EF-4AE8-8229-CAFAF6C4D137}"/>
              </a:ext>
            </a:extLst>
          </p:cNvPr>
          <p:cNvSpPr>
            <a:spLocks noGrp="1"/>
          </p:cNvSpPr>
          <p:nvPr>
            <p:ph type="sldNum" sz="quarter" idx="12"/>
          </p:nvPr>
        </p:nvSpPr>
        <p:spPr/>
        <p:txBody>
          <a:bodyPr/>
          <a:lstStyle/>
          <a:p>
            <a:fld id="{0023C5BA-212A-4618-87B1-C700690D5974}" type="slidenum">
              <a:rPr lang="en-US" smtClean="0"/>
              <a:pPr/>
              <a:t>41</a:t>
            </a:fld>
            <a:endParaRPr lang="en-US" dirty="0"/>
          </a:p>
        </p:txBody>
      </p:sp>
    </p:spTree>
    <p:extLst>
      <p:ext uri="{BB962C8B-B14F-4D97-AF65-F5344CB8AC3E}">
        <p14:creationId xmlns:p14="http://schemas.microsoft.com/office/powerpoint/2010/main" val="114546740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A4E-D273-4AAB-A340-8E31954C5866}"/>
              </a:ext>
            </a:extLst>
          </p:cNvPr>
          <p:cNvSpPr>
            <a:spLocks noGrp="1"/>
          </p:cNvSpPr>
          <p:nvPr>
            <p:ph type="title"/>
          </p:nvPr>
        </p:nvSpPr>
        <p:spPr/>
        <p:txBody>
          <a:bodyPr/>
          <a:lstStyle/>
          <a:p>
            <a:r>
              <a:rPr lang="pt-PT" dirty="0"/>
              <a:t>Fig. 1 – Formato do Pacote IP</a:t>
            </a:r>
            <a:endParaRPr lang="en-US" dirty="0"/>
          </a:p>
        </p:txBody>
      </p:sp>
      <p:pic>
        <p:nvPicPr>
          <p:cNvPr id="7" name="Content Placeholder 6">
            <a:extLst>
              <a:ext uri="{FF2B5EF4-FFF2-40B4-BE49-F238E27FC236}">
                <a16:creationId xmlns:a16="http://schemas.microsoft.com/office/drawing/2014/main" id="{6F4FEC17-48F4-4C2C-BCA9-815C9F771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54925" cy="4351337"/>
          </a:xfrm>
        </p:spPr>
      </p:pic>
      <p:sp>
        <p:nvSpPr>
          <p:cNvPr id="4" name="Date Placeholder 3">
            <a:extLst>
              <a:ext uri="{FF2B5EF4-FFF2-40B4-BE49-F238E27FC236}">
                <a16:creationId xmlns:a16="http://schemas.microsoft.com/office/drawing/2014/main" id="{C476AB94-0D90-44CA-91E1-E1658B321D0D}"/>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DB165A7B-7155-4FCE-AD96-C9E5A8723835}"/>
              </a:ext>
            </a:extLst>
          </p:cNvPr>
          <p:cNvSpPr>
            <a:spLocks noGrp="1"/>
          </p:cNvSpPr>
          <p:nvPr>
            <p:ph type="sldNum" sz="quarter" idx="12"/>
          </p:nvPr>
        </p:nvSpPr>
        <p:spPr/>
        <p:txBody>
          <a:bodyPr/>
          <a:lstStyle/>
          <a:p>
            <a:fld id="{0023C5BA-212A-4618-87B1-C700690D5974}" type="slidenum">
              <a:rPr lang="en-US" smtClean="0"/>
              <a:pPr/>
              <a:t>42</a:t>
            </a:fld>
            <a:endParaRPr lang="en-US" dirty="0"/>
          </a:p>
        </p:txBody>
      </p:sp>
    </p:spTree>
    <p:extLst>
      <p:ext uri="{BB962C8B-B14F-4D97-AF65-F5344CB8AC3E}">
        <p14:creationId xmlns:p14="http://schemas.microsoft.com/office/powerpoint/2010/main" val="366685607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343C-168B-4368-8BFD-256D7BE9C1A7}"/>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E9998474-3ABA-4AD4-99E1-E22BA1A061B2}"/>
              </a:ext>
            </a:extLst>
          </p:cNvPr>
          <p:cNvSpPr>
            <a:spLocks noGrp="1"/>
          </p:cNvSpPr>
          <p:nvPr>
            <p:ph idx="1"/>
          </p:nvPr>
        </p:nvSpPr>
        <p:spPr/>
        <p:txBody>
          <a:bodyPr>
            <a:normAutofit lnSpcReduction="10000"/>
          </a:bodyPr>
          <a:lstStyle/>
          <a:p>
            <a:r>
              <a:rPr lang="pt-PT" dirty="0"/>
              <a:t>Toda a informação necessária para o funcionamento do protocolo é incluída no cabeçalho do pacote (</a:t>
            </a:r>
            <a:r>
              <a:rPr lang="pt-PT" dirty="0" err="1"/>
              <a:t>fig.1</a:t>
            </a:r>
            <a:r>
              <a:rPr lang="pt-PT" dirty="0"/>
              <a:t>)</a:t>
            </a:r>
          </a:p>
          <a:p>
            <a:r>
              <a:rPr lang="pt-PT" dirty="0"/>
              <a:t>O cabeçalho é constituído </a:t>
            </a:r>
            <a:r>
              <a:rPr lang="pt-PT" dirty="0" err="1"/>
              <a:t>pelos</a:t>
            </a:r>
            <a:r>
              <a:rPr lang="pt-PT" dirty="0"/>
              <a:t> seguintes campos:</a:t>
            </a:r>
          </a:p>
          <a:p>
            <a:pPr marL="457200" indent="-457200">
              <a:buFont typeface="Arial" panose="020B0604020202020204" pitchFamily="34" charset="0"/>
              <a:buChar char="•"/>
            </a:pPr>
            <a:r>
              <a:rPr lang="pt-PT" b="1" dirty="0"/>
              <a:t>Versão – </a:t>
            </a:r>
            <a:r>
              <a:rPr lang="pt-PT" dirty="0"/>
              <a:t>Versão do protocolo IP. O capo pode ser igual a 4, para identificar a versão </a:t>
            </a:r>
            <a:r>
              <a:rPr lang="pt-PT" dirty="0" err="1"/>
              <a:t>IPv4</a:t>
            </a:r>
            <a:r>
              <a:rPr lang="pt-PT" dirty="0"/>
              <a:t>, ou igual a 6, para identificar a versão </a:t>
            </a:r>
            <a:r>
              <a:rPr lang="pt-PT" dirty="0" err="1"/>
              <a:t>IPv6</a:t>
            </a:r>
            <a:r>
              <a:rPr lang="pt-PT" dirty="0"/>
              <a:t>;</a:t>
            </a:r>
          </a:p>
          <a:p>
            <a:pPr marL="457200" indent="-457200">
              <a:buFont typeface="Arial" panose="020B0604020202020204" pitchFamily="34" charset="0"/>
              <a:buChar char="•"/>
            </a:pPr>
            <a:r>
              <a:rPr lang="pt-PT" b="1" dirty="0"/>
              <a:t>Tamanho do cabeçalho –</a:t>
            </a:r>
            <a:r>
              <a:rPr lang="pt-PT" dirty="0"/>
              <a:t> Tamanho do cabeçalho IP em palavras de 32 bits, O tamanho do cabeçalho sem opções é igual a 5;</a:t>
            </a:r>
          </a:p>
          <a:p>
            <a:pPr marL="457200" indent="-457200">
              <a:buFont typeface="Arial" panose="020B0604020202020204" pitchFamily="34" charset="0"/>
              <a:buChar char="•"/>
            </a:pPr>
            <a:r>
              <a:rPr lang="pt-PT" b="1" dirty="0"/>
              <a:t>TOS</a:t>
            </a:r>
            <a:r>
              <a:rPr lang="pt-PT" i="1" dirty="0"/>
              <a:t>(</a:t>
            </a:r>
            <a:r>
              <a:rPr lang="pt-PT" i="1" dirty="0" err="1"/>
              <a:t>Type</a:t>
            </a:r>
            <a:r>
              <a:rPr lang="pt-PT" i="1" dirty="0"/>
              <a:t> </a:t>
            </a:r>
            <a:r>
              <a:rPr lang="pt-PT" i="1" dirty="0" err="1"/>
              <a:t>of</a:t>
            </a:r>
            <a:r>
              <a:rPr lang="pt-PT" i="1" dirty="0"/>
              <a:t> </a:t>
            </a:r>
            <a:r>
              <a:rPr lang="pt-PT" i="1" dirty="0" err="1"/>
              <a:t>Service</a:t>
            </a:r>
            <a:r>
              <a:rPr lang="pt-PT" i="1" dirty="0"/>
              <a:t>)</a:t>
            </a:r>
            <a:r>
              <a:rPr lang="pt-PT" dirty="0"/>
              <a:t> – O campo TOS permite especificar a prioridade dos pacotes e o tipo de serviço exigido </a:t>
            </a:r>
            <a:r>
              <a:rPr lang="pt-PT" dirty="0" err="1"/>
              <a:t>pelo</a:t>
            </a:r>
            <a:r>
              <a:rPr lang="pt-PT" dirty="0"/>
              <a:t> pacote em função do atraso, a taxa de produção, da fiabilidade e do custo.</a:t>
            </a:r>
            <a:endParaRPr lang="pt-PT" i="1" dirty="0"/>
          </a:p>
          <a:p>
            <a:pPr marL="457200" indent="-457200">
              <a:buFont typeface="Arial" panose="020B0604020202020204" pitchFamily="34" charset="0"/>
              <a:buChar char="•"/>
            </a:pPr>
            <a:endParaRPr lang="en-US" b="1" dirty="0"/>
          </a:p>
        </p:txBody>
      </p:sp>
      <p:sp>
        <p:nvSpPr>
          <p:cNvPr id="4" name="Date Placeholder 3">
            <a:extLst>
              <a:ext uri="{FF2B5EF4-FFF2-40B4-BE49-F238E27FC236}">
                <a16:creationId xmlns:a16="http://schemas.microsoft.com/office/drawing/2014/main" id="{B991F543-30B1-41CD-BC72-D420402D8C1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D01EA2D6-3A7F-43FA-A62F-A801E697D94B}"/>
              </a:ext>
            </a:extLst>
          </p:cNvPr>
          <p:cNvSpPr>
            <a:spLocks noGrp="1"/>
          </p:cNvSpPr>
          <p:nvPr>
            <p:ph type="sldNum" sz="quarter" idx="12"/>
          </p:nvPr>
        </p:nvSpPr>
        <p:spPr/>
        <p:txBody>
          <a:bodyPr/>
          <a:lstStyle/>
          <a:p>
            <a:fld id="{0023C5BA-212A-4618-87B1-C700690D5974}" type="slidenum">
              <a:rPr lang="en-US" smtClean="0"/>
              <a:pPr/>
              <a:t>43</a:t>
            </a:fld>
            <a:endParaRPr lang="en-US" dirty="0"/>
          </a:p>
        </p:txBody>
      </p:sp>
    </p:spTree>
    <p:extLst>
      <p:ext uri="{BB962C8B-B14F-4D97-AF65-F5344CB8AC3E}">
        <p14:creationId xmlns:p14="http://schemas.microsoft.com/office/powerpoint/2010/main" val="381330282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594D-C8EF-412A-BF28-4900792684DE}"/>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8C0B249F-F413-4ECF-BDDA-8CD4D8716FA4}"/>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pt-PT" b="1" dirty="0"/>
              <a:t>Identificação – </a:t>
            </a:r>
            <a:r>
              <a:rPr lang="pt-PT" dirty="0"/>
              <a:t>Número do pacote que, juntamente com o endereço de origem e destino e o protocolo da aplicação, identifica univocamente cada pacote. É usado principalmente para reagrupar pacotes fragmentados.</a:t>
            </a:r>
          </a:p>
          <a:p>
            <a:pPr marL="457200" indent="-457200">
              <a:buFont typeface="Arial" panose="020B0604020202020204" pitchFamily="34" charset="0"/>
              <a:buChar char="•"/>
            </a:pPr>
            <a:r>
              <a:rPr lang="pt-PT" b="1" dirty="0"/>
              <a:t>Bits de estado ou </a:t>
            </a:r>
            <a:r>
              <a:rPr lang="pt-PT" b="1" i="1" dirty="0" err="1"/>
              <a:t>Flags</a:t>
            </a:r>
            <a:r>
              <a:rPr lang="pt-PT" b="1" dirty="0"/>
              <a:t> </a:t>
            </a:r>
            <a:r>
              <a:rPr lang="pt-PT" dirty="0"/>
              <a:t>– São bits de controlo do processo de fragmentação. Apenas dois dos bits são usados.</a:t>
            </a:r>
          </a:p>
          <a:p>
            <a:pPr marL="457200" indent="-457200">
              <a:buFont typeface="Arial" panose="020B0604020202020204" pitchFamily="34" charset="0"/>
              <a:buChar char="•"/>
            </a:pPr>
            <a:r>
              <a:rPr lang="pt-PT" b="1" dirty="0"/>
              <a:t>Deslocamento do fragmento </a:t>
            </a:r>
            <a:r>
              <a:rPr lang="pt-PT" dirty="0"/>
              <a:t>– Indica que a posição do pacote original se encaixa no fragmento, em unidades de 64 bits;</a:t>
            </a:r>
          </a:p>
          <a:p>
            <a:pPr marL="457200" indent="-457200">
              <a:buFont typeface="Arial" panose="020B0604020202020204" pitchFamily="34" charset="0"/>
              <a:buChar char="•"/>
            </a:pPr>
            <a:r>
              <a:rPr lang="pt-PT" b="1" dirty="0" err="1"/>
              <a:t>TTL</a:t>
            </a:r>
            <a:r>
              <a:rPr lang="pt-PT" i="1" dirty="0"/>
              <a:t>(Time to Live)</a:t>
            </a:r>
            <a:r>
              <a:rPr lang="pt-PT" dirty="0"/>
              <a:t> – Especifica o tempo máximo que um pacote pode permanecer na rede. O </a:t>
            </a:r>
            <a:r>
              <a:rPr lang="pt-PT" dirty="0" err="1"/>
              <a:t>TTL</a:t>
            </a:r>
            <a:r>
              <a:rPr lang="pt-PT" dirty="0"/>
              <a:t> é decrementado </a:t>
            </a:r>
            <a:r>
              <a:rPr lang="pt-PT" dirty="0" err="1"/>
              <a:t>pelos</a:t>
            </a:r>
            <a:r>
              <a:rPr lang="pt-PT" dirty="0"/>
              <a:t> </a:t>
            </a:r>
            <a:r>
              <a:rPr lang="pt-PT" i="1" dirty="0"/>
              <a:t>routers</a:t>
            </a:r>
            <a:r>
              <a:rPr lang="pt-PT" dirty="0"/>
              <a:t> por onde passa (na prática o </a:t>
            </a:r>
            <a:r>
              <a:rPr lang="pt-PT" i="1" dirty="0"/>
              <a:t>router</a:t>
            </a:r>
            <a:r>
              <a:rPr lang="pt-PT" dirty="0"/>
              <a:t> apenas decrementa o </a:t>
            </a:r>
            <a:r>
              <a:rPr lang="pt-PT" dirty="0" err="1"/>
              <a:t>TTL</a:t>
            </a:r>
            <a:r>
              <a:rPr lang="pt-PT" dirty="0"/>
              <a:t> em uma unidade). Quando este chega a 0, o pacote é descartado </a:t>
            </a:r>
            <a:r>
              <a:rPr lang="pt-PT" dirty="0" err="1"/>
              <a:t>pelo</a:t>
            </a:r>
            <a:r>
              <a:rPr lang="pt-PT" dirty="0"/>
              <a:t> router. Pretende-se, desta forma, evitar que um pacote circule indefinidamente </a:t>
            </a:r>
            <a:r>
              <a:rPr lang="pt-PT" dirty="0" err="1"/>
              <a:t>pela</a:t>
            </a:r>
            <a:r>
              <a:rPr lang="pt-PT" dirty="0"/>
              <a:t> rede;</a:t>
            </a:r>
            <a:endParaRPr lang="pt-PT" i="1" dirty="0"/>
          </a:p>
          <a:p>
            <a:endParaRPr lang="en-US" dirty="0"/>
          </a:p>
        </p:txBody>
      </p:sp>
      <p:sp>
        <p:nvSpPr>
          <p:cNvPr id="4" name="Date Placeholder 3">
            <a:extLst>
              <a:ext uri="{FF2B5EF4-FFF2-40B4-BE49-F238E27FC236}">
                <a16:creationId xmlns:a16="http://schemas.microsoft.com/office/drawing/2014/main" id="{4CDB9184-EFC0-45A9-8846-EB9CB8659F4E}"/>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5785B7F-2C05-4239-92DD-19457F15D122}"/>
              </a:ext>
            </a:extLst>
          </p:cNvPr>
          <p:cNvSpPr>
            <a:spLocks noGrp="1"/>
          </p:cNvSpPr>
          <p:nvPr>
            <p:ph type="sldNum" sz="quarter" idx="12"/>
          </p:nvPr>
        </p:nvSpPr>
        <p:spPr/>
        <p:txBody>
          <a:bodyPr/>
          <a:lstStyle/>
          <a:p>
            <a:fld id="{0023C5BA-212A-4618-87B1-C700690D5974}" type="slidenum">
              <a:rPr lang="en-US" smtClean="0"/>
              <a:pPr/>
              <a:t>44</a:t>
            </a:fld>
            <a:endParaRPr lang="en-US" dirty="0"/>
          </a:p>
        </p:txBody>
      </p:sp>
    </p:spTree>
    <p:extLst>
      <p:ext uri="{BB962C8B-B14F-4D97-AF65-F5344CB8AC3E}">
        <p14:creationId xmlns:p14="http://schemas.microsoft.com/office/powerpoint/2010/main" val="369827630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05B2-C982-4604-9244-DD3F8EE7521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EAE787A2-EF6C-4FFE-BB78-5295CE4F2117}"/>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pt-PT" b="1" dirty="0"/>
              <a:t>Protocolo</a:t>
            </a:r>
            <a:r>
              <a:rPr lang="pt-PT" dirty="0"/>
              <a:t> – Identifica o protocolo superior a quem devem ser entregues os dados. Por exemplo, o TCP é o protocolo 6, o UDP é o protocolo 17, o </a:t>
            </a:r>
            <a:r>
              <a:rPr lang="pt-PT" dirty="0" err="1"/>
              <a:t>ICMP</a:t>
            </a:r>
            <a:r>
              <a:rPr lang="pt-PT" dirty="0"/>
              <a:t> é o protocolo 1, o </a:t>
            </a:r>
            <a:r>
              <a:rPr lang="pt-PT" dirty="0" err="1"/>
              <a:t>IGRP</a:t>
            </a:r>
            <a:r>
              <a:rPr lang="pt-PT" dirty="0"/>
              <a:t> é o protocolo 9, o </a:t>
            </a:r>
            <a:r>
              <a:rPr lang="pt-PT" dirty="0" err="1"/>
              <a:t>OSPF</a:t>
            </a:r>
            <a:r>
              <a:rPr lang="pt-PT" dirty="0"/>
              <a:t> é o protocolo 89, etc.;</a:t>
            </a:r>
          </a:p>
          <a:p>
            <a:pPr marL="457200" indent="-457200">
              <a:buFont typeface="Arial" panose="020B0604020202020204" pitchFamily="34" charset="0"/>
              <a:buChar char="•"/>
            </a:pPr>
            <a:r>
              <a:rPr lang="pt-PT" b="1" dirty="0"/>
              <a:t>Verificação de erros – </a:t>
            </a:r>
            <a:r>
              <a:rPr lang="pt-PT" dirty="0" smtClean="0"/>
              <a:t>Código </a:t>
            </a:r>
            <a:r>
              <a:rPr lang="pt-PT" dirty="0"/>
              <a:t>CRC de verificação de erros. O código incide apenas sobre o cabeçalho;</a:t>
            </a:r>
          </a:p>
          <a:p>
            <a:pPr marL="457200" indent="-457200">
              <a:buFont typeface="Arial" panose="020B0604020202020204" pitchFamily="34" charset="0"/>
              <a:buChar char="•"/>
            </a:pPr>
            <a:r>
              <a:rPr lang="pt-PT" b="1" dirty="0"/>
              <a:t>Endereço IP de origem – </a:t>
            </a:r>
            <a:r>
              <a:rPr lang="pt-PT" dirty="0"/>
              <a:t>Endereço lógico do transmissor dos pacotes;</a:t>
            </a:r>
          </a:p>
          <a:p>
            <a:pPr marL="457200" indent="-457200">
              <a:buFont typeface="Arial" panose="020B0604020202020204" pitchFamily="34" charset="0"/>
              <a:buChar char="•"/>
            </a:pPr>
            <a:r>
              <a:rPr lang="pt-PT" b="1" dirty="0"/>
              <a:t>Endereço IP de destino – </a:t>
            </a:r>
            <a:r>
              <a:rPr lang="pt-PT" dirty="0"/>
              <a:t>Endereço lógico do receptor dos pacotes;</a:t>
            </a:r>
          </a:p>
          <a:p>
            <a:pPr marL="457200" indent="-457200">
              <a:buFont typeface="Arial" panose="020B0604020202020204" pitchFamily="34" charset="0"/>
              <a:buChar char="•"/>
            </a:pPr>
            <a:r>
              <a:rPr lang="pt-PT" b="1" dirty="0"/>
              <a:t>Opções – </a:t>
            </a:r>
            <a:r>
              <a:rPr lang="pt-PT" dirty="0"/>
              <a:t>Opções determinadas pelo transmissor relativas a opções de teste, de </a:t>
            </a:r>
            <a:r>
              <a:rPr lang="pt-PT" dirty="0" smtClean="0"/>
              <a:t>segurança </a:t>
            </a:r>
            <a:r>
              <a:rPr lang="pt-PT" dirty="0"/>
              <a:t>e encaminhamento, etc.;</a:t>
            </a:r>
          </a:p>
          <a:p>
            <a:pPr marL="457200" indent="-457200">
              <a:buFont typeface="Arial" panose="020B0604020202020204" pitchFamily="34" charset="0"/>
              <a:buChar char="•"/>
            </a:pPr>
            <a:r>
              <a:rPr lang="pt-PT" b="1" dirty="0"/>
              <a:t>Dados – </a:t>
            </a:r>
            <a:r>
              <a:rPr lang="pt-PT" dirty="0"/>
              <a:t>Informação recebida das camadas superiores. O campo de dados tem de ter um tamanho de um byte. O tamanho máximo de pacote, incluindo o cabeçalho, é de 2</a:t>
            </a:r>
            <a:r>
              <a:rPr lang="pt-PT" baseline="30000" dirty="0"/>
              <a:t>16</a:t>
            </a:r>
            <a:r>
              <a:rPr lang="pt-PT" dirty="0"/>
              <a:t>-1 </a:t>
            </a:r>
            <a:r>
              <a:rPr lang="pt-PT" i="1" dirty="0"/>
              <a:t>bytes.</a:t>
            </a:r>
            <a:endParaRPr lang="en-US" i="1" dirty="0"/>
          </a:p>
          <a:p>
            <a:pPr marL="457200" indent="-457200">
              <a:buFont typeface="Arial" panose="020B0604020202020204" pitchFamily="34" charset="0"/>
              <a:buChar char="•"/>
            </a:pPr>
            <a:endParaRPr lang="pt-PT" b="1"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9CC6AE70-FFD5-4C02-8AAD-F11C6A476EC1}"/>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13C7DF7-2A24-4B08-BBE0-F92FE2757470}"/>
              </a:ext>
            </a:extLst>
          </p:cNvPr>
          <p:cNvSpPr>
            <a:spLocks noGrp="1"/>
          </p:cNvSpPr>
          <p:nvPr>
            <p:ph type="sldNum" sz="quarter" idx="12"/>
          </p:nvPr>
        </p:nvSpPr>
        <p:spPr/>
        <p:txBody>
          <a:bodyPr/>
          <a:lstStyle/>
          <a:p>
            <a:fld id="{0023C5BA-212A-4618-87B1-C700690D5974}" type="slidenum">
              <a:rPr lang="en-US" smtClean="0"/>
              <a:pPr/>
              <a:t>45</a:t>
            </a:fld>
            <a:endParaRPr lang="en-US" dirty="0"/>
          </a:p>
        </p:txBody>
      </p:sp>
    </p:spTree>
    <p:extLst>
      <p:ext uri="{BB962C8B-B14F-4D97-AF65-F5344CB8AC3E}">
        <p14:creationId xmlns:p14="http://schemas.microsoft.com/office/powerpoint/2010/main" val="234340996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2D3F-7D6A-4597-840B-6616663519B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61A9E3C2-761B-460C-9ED1-8C8876392614}"/>
              </a:ext>
            </a:extLst>
          </p:cNvPr>
          <p:cNvSpPr>
            <a:spLocks noGrp="1"/>
          </p:cNvSpPr>
          <p:nvPr>
            <p:ph idx="1"/>
          </p:nvPr>
        </p:nvSpPr>
        <p:spPr/>
        <p:txBody>
          <a:bodyPr/>
          <a:lstStyle/>
          <a:p>
            <a:r>
              <a:rPr lang="pt-PT" dirty="0"/>
              <a:t>Os pacotes podem ser destinados aos protocolos da camada de transporte, TCP ou UDP, no caso de se destinarem a uma aplicação ou serviço da camada de aplicação, ou podem ser destinados a protocolos da camada de rede. De entre estes protocolos, destacamos o </a:t>
            </a:r>
            <a:r>
              <a:rPr lang="pt-PT" dirty="0" err="1"/>
              <a:t>ICMP</a:t>
            </a:r>
            <a:r>
              <a:rPr lang="pt-PT" dirty="0"/>
              <a:t> </a:t>
            </a:r>
            <a:r>
              <a:rPr lang="pt-PT" i="1" dirty="0"/>
              <a:t>(Internet </a:t>
            </a:r>
            <a:r>
              <a:rPr lang="pt-PT" i="1" dirty="0" err="1"/>
              <a:t>Control</a:t>
            </a:r>
            <a:r>
              <a:rPr lang="pt-PT" i="1" dirty="0"/>
              <a:t> </a:t>
            </a:r>
            <a:r>
              <a:rPr lang="pt-PT" i="1" dirty="0" err="1"/>
              <a:t>Message</a:t>
            </a:r>
            <a:r>
              <a:rPr lang="pt-PT" i="1" dirty="0"/>
              <a:t> </a:t>
            </a:r>
            <a:r>
              <a:rPr lang="pt-PT" i="1" dirty="0" err="1"/>
              <a:t>Protocol</a:t>
            </a:r>
            <a:r>
              <a:rPr lang="pt-PT" i="1" dirty="0"/>
              <a:t>)</a:t>
            </a:r>
            <a:r>
              <a:rPr lang="pt-PT" dirty="0"/>
              <a:t>, o ARP </a:t>
            </a:r>
            <a:r>
              <a:rPr lang="pt-PT" i="1" dirty="0"/>
              <a:t>(</a:t>
            </a:r>
            <a:r>
              <a:rPr lang="pt-PT" i="1" dirty="0" err="1"/>
              <a:t>Address</a:t>
            </a:r>
            <a:r>
              <a:rPr lang="pt-PT" i="1" dirty="0"/>
              <a:t> </a:t>
            </a:r>
            <a:r>
              <a:rPr lang="pt-PT" i="1" dirty="0" err="1"/>
              <a:t>Resolution</a:t>
            </a:r>
            <a:r>
              <a:rPr lang="pt-PT" i="1" dirty="0"/>
              <a:t> </a:t>
            </a:r>
            <a:r>
              <a:rPr lang="pt-PT" i="1" dirty="0" err="1"/>
              <a:t>Protocol</a:t>
            </a:r>
            <a:r>
              <a:rPr lang="pt-PT" i="1" dirty="0"/>
              <a:t>)</a:t>
            </a:r>
            <a:r>
              <a:rPr lang="pt-PT" dirty="0"/>
              <a:t> e o </a:t>
            </a:r>
            <a:r>
              <a:rPr lang="pt-PT" dirty="0" err="1"/>
              <a:t>RARP</a:t>
            </a:r>
            <a:r>
              <a:rPr lang="pt-PT" dirty="0"/>
              <a:t> </a:t>
            </a:r>
            <a:r>
              <a:rPr lang="pt-PT" i="1" dirty="0"/>
              <a:t>(Reverse </a:t>
            </a:r>
            <a:r>
              <a:rPr lang="pt-PT" i="1" dirty="0" err="1"/>
              <a:t>Address</a:t>
            </a:r>
            <a:r>
              <a:rPr lang="pt-PT" i="1" dirty="0"/>
              <a:t> </a:t>
            </a:r>
            <a:r>
              <a:rPr lang="pt-PT" i="1" dirty="0" err="1"/>
              <a:t>Resolution</a:t>
            </a:r>
            <a:r>
              <a:rPr lang="pt-PT" i="1" dirty="0"/>
              <a:t> </a:t>
            </a:r>
            <a:r>
              <a:rPr lang="pt-PT" i="1" dirty="0" err="1"/>
              <a:t>Protocol</a:t>
            </a:r>
            <a:r>
              <a:rPr lang="pt-PT" i="1" dirty="0"/>
              <a:t>).</a:t>
            </a:r>
            <a:endParaRPr lang="en-US" i="1" dirty="0"/>
          </a:p>
        </p:txBody>
      </p:sp>
      <p:sp>
        <p:nvSpPr>
          <p:cNvPr id="4" name="Date Placeholder 3">
            <a:extLst>
              <a:ext uri="{FF2B5EF4-FFF2-40B4-BE49-F238E27FC236}">
                <a16:creationId xmlns:a16="http://schemas.microsoft.com/office/drawing/2014/main" id="{15C5182B-F2E9-4AFC-B8A3-317B3C7EC3B8}"/>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5A0AC5CF-25A8-4DC2-BE60-A6119F0C9D84}"/>
              </a:ext>
            </a:extLst>
          </p:cNvPr>
          <p:cNvSpPr>
            <a:spLocks noGrp="1"/>
          </p:cNvSpPr>
          <p:nvPr>
            <p:ph type="sldNum" sz="quarter" idx="12"/>
          </p:nvPr>
        </p:nvSpPr>
        <p:spPr/>
        <p:txBody>
          <a:bodyPr/>
          <a:lstStyle/>
          <a:p>
            <a:fld id="{0023C5BA-212A-4618-87B1-C700690D5974}" type="slidenum">
              <a:rPr lang="en-US" smtClean="0"/>
              <a:pPr/>
              <a:t>46</a:t>
            </a:fld>
            <a:endParaRPr lang="en-US" dirty="0"/>
          </a:p>
        </p:txBody>
      </p:sp>
    </p:spTree>
    <p:extLst>
      <p:ext uri="{BB962C8B-B14F-4D97-AF65-F5344CB8AC3E}">
        <p14:creationId xmlns:p14="http://schemas.microsoft.com/office/powerpoint/2010/main" val="185864495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5E65-65DC-4AC2-9474-811F3A578DA1}"/>
              </a:ext>
            </a:extLst>
          </p:cNvPr>
          <p:cNvSpPr>
            <a:spLocks noGrp="1"/>
          </p:cNvSpPr>
          <p:nvPr>
            <p:ph type="title"/>
          </p:nvPr>
        </p:nvSpPr>
        <p:spPr/>
        <p:txBody>
          <a:bodyPr/>
          <a:lstStyle/>
          <a:p>
            <a:r>
              <a:rPr lang="pt-PT" dirty="0" err="1"/>
              <a:t>ICMP</a:t>
            </a:r>
            <a:endParaRPr lang="en-US" dirty="0"/>
          </a:p>
        </p:txBody>
      </p:sp>
      <p:sp>
        <p:nvSpPr>
          <p:cNvPr id="3" name="Content Placeholder 2">
            <a:extLst>
              <a:ext uri="{FF2B5EF4-FFF2-40B4-BE49-F238E27FC236}">
                <a16:creationId xmlns:a16="http://schemas.microsoft.com/office/drawing/2014/main" id="{8CC1ABB4-66D6-443E-9870-F329F0D0F8BA}"/>
              </a:ext>
            </a:extLst>
          </p:cNvPr>
          <p:cNvSpPr>
            <a:spLocks noGrp="1"/>
          </p:cNvSpPr>
          <p:nvPr>
            <p:ph idx="1"/>
          </p:nvPr>
        </p:nvSpPr>
        <p:spPr>
          <a:xfrm>
            <a:off x="838200" y="1690688"/>
            <a:ext cx="10515600" cy="3380076"/>
          </a:xfrm>
        </p:spPr>
        <p:txBody>
          <a:bodyPr/>
          <a:lstStyle/>
          <a:p>
            <a:r>
              <a:rPr lang="pt-PT" b="1" dirty="0"/>
              <a:t>Protocolo de Mensagens de Controlo de Rede (</a:t>
            </a:r>
            <a:r>
              <a:rPr lang="pt-PT" b="1" dirty="0" err="1"/>
              <a:t>ICMP</a:t>
            </a:r>
            <a:r>
              <a:rPr lang="pt-PT" b="1" dirty="0"/>
              <a:t>)</a:t>
            </a:r>
          </a:p>
          <a:p>
            <a:r>
              <a:rPr lang="pt-PT" dirty="0"/>
              <a:t>O </a:t>
            </a:r>
            <a:r>
              <a:rPr lang="pt-PT" dirty="0" err="1"/>
              <a:t>ICMP</a:t>
            </a:r>
            <a:r>
              <a:rPr lang="pt-PT" dirty="0"/>
              <a:t> é um protocolo de rede para enviar mensagens relacionadas com problemas que ocorrem durante a transmissão de dados. As mensagens geradas </a:t>
            </a:r>
            <a:r>
              <a:rPr lang="pt-PT" dirty="0" err="1"/>
              <a:t>pelo</a:t>
            </a:r>
            <a:r>
              <a:rPr lang="pt-PT" dirty="0"/>
              <a:t> protocolo </a:t>
            </a:r>
            <a:r>
              <a:rPr lang="pt-PT" dirty="0" err="1"/>
              <a:t>ICMP</a:t>
            </a:r>
            <a:r>
              <a:rPr lang="pt-PT" dirty="0"/>
              <a:t> são enviadas para o protocolo IP que as encapsula num cabeçalho IP antes de as transmitir.</a:t>
            </a:r>
          </a:p>
          <a:p>
            <a:r>
              <a:rPr lang="pt-PT" dirty="0"/>
              <a:t>As mensagens </a:t>
            </a:r>
            <a:r>
              <a:rPr lang="pt-PT" dirty="0" err="1"/>
              <a:t>ICMP</a:t>
            </a:r>
            <a:r>
              <a:rPr lang="pt-PT" dirty="0"/>
              <a:t> indicam o tipo de mensagem juntamente com parâmetros relacionados com mensagens.</a:t>
            </a:r>
            <a:endParaRPr lang="en-US" dirty="0"/>
          </a:p>
        </p:txBody>
      </p:sp>
      <p:sp>
        <p:nvSpPr>
          <p:cNvPr id="4" name="Date Placeholder 3">
            <a:extLst>
              <a:ext uri="{FF2B5EF4-FFF2-40B4-BE49-F238E27FC236}">
                <a16:creationId xmlns:a16="http://schemas.microsoft.com/office/drawing/2014/main" id="{FAC5074E-F132-404E-BD1F-5D1B7F61DFB5}"/>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2C2B3135-CEF3-4EB1-A57B-9048CDE43EA3}"/>
              </a:ext>
            </a:extLst>
          </p:cNvPr>
          <p:cNvSpPr>
            <a:spLocks noGrp="1"/>
          </p:cNvSpPr>
          <p:nvPr>
            <p:ph type="sldNum" sz="quarter" idx="12"/>
          </p:nvPr>
        </p:nvSpPr>
        <p:spPr/>
        <p:txBody>
          <a:bodyPr/>
          <a:lstStyle/>
          <a:p>
            <a:fld id="{0023C5BA-212A-4618-87B1-C700690D5974}" type="slidenum">
              <a:rPr lang="en-US" smtClean="0"/>
              <a:pPr/>
              <a:t>47</a:t>
            </a:fld>
            <a:endParaRPr lang="en-US" dirty="0"/>
          </a:p>
        </p:txBody>
      </p:sp>
      <p:graphicFrame>
        <p:nvGraphicFramePr>
          <p:cNvPr id="6" name="Table 5">
            <a:extLst>
              <a:ext uri="{FF2B5EF4-FFF2-40B4-BE49-F238E27FC236}">
                <a16:creationId xmlns:a16="http://schemas.microsoft.com/office/drawing/2014/main" id="{7ACDAD52-9831-4E5F-B607-65338144E0E7}"/>
              </a:ext>
            </a:extLst>
          </p:cNvPr>
          <p:cNvGraphicFramePr>
            <a:graphicFrameLocks noGrp="1"/>
          </p:cNvGraphicFramePr>
          <p:nvPr>
            <p:extLst>
              <p:ext uri="{D42A27DB-BD31-4B8C-83A1-F6EECF244321}">
                <p14:modId xmlns:p14="http://schemas.microsoft.com/office/powerpoint/2010/main" val="1431450410"/>
              </p:ext>
            </p:extLst>
          </p:nvPr>
        </p:nvGraphicFramePr>
        <p:xfrm>
          <a:off x="2673350" y="5599572"/>
          <a:ext cx="7501427" cy="782702"/>
        </p:xfrm>
        <a:graphic>
          <a:graphicData uri="http://schemas.openxmlformats.org/drawingml/2006/table">
            <a:tbl>
              <a:tblPr firstRow="1" firstCol="1" bandRow="1">
                <a:tableStyleId>{5940675A-B579-460E-94D1-54222C63F5DA}</a:tableStyleId>
              </a:tblPr>
              <a:tblGrid>
                <a:gridCol w="1873351">
                  <a:extLst>
                    <a:ext uri="{9D8B030D-6E8A-4147-A177-3AD203B41FA5}">
                      <a16:colId xmlns:a16="http://schemas.microsoft.com/office/drawing/2014/main" val="2381041151"/>
                    </a:ext>
                  </a:extLst>
                </a:gridCol>
                <a:gridCol w="2021775">
                  <a:extLst>
                    <a:ext uri="{9D8B030D-6E8A-4147-A177-3AD203B41FA5}">
                      <a16:colId xmlns:a16="http://schemas.microsoft.com/office/drawing/2014/main" val="19971862"/>
                    </a:ext>
                  </a:extLst>
                </a:gridCol>
                <a:gridCol w="3606301">
                  <a:extLst>
                    <a:ext uri="{9D8B030D-6E8A-4147-A177-3AD203B41FA5}">
                      <a16:colId xmlns:a16="http://schemas.microsoft.com/office/drawing/2014/main" val="1728483164"/>
                    </a:ext>
                  </a:extLst>
                </a:gridCol>
              </a:tblGrid>
              <a:tr h="0">
                <a:tc>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Tipo (8)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Código (8)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PT" sz="2400">
                          <a:effectLst/>
                          <a:latin typeface="Times New Roman" panose="02020603050405020304" pitchFamily="18" charset="0"/>
                          <a:cs typeface="Times New Roman" panose="02020603050405020304" pitchFamily="18" charset="0"/>
                        </a:rPr>
                        <a:t>Verificação de erro (16)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2431641"/>
                  </a:ext>
                </a:extLst>
              </a:tr>
              <a:tr h="0">
                <a:tc gridSpan="3">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Parâmetros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4908155"/>
                  </a:ext>
                </a:extLst>
              </a:tr>
            </a:tbl>
          </a:graphicData>
        </a:graphic>
      </p:graphicFrame>
      <p:sp>
        <p:nvSpPr>
          <p:cNvPr id="7" name="TextBox 6">
            <a:extLst>
              <a:ext uri="{FF2B5EF4-FFF2-40B4-BE49-F238E27FC236}">
                <a16:creationId xmlns:a16="http://schemas.microsoft.com/office/drawing/2014/main" id="{A910C931-1BCB-4F17-A085-4ABA6FA5AE24}"/>
              </a:ext>
            </a:extLst>
          </p:cNvPr>
          <p:cNvSpPr txBox="1"/>
          <p:nvPr/>
        </p:nvSpPr>
        <p:spPr>
          <a:xfrm>
            <a:off x="2673350" y="5167312"/>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DE0BBB-DAE1-4130-B4A0-98E2F9B6259E}"/>
              </a:ext>
            </a:extLst>
          </p:cNvPr>
          <p:cNvSpPr txBox="1"/>
          <p:nvPr/>
        </p:nvSpPr>
        <p:spPr>
          <a:xfrm>
            <a:off x="9716192" y="5113392"/>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31</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7C118AD-9B70-4697-842B-08A0DA338DC3}"/>
              </a:ext>
            </a:extLst>
          </p:cNvPr>
          <p:cNvSpPr txBox="1"/>
          <p:nvPr/>
        </p:nvSpPr>
        <p:spPr>
          <a:xfrm>
            <a:off x="6566477" y="5257681"/>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16</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C07949-1D5F-4595-929F-368BC9C6CA35}"/>
              </a:ext>
            </a:extLst>
          </p:cNvPr>
          <p:cNvSpPr txBox="1"/>
          <p:nvPr/>
        </p:nvSpPr>
        <p:spPr>
          <a:xfrm>
            <a:off x="6158055" y="5261718"/>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15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69418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38E6-9887-48D8-A373-39F0402CE469}"/>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327572A1-DB6C-45E0-B1D0-5C7CB45362C1}"/>
              </a:ext>
            </a:extLst>
          </p:cNvPr>
          <p:cNvSpPr>
            <a:spLocks noGrp="1"/>
          </p:cNvSpPr>
          <p:nvPr>
            <p:ph idx="1"/>
          </p:nvPr>
        </p:nvSpPr>
        <p:spPr/>
        <p:txBody>
          <a:bodyPr/>
          <a:lstStyle/>
          <a:p>
            <a:r>
              <a:rPr lang="pt-PT" dirty="0"/>
              <a:t>A mensagem </a:t>
            </a:r>
            <a:r>
              <a:rPr lang="pt-PT" dirty="0" err="1"/>
              <a:t>ICMP</a:t>
            </a:r>
            <a:r>
              <a:rPr lang="pt-PT" dirty="0"/>
              <a:t> é constituída </a:t>
            </a:r>
            <a:r>
              <a:rPr lang="pt-PT" dirty="0" err="1"/>
              <a:t>pelos</a:t>
            </a:r>
            <a:r>
              <a:rPr lang="pt-PT" dirty="0"/>
              <a:t> campos seguintes:</a:t>
            </a:r>
          </a:p>
          <a:p>
            <a:pPr marL="457200" indent="-457200">
              <a:buFont typeface="Arial" panose="020B0604020202020204" pitchFamily="34" charset="0"/>
              <a:buChar char="•"/>
            </a:pPr>
            <a:r>
              <a:rPr lang="pt-PT" b="1" dirty="0"/>
              <a:t>Tipo – </a:t>
            </a:r>
            <a:r>
              <a:rPr lang="pt-PT" dirty="0"/>
              <a:t>Identifica a classe de mensagens </a:t>
            </a:r>
            <a:r>
              <a:rPr lang="pt-PT" dirty="0" err="1"/>
              <a:t>ICMP</a:t>
            </a:r>
            <a:r>
              <a:rPr lang="pt-PT" dirty="0"/>
              <a:t>;</a:t>
            </a:r>
            <a:endParaRPr lang="pt-PT" b="1" dirty="0"/>
          </a:p>
          <a:p>
            <a:pPr marL="457200" indent="-457200">
              <a:buFont typeface="Arial" panose="020B0604020202020204" pitchFamily="34" charset="0"/>
              <a:buChar char="•"/>
            </a:pPr>
            <a:r>
              <a:rPr lang="pt-PT" b="1" dirty="0"/>
              <a:t>Código – </a:t>
            </a:r>
            <a:r>
              <a:rPr lang="pt-PT" dirty="0"/>
              <a:t>Usado para especificar alguns parâmetros de mensagens;</a:t>
            </a:r>
            <a:endParaRPr lang="pt-PT" b="1" dirty="0"/>
          </a:p>
          <a:p>
            <a:pPr marL="457200" indent="-457200">
              <a:buFont typeface="Arial" panose="020B0604020202020204" pitchFamily="34" charset="0"/>
              <a:buChar char="•"/>
            </a:pPr>
            <a:r>
              <a:rPr lang="pt-PT" b="1" dirty="0"/>
              <a:t>Verificação de erro –</a:t>
            </a:r>
            <a:r>
              <a:rPr lang="pt-PT" dirty="0"/>
              <a:t> Código de verificação de erros sobre toda a mensagem </a:t>
            </a:r>
            <a:r>
              <a:rPr lang="pt-PT" dirty="0" err="1"/>
              <a:t>ICMP</a:t>
            </a:r>
            <a:r>
              <a:rPr lang="pt-PT" dirty="0"/>
              <a:t>.</a:t>
            </a:r>
            <a:endParaRPr lang="pt-PT" b="1" dirty="0"/>
          </a:p>
          <a:p>
            <a:pPr marL="457200" indent="-457200">
              <a:buFont typeface="Arial" panose="020B0604020202020204" pitchFamily="34" charset="0"/>
              <a:buChar char="•"/>
            </a:pPr>
            <a:r>
              <a:rPr lang="pt-PT" b="1" dirty="0" smtClean="0"/>
              <a:t>Parâmetros </a:t>
            </a:r>
            <a:r>
              <a:rPr lang="pt-PT" b="1" dirty="0"/>
              <a:t>– </a:t>
            </a:r>
            <a:r>
              <a:rPr lang="pt-PT" dirty="0"/>
              <a:t>Usado para especificar outros parâmetros mais </a:t>
            </a:r>
            <a:r>
              <a:rPr lang="pt-PT" dirty="0" smtClean="0"/>
              <a:t>complexos</a:t>
            </a:r>
            <a:r>
              <a:rPr lang="pt-PT" dirty="0"/>
              <a:t>.</a:t>
            </a:r>
          </a:p>
          <a:p>
            <a:endParaRPr lang="pt-PT" dirty="0"/>
          </a:p>
        </p:txBody>
      </p:sp>
      <p:sp>
        <p:nvSpPr>
          <p:cNvPr id="4" name="Date Placeholder 3">
            <a:extLst>
              <a:ext uri="{FF2B5EF4-FFF2-40B4-BE49-F238E27FC236}">
                <a16:creationId xmlns:a16="http://schemas.microsoft.com/office/drawing/2014/main" id="{43DD75D2-7AE0-413F-BDED-A5D3459D2612}"/>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111EC0B8-E4FC-4795-8B7C-3F5A0557F09D}"/>
              </a:ext>
            </a:extLst>
          </p:cNvPr>
          <p:cNvSpPr>
            <a:spLocks noGrp="1"/>
          </p:cNvSpPr>
          <p:nvPr>
            <p:ph type="sldNum" sz="quarter" idx="12"/>
          </p:nvPr>
        </p:nvSpPr>
        <p:spPr/>
        <p:txBody>
          <a:bodyPr/>
          <a:lstStyle/>
          <a:p>
            <a:fld id="{0023C5BA-212A-4618-87B1-C700690D5974}" type="slidenum">
              <a:rPr lang="en-US" smtClean="0"/>
              <a:pPr/>
              <a:t>48</a:t>
            </a:fld>
            <a:endParaRPr lang="en-US" dirty="0"/>
          </a:p>
        </p:txBody>
      </p:sp>
    </p:spTree>
    <p:extLst>
      <p:ext uri="{BB962C8B-B14F-4D97-AF65-F5344CB8AC3E}">
        <p14:creationId xmlns:p14="http://schemas.microsoft.com/office/powerpoint/2010/main" val="216734644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321E-22C3-4D43-8F05-317CC047122E}"/>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ED65318C-32FC-418A-8DA7-563FC83B2691}"/>
              </a:ext>
            </a:extLst>
          </p:cNvPr>
          <p:cNvSpPr>
            <a:spLocks noGrp="1"/>
          </p:cNvSpPr>
          <p:nvPr>
            <p:ph idx="1"/>
          </p:nvPr>
        </p:nvSpPr>
        <p:spPr/>
        <p:txBody>
          <a:bodyPr>
            <a:normAutofit fontScale="77500" lnSpcReduction="20000"/>
          </a:bodyPr>
          <a:lstStyle/>
          <a:p>
            <a:r>
              <a:rPr lang="pt-PT" sz="3300" dirty="0"/>
              <a:t>Os tipos mais comuns de mensagens são:</a:t>
            </a:r>
          </a:p>
          <a:p>
            <a:pPr marL="457200" indent="-457200">
              <a:buFont typeface="Arial" panose="020B0604020202020204" pitchFamily="34" charset="0"/>
              <a:buChar char="•"/>
            </a:pPr>
            <a:r>
              <a:rPr lang="pt-PT" sz="3300" b="1" dirty="0"/>
              <a:t>Pedido de resposta e resposta ao pedido </a:t>
            </a:r>
            <a:r>
              <a:rPr lang="pt-PT" sz="3300" i="1" dirty="0"/>
              <a:t>(</a:t>
            </a:r>
            <a:r>
              <a:rPr lang="pt-PT" sz="3300" i="1" dirty="0" err="1"/>
              <a:t>Echo</a:t>
            </a:r>
            <a:r>
              <a:rPr lang="pt-PT" sz="3300" i="1" dirty="0"/>
              <a:t> </a:t>
            </a:r>
            <a:r>
              <a:rPr lang="pt-PT" sz="3300" i="1" dirty="0" err="1"/>
              <a:t>Request</a:t>
            </a:r>
            <a:r>
              <a:rPr lang="pt-PT" sz="3300" i="1" dirty="0"/>
              <a:t> </a:t>
            </a:r>
            <a:r>
              <a:rPr lang="pt-PT" sz="3300" i="1" dirty="0" err="1"/>
              <a:t>and</a:t>
            </a:r>
            <a:r>
              <a:rPr lang="pt-PT" sz="3300" i="1" dirty="0"/>
              <a:t> </a:t>
            </a:r>
            <a:r>
              <a:rPr lang="pt-PT" sz="3300" i="1" dirty="0" err="1"/>
              <a:t>Echo</a:t>
            </a:r>
            <a:r>
              <a:rPr lang="pt-PT" sz="3300" i="1" dirty="0"/>
              <a:t> </a:t>
            </a:r>
            <a:r>
              <a:rPr lang="pt-PT" sz="3300" i="1" dirty="0" err="1"/>
              <a:t>Reply</a:t>
            </a:r>
            <a:r>
              <a:rPr lang="pt-PT" sz="3300" i="1" dirty="0"/>
              <a:t>) – </a:t>
            </a:r>
            <a:r>
              <a:rPr lang="pt-PT" sz="3300" dirty="0"/>
              <a:t>Usado </a:t>
            </a:r>
            <a:r>
              <a:rPr lang="pt-PT" sz="3300" dirty="0" err="1"/>
              <a:t>pelo</a:t>
            </a:r>
            <a:r>
              <a:rPr lang="pt-PT" sz="3300" dirty="0"/>
              <a:t> comando </a:t>
            </a:r>
            <a:r>
              <a:rPr lang="pt-PT" sz="3300" b="1" dirty="0" err="1"/>
              <a:t>PING</a:t>
            </a:r>
            <a:r>
              <a:rPr lang="pt-PT" sz="3300" dirty="0"/>
              <a:t> para verificar a </a:t>
            </a:r>
            <a:r>
              <a:rPr lang="pt-PT" sz="3300" dirty="0" err="1"/>
              <a:t>cenectividade</a:t>
            </a:r>
            <a:r>
              <a:rPr lang="pt-PT" sz="3300" dirty="0"/>
              <a:t>. O </a:t>
            </a:r>
            <a:r>
              <a:rPr lang="pt-PT" sz="3300" dirty="0" err="1"/>
              <a:t>PING</a:t>
            </a:r>
            <a:r>
              <a:rPr lang="pt-PT" sz="3300" dirty="0"/>
              <a:t> envia uma mensagem </a:t>
            </a:r>
            <a:r>
              <a:rPr lang="pt-PT" sz="3300" i="1" dirty="0" err="1"/>
              <a:t>Echo</a:t>
            </a:r>
            <a:r>
              <a:rPr lang="pt-PT" sz="3300" i="1" dirty="0"/>
              <a:t> </a:t>
            </a:r>
            <a:r>
              <a:rPr lang="pt-PT" sz="3300" i="1" dirty="0" err="1"/>
              <a:t>Request</a:t>
            </a:r>
            <a:r>
              <a:rPr lang="pt-PT" sz="3300" dirty="0"/>
              <a:t> para um dispositivo a fim de saber de determinar se está activo ou inactivo. Ao receber a mensagem, o dispositivo pode responder com uma mensagem</a:t>
            </a:r>
            <a:r>
              <a:rPr lang="pt-PT" sz="3300" i="1" dirty="0"/>
              <a:t> </a:t>
            </a:r>
            <a:r>
              <a:rPr lang="pt-PT" sz="3300" i="1" dirty="0" err="1"/>
              <a:t>Echo</a:t>
            </a:r>
            <a:r>
              <a:rPr lang="pt-PT" sz="3300" i="1" dirty="0"/>
              <a:t> </a:t>
            </a:r>
            <a:r>
              <a:rPr lang="pt-PT" sz="3300" i="1" dirty="0" err="1"/>
              <a:t>Reply</a:t>
            </a:r>
            <a:r>
              <a:rPr lang="pt-PT" sz="3300" dirty="0"/>
              <a:t> para indicar que está activo.</a:t>
            </a:r>
          </a:p>
          <a:p>
            <a:pPr marL="457200" indent="-457200">
              <a:buFont typeface="Arial" panose="020B0604020202020204" pitchFamily="34" charset="0"/>
              <a:buChar char="•"/>
            </a:pPr>
            <a:r>
              <a:rPr lang="pt-PT" b="1" dirty="0"/>
              <a:t>Destino inalcançável </a:t>
            </a:r>
            <a:r>
              <a:rPr lang="pt-PT" i="1" dirty="0"/>
              <a:t>(</a:t>
            </a:r>
            <a:r>
              <a:rPr lang="pt-PT" i="1" dirty="0" err="1"/>
              <a:t>Destination</a:t>
            </a:r>
            <a:r>
              <a:rPr lang="pt-PT" i="1" dirty="0"/>
              <a:t> </a:t>
            </a:r>
            <a:r>
              <a:rPr lang="pt-PT" i="1" dirty="0" err="1"/>
              <a:t>Unreachable</a:t>
            </a:r>
            <a:r>
              <a:rPr lang="pt-PT" i="1" dirty="0"/>
              <a:t>);</a:t>
            </a:r>
          </a:p>
          <a:p>
            <a:pPr marL="457200" indent="-457200">
              <a:buFont typeface="Arial" panose="020B0604020202020204" pitchFamily="34" charset="0"/>
              <a:buChar char="•"/>
            </a:pPr>
            <a:r>
              <a:rPr lang="pt-PT" b="1" dirty="0"/>
              <a:t>Retornar a origem </a:t>
            </a:r>
            <a:r>
              <a:rPr lang="pt-PT" i="1" dirty="0"/>
              <a:t>(Soure </a:t>
            </a:r>
            <a:r>
              <a:rPr lang="pt-PT" i="1" dirty="0" err="1"/>
              <a:t>Quench</a:t>
            </a:r>
            <a:r>
              <a:rPr lang="pt-PT" i="1" dirty="0"/>
              <a:t>);</a:t>
            </a:r>
          </a:p>
          <a:p>
            <a:pPr marL="457200" indent="-457200">
              <a:buFont typeface="Arial" panose="020B0604020202020204" pitchFamily="34" charset="0"/>
              <a:buChar char="•"/>
            </a:pPr>
            <a:r>
              <a:rPr lang="en-US" b="1" dirty="0" err="1"/>
              <a:t>Redirecionar</a:t>
            </a:r>
            <a:r>
              <a:rPr lang="en-US" b="1" dirty="0"/>
              <a:t> </a:t>
            </a:r>
            <a:r>
              <a:rPr lang="en-US" i="1" dirty="0"/>
              <a:t>(Redirect);</a:t>
            </a:r>
          </a:p>
          <a:p>
            <a:pPr marL="457200" indent="-457200">
              <a:buFont typeface="Arial" panose="020B0604020202020204" pitchFamily="34" charset="0"/>
              <a:buChar char="•"/>
            </a:pPr>
            <a:r>
              <a:rPr lang="en-US" b="1" dirty="0" err="1"/>
              <a:t>Ultrapassou</a:t>
            </a:r>
            <a:r>
              <a:rPr lang="en-US" b="1" dirty="0"/>
              <a:t> o TTL </a:t>
            </a:r>
            <a:r>
              <a:rPr lang="en-US" b="1" dirty="0" err="1"/>
              <a:t>limite</a:t>
            </a:r>
            <a:r>
              <a:rPr lang="en-US" b="1" dirty="0"/>
              <a:t> </a:t>
            </a:r>
            <a:r>
              <a:rPr lang="en-US" i="1" dirty="0"/>
              <a:t>(TTL Exceeded);</a:t>
            </a:r>
          </a:p>
          <a:p>
            <a:pPr marL="457200" indent="-457200">
              <a:buFont typeface="Arial" panose="020B0604020202020204" pitchFamily="34" charset="0"/>
              <a:buChar char="•"/>
            </a:pPr>
            <a:r>
              <a:rPr lang="en-US" b="1" dirty="0" err="1"/>
              <a:t>Problema</a:t>
            </a:r>
            <a:r>
              <a:rPr lang="en-US" b="1" dirty="0"/>
              <a:t> de </a:t>
            </a:r>
            <a:r>
              <a:rPr lang="en-US" b="1" dirty="0" err="1"/>
              <a:t>parâmetros</a:t>
            </a:r>
            <a:r>
              <a:rPr lang="en-US" b="1" dirty="0"/>
              <a:t> </a:t>
            </a:r>
            <a:r>
              <a:rPr lang="en-US" i="1" dirty="0"/>
              <a:t>(Parameter Problem)</a:t>
            </a:r>
          </a:p>
          <a:p>
            <a:pPr marL="457200" indent="-457200">
              <a:buFont typeface="Arial" panose="020B0604020202020204" pitchFamily="34" charset="0"/>
              <a:buChar char="•"/>
            </a:pPr>
            <a:r>
              <a:rPr lang="en-US" b="1" dirty="0"/>
              <a:t>Etc. </a:t>
            </a:r>
          </a:p>
        </p:txBody>
      </p:sp>
      <p:sp>
        <p:nvSpPr>
          <p:cNvPr id="4" name="Date Placeholder 3">
            <a:extLst>
              <a:ext uri="{FF2B5EF4-FFF2-40B4-BE49-F238E27FC236}">
                <a16:creationId xmlns:a16="http://schemas.microsoft.com/office/drawing/2014/main" id="{BFABE372-DA81-48D8-B24C-C798B50DD4DC}"/>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F69DD2D-05E5-4911-B5E4-AB1DF95B448A}"/>
              </a:ext>
            </a:extLst>
          </p:cNvPr>
          <p:cNvSpPr>
            <a:spLocks noGrp="1"/>
          </p:cNvSpPr>
          <p:nvPr>
            <p:ph type="sldNum" sz="quarter" idx="12"/>
          </p:nvPr>
        </p:nvSpPr>
        <p:spPr/>
        <p:txBody>
          <a:bodyPr/>
          <a:lstStyle/>
          <a:p>
            <a:fld id="{0023C5BA-212A-4618-87B1-C700690D5974}" type="slidenum">
              <a:rPr lang="en-US" smtClean="0"/>
              <a:pPr/>
              <a:t>49</a:t>
            </a:fld>
            <a:endParaRPr lang="en-US" dirty="0"/>
          </a:p>
        </p:txBody>
      </p:sp>
      <p:sp>
        <p:nvSpPr>
          <p:cNvPr id="7" name="Right Brace 6">
            <a:extLst>
              <a:ext uri="{FF2B5EF4-FFF2-40B4-BE49-F238E27FC236}">
                <a16:creationId xmlns:a16="http://schemas.microsoft.com/office/drawing/2014/main" id="{40CCAFF1-E03D-417F-8ECD-5145BECF2BC9}"/>
              </a:ext>
            </a:extLst>
          </p:cNvPr>
          <p:cNvSpPr/>
          <p:nvPr/>
        </p:nvSpPr>
        <p:spPr>
          <a:xfrm>
            <a:off x="7198822" y="3724102"/>
            <a:ext cx="1030778" cy="24439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5D5DA354-305E-4F9E-A15D-CE614519122E}"/>
              </a:ext>
            </a:extLst>
          </p:cNvPr>
          <p:cNvSpPr/>
          <p:nvPr/>
        </p:nvSpPr>
        <p:spPr>
          <a:xfrm>
            <a:off x="8460971" y="4435504"/>
            <a:ext cx="2011680" cy="794817"/>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3600" dirty="0">
                <a:latin typeface="Times New Roman" panose="02020603050405020304" pitchFamily="18" charset="0"/>
                <a:cs typeface="Times New Roman" panose="02020603050405020304" pitchFamily="18" charset="0"/>
              </a:rPr>
              <a:t>TPC</a:t>
            </a:r>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E350A8-FCE8-46BF-B1CC-21CAA95B1331}"/>
              </a:ext>
            </a:extLst>
          </p:cNvPr>
          <p:cNvSpPr txBox="1"/>
          <p:nvPr/>
        </p:nvSpPr>
        <p:spPr>
          <a:xfrm flipH="1">
            <a:off x="7846522" y="5645190"/>
            <a:ext cx="4271356" cy="369332"/>
          </a:xfrm>
          <a:prstGeom prst="rect">
            <a:avLst/>
          </a:prstGeom>
          <a:noFill/>
        </p:spPr>
        <p:txBody>
          <a:bodyPr wrap="square" rtlCol="0">
            <a:spAutoFit/>
          </a:bodyPr>
          <a:lstStyle/>
          <a:p>
            <a:r>
              <a:rPr lang="pt-PT" dirty="0">
                <a:solidFill>
                  <a:srgbClr val="FF0000"/>
                </a:solidFill>
                <a:latin typeface="Times New Roman" panose="02020603050405020304" pitchFamily="18" charset="0"/>
                <a:cs typeface="Times New Roman" panose="02020603050405020304" pitchFamily="18" charset="0"/>
              </a:rPr>
              <a:t>Pesquisar sobre esse tipos de Parâmetro</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968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ED9B-78CD-41E4-BD14-222698120048}"/>
              </a:ext>
            </a:extLst>
          </p:cNvPr>
          <p:cNvSpPr>
            <a:spLocks noGrp="1"/>
          </p:cNvSpPr>
          <p:nvPr>
            <p:ph type="title"/>
          </p:nvPr>
        </p:nvSpPr>
        <p:spPr/>
        <p:txBody>
          <a:bodyPr/>
          <a:lstStyle/>
          <a:p>
            <a:r>
              <a:rPr lang="pt-PT" dirty="0"/>
              <a:t>Modelo de Referência OSI</a:t>
            </a:r>
            <a:endParaRPr lang="en-US" dirty="0"/>
          </a:p>
        </p:txBody>
      </p:sp>
      <p:sp>
        <p:nvSpPr>
          <p:cNvPr id="3" name="Content Placeholder 2">
            <a:extLst>
              <a:ext uri="{FF2B5EF4-FFF2-40B4-BE49-F238E27FC236}">
                <a16:creationId xmlns:a16="http://schemas.microsoft.com/office/drawing/2014/main" id="{3FB6F323-4F4C-4B99-8017-BBF19A7D0137}"/>
              </a:ext>
            </a:extLst>
          </p:cNvPr>
          <p:cNvSpPr>
            <a:spLocks noGrp="1"/>
          </p:cNvSpPr>
          <p:nvPr>
            <p:ph idx="1"/>
          </p:nvPr>
        </p:nvSpPr>
        <p:spPr/>
        <p:txBody>
          <a:bodyPr/>
          <a:lstStyle/>
          <a:p>
            <a:r>
              <a:rPr lang="pt-PT" dirty="0"/>
              <a:t>O Modelo OSI (</a:t>
            </a:r>
            <a:r>
              <a:rPr lang="en-US" i="1" dirty="0"/>
              <a:t>Open Systems Interconnection</a:t>
            </a:r>
            <a:r>
              <a:rPr lang="pt-PT" dirty="0"/>
              <a:t>) é um modelo de Referência para a interconexão de sistemas abertos. Este modelo está subdividido em 7 camadas.</a:t>
            </a:r>
          </a:p>
          <a:p>
            <a:r>
              <a:rPr lang="pt-PT" dirty="0"/>
              <a:t>O modelo OSI foi desenvolvido </a:t>
            </a:r>
            <a:r>
              <a:rPr lang="pt-PT" dirty="0" err="1"/>
              <a:t>pela</a:t>
            </a:r>
            <a:r>
              <a:rPr lang="pt-PT" dirty="0"/>
              <a:t> ISO </a:t>
            </a:r>
            <a:r>
              <a:rPr lang="pt-PT" i="1" dirty="0"/>
              <a:t>(</a:t>
            </a:r>
            <a:r>
              <a:rPr lang="en-US" i="1" dirty="0"/>
              <a:t>International Organization for Standardization</a:t>
            </a:r>
            <a:r>
              <a:rPr lang="pt-PT" i="1" dirty="0"/>
              <a:t>)</a:t>
            </a:r>
            <a:r>
              <a:rPr lang="pt-PT" dirty="0"/>
              <a:t>, onde um dos objectivos, é permitir a troca de informações entre dispositivos de diferentes fabricantes, tecnologias, propondo a sua arquitectura.</a:t>
            </a:r>
          </a:p>
          <a:p>
            <a:r>
              <a:rPr lang="pt-PT" dirty="0"/>
              <a:t>O modelo OSI é serve de base comum, de referencial que permite o desenvolvimento coordenado de padrões para interconexão de redes de computadores.</a:t>
            </a:r>
            <a:endParaRPr lang="en-US" dirty="0"/>
          </a:p>
        </p:txBody>
      </p:sp>
      <p:sp>
        <p:nvSpPr>
          <p:cNvPr id="4" name="Date Placeholder 3">
            <a:extLst>
              <a:ext uri="{FF2B5EF4-FFF2-40B4-BE49-F238E27FC236}">
                <a16:creationId xmlns:a16="http://schemas.microsoft.com/office/drawing/2014/main" id="{BEF7F230-5D94-404B-81A1-102032DD7F6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C6D954A5-86A8-450C-A985-D0F52AAC3706}"/>
              </a:ext>
            </a:extLst>
          </p:cNvPr>
          <p:cNvSpPr>
            <a:spLocks noGrp="1"/>
          </p:cNvSpPr>
          <p:nvPr>
            <p:ph type="sldNum" sz="quarter" idx="12"/>
          </p:nvPr>
        </p:nvSpPr>
        <p:spPr/>
        <p:txBody>
          <a:bodyPr/>
          <a:lstStyle/>
          <a:p>
            <a:fld id="{0023C5BA-212A-4618-87B1-C700690D5974}" type="slidenum">
              <a:rPr lang="en-US" smtClean="0"/>
              <a:pPr/>
              <a:t>5</a:t>
            </a:fld>
            <a:endParaRPr lang="en-US" dirty="0"/>
          </a:p>
        </p:txBody>
      </p:sp>
    </p:spTree>
    <p:extLst>
      <p:ext uri="{BB962C8B-B14F-4D97-AF65-F5344CB8AC3E}">
        <p14:creationId xmlns:p14="http://schemas.microsoft.com/office/powerpoint/2010/main" val="359648824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05F2-1DFD-A24D-A3E0-A57F9B9FF402}"/>
              </a:ext>
            </a:extLst>
          </p:cNvPr>
          <p:cNvSpPr>
            <a:spLocks noGrp="1"/>
          </p:cNvSpPr>
          <p:nvPr>
            <p:ph type="title"/>
          </p:nvPr>
        </p:nvSpPr>
        <p:spPr/>
        <p:txBody>
          <a:bodyPr/>
          <a:lstStyle/>
          <a:p>
            <a:r>
              <a:rPr lang="pt-PT" dirty="0"/>
              <a:t>Camada </a:t>
            </a:r>
            <a:r>
              <a:rPr lang="pt-PT" dirty="0" err="1"/>
              <a:t>Elance</a:t>
            </a:r>
            <a:r>
              <a:rPr lang="pt-PT" dirty="0"/>
              <a:t> de Dados</a:t>
            </a:r>
          </a:p>
        </p:txBody>
      </p:sp>
      <p:sp>
        <p:nvSpPr>
          <p:cNvPr id="3" name="Content Placeholder 2">
            <a:extLst>
              <a:ext uri="{FF2B5EF4-FFF2-40B4-BE49-F238E27FC236}">
                <a16:creationId xmlns:a16="http://schemas.microsoft.com/office/drawing/2014/main" id="{3CD07EF6-E6B1-A94F-9945-14125AC84293}"/>
              </a:ext>
            </a:extLst>
          </p:cNvPr>
          <p:cNvSpPr>
            <a:spLocks noGrp="1"/>
          </p:cNvSpPr>
          <p:nvPr>
            <p:ph idx="1"/>
          </p:nvPr>
        </p:nvSpPr>
        <p:spPr/>
        <p:txBody>
          <a:bodyPr/>
          <a:lstStyle/>
          <a:p>
            <a:r>
              <a:rPr lang="pt-PT" dirty="0"/>
              <a:t>Recebe dados da camada de rede e formata-os em unidades designadas </a:t>
            </a:r>
            <a:r>
              <a:rPr lang="pt-PT" i="1" dirty="0" err="1"/>
              <a:t>frames</a:t>
            </a:r>
            <a:r>
              <a:rPr lang="pt-PT" i="1" dirty="0"/>
              <a:t>. </a:t>
            </a:r>
            <a:r>
              <a:rPr lang="pt-PT" dirty="0"/>
              <a:t>O </a:t>
            </a:r>
            <a:r>
              <a:rPr lang="pt-PT" i="1" dirty="0"/>
              <a:t>frame </a:t>
            </a:r>
            <a:r>
              <a:rPr lang="pt-PT" dirty="0"/>
              <a:t> contem um identificador que indica o inicio e o fim do quadro, bem como outros campos de controlo e de endereçamento.</a:t>
            </a:r>
          </a:p>
          <a:p>
            <a:r>
              <a:rPr lang="pt-PT" dirty="0"/>
              <a:t>Os campos de endereçamento contem endereços </a:t>
            </a:r>
            <a:r>
              <a:rPr lang="pt-PT" dirty="0" smtClean="0"/>
              <a:t>físicos </a:t>
            </a:r>
            <a:r>
              <a:rPr lang="pt-PT" dirty="0"/>
              <a:t>de origem e destino dos dispositivos da comunicação.</a:t>
            </a:r>
          </a:p>
          <a:p>
            <a:r>
              <a:rPr lang="pt-PT" dirty="0"/>
              <a:t>Esta camada contem serviços de deteção de erros e controlo de fluxo.</a:t>
            </a:r>
          </a:p>
          <a:p>
            <a:r>
              <a:rPr lang="pt-PT" dirty="0"/>
              <a:t>Os protocolos usados estão relacionados os tipos de meio de comunicação utilizados: 802.3 e 802.2 do IEEE assim também como , HDLC, PPP, FDDI e o ATM.</a:t>
            </a:r>
          </a:p>
        </p:txBody>
      </p:sp>
      <p:sp>
        <p:nvSpPr>
          <p:cNvPr id="4" name="Date Placeholder 3">
            <a:extLst>
              <a:ext uri="{FF2B5EF4-FFF2-40B4-BE49-F238E27FC236}">
                <a16:creationId xmlns:a16="http://schemas.microsoft.com/office/drawing/2014/main" id="{AC1B4819-29F3-5945-84CA-B8A071567931}"/>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45829B33-B8AA-6F4B-9627-B6329BF070C4}"/>
              </a:ext>
            </a:extLst>
          </p:cNvPr>
          <p:cNvSpPr>
            <a:spLocks noGrp="1"/>
          </p:cNvSpPr>
          <p:nvPr>
            <p:ph type="sldNum" sz="quarter" idx="12"/>
          </p:nvPr>
        </p:nvSpPr>
        <p:spPr/>
        <p:txBody>
          <a:bodyPr/>
          <a:lstStyle/>
          <a:p>
            <a:fld id="{0023C5BA-212A-4618-87B1-C700690D5974}" type="slidenum">
              <a:rPr lang="en-US" smtClean="0"/>
              <a:pPr/>
              <a:t>50</a:t>
            </a:fld>
            <a:endParaRPr lang="en-US" dirty="0"/>
          </a:p>
        </p:txBody>
      </p:sp>
    </p:spTree>
    <p:extLst>
      <p:ext uri="{BB962C8B-B14F-4D97-AF65-F5344CB8AC3E}">
        <p14:creationId xmlns:p14="http://schemas.microsoft.com/office/powerpoint/2010/main" val="256353713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5090-743E-FD49-ACD6-2A46CC5BB1E8}"/>
              </a:ext>
            </a:extLst>
          </p:cNvPr>
          <p:cNvSpPr>
            <a:spLocks noGrp="1"/>
          </p:cNvSpPr>
          <p:nvPr>
            <p:ph type="title"/>
          </p:nvPr>
        </p:nvSpPr>
        <p:spPr>
          <a:xfrm>
            <a:off x="838200" y="365125"/>
            <a:ext cx="10515600" cy="790575"/>
          </a:xfrm>
        </p:spPr>
        <p:txBody>
          <a:bodyPr/>
          <a:lstStyle/>
          <a:p>
            <a:r>
              <a:rPr lang="pt-PT" dirty="0"/>
              <a:t>Frame </a:t>
            </a:r>
            <a:r>
              <a:rPr lang="pt-PT" dirty="0" err="1"/>
              <a:t>Elance</a:t>
            </a:r>
            <a:r>
              <a:rPr lang="pt-PT" dirty="0"/>
              <a:t> de Dados</a:t>
            </a:r>
          </a:p>
        </p:txBody>
      </p:sp>
      <p:sp>
        <p:nvSpPr>
          <p:cNvPr id="4" name="Date Placeholder 3">
            <a:extLst>
              <a:ext uri="{FF2B5EF4-FFF2-40B4-BE49-F238E27FC236}">
                <a16:creationId xmlns:a16="http://schemas.microsoft.com/office/drawing/2014/main" id="{6BDC035B-FA35-ED40-AD72-D7CBFC2DAC48}"/>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587C8F7D-B00C-0F4E-B1DD-3FCDF1D107E9}"/>
              </a:ext>
            </a:extLst>
          </p:cNvPr>
          <p:cNvSpPr>
            <a:spLocks noGrp="1"/>
          </p:cNvSpPr>
          <p:nvPr>
            <p:ph type="sldNum" sz="quarter" idx="12"/>
          </p:nvPr>
        </p:nvSpPr>
        <p:spPr/>
        <p:txBody>
          <a:bodyPr/>
          <a:lstStyle/>
          <a:p>
            <a:fld id="{0023C5BA-212A-4618-87B1-C700690D5974}" type="slidenum">
              <a:rPr lang="en-US" smtClean="0"/>
              <a:pPr/>
              <a:t>51</a:t>
            </a:fld>
            <a:endParaRPr lang="en-US" dirty="0"/>
          </a:p>
        </p:txBody>
      </p:sp>
      <p:graphicFrame>
        <p:nvGraphicFramePr>
          <p:cNvPr id="6" name="Table 7">
            <a:extLst>
              <a:ext uri="{FF2B5EF4-FFF2-40B4-BE49-F238E27FC236}">
                <a16:creationId xmlns:a16="http://schemas.microsoft.com/office/drawing/2014/main" id="{426E8453-7950-AA4C-8808-1AB3916A2995}"/>
              </a:ext>
            </a:extLst>
          </p:cNvPr>
          <p:cNvGraphicFramePr>
            <a:graphicFrameLocks noGrp="1"/>
          </p:cNvGraphicFramePr>
          <p:nvPr>
            <p:extLst>
              <p:ext uri="{D42A27DB-BD31-4B8C-83A1-F6EECF244321}">
                <p14:modId xmlns:p14="http://schemas.microsoft.com/office/powerpoint/2010/main" val="1476660889"/>
              </p:ext>
            </p:extLst>
          </p:nvPr>
        </p:nvGraphicFramePr>
        <p:xfrm>
          <a:off x="590678" y="2520913"/>
          <a:ext cx="10234577" cy="370840"/>
        </p:xfrm>
        <a:graphic>
          <a:graphicData uri="http://schemas.openxmlformats.org/drawingml/2006/table">
            <a:tbl>
              <a:tblPr firstRow="1" bandRow="1">
                <a:tableStyleId>{5C22544A-7EE6-4342-B048-85BDC9FD1C3A}</a:tableStyleId>
              </a:tblPr>
              <a:tblGrid>
                <a:gridCol w="1306776">
                  <a:extLst>
                    <a:ext uri="{9D8B030D-6E8A-4147-A177-3AD203B41FA5}">
                      <a16:colId xmlns:a16="http://schemas.microsoft.com/office/drawing/2014/main" val="2347808161"/>
                    </a:ext>
                  </a:extLst>
                </a:gridCol>
                <a:gridCol w="724707">
                  <a:extLst>
                    <a:ext uri="{9D8B030D-6E8A-4147-A177-3AD203B41FA5}">
                      <a16:colId xmlns:a16="http://schemas.microsoft.com/office/drawing/2014/main" val="2025407656"/>
                    </a:ext>
                  </a:extLst>
                </a:gridCol>
                <a:gridCol w="2020197">
                  <a:extLst>
                    <a:ext uri="{9D8B030D-6E8A-4147-A177-3AD203B41FA5}">
                      <a16:colId xmlns:a16="http://schemas.microsoft.com/office/drawing/2014/main" val="2848075061"/>
                    </a:ext>
                  </a:extLst>
                </a:gridCol>
                <a:gridCol w="1994211">
                  <a:extLst>
                    <a:ext uri="{9D8B030D-6E8A-4147-A177-3AD203B41FA5}">
                      <a16:colId xmlns:a16="http://schemas.microsoft.com/office/drawing/2014/main" val="3258075698"/>
                    </a:ext>
                  </a:extLst>
                </a:gridCol>
                <a:gridCol w="1035692">
                  <a:extLst>
                    <a:ext uri="{9D8B030D-6E8A-4147-A177-3AD203B41FA5}">
                      <a16:colId xmlns:a16="http://schemas.microsoft.com/office/drawing/2014/main" val="1853520230"/>
                    </a:ext>
                  </a:extLst>
                </a:gridCol>
                <a:gridCol w="1422208">
                  <a:extLst>
                    <a:ext uri="{9D8B030D-6E8A-4147-A177-3AD203B41FA5}">
                      <a16:colId xmlns:a16="http://schemas.microsoft.com/office/drawing/2014/main" val="1554035404"/>
                    </a:ext>
                  </a:extLst>
                </a:gridCol>
                <a:gridCol w="869042">
                  <a:extLst>
                    <a:ext uri="{9D8B030D-6E8A-4147-A177-3AD203B41FA5}">
                      <a16:colId xmlns:a16="http://schemas.microsoft.com/office/drawing/2014/main" val="1110199213"/>
                    </a:ext>
                  </a:extLst>
                </a:gridCol>
                <a:gridCol w="861744">
                  <a:extLst>
                    <a:ext uri="{9D8B030D-6E8A-4147-A177-3AD203B41FA5}">
                      <a16:colId xmlns:a16="http://schemas.microsoft.com/office/drawing/2014/main" val="3078666567"/>
                    </a:ext>
                  </a:extLst>
                </a:gridCol>
              </a:tblGrid>
              <a:tr h="370840">
                <a:tc>
                  <a:txBody>
                    <a:bodyPr/>
                    <a:lstStyle/>
                    <a:p>
                      <a:r>
                        <a:rPr lang="pt-PT" sz="1600" dirty="0"/>
                        <a:t>Preambulo</a:t>
                      </a:r>
                    </a:p>
                  </a:txBody>
                  <a:tcPr/>
                </a:tc>
                <a:tc>
                  <a:txBody>
                    <a:bodyPr/>
                    <a:lstStyle/>
                    <a:p>
                      <a:r>
                        <a:rPr lang="pt-PT" sz="1600" dirty="0"/>
                        <a:t>SFD</a:t>
                      </a:r>
                    </a:p>
                  </a:txBody>
                  <a:tcPr/>
                </a:tc>
                <a:tc>
                  <a:txBody>
                    <a:bodyPr/>
                    <a:lstStyle/>
                    <a:p>
                      <a:r>
                        <a:rPr lang="pt-PT" sz="1600" dirty="0"/>
                        <a:t>Endereço de Destino</a:t>
                      </a:r>
                    </a:p>
                  </a:txBody>
                  <a:tcPr/>
                </a:tc>
                <a:tc>
                  <a:txBody>
                    <a:bodyPr/>
                    <a:lstStyle/>
                    <a:p>
                      <a:r>
                        <a:rPr lang="pt-PT" sz="1600" dirty="0"/>
                        <a:t>Endereço de Origem</a:t>
                      </a:r>
                    </a:p>
                  </a:txBody>
                  <a:tcPr/>
                </a:tc>
                <a:tc>
                  <a:txBody>
                    <a:bodyPr/>
                    <a:lstStyle/>
                    <a:p>
                      <a:r>
                        <a:rPr lang="pt-PT" sz="1600" dirty="0"/>
                        <a:t>Tamanho</a:t>
                      </a:r>
                    </a:p>
                  </a:txBody>
                  <a:tcPr/>
                </a:tc>
                <a:tc>
                  <a:txBody>
                    <a:bodyPr/>
                    <a:lstStyle/>
                    <a:p>
                      <a:r>
                        <a:rPr lang="pt-PT" sz="1600" dirty="0"/>
                        <a:t>Dados</a:t>
                      </a:r>
                    </a:p>
                  </a:txBody>
                  <a:tcPr/>
                </a:tc>
                <a:tc>
                  <a:txBody>
                    <a:bodyPr/>
                    <a:lstStyle/>
                    <a:p>
                      <a:r>
                        <a:rPr lang="pt-PT" sz="1600" dirty="0"/>
                        <a:t>PAD</a:t>
                      </a:r>
                    </a:p>
                  </a:txBody>
                  <a:tcPr/>
                </a:tc>
                <a:tc>
                  <a:txBody>
                    <a:bodyPr/>
                    <a:lstStyle/>
                    <a:p>
                      <a:r>
                        <a:rPr lang="pt-PT" sz="1600" dirty="0"/>
                        <a:t>FCS</a:t>
                      </a:r>
                    </a:p>
                  </a:txBody>
                  <a:tcPr/>
                </a:tc>
                <a:extLst>
                  <a:ext uri="{0D108BD9-81ED-4DB2-BD59-A6C34878D82A}">
                    <a16:rowId xmlns:a16="http://schemas.microsoft.com/office/drawing/2014/main" val="1605676288"/>
                  </a:ext>
                </a:extLst>
              </a:tr>
            </a:tbl>
          </a:graphicData>
        </a:graphic>
      </p:graphicFrame>
      <p:sp>
        <p:nvSpPr>
          <p:cNvPr id="8" name="Content Placeholder 7">
            <a:extLst>
              <a:ext uri="{FF2B5EF4-FFF2-40B4-BE49-F238E27FC236}">
                <a16:creationId xmlns:a16="http://schemas.microsoft.com/office/drawing/2014/main" id="{807118DE-1265-2445-8389-3809B339615A}"/>
              </a:ext>
            </a:extLst>
          </p:cNvPr>
          <p:cNvSpPr txBox="1">
            <a:spLocks noGrp="1"/>
          </p:cNvSpPr>
          <p:nvPr>
            <p:ph idx="1"/>
          </p:nvPr>
        </p:nvSpPr>
        <p:spPr>
          <a:xfrm>
            <a:off x="709355" y="2166081"/>
            <a:ext cx="755335" cy="313932"/>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7Bytes</a:t>
            </a:r>
          </a:p>
        </p:txBody>
      </p:sp>
      <p:sp>
        <p:nvSpPr>
          <p:cNvPr id="9" name="Content Placeholder 7">
            <a:extLst>
              <a:ext uri="{FF2B5EF4-FFF2-40B4-BE49-F238E27FC236}">
                <a16:creationId xmlns:a16="http://schemas.microsoft.com/office/drawing/2014/main" id="{1846582D-770F-0F4B-9ED7-BC321C66ED8B}"/>
              </a:ext>
            </a:extLst>
          </p:cNvPr>
          <p:cNvSpPr txBox="1">
            <a:spLocks/>
          </p:cNvSpPr>
          <p:nvPr/>
        </p:nvSpPr>
        <p:spPr>
          <a:xfrm>
            <a:off x="1801944"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1Bytes</a:t>
            </a:r>
          </a:p>
        </p:txBody>
      </p:sp>
      <p:sp>
        <p:nvSpPr>
          <p:cNvPr id="10" name="Content Placeholder 7">
            <a:extLst>
              <a:ext uri="{FF2B5EF4-FFF2-40B4-BE49-F238E27FC236}">
                <a16:creationId xmlns:a16="http://schemas.microsoft.com/office/drawing/2014/main" id="{67B91153-9F32-BF4F-BB51-44470BE74B7C}"/>
              </a:ext>
            </a:extLst>
          </p:cNvPr>
          <p:cNvSpPr txBox="1">
            <a:spLocks/>
          </p:cNvSpPr>
          <p:nvPr/>
        </p:nvSpPr>
        <p:spPr>
          <a:xfrm>
            <a:off x="2948434" y="2206981"/>
            <a:ext cx="978153"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2-6 Bytes</a:t>
            </a:r>
          </a:p>
        </p:txBody>
      </p:sp>
      <p:sp>
        <p:nvSpPr>
          <p:cNvPr id="11" name="Content Placeholder 7">
            <a:extLst>
              <a:ext uri="{FF2B5EF4-FFF2-40B4-BE49-F238E27FC236}">
                <a16:creationId xmlns:a16="http://schemas.microsoft.com/office/drawing/2014/main" id="{9EE54B8C-F0D7-F946-8A61-601CCAE4A2D5}"/>
              </a:ext>
            </a:extLst>
          </p:cNvPr>
          <p:cNvSpPr txBox="1">
            <a:spLocks/>
          </p:cNvSpPr>
          <p:nvPr/>
        </p:nvSpPr>
        <p:spPr>
          <a:xfrm>
            <a:off x="4729814" y="2192606"/>
            <a:ext cx="978153"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2-6 Bytes</a:t>
            </a:r>
          </a:p>
        </p:txBody>
      </p:sp>
      <p:sp>
        <p:nvSpPr>
          <p:cNvPr id="12" name="Content Placeholder 7">
            <a:extLst>
              <a:ext uri="{FF2B5EF4-FFF2-40B4-BE49-F238E27FC236}">
                <a16:creationId xmlns:a16="http://schemas.microsoft.com/office/drawing/2014/main" id="{1BAF31A6-9152-384A-B157-995F8A98E8F2}"/>
              </a:ext>
            </a:extLst>
          </p:cNvPr>
          <p:cNvSpPr txBox="1">
            <a:spLocks/>
          </p:cNvSpPr>
          <p:nvPr/>
        </p:nvSpPr>
        <p:spPr>
          <a:xfrm>
            <a:off x="6463214"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7Bytes</a:t>
            </a:r>
          </a:p>
        </p:txBody>
      </p:sp>
      <p:sp>
        <p:nvSpPr>
          <p:cNvPr id="13" name="Content Placeholder 7">
            <a:extLst>
              <a:ext uri="{FF2B5EF4-FFF2-40B4-BE49-F238E27FC236}">
                <a16:creationId xmlns:a16="http://schemas.microsoft.com/office/drawing/2014/main" id="{EF0D5C3F-A3FA-7541-8371-B262C2B7836A}"/>
              </a:ext>
            </a:extLst>
          </p:cNvPr>
          <p:cNvSpPr txBox="1">
            <a:spLocks/>
          </p:cNvSpPr>
          <p:nvPr/>
        </p:nvSpPr>
        <p:spPr>
          <a:xfrm>
            <a:off x="7458928" y="2166081"/>
            <a:ext cx="1337226"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64-1500Bytes</a:t>
            </a:r>
          </a:p>
        </p:txBody>
      </p:sp>
      <p:sp>
        <p:nvSpPr>
          <p:cNvPr id="14" name="Content Placeholder 7">
            <a:extLst>
              <a:ext uri="{FF2B5EF4-FFF2-40B4-BE49-F238E27FC236}">
                <a16:creationId xmlns:a16="http://schemas.microsoft.com/office/drawing/2014/main" id="{C9EB15FD-751C-E444-8560-BAE168D44AA5}"/>
              </a:ext>
            </a:extLst>
          </p:cNvPr>
          <p:cNvSpPr txBox="1">
            <a:spLocks/>
          </p:cNvSpPr>
          <p:nvPr/>
        </p:nvSpPr>
        <p:spPr>
          <a:xfrm>
            <a:off x="9036533" y="2166081"/>
            <a:ext cx="857927"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64Bytes</a:t>
            </a:r>
          </a:p>
        </p:txBody>
      </p:sp>
      <p:sp>
        <p:nvSpPr>
          <p:cNvPr id="15" name="Content Placeholder 7">
            <a:extLst>
              <a:ext uri="{FF2B5EF4-FFF2-40B4-BE49-F238E27FC236}">
                <a16:creationId xmlns:a16="http://schemas.microsoft.com/office/drawing/2014/main" id="{0E23249B-6573-4840-A416-B7B9C7F59EEC}"/>
              </a:ext>
            </a:extLst>
          </p:cNvPr>
          <p:cNvSpPr txBox="1">
            <a:spLocks/>
          </p:cNvSpPr>
          <p:nvPr/>
        </p:nvSpPr>
        <p:spPr>
          <a:xfrm>
            <a:off x="10022912"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7Bytes</a:t>
            </a:r>
          </a:p>
        </p:txBody>
      </p:sp>
      <p:sp>
        <p:nvSpPr>
          <p:cNvPr id="18" name="Title 1">
            <a:extLst>
              <a:ext uri="{FF2B5EF4-FFF2-40B4-BE49-F238E27FC236}">
                <a16:creationId xmlns:a16="http://schemas.microsoft.com/office/drawing/2014/main" id="{4B43FBBC-082E-8B42-A103-E014E82B4955}"/>
              </a:ext>
            </a:extLst>
          </p:cNvPr>
          <p:cNvSpPr txBox="1">
            <a:spLocks/>
          </p:cNvSpPr>
          <p:nvPr/>
        </p:nvSpPr>
        <p:spPr>
          <a:xfrm>
            <a:off x="545545" y="3205685"/>
            <a:ext cx="11068734" cy="2779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pt-PT" sz="2400" dirty="0"/>
              <a:t>Preambulo:</a:t>
            </a:r>
            <a:r>
              <a:rPr lang="pt-PT" sz="2400" b="0" dirty="0"/>
              <a:t> Sincronização do receptor </a:t>
            </a:r>
            <a:endParaRPr lang="pt-PT" sz="2400" dirty="0"/>
          </a:p>
          <a:p>
            <a:r>
              <a:rPr lang="pt-PT" sz="2400" dirty="0"/>
              <a:t>SFD (</a:t>
            </a:r>
            <a:r>
              <a:rPr lang="pt-PT" sz="2400" dirty="0" err="1"/>
              <a:t>Start</a:t>
            </a:r>
            <a:r>
              <a:rPr lang="pt-PT" sz="2400" dirty="0"/>
              <a:t> Frame </a:t>
            </a:r>
            <a:r>
              <a:rPr lang="pt-PT" sz="2400" dirty="0" err="1"/>
              <a:t>Delimiter</a:t>
            </a:r>
            <a:r>
              <a:rPr lang="pt-PT" sz="2400" dirty="0"/>
              <a:t>): </a:t>
            </a:r>
            <a:r>
              <a:rPr lang="pt-PT" sz="2400" b="0" dirty="0"/>
              <a:t>Identifica </a:t>
            </a:r>
            <a:r>
              <a:rPr lang="pt-PT" sz="2400" b="0"/>
              <a:t>o </a:t>
            </a:r>
            <a:r>
              <a:rPr lang="pt-PT" sz="2400" b="0" smtClean="0"/>
              <a:t>inicio </a:t>
            </a:r>
            <a:r>
              <a:rPr lang="pt-PT" sz="2400" b="0" dirty="0"/>
              <a:t>do </a:t>
            </a:r>
            <a:r>
              <a:rPr lang="pt-PT" sz="2400" b="0" i="1" dirty="0"/>
              <a:t>frame</a:t>
            </a:r>
            <a:r>
              <a:rPr lang="pt-PT" sz="2400" b="0" dirty="0"/>
              <a:t>/trama</a:t>
            </a:r>
            <a:endParaRPr lang="pt-PT" sz="2400" dirty="0"/>
          </a:p>
          <a:p>
            <a:r>
              <a:rPr lang="pt-PT" sz="2400" dirty="0"/>
              <a:t>Endereço de Destino: </a:t>
            </a:r>
            <a:r>
              <a:rPr lang="pt-PT" sz="2400" b="0" dirty="0"/>
              <a:t>Endereço físico da Placa de rede a que se destina o frame</a:t>
            </a:r>
            <a:endParaRPr lang="pt-PT" sz="2400" dirty="0"/>
          </a:p>
          <a:p>
            <a:r>
              <a:rPr lang="pt-PT" sz="2400" dirty="0"/>
              <a:t>Endereço de Origem: </a:t>
            </a:r>
            <a:r>
              <a:rPr lang="pt-PT" sz="2400" b="0" dirty="0"/>
              <a:t>Endereço físico da placa de rede que transmite o </a:t>
            </a:r>
            <a:r>
              <a:rPr lang="pt-PT" sz="2400" b="0" i="1" dirty="0"/>
              <a:t>frame</a:t>
            </a:r>
            <a:endParaRPr lang="pt-PT" sz="2400" i="1" dirty="0"/>
          </a:p>
          <a:p>
            <a:r>
              <a:rPr lang="pt-PT" sz="2400" dirty="0"/>
              <a:t>Tamanho: </a:t>
            </a:r>
            <a:r>
              <a:rPr lang="pt-PT" sz="2400" b="0" dirty="0"/>
              <a:t>Tamanho do campo de dados</a:t>
            </a:r>
            <a:endParaRPr lang="pt-PT" sz="2400" dirty="0"/>
          </a:p>
          <a:p>
            <a:r>
              <a:rPr lang="pt-PT" sz="2400" dirty="0"/>
              <a:t>Dados: </a:t>
            </a:r>
            <a:r>
              <a:rPr lang="pt-PT" sz="2400" b="0" dirty="0"/>
              <a:t>Dados recebidos da camada de rede</a:t>
            </a:r>
            <a:endParaRPr lang="pt-PT" sz="2400" dirty="0"/>
          </a:p>
          <a:p>
            <a:r>
              <a:rPr lang="pt-PT" sz="2400" dirty="0"/>
              <a:t>PAD: </a:t>
            </a:r>
            <a:r>
              <a:rPr lang="pt-PT" sz="2400" b="0" dirty="0"/>
              <a:t>Usados para adicionar caracter no frame</a:t>
            </a:r>
            <a:endParaRPr lang="pt-PT" sz="2400" dirty="0"/>
          </a:p>
          <a:p>
            <a:r>
              <a:rPr lang="pt-PT" sz="2400" dirty="0"/>
              <a:t>FCS: </a:t>
            </a:r>
            <a:r>
              <a:rPr lang="pt-PT" sz="2400" b="0" dirty="0"/>
              <a:t>Código de detenção de erros </a:t>
            </a:r>
            <a:endParaRPr lang="pt-PT" sz="2400" dirty="0"/>
          </a:p>
        </p:txBody>
      </p:sp>
      <p:pic>
        <p:nvPicPr>
          <p:cNvPr id="20" name="Picture 19">
            <a:extLst>
              <a:ext uri="{FF2B5EF4-FFF2-40B4-BE49-F238E27FC236}">
                <a16:creationId xmlns:a16="http://schemas.microsoft.com/office/drawing/2014/main" id="{EE1B2BCB-4000-1F46-84D8-038C525EE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5985510"/>
            <a:ext cx="4995128" cy="694138"/>
          </a:xfrm>
          <a:prstGeom prst="rect">
            <a:avLst/>
          </a:prstGeom>
        </p:spPr>
      </p:pic>
    </p:spTree>
    <p:extLst>
      <p:ext uri="{BB962C8B-B14F-4D97-AF65-F5344CB8AC3E}">
        <p14:creationId xmlns:p14="http://schemas.microsoft.com/office/powerpoint/2010/main" val="120844749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4246-7274-4E87-B6B4-6ACB39EB6722}"/>
              </a:ext>
            </a:extLst>
          </p:cNvPr>
          <p:cNvSpPr>
            <a:spLocks noGrp="1"/>
          </p:cNvSpPr>
          <p:nvPr>
            <p:ph type="title"/>
          </p:nvPr>
        </p:nvSpPr>
        <p:spPr/>
        <p:txBody>
          <a:bodyPr/>
          <a:lstStyle/>
          <a:p>
            <a:r>
              <a:rPr lang="pt-PT" dirty="0"/>
              <a:t>ARP (</a:t>
            </a:r>
            <a:r>
              <a:rPr lang="en-US" i="1" dirty="0" err="1"/>
              <a:t>Addres</a:t>
            </a:r>
            <a:r>
              <a:rPr lang="en-US" i="1" dirty="0"/>
              <a:t> Resolution Protocol</a:t>
            </a:r>
            <a:r>
              <a:rPr lang="pt-PT" dirty="0"/>
              <a:t>)</a:t>
            </a:r>
            <a:endParaRPr lang="en-US" dirty="0"/>
          </a:p>
        </p:txBody>
      </p:sp>
      <p:sp>
        <p:nvSpPr>
          <p:cNvPr id="3" name="Content Placeholder 2">
            <a:extLst>
              <a:ext uri="{FF2B5EF4-FFF2-40B4-BE49-F238E27FC236}">
                <a16:creationId xmlns:a16="http://schemas.microsoft.com/office/drawing/2014/main" id="{DE31E499-91F2-4677-9997-1CB0FCF8C897}"/>
              </a:ext>
            </a:extLst>
          </p:cNvPr>
          <p:cNvSpPr>
            <a:spLocks noGrp="1"/>
          </p:cNvSpPr>
          <p:nvPr>
            <p:ph idx="1"/>
          </p:nvPr>
        </p:nvSpPr>
        <p:spPr/>
        <p:txBody>
          <a:bodyPr>
            <a:normAutofit lnSpcReduction="10000"/>
          </a:bodyPr>
          <a:lstStyle/>
          <a:p>
            <a:r>
              <a:rPr lang="pt-PT" b="1" dirty="0"/>
              <a:t>Protocolo de Resolução de Endereços Lógico (ARP)</a:t>
            </a:r>
          </a:p>
          <a:p>
            <a:r>
              <a:rPr lang="pt-PT" dirty="0"/>
              <a:t>O protocolo ARP é usado para obter o endereço físico de um dispositivo a partir do seu endereço lógico. Para determinar a correspondência de endereços, o ARP começa por consultar uma tabela que contem o mapeamento entre os endereços físicos e os </a:t>
            </a:r>
            <a:r>
              <a:rPr lang="pt-PT" dirty="0" err="1" smtClean="0"/>
              <a:t>respectívos</a:t>
            </a:r>
            <a:r>
              <a:rPr lang="pt-PT" dirty="0" smtClean="0"/>
              <a:t> </a:t>
            </a:r>
            <a:r>
              <a:rPr lang="pt-PT" dirty="0"/>
              <a:t>endereços lógicos (tabela ARP ou cache ARP). Se não encontrar o endereço na tabela, envia uma mensagem de </a:t>
            </a:r>
            <a:r>
              <a:rPr lang="pt-PT" i="1" dirty="0"/>
              <a:t>Broadcast</a:t>
            </a:r>
            <a:r>
              <a:rPr lang="pt-PT" dirty="0"/>
              <a:t> com o endereço lógico. </a:t>
            </a:r>
            <a:r>
              <a:rPr lang="pt-PT" dirty="0" smtClean="0"/>
              <a:t>O </a:t>
            </a:r>
            <a:r>
              <a:rPr lang="pt-PT" dirty="0"/>
              <a:t>dispositivos com o endereço lógico indicado na mensagem ARP deverá responder com uma mensagem ARP com o seu endereço físico. O novo par de endereços é adicionado a tabela. Após determinado período sem serem usados, as </a:t>
            </a:r>
            <a:r>
              <a:rPr lang="pt-PT" dirty="0" smtClean="0"/>
              <a:t>entradas </a:t>
            </a:r>
            <a:r>
              <a:rPr lang="pt-PT" dirty="0"/>
              <a:t>da tabela são removidas.</a:t>
            </a:r>
            <a:endParaRPr lang="en-US" i="1" dirty="0"/>
          </a:p>
        </p:txBody>
      </p:sp>
      <p:sp>
        <p:nvSpPr>
          <p:cNvPr id="4" name="Date Placeholder 3">
            <a:extLst>
              <a:ext uri="{FF2B5EF4-FFF2-40B4-BE49-F238E27FC236}">
                <a16:creationId xmlns:a16="http://schemas.microsoft.com/office/drawing/2014/main" id="{4E64A6CC-A8E0-46A0-802E-A79B9B623841}"/>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2D37AA7C-D341-4508-B73D-0C884BDA3C63}"/>
              </a:ext>
            </a:extLst>
          </p:cNvPr>
          <p:cNvSpPr>
            <a:spLocks noGrp="1"/>
          </p:cNvSpPr>
          <p:nvPr>
            <p:ph type="sldNum" sz="quarter" idx="12"/>
          </p:nvPr>
        </p:nvSpPr>
        <p:spPr/>
        <p:txBody>
          <a:bodyPr/>
          <a:lstStyle/>
          <a:p>
            <a:fld id="{0023C5BA-212A-4618-87B1-C700690D5974}" type="slidenum">
              <a:rPr lang="en-US" smtClean="0"/>
              <a:pPr/>
              <a:t>52</a:t>
            </a:fld>
            <a:endParaRPr lang="en-US" dirty="0"/>
          </a:p>
        </p:txBody>
      </p:sp>
    </p:spTree>
    <p:extLst>
      <p:ext uri="{BB962C8B-B14F-4D97-AF65-F5344CB8AC3E}">
        <p14:creationId xmlns:p14="http://schemas.microsoft.com/office/powerpoint/2010/main" val="307497563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5272-B2C2-47D3-8382-20A91B977F46}"/>
              </a:ext>
            </a:extLst>
          </p:cNvPr>
          <p:cNvSpPr>
            <a:spLocks noGrp="1"/>
          </p:cNvSpPr>
          <p:nvPr>
            <p:ph type="title"/>
          </p:nvPr>
        </p:nvSpPr>
        <p:spPr>
          <a:xfrm>
            <a:off x="838200" y="338621"/>
            <a:ext cx="10757452" cy="1325563"/>
          </a:xfrm>
        </p:spPr>
        <p:txBody>
          <a:bodyPr/>
          <a:lstStyle/>
          <a:p>
            <a:r>
              <a:rPr lang="pt-PT" dirty="0" err="1"/>
              <a:t>RARP</a:t>
            </a:r>
            <a:r>
              <a:rPr lang="pt-PT" dirty="0"/>
              <a:t> </a:t>
            </a:r>
            <a:r>
              <a:rPr lang="pt-PT" i="1" dirty="0"/>
              <a:t>(Reverse </a:t>
            </a:r>
            <a:r>
              <a:rPr lang="pt-PT" i="1" dirty="0" err="1"/>
              <a:t>Address</a:t>
            </a:r>
            <a:r>
              <a:rPr lang="pt-PT" i="1" dirty="0"/>
              <a:t> </a:t>
            </a:r>
            <a:r>
              <a:rPr lang="pt-PT" i="1" dirty="0" err="1"/>
              <a:t>Resolution</a:t>
            </a:r>
            <a:r>
              <a:rPr lang="pt-PT" i="1" dirty="0"/>
              <a:t> </a:t>
            </a:r>
            <a:r>
              <a:rPr lang="pt-PT" i="1" dirty="0" err="1"/>
              <a:t>Protocol</a:t>
            </a:r>
            <a:r>
              <a:rPr lang="pt-PT" i="1" dirty="0"/>
              <a:t>)</a:t>
            </a:r>
            <a:endParaRPr lang="en-US" i="1" dirty="0"/>
          </a:p>
        </p:txBody>
      </p:sp>
      <p:sp>
        <p:nvSpPr>
          <p:cNvPr id="3" name="Content Placeholder 2">
            <a:extLst>
              <a:ext uri="{FF2B5EF4-FFF2-40B4-BE49-F238E27FC236}">
                <a16:creationId xmlns:a16="http://schemas.microsoft.com/office/drawing/2014/main" id="{A8E58EB5-58FB-48B6-BAB3-8ECB89ABE4A7}"/>
              </a:ext>
            </a:extLst>
          </p:cNvPr>
          <p:cNvSpPr>
            <a:spLocks noGrp="1"/>
          </p:cNvSpPr>
          <p:nvPr>
            <p:ph idx="1"/>
          </p:nvPr>
        </p:nvSpPr>
        <p:spPr>
          <a:xfrm>
            <a:off x="838200" y="1717192"/>
            <a:ext cx="10515600" cy="4351338"/>
          </a:xfrm>
        </p:spPr>
        <p:txBody>
          <a:bodyPr/>
          <a:lstStyle/>
          <a:p>
            <a:r>
              <a:rPr lang="pt-PT" dirty="0"/>
              <a:t>O protocolo RARP (Protocolo de Resolução de Endereço Físico) é usado para determinar o endereço lógico de um dispositivo a </a:t>
            </a:r>
            <a:r>
              <a:rPr lang="pt-PT" dirty="0" smtClean="0"/>
              <a:t>partir </a:t>
            </a:r>
            <a:r>
              <a:rPr lang="pt-PT" dirty="0"/>
              <a:t>do seu endereço físico. É o processo oposto ao realizado </a:t>
            </a:r>
            <a:r>
              <a:rPr lang="pt-PT" dirty="0" err="1"/>
              <a:t>pelo</a:t>
            </a:r>
            <a:r>
              <a:rPr lang="pt-PT" dirty="0"/>
              <a:t> protocolo ARP. Quando um dispositivo pretende saber o seu endereço lógico a partir do endereço físico, envia um </a:t>
            </a:r>
            <a:r>
              <a:rPr lang="pt-PT" i="1" dirty="0"/>
              <a:t>Broadcast </a:t>
            </a:r>
            <a:r>
              <a:rPr lang="pt-PT" dirty="0"/>
              <a:t>para a rede local com o seu endereço físico. Em resposta, espera receber de um servidor previamente configurado para tal, uma mensagem </a:t>
            </a:r>
            <a:r>
              <a:rPr lang="pt-PT" dirty="0" err="1"/>
              <a:t>RARP</a:t>
            </a:r>
            <a:r>
              <a:rPr lang="pt-PT" dirty="0"/>
              <a:t> com o seu endereço lógico.</a:t>
            </a:r>
          </a:p>
          <a:p>
            <a:r>
              <a:rPr lang="pt-PT" dirty="0"/>
              <a:t>O protocolo </a:t>
            </a:r>
            <a:r>
              <a:rPr lang="pt-PT" dirty="0" err="1"/>
              <a:t>RARP</a:t>
            </a:r>
            <a:r>
              <a:rPr lang="pt-PT" dirty="0"/>
              <a:t> é muito usado nas máquinas sem disco para obter um endereço lógico.</a:t>
            </a:r>
            <a:endParaRPr lang="en-US" dirty="0"/>
          </a:p>
        </p:txBody>
      </p:sp>
      <p:sp>
        <p:nvSpPr>
          <p:cNvPr id="4" name="Date Placeholder 3">
            <a:extLst>
              <a:ext uri="{FF2B5EF4-FFF2-40B4-BE49-F238E27FC236}">
                <a16:creationId xmlns:a16="http://schemas.microsoft.com/office/drawing/2014/main" id="{3E197169-931C-418E-A664-F96C0ABDEE05}"/>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D8D07A5-4495-41A8-B4C1-D7E210C23982}"/>
              </a:ext>
            </a:extLst>
          </p:cNvPr>
          <p:cNvSpPr>
            <a:spLocks noGrp="1"/>
          </p:cNvSpPr>
          <p:nvPr>
            <p:ph type="sldNum" sz="quarter" idx="12"/>
          </p:nvPr>
        </p:nvSpPr>
        <p:spPr/>
        <p:txBody>
          <a:bodyPr/>
          <a:lstStyle/>
          <a:p>
            <a:fld id="{0023C5BA-212A-4618-87B1-C700690D5974}" type="slidenum">
              <a:rPr lang="en-US" smtClean="0"/>
              <a:pPr/>
              <a:t>53</a:t>
            </a:fld>
            <a:endParaRPr lang="en-US" dirty="0"/>
          </a:p>
        </p:txBody>
      </p:sp>
    </p:spTree>
    <p:extLst>
      <p:ext uri="{BB962C8B-B14F-4D97-AF65-F5344CB8AC3E}">
        <p14:creationId xmlns:p14="http://schemas.microsoft.com/office/powerpoint/2010/main" val="91596149"/>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2FD5-CB9C-D341-AEC1-3EF92A35E959}"/>
              </a:ext>
            </a:extLst>
          </p:cNvPr>
          <p:cNvSpPr>
            <a:spLocks noGrp="1"/>
          </p:cNvSpPr>
          <p:nvPr>
            <p:ph type="title"/>
          </p:nvPr>
        </p:nvSpPr>
        <p:spPr/>
        <p:txBody>
          <a:bodyPr/>
          <a:lstStyle/>
          <a:p>
            <a:r>
              <a:rPr lang="pt-PT" dirty="0"/>
              <a:t>Camada Física</a:t>
            </a:r>
          </a:p>
        </p:txBody>
      </p:sp>
      <p:sp>
        <p:nvSpPr>
          <p:cNvPr id="3" name="Content Placeholder 2">
            <a:extLst>
              <a:ext uri="{FF2B5EF4-FFF2-40B4-BE49-F238E27FC236}">
                <a16:creationId xmlns:a16="http://schemas.microsoft.com/office/drawing/2014/main" id="{3D395ADA-4CF2-5F44-9DCD-F407023CA295}"/>
              </a:ext>
            </a:extLst>
          </p:cNvPr>
          <p:cNvSpPr>
            <a:spLocks noGrp="1"/>
          </p:cNvSpPr>
          <p:nvPr>
            <p:ph idx="1"/>
          </p:nvPr>
        </p:nvSpPr>
        <p:spPr/>
        <p:txBody>
          <a:bodyPr/>
          <a:lstStyle/>
          <a:p>
            <a:r>
              <a:rPr lang="pt-PT" dirty="0"/>
              <a:t>Envia e recebe bits tendo em conta aspectos físicos do meio de transmissão . As questões relacionadas com os níveis de tensão , as dimensões físicas dos conectores , a configuração dos pinos , os procedimentos e mecanismos de interligação física e controlo da ligações físicas entre dispositivos.</a:t>
            </a:r>
          </a:p>
          <a:p>
            <a:r>
              <a:rPr lang="pt-PT" dirty="0"/>
              <a:t>Exemplos: conector RJ-45</a:t>
            </a:r>
          </a:p>
        </p:txBody>
      </p:sp>
      <p:sp>
        <p:nvSpPr>
          <p:cNvPr id="4" name="Date Placeholder 3">
            <a:extLst>
              <a:ext uri="{FF2B5EF4-FFF2-40B4-BE49-F238E27FC236}">
                <a16:creationId xmlns:a16="http://schemas.microsoft.com/office/drawing/2014/main" id="{FC0D4067-7BE3-574D-9164-37520F9BCEC0}"/>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E0ABD6D9-DC67-6A49-8944-D2D008288E45}"/>
              </a:ext>
            </a:extLst>
          </p:cNvPr>
          <p:cNvSpPr>
            <a:spLocks noGrp="1"/>
          </p:cNvSpPr>
          <p:nvPr>
            <p:ph type="sldNum" sz="quarter" idx="12"/>
          </p:nvPr>
        </p:nvSpPr>
        <p:spPr/>
        <p:txBody>
          <a:bodyPr/>
          <a:lstStyle/>
          <a:p>
            <a:fld id="{0023C5BA-212A-4618-87B1-C700690D5974}" type="slidenum">
              <a:rPr lang="en-US" smtClean="0"/>
              <a:pPr/>
              <a:t>54</a:t>
            </a:fld>
            <a:endParaRPr lang="en-US" dirty="0"/>
          </a:p>
        </p:txBody>
      </p:sp>
      <p:pic>
        <p:nvPicPr>
          <p:cNvPr id="7" name="Picture 6">
            <a:extLst>
              <a:ext uri="{FF2B5EF4-FFF2-40B4-BE49-F238E27FC236}">
                <a16:creationId xmlns:a16="http://schemas.microsoft.com/office/drawing/2014/main" id="{156A87D9-927C-B342-B2F7-8B3FC40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009078"/>
            <a:ext cx="6191250" cy="2032948"/>
          </a:xfrm>
          <a:prstGeom prst="rect">
            <a:avLst/>
          </a:prstGeom>
        </p:spPr>
      </p:pic>
    </p:spTree>
    <p:extLst>
      <p:ext uri="{BB962C8B-B14F-4D97-AF65-F5344CB8AC3E}">
        <p14:creationId xmlns:p14="http://schemas.microsoft.com/office/powerpoint/2010/main" val="151985951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5EF-3913-4C1B-B67B-4CB8F5DCD80B}"/>
              </a:ext>
            </a:extLst>
          </p:cNvPr>
          <p:cNvSpPr>
            <a:spLocks noGrp="1"/>
          </p:cNvSpPr>
          <p:nvPr>
            <p:ph type="title"/>
          </p:nvPr>
        </p:nvSpPr>
        <p:spPr/>
        <p:txBody>
          <a:bodyPr/>
          <a:lstStyle/>
          <a:p>
            <a:r>
              <a:rPr lang="pt-PT" dirty="0">
                <a:latin typeface="Garamond" pitchFamily="18" charset="0"/>
              </a:rPr>
              <a:t>Bibliografia consultada</a:t>
            </a:r>
            <a:endParaRPr lang="en-US" dirty="0"/>
          </a:p>
        </p:txBody>
      </p:sp>
      <p:sp>
        <p:nvSpPr>
          <p:cNvPr id="3" name="Content Placeholder 2">
            <a:extLst>
              <a:ext uri="{FF2B5EF4-FFF2-40B4-BE49-F238E27FC236}">
                <a16:creationId xmlns:a16="http://schemas.microsoft.com/office/drawing/2014/main" id="{BC2949CD-A564-4302-A5B6-B7A6ED72E932}"/>
              </a:ext>
            </a:extLst>
          </p:cNvPr>
          <p:cNvSpPr>
            <a:spLocks noGrp="1"/>
          </p:cNvSpPr>
          <p:nvPr>
            <p:ph idx="1"/>
          </p:nvPr>
        </p:nvSpPr>
        <p:spPr/>
        <p:txBody>
          <a:bodyPr>
            <a:normAutofit fontScale="85000" lnSpcReduction="20000"/>
          </a:bodyPr>
          <a:lstStyle/>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Barrett, D., &amp; King, T. (2010). </a:t>
            </a:r>
            <a:r>
              <a:rPr lang="pt-PT" altLang="en-US" i="1" dirty="0">
                <a:ea typeface="Calibri" panose="020F0502020204030204" pitchFamily="34" charset="0"/>
              </a:rPr>
              <a:t>Redes de Computadores.</a:t>
            </a:r>
            <a:r>
              <a:rPr lang="pt-PT" altLang="en-US" dirty="0">
                <a:ea typeface="Calibri" panose="020F0502020204030204" pitchFamily="34" charset="0"/>
              </a:rPr>
              <a:t> Rio de Janeiro: </a:t>
            </a:r>
            <a:r>
              <a:rPr lang="pt-PT" altLang="en-US" dirty="0" err="1">
                <a:ea typeface="Calibri" panose="020F0502020204030204" pitchFamily="34" charset="0"/>
              </a:rPr>
              <a:t>LTC</a:t>
            </a:r>
            <a:r>
              <a:rPr lang="pt-PT" altLang="en-US" dirty="0">
                <a:ea typeface="Calibri" panose="020F0502020204030204" pitchFamily="34" charset="0"/>
              </a:rPr>
              <a:t> Livros Técnicos e Científicos Editora.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Boavida, F., Bernardes, M., &amp; </a:t>
            </a:r>
            <a:r>
              <a:rPr lang="pt-PT" altLang="en-US" dirty="0" err="1">
                <a:ea typeface="Calibri" panose="020F0502020204030204" pitchFamily="34" charset="0"/>
              </a:rPr>
              <a:t>Vapi</a:t>
            </a:r>
            <a:r>
              <a:rPr lang="pt-PT" altLang="en-US" dirty="0">
                <a:ea typeface="Calibri" panose="020F0502020204030204" pitchFamily="34" charset="0"/>
              </a:rPr>
              <a:t>, P. (2011). </a:t>
            </a:r>
            <a:r>
              <a:rPr lang="pt-PT" altLang="en-US" i="1" dirty="0">
                <a:ea typeface="Calibri" panose="020F0502020204030204" pitchFamily="34" charset="0"/>
              </a:rPr>
              <a:t>Administração de Redes de Informáticas.</a:t>
            </a:r>
            <a:r>
              <a:rPr lang="pt-PT" altLang="en-US" dirty="0">
                <a:ea typeface="Calibri" panose="020F0502020204030204" pitchFamily="34" charset="0"/>
              </a:rPr>
              <a:t> Lisboa: FCA - Editora de Informática, LDA.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Leon-Garcia, A., &amp; </a:t>
            </a:r>
            <a:r>
              <a:rPr lang="pt-PT" altLang="en-US" dirty="0" err="1">
                <a:ea typeface="Calibri" panose="020F0502020204030204" pitchFamily="34" charset="0"/>
              </a:rPr>
              <a:t>Widjaja</a:t>
            </a:r>
            <a:r>
              <a:rPr lang="pt-PT" altLang="en-US" dirty="0">
                <a:ea typeface="Calibri" panose="020F0502020204030204" pitchFamily="34" charset="0"/>
              </a:rPr>
              <a:t>, I. (2001). </a:t>
            </a:r>
            <a:r>
              <a:rPr lang="en-US" altLang="en-US" i="1" dirty="0">
                <a:ea typeface="Calibri" panose="020F0502020204030204" pitchFamily="34" charset="0"/>
              </a:rPr>
              <a:t>Communication </a:t>
            </a:r>
            <a:r>
              <a:rPr lang="en-US" altLang="en-US" i="1" dirty="0" err="1">
                <a:ea typeface="Calibri" panose="020F0502020204030204" pitchFamily="34" charset="0"/>
              </a:rPr>
              <a:t>Networkd</a:t>
            </a:r>
            <a:r>
              <a:rPr lang="en-US" altLang="en-US" i="1" dirty="0">
                <a:ea typeface="Calibri" panose="020F0502020204030204" pitchFamily="34" charset="0"/>
              </a:rPr>
              <a:t> - Fundamental Concepts and Key Architectures.</a:t>
            </a:r>
            <a:r>
              <a:rPr lang="en-US" altLang="en-US" dirty="0">
                <a:ea typeface="Calibri" panose="020F0502020204030204" pitchFamily="34" charset="0"/>
              </a:rPr>
              <a:t> The McGraw-Hill </a:t>
            </a:r>
            <a:r>
              <a:rPr lang="en-US" altLang="en-US" dirty="0" err="1">
                <a:ea typeface="Calibri" panose="020F0502020204030204" pitchFamily="34" charset="0"/>
              </a:rPr>
              <a:t>Campanies</a:t>
            </a:r>
            <a:r>
              <a:rPr lang="en-US" altLang="en-US" dirty="0">
                <a:ea typeface="Calibri" panose="020F0502020204030204" pitchFamily="34" charset="0"/>
              </a:rPr>
              <a:t>.</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Peterson, L. L., &amp; Davie, B. S. (2011). </a:t>
            </a:r>
            <a:r>
              <a:rPr lang="en-US" altLang="en-US" i="1" dirty="0">
                <a:ea typeface="Calibri" panose="020F0502020204030204" pitchFamily="34" charset="0"/>
              </a:rPr>
              <a:t>Computer Networks: a systems approach.</a:t>
            </a:r>
            <a:r>
              <a:rPr lang="en-US" altLang="en-US" dirty="0">
                <a:ea typeface="Calibri" panose="020F0502020204030204" pitchFamily="34" charset="0"/>
              </a:rPr>
              <a:t> San Francisco: Morgan </a:t>
            </a:r>
            <a:r>
              <a:rPr lang="en-US" altLang="en-US" dirty="0" err="1">
                <a:ea typeface="Calibri" panose="020F0502020204030204" pitchFamily="34" charset="0"/>
              </a:rPr>
              <a:t>Kufmann</a:t>
            </a:r>
            <a:r>
              <a:rPr lang="en-US" altLang="en-US" dirty="0">
                <a:ea typeface="Calibri" panose="020F0502020204030204" pitchFamily="34" charset="0"/>
              </a:rPr>
              <a:t>.</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Tanenbaum, A. S., &amp; </a:t>
            </a:r>
            <a:r>
              <a:rPr lang="en-US" altLang="en-US" dirty="0" err="1">
                <a:ea typeface="Calibri" panose="020F0502020204030204" pitchFamily="34" charset="0"/>
              </a:rPr>
              <a:t>Wetherall</a:t>
            </a:r>
            <a:r>
              <a:rPr lang="en-US" altLang="en-US" dirty="0">
                <a:ea typeface="Calibri" panose="020F0502020204030204" pitchFamily="34" charset="0"/>
              </a:rPr>
              <a:t>, D. J. (2011). </a:t>
            </a:r>
            <a:r>
              <a:rPr lang="en-US" altLang="en-US" i="1" dirty="0">
                <a:ea typeface="Calibri" panose="020F0502020204030204" pitchFamily="34" charset="0"/>
              </a:rPr>
              <a:t>Computer Networks .</a:t>
            </a:r>
            <a:r>
              <a:rPr lang="en-US" altLang="en-US" dirty="0">
                <a:ea typeface="Calibri" panose="020F0502020204030204" pitchFamily="34" charset="0"/>
              </a:rPr>
              <a:t> Boston,: Pearson Education, Inc.,.</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Torres, G. (2001). </a:t>
            </a:r>
            <a:r>
              <a:rPr lang="pt-PT" altLang="en-US" i="1" dirty="0">
                <a:ea typeface="Calibri" panose="020F0502020204030204" pitchFamily="34" charset="0"/>
              </a:rPr>
              <a:t>Redes de </a:t>
            </a:r>
            <a:r>
              <a:rPr lang="pt-PT" altLang="en-US" i="1" dirty="0" err="1">
                <a:ea typeface="Calibri" panose="020F0502020204030204" pitchFamily="34" charset="0"/>
              </a:rPr>
              <a:t>Compotadores</a:t>
            </a:r>
            <a:r>
              <a:rPr lang="pt-PT" altLang="en-US" i="1" dirty="0">
                <a:ea typeface="Calibri" panose="020F0502020204030204" pitchFamily="34" charset="0"/>
              </a:rPr>
              <a:t> Curso Completo.</a:t>
            </a:r>
            <a:r>
              <a:rPr lang="pt-PT" altLang="en-US" dirty="0">
                <a:ea typeface="Calibri" panose="020F0502020204030204" pitchFamily="34" charset="0"/>
              </a:rPr>
              <a:t> </a:t>
            </a:r>
            <a:r>
              <a:rPr lang="pt-PT" altLang="en-US" dirty="0" err="1">
                <a:ea typeface="Calibri" panose="020F0502020204030204" pitchFamily="34" charset="0"/>
              </a:rPr>
              <a:t>Axcel</a:t>
            </a:r>
            <a:r>
              <a:rPr lang="pt-PT" altLang="en-US" dirty="0">
                <a:ea typeface="Calibri" panose="020F0502020204030204" pitchFamily="34" charset="0"/>
              </a:rPr>
              <a:t> </a:t>
            </a:r>
            <a:r>
              <a:rPr lang="pt-PT" altLang="en-US" dirty="0" err="1">
                <a:ea typeface="Calibri" panose="020F0502020204030204" pitchFamily="34" charset="0"/>
              </a:rPr>
              <a:t>Books</a:t>
            </a:r>
            <a:r>
              <a:rPr lang="pt-PT" altLang="en-US" dirty="0">
                <a:ea typeface="Calibri" panose="020F0502020204030204" pitchFamily="34" charset="0"/>
              </a:rPr>
              <a:t> do Brasil Editora.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Véstias, M. (2009). </a:t>
            </a:r>
            <a:r>
              <a:rPr lang="pt-PT" altLang="en-US" i="1" dirty="0">
                <a:ea typeface="Calibri" panose="020F0502020204030204" pitchFamily="34" charset="0"/>
              </a:rPr>
              <a:t>Redes Cisco - Para profissionais.</a:t>
            </a:r>
            <a:r>
              <a:rPr lang="pt-PT" altLang="en-US" dirty="0">
                <a:ea typeface="Calibri" panose="020F0502020204030204" pitchFamily="34" charset="0"/>
              </a:rPr>
              <a:t> Lisboa: FCA - Editora de Informática, LDA.</a:t>
            </a:r>
            <a:endParaRPr lang="en-US" altLang="en-US" dirty="0"/>
          </a:p>
          <a:p>
            <a:endParaRPr lang="en-US" dirty="0"/>
          </a:p>
        </p:txBody>
      </p:sp>
      <p:sp>
        <p:nvSpPr>
          <p:cNvPr id="4" name="Date Placeholder 3">
            <a:extLst>
              <a:ext uri="{FF2B5EF4-FFF2-40B4-BE49-F238E27FC236}">
                <a16:creationId xmlns:a16="http://schemas.microsoft.com/office/drawing/2014/main" id="{B17B9F23-AB42-493B-9322-8D11AB424DDB}"/>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EDE5012D-841C-4293-9601-A8C6EDF29407}"/>
              </a:ext>
            </a:extLst>
          </p:cNvPr>
          <p:cNvSpPr>
            <a:spLocks noGrp="1"/>
          </p:cNvSpPr>
          <p:nvPr>
            <p:ph type="sldNum" sz="quarter" idx="12"/>
          </p:nvPr>
        </p:nvSpPr>
        <p:spPr/>
        <p:txBody>
          <a:bodyPr/>
          <a:lstStyle/>
          <a:p>
            <a:fld id="{0023C5BA-212A-4618-87B1-C700690D5974}" type="slidenum">
              <a:rPr lang="en-US" smtClean="0"/>
              <a:pPr/>
              <a:t>55</a:t>
            </a:fld>
            <a:endParaRPr lang="en-US" dirty="0"/>
          </a:p>
        </p:txBody>
      </p:sp>
    </p:spTree>
    <p:extLst>
      <p:ext uri="{BB962C8B-B14F-4D97-AF65-F5344CB8AC3E}">
        <p14:creationId xmlns:p14="http://schemas.microsoft.com/office/powerpoint/2010/main" val="367523011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05DD-5D40-49F3-8C2E-119814622311}"/>
              </a:ext>
            </a:extLst>
          </p:cNvPr>
          <p:cNvSpPr>
            <a:spLocks noGrp="1"/>
          </p:cNvSpPr>
          <p:nvPr>
            <p:ph type="title"/>
          </p:nvPr>
        </p:nvSpPr>
        <p:spPr/>
        <p:txBody>
          <a:bodyPr/>
          <a:lstStyle/>
          <a:p>
            <a:r>
              <a:rPr lang="en-US" dirty="0"/>
              <a:t>Quest</a:t>
            </a:r>
            <a:r>
              <a:rPr lang="pt-PT" dirty="0"/>
              <a:t>ões de reflexão</a:t>
            </a:r>
            <a:endParaRPr lang="en-US" dirty="0"/>
          </a:p>
        </p:txBody>
      </p:sp>
      <p:sp>
        <p:nvSpPr>
          <p:cNvPr id="3" name="Content Placeholder 2">
            <a:extLst>
              <a:ext uri="{FF2B5EF4-FFF2-40B4-BE49-F238E27FC236}">
                <a16:creationId xmlns:a16="http://schemas.microsoft.com/office/drawing/2014/main" id="{96CB451C-47BC-4D9F-9638-514BE19AEF11}"/>
              </a:ext>
            </a:extLst>
          </p:cNvPr>
          <p:cNvSpPr>
            <a:spLocks noGrp="1"/>
          </p:cNvSpPr>
          <p:nvPr>
            <p:ph idx="1"/>
          </p:nvPr>
        </p:nvSpPr>
        <p:spPr/>
        <p:txBody>
          <a:bodyPr>
            <a:normAutofit fontScale="92500"/>
          </a:bodyPr>
          <a:lstStyle/>
          <a:p>
            <a:pPr marL="514350" indent="-514350">
              <a:buFont typeface="+mj-lt"/>
              <a:buAutoNum type="arabicPeriod"/>
            </a:pPr>
            <a:r>
              <a:rPr lang="pt-PT" dirty="0"/>
              <a:t>Em que consiste o processo de encapsulamento e </a:t>
            </a:r>
            <a:r>
              <a:rPr lang="pt-PT" dirty="0" err="1"/>
              <a:t>desencapsulamento</a:t>
            </a:r>
            <a:r>
              <a:rPr lang="pt-PT" dirty="0"/>
              <a:t>?</a:t>
            </a:r>
          </a:p>
          <a:p>
            <a:pPr marL="514350" indent="-514350">
              <a:buFont typeface="+mj-lt"/>
              <a:buAutoNum type="arabicPeriod"/>
            </a:pPr>
            <a:r>
              <a:rPr lang="pt-PT" dirty="0"/>
              <a:t>Diga o que entende por protocolo?</a:t>
            </a:r>
          </a:p>
          <a:p>
            <a:pPr marL="1200150" lvl="1" indent="-514350">
              <a:buFont typeface="+mj-lt"/>
              <a:buAutoNum type="romanLcPeriod"/>
            </a:pPr>
            <a:r>
              <a:rPr lang="pt-PT" dirty="0"/>
              <a:t>Estabeleça a distinção entre protocolos abertos e protocolos fechados;</a:t>
            </a:r>
          </a:p>
          <a:p>
            <a:pPr marL="1200150" lvl="1" indent="-514350">
              <a:buFont typeface="+mj-lt"/>
              <a:buAutoNum type="romanLcPeriod"/>
            </a:pPr>
            <a:r>
              <a:rPr lang="pt-PT" dirty="0"/>
              <a:t>O que é um grafo de protocolos?</a:t>
            </a:r>
          </a:p>
          <a:p>
            <a:pPr marL="514350" indent="-514350">
              <a:buFont typeface="+mj-lt"/>
              <a:buAutoNum type="arabicPeriod"/>
            </a:pPr>
            <a:r>
              <a:rPr lang="pt-PT" dirty="0"/>
              <a:t>Estabeleça a distinção entre o modelo de referência e o modelo de protocolos.</a:t>
            </a:r>
          </a:p>
          <a:p>
            <a:pPr marL="514350" indent="-514350">
              <a:buFont typeface="+mj-lt"/>
              <a:buAutoNum type="arabicPeriod"/>
            </a:pPr>
            <a:r>
              <a:rPr lang="pt-PT" dirty="0"/>
              <a:t>Quais problemas se esperava solucionar com a criação do Modelo OSI, e diga se esses problemas foram solucionados.</a:t>
            </a:r>
          </a:p>
          <a:p>
            <a:pPr marL="514350" indent="-514350">
              <a:buFont typeface="+mj-lt"/>
              <a:buAutoNum type="arabicPeriod"/>
            </a:pPr>
            <a:r>
              <a:rPr lang="pt-PT" dirty="0"/>
              <a:t>Qual é a diferença entre a arquitectura TCP/IP e  protocolos TCP e IP?</a:t>
            </a:r>
          </a:p>
          <a:p>
            <a:pPr marL="514350" indent="-514350">
              <a:buFont typeface="+mj-lt"/>
              <a:buAutoNum type="arabicPeriod"/>
            </a:pPr>
            <a:endParaRPr lang="pt-PT" dirty="0"/>
          </a:p>
          <a:p>
            <a:pPr marL="514350" indent="-514350">
              <a:buFont typeface="+mj-lt"/>
              <a:buAutoNum type="arabicPeriod"/>
            </a:pPr>
            <a:endParaRPr lang="pt-PT" dirty="0"/>
          </a:p>
          <a:p>
            <a:pPr marL="1200150" lvl="1" indent="-514350">
              <a:buFont typeface="+mj-lt"/>
              <a:buAutoNum type="romanLcPeriod"/>
            </a:pPr>
            <a:endParaRPr lang="pt-PT" dirty="0"/>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id="{14729363-275C-4C43-942C-AB45CA7CD290}"/>
              </a:ext>
            </a:extLst>
          </p:cNvPr>
          <p:cNvSpPr>
            <a:spLocks noGrp="1"/>
          </p:cNvSpPr>
          <p:nvPr>
            <p:ph type="dt" sz="half" idx="10"/>
          </p:nvPr>
        </p:nvSpPr>
        <p:spPr/>
        <p:txBody>
          <a:bodyPr/>
          <a:lstStyle/>
          <a:p>
            <a:fld id="{CA4F0ACA-32FB-4F79-9014-A01B9D41DE7A}" type="datetime1">
              <a:rPr lang="pt-PT" smtClean="0"/>
              <a:t>27/02/2024</a:t>
            </a:fld>
            <a:endParaRPr lang="en-US" dirty="0"/>
          </a:p>
        </p:txBody>
      </p:sp>
      <p:sp>
        <p:nvSpPr>
          <p:cNvPr id="5" name="Slide Number Placeholder 4">
            <a:extLst>
              <a:ext uri="{FF2B5EF4-FFF2-40B4-BE49-F238E27FC236}">
                <a16:creationId xmlns:a16="http://schemas.microsoft.com/office/drawing/2014/main" id="{C751094B-06E8-4B7A-A532-8D4522A6B72E}"/>
              </a:ext>
            </a:extLst>
          </p:cNvPr>
          <p:cNvSpPr>
            <a:spLocks noGrp="1"/>
          </p:cNvSpPr>
          <p:nvPr>
            <p:ph type="sldNum" sz="quarter" idx="12"/>
          </p:nvPr>
        </p:nvSpPr>
        <p:spPr/>
        <p:txBody>
          <a:bodyPr/>
          <a:lstStyle/>
          <a:p>
            <a:fld id="{0023C5BA-212A-4618-87B1-C700690D5974}" type="slidenum">
              <a:rPr lang="en-US" smtClean="0"/>
              <a:pPr/>
              <a:t>56</a:t>
            </a:fld>
            <a:endParaRPr lang="en-US" dirty="0"/>
          </a:p>
        </p:txBody>
      </p:sp>
    </p:spTree>
    <p:extLst>
      <p:ext uri="{BB962C8B-B14F-4D97-AF65-F5344CB8AC3E}">
        <p14:creationId xmlns:p14="http://schemas.microsoft.com/office/powerpoint/2010/main" val="41189768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71B95-FBE6-4F13-AF50-99488600B5D2}"/>
              </a:ext>
            </a:extLst>
          </p:cNvPr>
          <p:cNvSpPr>
            <a:spLocks noGrp="1"/>
          </p:cNvSpPr>
          <p:nvPr>
            <p:ph idx="1"/>
          </p:nvPr>
        </p:nvSpPr>
        <p:spPr/>
        <p:txBody>
          <a:bodyPr/>
          <a:lstStyle/>
          <a:p>
            <a:pPr marL="514350" indent="-514350">
              <a:buFont typeface="+mj-lt"/>
              <a:buAutoNum type="arabicPeriod" startAt="6"/>
            </a:pPr>
            <a:r>
              <a:rPr lang="pt-PT" dirty="0"/>
              <a:t>Como se chama a interface que interconecta duas camadas adjacentes do Modelo OSI?</a:t>
            </a:r>
          </a:p>
          <a:p>
            <a:pPr marL="514350" indent="-514350">
              <a:buFont typeface="+mj-lt"/>
              <a:buAutoNum type="arabicPeriod" startAt="6"/>
            </a:pPr>
            <a:r>
              <a:rPr lang="pt-PT" dirty="0"/>
              <a:t>Fale sobre as </a:t>
            </a:r>
            <a:r>
              <a:rPr lang="pt-PT" i="1" dirty="0" err="1"/>
              <a:t>Peer</a:t>
            </a:r>
            <a:r>
              <a:rPr lang="pt-PT" i="1" dirty="0"/>
              <a:t>-to-</a:t>
            </a:r>
            <a:r>
              <a:rPr lang="pt-PT" i="1" dirty="0" err="1"/>
              <a:t>Peer</a:t>
            </a:r>
            <a:r>
              <a:rPr lang="pt-PT" i="1" dirty="0"/>
              <a:t> interface</a:t>
            </a:r>
            <a:r>
              <a:rPr lang="pt-PT" dirty="0"/>
              <a:t>, e sobre as interfaces de serviço.</a:t>
            </a:r>
          </a:p>
          <a:p>
            <a:pPr marL="514350" indent="-514350">
              <a:buFont typeface="+mj-lt"/>
              <a:buAutoNum type="arabicPeriod" startAt="6"/>
            </a:pPr>
            <a:r>
              <a:rPr lang="pt-PT" dirty="0"/>
              <a:t>Explique porquê há necessidade de incluir o endereço de origem no cabeçalho do pacote, sendo que, usando somente o endereço de destino para que o pacote chegue ao destinatário pretendido?</a:t>
            </a:r>
          </a:p>
          <a:p>
            <a:pPr marL="514350" indent="-514350">
              <a:buFont typeface="+mj-lt"/>
              <a:buAutoNum type="arabicPeriod" startAt="6"/>
            </a:pPr>
            <a:r>
              <a:rPr lang="pt-PT" dirty="0"/>
              <a:t>Os serviços de cada camada são implementados pro protocolos, sendo que estes são responsáveis </a:t>
            </a:r>
            <a:r>
              <a:rPr lang="pt-PT" dirty="0" err="1"/>
              <a:t>pelo</a:t>
            </a:r>
            <a:r>
              <a:rPr lang="pt-PT" dirty="0"/>
              <a:t> encapsulamento dos dados resultando na </a:t>
            </a:r>
            <a:r>
              <a:rPr lang="pt-PT" dirty="0" err="1"/>
              <a:t>PDU</a:t>
            </a:r>
            <a:r>
              <a:rPr lang="pt-PT" dirty="0"/>
              <a:t>. Explique qual é o problema de não se usar o mesmo protocolo de encapsulamento na origem e no destino.</a:t>
            </a:r>
          </a:p>
        </p:txBody>
      </p:sp>
      <p:sp>
        <p:nvSpPr>
          <p:cNvPr id="4" name="Date Placeholder 3">
            <a:extLst>
              <a:ext uri="{FF2B5EF4-FFF2-40B4-BE49-F238E27FC236}">
                <a16:creationId xmlns:a16="http://schemas.microsoft.com/office/drawing/2014/main" id="{EB1C1398-F868-4F8E-BC86-615E66DAE8AA}"/>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F4F9C05C-C9C3-4BA0-BE50-AAAC1A5B0839}"/>
              </a:ext>
            </a:extLst>
          </p:cNvPr>
          <p:cNvSpPr>
            <a:spLocks noGrp="1"/>
          </p:cNvSpPr>
          <p:nvPr>
            <p:ph type="sldNum" sz="quarter" idx="12"/>
          </p:nvPr>
        </p:nvSpPr>
        <p:spPr/>
        <p:txBody>
          <a:bodyPr/>
          <a:lstStyle/>
          <a:p>
            <a:fld id="{0023C5BA-212A-4618-87B1-C700690D5974}" type="slidenum">
              <a:rPr lang="en-US" smtClean="0"/>
              <a:pPr/>
              <a:t>57</a:t>
            </a:fld>
            <a:endParaRPr lang="en-US" dirty="0"/>
          </a:p>
        </p:txBody>
      </p:sp>
    </p:spTree>
    <p:extLst>
      <p:ext uri="{BB962C8B-B14F-4D97-AF65-F5344CB8AC3E}">
        <p14:creationId xmlns:p14="http://schemas.microsoft.com/office/powerpoint/2010/main" val="26391303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613" y="2518389"/>
            <a:ext cx="4471219" cy="1325563"/>
          </a:xfrm>
        </p:spPr>
        <p:txBody>
          <a:bodyPr/>
          <a:lstStyle/>
          <a:p>
            <a:r>
              <a:rPr lang="pt-PT" dirty="0">
                <a:latin typeface="Garamond" pitchFamily="18" charset="0"/>
              </a:rPr>
              <a:t>OBRIGADO !!!</a:t>
            </a:r>
          </a:p>
        </p:txBody>
      </p:sp>
      <p:sp>
        <p:nvSpPr>
          <p:cNvPr id="4" name="Slide Number Placeholder 3"/>
          <p:cNvSpPr>
            <a:spLocks noGrp="1"/>
          </p:cNvSpPr>
          <p:nvPr>
            <p:ph type="sldNum" sz="quarter" idx="12"/>
          </p:nvPr>
        </p:nvSpPr>
        <p:spPr/>
        <p:txBody>
          <a:bodyPr/>
          <a:lstStyle/>
          <a:p>
            <a:fld id="{ED41C522-C81A-4BEA-B11A-109EC32234AC}" type="slidenum">
              <a:rPr lang="en-ZA" smtClean="0"/>
              <a:pPr/>
              <a:t>58</a:t>
            </a:fld>
            <a:endParaRPr lang="en-ZA"/>
          </a:p>
        </p:txBody>
      </p:sp>
      <p:sp>
        <p:nvSpPr>
          <p:cNvPr id="3" name="Date Placeholder 2">
            <a:extLst>
              <a:ext uri="{FF2B5EF4-FFF2-40B4-BE49-F238E27FC236}">
                <a16:creationId xmlns:a16="http://schemas.microsoft.com/office/drawing/2014/main" id="{31A5DFD6-C916-4067-87D9-C0A14480E568}"/>
              </a:ext>
            </a:extLst>
          </p:cNvPr>
          <p:cNvSpPr>
            <a:spLocks noGrp="1"/>
          </p:cNvSpPr>
          <p:nvPr>
            <p:ph type="dt" sz="half" idx="10"/>
          </p:nvPr>
        </p:nvSpPr>
        <p:spPr/>
        <p:txBody>
          <a:bodyPr/>
          <a:lstStyle/>
          <a:p>
            <a:fld id="{ABFFD360-0756-48B6-939B-94904EBC1007}" type="datetime1">
              <a:rPr lang="pt-PT" smtClean="0"/>
              <a:t>27/02/2024</a:t>
            </a:fld>
            <a:endParaRPr 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BA07-7D41-4561-871A-1C4B19CCDD26}"/>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6A5D0DDC-91A2-4F42-8B6B-0141ADAA5821}"/>
              </a:ext>
            </a:extLst>
          </p:cNvPr>
          <p:cNvSpPr>
            <a:spLocks noGrp="1"/>
          </p:cNvSpPr>
          <p:nvPr>
            <p:ph idx="1"/>
          </p:nvPr>
        </p:nvSpPr>
        <p:spPr/>
        <p:txBody>
          <a:bodyPr/>
          <a:lstStyle/>
          <a:p>
            <a:r>
              <a:rPr lang="pt-PT" dirty="0"/>
              <a:t>No modelo OSI, não há especificação de protocolos de cada camada, isto é, apenas é indicada a função de cada camada. Consequentemente, o modelo é hoje usado como referência para o desenvolvimento de outros modelos, daí a designação </a:t>
            </a:r>
            <a:r>
              <a:rPr lang="pt-PT" b="1" dirty="0"/>
              <a:t>modelo de referência</a:t>
            </a:r>
            <a:r>
              <a:rPr lang="pt-PT" dirty="0"/>
              <a:t>; </a:t>
            </a:r>
          </a:p>
          <a:p>
            <a:r>
              <a:rPr lang="pt-PT" dirty="0"/>
              <a:t>Existem diferentes opções de serviços e protocolos padronizados para as camadas. </a:t>
            </a:r>
          </a:p>
          <a:p>
            <a:r>
              <a:rPr lang="pt-PT" dirty="0"/>
              <a:t>A compatibilidade com o Modelo OSI só é alcançada quando se opta </a:t>
            </a:r>
            <a:r>
              <a:rPr lang="pt-PT" dirty="0" err="1"/>
              <a:t>pelos</a:t>
            </a:r>
            <a:r>
              <a:rPr lang="pt-PT" dirty="0"/>
              <a:t> mesmos serviços e protocolos para todas as camadas; </a:t>
            </a:r>
          </a:p>
          <a:p>
            <a:endParaRPr lang="en-US" dirty="0"/>
          </a:p>
        </p:txBody>
      </p:sp>
      <p:sp>
        <p:nvSpPr>
          <p:cNvPr id="4" name="Date Placeholder 3">
            <a:extLst>
              <a:ext uri="{FF2B5EF4-FFF2-40B4-BE49-F238E27FC236}">
                <a16:creationId xmlns:a16="http://schemas.microsoft.com/office/drawing/2014/main" id="{936AE1C1-AADA-4D49-81DC-DCF4CD96E3EA}"/>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AE9199B1-980E-4F22-9774-7DD6BFF7C1B2}"/>
              </a:ext>
            </a:extLst>
          </p:cNvPr>
          <p:cNvSpPr>
            <a:spLocks noGrp="1"/>
          </p:cNvSpPr>
          <p:nvPr>
            <p:ph type="sldNum" sz="quarter" idx="12"/>
          </p:nvPr>
        </p:nvSpPr>
        <p:spPr/>
        <p:txBody>
          <a:bodyPr/>
          <a:lstStyle/>
          <a:p>
            <a:fld id="{0023C5BA-212A-4618-87B1-C700690D5974}" type="slidenum">
              <a:rPr lang="en-US" smtClean="0"/>
              <a:pPr/>
              <a:t>6</a:t>
            </a:fld>
            <a:endParaRPr lang="en-US" dirty="0"/>
          </a:p>
        </p:txBody>
      </p:sp>
    </p:spTree>
    <p:extLst>
      <p:ext uri="{BB962C8B-B14F-4D97-AF65-F5344CB8AC3E}">
        <p14:creationId xmlns:p14="http://schemas.microsoft.com/office/powerpoint/2010/main" val="38361472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C387-A2EE-45C7-B983-0637934AC52E}"/>
              </a:ext>
            </a:extLst>
          </p:cNvPr>
          <p:cNvSpPr>
            <a:spLocks noGrp="1"/>
          </p:cNvSpPr>
          <p:nvPr>
            <p:ph type="title"/>
          </p:nvPr>
        </p:nvSpPr>
        <p:spPr/>
        <p:txBody>
          <a:bodyPr/>
          <a:lstStyle/>
          <a:p>
            <a:r>
              <a:rPr lang="pt-PT" dirty="0"/>
              <a:t>Camadas do Modelo OSI</a:t>
            </a:r>
            <a:endParaRPr lang="en-US" dirty="0"/>
          </a:p>
        </p:txBody>
      </p:sp>
      <p:sp>
        <p:nvSpPr>
          <p:cNvPr id="4" name="Date Placeholder 3">
            <a:extLst>
              <a:ext uri="{FF2B5EF4-FFF2-40B4-BE49-F238E27FC236}">
                <a16:creationId xmlns:a16="http://schemas.microsoft.com/office/drawing/2014/main" id="{E7FA1451-4B2B-4168-B68D-95D59F8B8AE0}"/>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62B3FB54-9574-49DB-8323-5A80288CE39B}"/>
              </a:ext>
            </a:extLst>
          </p:cNvPr>
          <p:cNvSpPr>
            <a:spLocks noGrp="1"/>
          </p:cNvSpPr>
          <p:nvPr>
            <p:ph type="sldNum" sz="quarter" idx="12"/>
          </p:nvPr>
        </p:nvSpPr>
        <p:spPr/>
        <p:txBody>
          <a:bodyPr/>
          <a:lstStyle/>
          <a:p>
            <a:fld id="{0023C5BA-212A-4618-87B1-C700690D5974}" type="slidenum">
              <a:rPr lang="en-US" smtClean="0"/>
              <a:pPr/>
              <a:t>7</a:t>
            </a:fld>
            <a:endParaRPr lang="en-US" dirty="0"/>
          </a:p>
        </p:txBody>
      </p:sp>
      <p:sp>
        <p:nvSpPr>
          <p:cNvPr id="6" name="Rectangle 5">
            <a:extLst>
              <a:ext uri="{FF2B5EF4-FFF2-40B4-BE49-F238E27FC236}">
                <a16:creationId xmlns:a16="http://schemas.microsoft.com/office/drawing/2014/main" id="{C8196FD2-D7B8-4289-B28B-F4EF1C87E21F}"/>
              </a:ext>
            </a:extLst>
          </p:cNvPr>
          <p:cNvSpPr/>
          <p:nvPr/>
        </p:nvSpPr>
        <p:spPr>
          <a:xfrm>
            <a:off x="1526796" y="1625558"/>
            <a:ext cx="2080469" cy="34375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Aplicação</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40C9400-0D0F-49D0-AC5C-B251A6CDAF8B}"/>
              </a:ext>
            </a:extLst>
          </p:cNvPr>
          <p:cNvSpPr/>
          <p:nvPr/>
        </p:nvSpPr>
        <p:spPr>
          <a:xfrm>
            <a:off x="1526795" y="1969314"/>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Apresentação</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1DF1EDC-1DB7-4702-BE96-3A1F3347B4B9}"/>
              </a:ext>
            </a:extLst>
          </p:cNvPr>
          <p:cNvSpPr/>
          <p:nvPr/>
        </p:nvSpPr>
        <p:spPr>
          <a:xfrm>
            <a:off x="1526795" y="2342727"/>
            <a:ext cx="2075574"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Sessão</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4C35A4A-8D20-4C4E-B0F3-A6E3740D5C04}"/>
              </a:ext>
            </a:extLst>
          </p:cNvPr>
          <p:cNvSpPr/>
          <p:nvPr/>
        </p:nvSpPr>
        <p:spPr>
          <a:xfrm>
            <a:off x="1526795" y="2716140"/>
            <a:ext cx="2075574"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Transporte</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08D717F-C03A-4BDD-874C-162E14389F8F}"/>
              </a:ext>
            </a:extLst>
          </p:cNvPr>
          <p:cNvSpPr/>
          <p:nvPr/>
        </p:nvSpPr>
        <p:spPr>
          <a:xfrm>
            <a:off x="1521899" y="3089553"/>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Rede</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F0AE0E9-C49F-4C64-9066-4C6463137335}"/>
              </a:ext>
            </a:extLst>
          </p:cNvPr>
          <p:cNvSpPr/>
          <p:nvPr/>
        </p:nvSpPr>
        <p:spPr>
          <a:xfrm>
            <a:off x="1521899" y="3467008"/>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Ligação de dados</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E86289C-B3BA-4B3A-9E43-A74628033BA8}"/>
              </a:ext>
            </a:extLst>
          </p:cNvPr>
          <p:cNvSpPr/>
          <p:nvPr/>
        </p:nvSpPr>
        <p:spPr>
          <a:xfrm>
            <a:off x="1521899" y="3844666"/>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Física</a:t>
            </a:r>
            <a:endParaRPr lang="en-US" dirty="0">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id="{4E6A2F51-1941-44AA-87AC-6FD5AE136053}"/>
              </a:ext>
            </a:extLst>
          </p:cNvPr>
          <p:cNvSpPr>
            <a:spLocks noGrp="1"/>
          </p:cNvSpPr>
          <p:nvPr>
            <p:ph idx="1"/>
          </p:nvPr>
        </p:nvSpPr>
        <p:spPr>
          <a:xfrm>
            <a:off x="620086" y="4364118"/>
            <a:ext cx="10515600" cy="1988191"/>
          </a:xfrm>
        </p:spPr>
        <p:txBody>
          <a:bodyPr>
            <a:normAutofit lnSpcReduction="10000"/>
          </a:bodyPr>
          <a:lstStyle/>
          <a:p>
            <a:r>
              <a:rPr lang="pt-PT" sz="2000" dirty="0"/>
              <a:t>A abordagem usada no desenvolvimento do modelo de referência consistiu em dividir o processo de comunicação em camadas, subdividir o problema, em problemas menores, reduzindo assim a complexidade do processo de comunicação, e um desenvolvimento modular do processo de comunicação.</a:t>
            </a:r>
          </a:p>
          <a:p>
            <a:r>
              <a:rPr lang="pt-PT" sz="2000" dirty="0"/>
              <a:t>As 3 primeiras camadas estão direccionadas para a comunicação entre aplicações – </a:t>
            </a:r>
            <a:r>
              <a:rPr lang="pt-PT" sz="2000" b="1" dirty="0"/>
              <a:t>camadas de aplicação</a:t>
            </a:r>
            <a:r>
              <a:rPr lang="pt-PT" sz="2000" dirty="0"/>
              <a:t>. As últimas 4 camadas estão direccionadas para a comunicação de dados entre dois pontos de rede </a:t>
            </a:r>
            <a:r>
              <a:rPr lang="pt-PT" sz="2000" b="1" dirty="0"/>
              <a:t>– camadas de comunicação</a:t>
            </a:r>
            <a:r>
              <a:rPr lang="pt-PT" sz="2000" dirty="0"/>
              <a:t>. </a:t>
            </a:r>
            <a:endParaRPr lang="en-US" sz="2000" dirty="0"/>
          </a:p>
        </p:txBody>
      </p:sp>
      <p:sp>
        <p:nvSpPr>
          <p:cNvPr id="19" name="Rectangle 18">
            <a:extLst>
              <a:ext uri="{FF2B5EF4-FFF2-40B4-BE49-F238E27FC236}">
                <a16:creationId xmlns:a16="http://schemas.microsoft.com/office/drawing/2014/main" id="{8F42D711-A892-40E9-B4A8-8CA341E458D1}"/>
              </a:ext>
            </a:extLst>
          </p:cNvPr>
          <p:cNvSpPr/>
          <p:nvPr/>
        </p:nvSpPr>
        <p:spPr>
          <a:xfrm>
            <a:off x="1246459" y="1619418"/>
            <a:ext cx="275440" cy="333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00411FA-0E2E-499C-8607-E2F3DE27AE32}"/>
              </a:ext>
            </a:extLst>
          </p:cNvPr>
          <p:cNvSpPr/>
          <p:nvPr/>
        </p:nvSpPr>
        <p:spPr>
          <a:xfrm>
            <a:off x="1246459" y="1966998"/>
            <a:ext cx="275440" cy="38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B4E10D1-4ED0-4267-B0E5-131C7BAA5B45}"/>
              </a:ext>
            </a:extLst>
          </p:cNvPr>
          <p:cNvSpPr/>
          <p:nvPr/>
        </p:nvSpPr>
        <p:spPr>
          <a:xfrm>
            <a:off x="1246459" y="2358628"/>
            <a:ext cx="275440" cy="3449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5E79FD2-3EB9-4A9D-BE4D-94581A4B37A5}"/>
              </a:ext>
            </a:extLst>
          </p:cNvPr>
          <p:cNvSpPr/>
          <p:nvPr/>
        </p:nvSpPr>
        <p:spPr>
          <a:xfrm>
            <a:off x="1246459" y="2720182"/>
            <a:ext cx="275440" cy="369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440639A-EA29-478E-86BC-4A10B0C0B582}"/>
              </a:ext>
            </a:extLst>
          </p:cNvPr>
          <p:cNvSpPr/>
          <p:nvPr/>
        </p:nvSpPr>
        <p:spPr>
          <a:xfrm>
            <a:off x="1246459" y="3089349"/>
            <a:ext cx="275440" cy="369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B36EAB00-B0AA-4C29-9024-7A9136D14C08}"/>
              </a:ext>
            </a:extLst>
          </p:cNvPr>
          <p:cNvSpPr/>
          <p:nvPr/>
        </p:nvSpPr>
        <p:spPr>
          <a:xfrm>
            <a:off x="1246458" y="3457951"/>
            <a:ext cx="275440" cy="386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01AAE2F2-3474-4EDA-9D7F-F445799A6445}"/>
              </a:ext>
            </a:extLst>
          </p:cNvPr>
          <p:cNvSpPr/>
          <p:nvPr/>
        </p:nvSpPr>
        <p:spPr>
          <a:xfrm>
            <a:off x="1246458" y="3835610"/>
            <a:ext cx="275440" cy="377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6" name="Right Brace 25">
            <a:extLst>
              <a:ext uri="{FF2B5EF4-FFF2-40B4-BE49-F238E27FC236}">
                <a16:creationId xmlns:a16="http://schemas.microsoft.com/office/drawing/2014/main" id="{9C090546-3C41-4357-882E-CEA4196A27D4}"/>
              </a:ext>
            </a:extLst>
          </p:cNvPr>
          <p:cNvSpPr/>
          <p:nvPr/>
        </p:nvSpPr>
        <p:spPr>
          <a:xfrm>
            <a:off x="3682767" y="1690688"/>
            <a:ext cx="134224" cy="101291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C6729E33-637D-4074-9F86-24FBC8D0DD73}"/>
              </a:ext>
            </a:extLst>
          </p:cNvPr>
          <p:cNvSpPr/>
          <p:nvPr/>
        </p:nvSpPr>
        <p:spPr>
          <a:xfrm>
            <a:off x="3682767" y="2738294"/>
            <a:ext cx="129329" cy="143277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Rectangle 27">
            <a:extLst>
              <a:ext uri="{FF2B5EF4-FFF2-40B4-BE49-F238E27FC236}">
                <a16:creationId xmlns:a16="http://schemas.microsoft.com/office/drawing/2014/main" id="{EA2001DF-517B-4A2C-B654-31476E162640}"/>
              </a:ext>
            </a:extLst>
          </p:cNvPr>
          <p:cNvSpPr/>
          <p:nvPr/>
        </p:nvSpPr>
        <p:spPr>
          <a:xfrm>
            <a:off x="3828372" y="2012481"/>
            <a:ext cx="2416111" cy="369332"/>
          </a:xfrm>
          <a:prstGeom prst="rect">
            <a:avLst/>
          </a:prstGeom>
        </p:spPr>
        <p:txBody>
          <a:bodyPr wrap="none">
            <a:spAutoFit/>
          </a:bodyPr>
          <a:lstStyle/>
          <a:p>
            <a:pPr algn="ctr"/>
            <a:r>
              <a:rPr lang="pt-PT" b="1" dirty="0">
                <a:latin typeface="Times New Roman" panose="02020603050405020304" pitchFamily="18" charset="0"/>
                <a:cs typeface="Times New Roman" panose="02020603050405020304" pitchFamily="18" charset="0"/>
              </a:rPr>
              <a:t>Camadas de Aplicação</a:t>
            </a:r>
            <a:endParaRPr lang="en-US"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5EE4C34-546B-4978-BC51-218B8E24C05F}"/>
              </a:ext>
            </a:extLst>
          </p:cNvPr>
          <p:cNvSpPr/>
          <p:nvPr/>
        </p:nvSpPr>
        <p:spPr>
          <a:xfrm>
            <a:off x="3744111" y="3254466"/>
            <a:ext cx="2800767" cy="369332"/>
          </a:xfrm>
          <a:prstGeom prst="rect">
            <a:avLst/>
          </a:prstGeom>
        </p:spPr>
        <p:txBody>
          <a:bodyPr wrap="none">
            <a:spAutoFit/>
          </a:bodyPr>
          <a:lstStyle/>
          <a:p>
            <a:pPr algn="ctr"/>
            <a:r>
              <a:rPr lang="pt-PT" b="1" dirty="0">
                <a:latin typeface="Times New Roman" panose="02020603050405020304" pitchFamily="18" charset="0"/>
                <a:cs typeface="Times New Roman" panose="02020603050405020304" pitchFamily="18" charset="0"/>
              </a:rPr>
              <a:t>Camadas de Comunicação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51243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9624-39BE-4F47-91DB-B91EB7D7598B}"/>
              </a:ext>
            </a:extLst>
          </p:cNvPr>
          <p:cNvSpPr>
            <a:spLocks noGrp="1"/>
          </p:cNvSpPr>
          <p:nvPr>
            <p:ph type="title"/>
          </p:nvPr>
        </p:nvSpPr>
        <p:spPr>
          <a:xfrm>
            <a:off x="829811" y="339958"/>
            <a:ext cx="10515600" cy="1325563"/>
          </a:xfrm>
        </p:spPr>
        <p:txBody>
          <a:bodyPr/>
          <a:lstStyle/>
          <a:p>
            <a:r>
              <a:rPr lang="pt-PT" dirty="0"/>
              <a:t>Transmissão de dados </a:t>
            </a:r>
            <a:endParaRPr lang="en-US" dirty="0"/>
          </a:p>
        </p:txBody>
      </p:sp>
      <p:sp>
        <p:nvSpPr>
          <p:cNvPr id="3" name="Content Placeholder 2">
            <a:extLst>
              <a:ext uri="{FF2B5EF4-FFF2-40B4-BE49-F238E27FC236}">
                <a16:creationId xmlns:a16="http://schemas.microsoft.com/office/drawing/2014/main" id="{F79DB1B9-6FE7-4069-983F-A98971F7393F}"/>
              </a:ext>
            </a:extLst>
          </p:cNvPr>
          <p:cNvSpPr>
            <a:spLocks noGrp="1"/>
          </p:cNvSpPr>
          <p:nvPr>
            <p:ph idx="1"/>
          </p:nvPr>
        </p:nvSpPr>
        <p:spPr>
          <a:xfrm>
            <a:off x="829811" y="1665521"/>
            <a:ext cx="10515600" cy="4351338"/>
          </a:xfrm>
        </p:spPr>
        <p:txBody>
          <a:bodyPr/>
          <a:lstStyle/>
          <a:p>
            <a:r>
              <a:rPr lang="pt-PT" dirty="0"/>
              <a:t>No processo de envio de mensagens, a mensagem passa por diferentes camadas, onde ela é subdividida e tem vários cabeçalhos incorporados a ela. Em cada camada uma informação é adicionada, sendo que a mensagem possui diferentes designações. </a:t>
            </a:r>
            <a:endParaRPr lang="en-US" dirty="0"/>
          </a:p>
        </p:txBody>
      </p:sp>
      <p:sp>
        <p:nvSpPr>
          <p:cNvPr id="4" name="Date Placeholder 3">
            <a:extLst>
              <a:ext uri="{FF2B5EF4-FFF2-40B4-BE49-F238E27FC236}">
                <a16:creationId xmlns:a16="http://schemas.microsoft.com/office/drawing/2014/main" id="{6475C8BB-6804-4520-BA7F-7E19CF4137D5}"/>
              </a:ext>
            </a:extLst>
          </p:cNvPr>
          <p:cNvSpPr>
            <a:spLocks noGrp="1"/>
          </p:cNvSpPr>
          <p:nvPr>
            <p:ph type="dt" sz="half" idx="10"/>
          </p:nvPr>
        </p:nvSpPr>
        <p:spPr>
          <a:xfrm>
            <a:off x="829811" y="6331183"/>
            <a:ext cx="2743200" cy="365125"/>
          </a:xfrm>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CD9E1853-E51C-4265-A5A3-9F846EB62D06}"/>
              </a:ext>
            </a:extLst>
          </p:cNvPr>
          <p:cNvSpPr>
            <a:spLocks noGrp="1"/>
          </p:cNvSpPr>
          <p:nvPr>
            <p:ph type="sldNum" sz="quarter" idx="12"/>
          </p:nvPr>
        </p:nvSpPr>
        <p:spPr>
          <a:xfrm>
            <a:off x="8602211" y="6331183"/>
            <a:ext cx="2743200" cy="365125"/>
          </a:xfrm>
        </p:spPr>
        <p:txBody>
          <a:bodyPr/>
          <a:lstStyle/>
          <a:p>
            <a:fld id="{0023C5BA-212A-4618-87B1-C700690D5974}" type="slidenum">
              <a:rPr lang="en-US" smtClean="0"/>
              <a:pPr/>
              <a:t>8</a:t>
            </a:fld>
            <a:endParaRPr lang="en-US" dirty="0"/>
          </a:p>
        </p:txBody>
      </p:sp>
      <p:graphicFrame>
        <p:nvGraphicFramePr>
          <p:cNvPr id="6" name="Table 5">
            <a:extLst>
              <a:ext uri="{FF2B5EF4-FFF2-40B4-BE49-F238E27FC236}">
                <a16:creationId xmlns:a16="http://schemas.microsoft.com/office/drawing/2014/main" id="{50A2091B-0194-434F-936F-25B4714749B2}"/>
              </a:ext>
            </a:extLst>
          </p:cNvPr>
          <p:cNvGraphicFramePr>
            <a:graphicFrameLocks noGrp="1"/>
          </p:cNvGraphicFramePr>
          <p:nvPr>
            <p:extLst>
              <p:ext uri="{D42A27DB-BD31-4B8C-83A1-F6EECF244321}">
                <p14:modId xmlns:p14="http://schemas.microsoft.com/office/powerpoint/2010/main" val="3133523065"/>
              </p:ext>
            </p:extLst>
          </p:nvPr>
        </p:nvGraphicFramePr>
        <p:xfrm>
          <a:off x="3408219" y="5424936"/>
          <a:ext cx="3840480" cy="293497"/>
        </p:xfrm>
        <a:graphic>
          <a:graphicData uri="http://schemas.openxmlformats.org/drawingml/2006/table">
            <a:tbl>
              <a:tblPr firstRow="1" firstCol="1" bandRow="1">
                <a:tableStyleId>{5940675A-B579-460E-94D1-54222C63F5DA}</a:tableStyleId>
              </a:tblPr>
              <a:tblGrid>
                <a:gridCol w="414873">
                  <a:extLst>
                    <a:ext uri="{9D8B030D-6E8A-4147-A177-3AD203B41FA5}">
                      <a16:colId xmlns:a16="http://schemas.microsoft.com/office/drawing/2014/main" val="456997642"/>
                    </a:ext>
                  </a:extLst>
                </a:gridCol>
                <a:gridCol w="257144">
                  <a:extLst>
                    <a:ext uri="{9D8B030D-6E8A-4147-A177-3AD203B41FA5}">
                      <a16:colId xmlns:a16="http://schemas.microsoft.com/office/drawing/2014/main" val="1936973896"/>
                    </a:ext>
                  </a:extLst>
                </a:gridCol>
                <a:gridCol w="342900">
                  <a:extLst>
                    <a:ext uri="{9D8B030D-6E8A-4147-A177-3AD203B41FA5}">
                      <a16:colId xmlns:a16="http://schemas.microsoft.com/office/drawing/2014/main" val="291408628"/>
                    </a:ext>
                  </a:extLst>
                </a:gridCol>
                <a:gridCol w="285750">
                  <a:extLst>
                    <a:ext uri="{9D8B030D-6E8A-4147-A177-3AD203B41FA5}">
                      <a16:colId xmlns:a16="http://schemas.microsoft.com/office/drawing/2014/main" val="2867740852"/>
                    </a:ext>
                  </a:extLst>
                </a:gridCol>
                <a:gridCol w="400050">
                  <a:extLst>
                    <a:ext uri="{9D8B030D-6E8A-4147-A177-3AD203B41FA5}">
                      <a16:colId xmlns:a16="http://schemas.microsoft.com/office/drawing/2014/main" val="2310983984"/>
                    </a:ext>
                  </a:extLst>
                </a:gridCol>
                <a:gridCol w="369228">
                  <a:extLst>
                    <a:ext uri="{9D8B030D-6E8A-4147-A177-3AD203B41FA5}">
                      <a16:colId xmlns:a16="http://schemas.microsoft.com/office/drawing/2014/main" val="2883947033"/>
                    </a:ext>
                  </a:extLst>
                </a:gridCol>
                <a:gridCol w="1333850">
                  <a:extLst>
                    <a:ext uri="{9D8B030D-6E8A-4147-A177-3AD203B41FA5}">
                      <a16:colId xmlns:a16="http://schemas.microsoft.com/office/drawing/2014/main" val="2132737505"/>
                    </a:ext>
                  </a:extLst>
                </a:gridCol>
                <a:gridCol w="436685">
                  <a:extLst>
                    <a:ext uri="{9D8B030D-6E8A-4147-A177-3AD203B41FA5}">
                      <a16:colId xmlns:a16="http://schemas.microsoft.com/office/drawing/2014/main" val="1156815373"/>
                    </a:ext>
                  </a:extLst>
                </a:gridCol>
              </a:tblGrid>
              <a:tr h="0">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BCBCBC"/>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3A21F"/>
                    </a:solidFill>
                  </a:tcPr>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Mensagem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3895212252"/>
                  </a:ext>
                </a:extLst>
              </a:tr>
            </a:tbl>
          </a:graphicData>
        </a:graphic>
      </p:graphicFrame>
      <p:sp>
        <p:nvSpPr>
          <p:cNvPr id="7" name="TextBox 6">
            <a:extLst>
              <a:ext uri="{FF2B5EF4-FFF2-40B4-BE49-F238E27FC236}">
                <a16:creationId xmlns:a16="http://schemas.microsoft.com/office/drawing/2014/main" id="{0E060FE3-E250-468B-A78B-234B7385CFC6}"/>
              </a:ext>
            </a:extLst>
          </p:cNvPr>
          <p:cNvSpPr txBox="1"/>
          <p:nvPr/>
        </p:nvSpPr>
        <p:spPr>
          <a:xfrm>
            <a:off x="8026614" y="5377144"/>
            <a:ext cx="1800493"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Fecho do Enlace</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68AE15-23D4-4CF4-827D-30BB39516DB2}"/>
              </a:ext>
            </a:extLst>
          </p:cNvPr>
          <p:cNvSpPr txBox="1"/>
          <p:nvPr/>
        </p:nvSpPr>
        <p:spPr>
          <a:xfrm>
            <a:off x="5617205" y="4823147"/>
            <a:ext cx="1159292"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Aplicação</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407DC6D-C800-4286-B183-3D0308639BFA}"/>
              </a:ext>
            </a:extLst>
          </p:cNvPr>
          <p:cNvSpPr txBox="1"/>
          <p:nvPr/>
        </p:nvSpPr>
        <p:spPr>
          <a:xfrm>
            <a:off x="5433340" y="4406024"/>
            <a:ext cx="1527021"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Apresentação</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1F6BFBD-B78C-47D6-85FD-B277685D2505}"/>
              </a:ext>
            </a:extLst>
          </p:cNvPr>
          <p:cNvSpPr txBox="1"/>
          <p:nvPr/>
        </p:nvSpPr>
        <p:spPr>
          <a:xfrm>
            <a:off x="5175433" y="4036692"/>
            <a:ext cx="825867"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Sessão</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6938317-492B-4C62-826F-AC215C6F4C34}"/>
              </a:ext>
            </a:extLst>
          </p:cNvPr>
          <p:cNvSpPr txBox="1"/>
          <p:nvPr/>
        </p:nvSpPr>
        <p:spPr>
          <a:xfrm>
            <a:off x="4643656" y="3749983"/>
            <a:ext cx="1283236"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Transporte</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EED0682-11E5-425E-89F3-1B21F49C6191}"/>
              </a:ext>
            </a:extLst>
          </p:cNvPr>
          <p:cNvSpPr txBox="1"/>
          <p:nvPr/>
        </p:nvSpPr>
        <p:spPr>
          <a:xfrm>
            <a:off x="4087678" y="3429000"/>
            <a:ext cx="684803"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Rede</a:t>
            </a:r>
            <a:endParaRPr lang="en-US" b="1" dirty="0">
              <a:latin typeface="Times New Roman" panose="02020603050405020304" pitchFamily="18" charset="0"/>
              <a:cs typeface="Times New Roman" panose="02020603050405020304" pitchFamily="18" charset="0"/>
            </a:endParaRPr>
          </a:p>
        </p:txBody>
      </p:sp>
      <p:cxnSp>
        <p:nvCxnSpPr>
          <p:cNvPr id="14" name="Connector: Elbow 13">
            <a:extLst>
              <a:ext uri="{FF2B5EF4-FFF2-40B4-BE49-F238E27FC236}">
                <a16:creationId xmlns:a16="http://schemas.microsoft.com/office/drawing/2014/main" id="{9475EAFA-D457-47D1-9F00-A6C967D5D54A}"/>
              </a:ext>
            </a:extLst>
          </p:cNvPr>
          <p:cNvCxnSpPr>
            <a:stCxn id="8" idx="1"/>
            <a:endCxn id="6" idx="0"/>
          </p:cNvCxnSpPr>
          <p:nvPr/>
        </p:nvCxnSpPr>
        <p:spPr>
          <a:xfrm rot="10800000" flipV="1">
            <a:off x="5328459" y="5007812"/>
            <a:ext cx="288746" cy="4171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0F399E4-4E30-49CA-80F6-5E51875B53F0}"/>
              </a:ext>
            </a:extLst>
          </p:cNvPr>
          <p:cNvCxnSpPr>
            <a:cxnSpLocks/>
            <a:stCxn id="9" idx="1"/>
          </p:cNvCxnSpPr>
          <p:nvPr/>
        </p:nvCxnSpPr>
        <p:spPr>
          <a:xfrm rot="10800000" flipV="1">
            <a:off x="4907560" y="4590690"/>
            <a:ext cx="525780" cy="834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973BBE93-55DE-48A3-B0AA-8BF3D88DAFED}"/>
              </a:ext>
            </a:extLst>
          </p:cNvPr>
          <p:cNvCxnSpPr>
            <a:cxnSpLocks/>
            <a:stCxn id="10" idx="1"/>
          </p:cNvCxnSpPr>
          <p:nvPr/>
        </p:nvCxnSpPr>
        <p:spPr>
          <a:xfrm rot="10800000" flipV="1">
            <a:off x="4563611" y="4221358"/>
            <a:ext cx="611822" cy="1223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B4B125C-0E12-45DE-AA42-5018B746E1B6}"/>
              </a:ext>
            </a:extLst>
          </p:cNvPr>
          <p:cNvCxnSpPr>
            <a:stCxn id="11" idx="1"/>
          </p:cNvCxnSpPr>
          <p:nvPr/>
        </p:nvCxnSpPr>
        <p:spPr>
          <a:xfrm rot="10800000" flipV="1">
            <a:off x="4212690" y="3934649"/>
            <a:ext cx="430966" cy="15102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BF34676-6932-435A-920B-104B2E197D91}"/>
              </a:ext>
            </a:extLst>
          </p:cNvPr>
          <p:cNvCxnSpPr>
            <a:cxnSpLocks/>
            <a:stCxn id="12" idx="1"/>
          </p:cNvCxnSpPr>
          <p:nvPr/>
        </p:nvCxnSpPr>
        <p:spPr>
          <a:xfrm rot="10800000" flipV="1">
            <a:off x="3948890" y="3613666"/>
            <a:ext cx="138788" cy="1831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9404ED-0D6C-44C6-A4DC-E4223356A672}"/>
              </a:ext>
            </a:extLst>
          </p:cNvPr>
          <p:cNvCxnSpPr>
            <a:stCxn id="7" idx="1"/>
            <a:endCxn id="6" idx="3"/>
          </p:cNvCxnSpPr>
          <p:nvPr/>
        </p:nvCxnSpPr>
        <p:spPr>
          <a:xfrm flipH="1">
            <a:off x="7248699" y="5561810"/>
            <a:ext cx="777915" cy="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CB11397-7A46-4E03-8B7D-D27ECF6312E1}"/>
              </a:ext>
            </a:extLst>
          </p:cNvPr>
          <p:cNvSpPr txBox="1"/>
          <p:nvPr/>
        </p:nvSpPr>
        <p:spPr>
          <a:xfrm>
            <a:off x="1895082" y="4036692"/>
            <a:ext cx="851515"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Enlace</a:t>
            </a:r>
            <a:endParaRPr lang="en-US" b="1" dirty="0">
              <a:latin typeface="Times New Roman" panose="02020603050405020304" pitchFamily="18" charset="0"/>
              <a:cs typeface="Times New Roman" panose="02020603050405020304" pitchFamily="18" charset="0"/>
            </a:endParaRPr>
          </a:p>
        </p:txBody>
      </p:sp>
      <p:cxnSp>
        <p:nvCxnSpPr>
          <p:cNvPr id="35" name="Connector: Elbow 34">
            <a:extLst>
              <a:ext uri="{FF2B5EF4-FFF2-40B4-BE49-F238E27FC236}">
                <a16:creationId xmlns:a16="http://schemas.microsoft.com/office/drawing/2014/main" id="{E5866CAA-024C-493D-80CE-E036CFB52528}"/>
              </a:ext>
            </a:extLst>
          </p:cNvPr>
          <p:cNvCxnSpPr>
            <a:cxnSpLocks/>
            <a:stCxn id="33" idx="3"/>
          </p:cNvCxnSpPr>
          <p:nvPr/>
        </p:nvCxnSpPr>
        <p:spPr>
          <a:xfrm>
            <a:off x="2746597" y="4221358"/>
            <a:ext cx="857952" cy="12235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04085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34BA42-4D13-4C6D-BD88-95ACCAD0B08F}"/>
              </a:ext>
            </a:extLst>
          </p:cNvPr>
          <p:cNvSpPr>
            <a:spLocks noGrp="1"/>
          </p:cNvSpPr>
          <p:nvPr>
            <p:ph type="dt" sz="half" idx="10"/>
          </p:nvPr>
        </p:nvSpPr>
        <p:spPr/>
        <p:txBody>
          <a:bodyPr/>
          <a:lstStyle/>
          <a:p>
            <a:fld id="{8FB1D554-4EA4-45E9-ACA2-9E7B5C24B521}" type="datetime1">
              <a:rPr lang="pt-PT" smtClean="0"/>
              <a:t>27/02/2024</a:t>
            </a:fld>
            <a:endParaRPr lang="en-US" dirty="0"/>
          </a:p>
        </p:txBody>
      </p:sp>
      <p:sp>
        <p:nvSpPr>
          <p:cNvPr id="5" name="Slide Number Placeholder 4">
            <a:extLst>
              <a:ext uri="{FF2B5EF4-FFF2-40B4-BE49-F238E27FC236}">
                <a16:creationId xmlns:a16="http://schemas.microsoft.com/office/drawing/2014/main" id="{BB8450F0-AF97-4E9C-A7A6-13F019CA628A}"/>
              </a:ext>
            </a:extLst>
          </p:cNvPr>
          <p:cNvSpPr>
            <a:spLocks noGrp="1"/>
          </p:cNvSpPr>
          <p:nvPr>
            <p:ph type="sldNum" sz="quarter" idx="12"/>
          </p:nvPr>
        </p:nvSpPr>
        <p:spPr/>
        <p:txBody>
          <a:bodyPr/>
          <a:lstStyle/>
          <a:p>
            <a:fld id="{0023C5BA-212A-4618-87B1-C700690D5974}" type="slidenum">
              <a:rPr lang="en-US" smtClean="0"/>
              <a:pPr/>
              <a:t>9</a:t>
            </a:fld>
            <a:endParaRPr lang="en-US" dirty="0"/>
          </a:p>
        </p:txBody>
      </p:sp>
      <p:sp>
        <p:nvSpPr>
          <p:cNvPr id="6" name="Rectangle 5">
            <a:extLst>
              <a:ext uri="{FF2B5EF4-FFF2-40B4-BE49-F238E27FC236}">
                <a16:creationId xmlns:a16="http://schemas.microsoft.com/office/drawing/2014/main" id="{5123DC45-2AE2-4F0F-BADD-91569E71C097}"/>
              </a:ext>
            </a:extLst>
          </p:cNvPr>
          <p:cNvSpPr/>
          <p:nvPr/>
        </p:nvSpPr>
        <p:spPr>
          <a:xfrm>
            <a:off x="2885810" y="18623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064A108-C2FC-4644-B72B-F5EC024A57D1}"/>
              </a:ext>
            </a:extLst>
          </p:cNvPr>
          <p:cNvSpPr/>
          <p:nvPr/>
        </p:nvSpPr>
        <p:spPr>
          <a:xfrm>
            <a:off x="2610370" y="186235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4EFB71C-541E-424B-BA9E-E69E18050424}"/>
              </a:ext>
            </a:extLst>
          </p:cNvPr>
          <p:cNvSpPr/>
          <p:nvPr/>
        </p:nvSpPr>
        <p:spPr>
          <a:xfrm>
            <a:off x="3700941" y="462829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629BCC0-9C24-4768-9C7C-3F83D5EBDB84}"/>
              </a:ext>
            </a:extLst>
          </p:cNvPr>
          <p:cNvSpPr/>
          <p:nvPr/>
        </p:nvSpPr>
        <p:spPr>
          <a:xfrm>
            <a:off x="1735116" y="3524420"/>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A927F10-EEF6-4752-B7CF-541FBDB3796D}"/>
              </a:ext>
            </a:extLst>
          </p:cNvPr>
          <p:cNvSpPr/>
          <p:nvPr/>
        </p:nvSpPr>
        <p:spPr>
          <a:xfrm>
            <a:off x="2035024" y="292978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3768481-7EA4-4507-99F5-EC5E1232150B}"/>
              </a:ext>
            </a:extLst>
          </p:cNvPr>
          <p:cNvSpPr/>
          <p:nvPr/>
        </p:nvSpPr>
        <p:spPr>
          <a:xfrm>
            <a:off x="2305569" y="2412877"/>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F4D2E10-2A57-48B5-9831-64A96CBFFE2E}"/>
              </a:ext>
            </a:extLst>
          </p:cNvPr>
          <p:cNvSpPr/>
          <p:nvPr/>
        </p:nvSpPr>
        <p:spPr>
          <a:xfrm>
            <a:off x="1437318" y="4631092"/>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F2F3610-3EF7-4796-B7B9-3FD8BC06436D}"/>
              </a:ext>
            </a:extLst>
          </p:cNvPr>
          <p:cNvSpPr/>
          <p:nvPr/>
        </p:nvSpPr>
        <p:spPr>
          <a:xfrm>
            <a:off x="1731626"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ED2AEA80-A224-437C-99A4-E99A311BE953}"/>
              </a:ext>
            </a:extLst>
          </p:cNvPr>
          <p:cNvSpPr/>
          <p:nvPr/>
        </p:nvSpPr>
        <p:spPr>
          <a:xfrm>
            <a:off x="1747004"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53EF5DA4-5CDD-4115-8C3A-9B5C43F05579}"/>
              </a:ext>
            </a:extLst>
          </p:cNvPr>
          <p:cNvSpPr/>
          <p:nvPr/>
        </p:nvSpPr>
        <p:spPr>
          <a:xfrm>
            <a:off x="2025934"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A947857-3466-4D08-970D-BB426CF946F0}"/>
              </a:ext>
            </a:extLst>
          </p:cNvPr>
          <p:cNvSpPr/>
          <p:nvPr/>
        </p:nvSpPr>
        <p:spPr>
          <a:xfrm>
            <a:off x="2316752"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7E3ABF2-7320-4EF3-9935-A42E80D66790}"/>
              </a:ext>
            </a:extLst>
          </p:cNvPr>
          <p:cNvSpPr/>
          <p:nvPr/>
        </p:nvSpPr>
        <p:spPr>
          <a:xfrm>
            <a:off x="2601276" y="3527321"/>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46FAF79D-C731-452D-9BA4-BB7289E135A4}"/>
              </a:ext>
            </a:extLst>
          </p:cNvPr>
          <p:cNvSpPr/>
          <p:nvPr/>
        </p:nvSpPr>
        <p:spPr>
          <a:xfrm>
            <a:off x="2320250"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8582A195-FBCC-4A4D-A8E1-A7BE5EADA6FE}"/>
              </a:ext>
            </a:extLst>
          </p:cNvPr>
          <p:cNvSpPr/>
          <p:nvPr/>
        </p:nvSpPr>
        <p:spPr>
          <a:xfrm>
            <a:off x="2610370"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67B42580-E03C-425D-8F5A-F9CE77F36F3C}"/>
              </a:ext>
            </a:extLst>
          </p:cNvPr>
          <p:cNvSpPr/>
          <p:nvPr/>
        </p:nvSpPr>
        <p:spPr>
          <a:xfrm>
            <a:off x="2592192" y="2412877"/>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BB796BD3-C0D9-4DB3-98D3-433DB4C67909}"/>
              </a:ext>
            </a:extLst>
          </p:cNvPr>
          <p:cNvSpPr/>
          <p:nvPr/>
        </p:nvSpPr>
        <p:spPr>
          <a:xfrm>
            <a:off x="2885810" y="2415887"/>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8E5F0ED1-C87C-4382-A2A2-31014D1FF356}"/>
              </a:ext>
            </a:extLst>
          </p:cNvPr>
          <p:cNvSpPr/>
          <p:nvPr/>
        </p:nvSpPr>
        <p:spPr>
          <a:xfrm>
            <a:off x="2903986" y="29291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6A7B8522-4153-4FD6-A262-C59470B21A7A}"/>
              </a:ext>
            </a:extLst>
          </p:cNvPr>
          <p:cNvSpPr/>
          <p:nvPr/>
        </p:nvSpPr>
        <p:spPr>
          <a:xfrm>
            <a:off x="2883010" y="3524420"/>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5" name="Arrow: Down 34">
            <a:extLst>
              <a:ext uri="{FF2B5EF4-FFF2-40B4-BE49-F238E27FC236}">
                <a16:creationId xmlns:a16="http://schemas.microsoft.com/office/drawing/2014/main" id="{332720B8-F563-42FD-AB42-DF4EF01BE6B6}"/>
              </a:ext>
            </a:extLst>
          </p:cNvPr>
          <p:cNvSpPr/>
          <p:nvPr/>
        </p:nvSpPr>
        <p:spPr>
          <a:xfrm>
            <a:off x="3208786" y="2143173"/>
            <a:ext cx="151001" cy="248731"/>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B77F0658-EF81-4DA1-8D18-92A7EA66ECCD}"/>
              </a:ext>
            </a:extLst>
          </p:cNvPr>
          <p:cNvSpPr/>
          <p:nvPr/>
        </p:nvSpPr>
        <p:spPr>
          <a:xfrm>
            <a:off x="3205989" y="2664547"/>
            <a:ext cx="151001" cy="248731"/>
          </a:xfrm>
          <a:prstGeom prst="downArrow">
            <a:avLst/>
          </a:prstGeom>
          <a:solidFill>
            <a:schemeClr val="tx1"/>
          </a:solidFill>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Down 36">
            <a:extLst>
              <a:ext uri="{FF2B5EF4-FFF2-40B4-BE49-F238E27FC236}">
                <a16:creationId xmlns:a16="http://schemas.microsoft.com/office/drawing/2014/main" id="{140E9390-9511-4229-A567-16E29050B482}"/>
              </a:ext>
            </a:extLst>
          </p:cNvPr>
          <p:cNvSpPr/>
          <p:nvPr/>
        </p:nvSpPr>
        <p:spPr>
          <a:xfrm>
            <a:off x="3205988" y="323248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681EF8AC-C582-491D-B286-AC77DD02711E}"/>
              </a:ext>
            </a:extLst>
          </p:cNvPr>
          <p:cNvSpPr/>
          <p:nvPr/>
        </p:nvSpPr>
        <p:spPr>
          <a:xfrm>
            <a:off x="3208786" y="490275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Arrow: Down 40">
            <a:extLst>
              <a:ext uri="{FF2B5EF4-FFF2-40B4-BE49-F238E27FC236}">
                <a16:creationId xmlns:a16="http://schemas.microsoft.com/office/drawing/2014/main" id="{DA9078AD-253F-4188-A826-323FC5CE0068}"/>
              </a:ext>
            </a:extLst>
          </p:cNvPr>
          <p:cNvSpPr/>
          <p:nvPr/>
        </p:nvSpPr>
        <p:spPr>
          <a:xfrm>
            <a:off x="3208786" y="4349339"/>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0F8AF66-8FA0-42E5-8178-49A3AF2C22F6}"/>
              </a:ext>
            </a:extLst>
          </p:cNvPr>
          <p:cNvSpPr/>
          <p:nvPr/>
        </p:nvSpPr>
        <p:spPr>
          <a:xfrm>
            <a:off x="3199694" y="3798046"/>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5A993A54-3438-4F6E-9DBE-2B2F776ECDA9}"/>
              </a:ext>
            </a:extLst>
          </p:cNvPr>
          <p:cNvSpPr/>
          <p:nvPr/>
        </p:nvSpPr>
        <p:spPr>
          <a:xfrm>
            <a:off x="1146500" y="5223558"/>
            <a:ext cx="2829881"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bits</a:t>
            </a:r>
            <a:endParaRPr lang="en-US"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48E54D0E-D117-44B5-B803-64B1B2F45853}"/>
              </a:ext>
            </a:extLst>
          </p:cNvPr>
          <p:cNvSpPr/>
          <p:nvPr/>
        </p:nvSpPr>
        <p:spPr>
          <a:xfrm>
            <a:off x="1456186" y="4072644"/>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FF03735B-DAE2-417E-9B0E-E7AC05DFBE0D}"/>
              </a:ext>
            </a:extLst>
          </p:cNvPr>
          <p:cNvSpPr/>
          <p:nvPr/>
        </p:nvSpPr>
        <p:spPr>
          <a:xfrm>
            <a:off x="2037822"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5F0D81FD-9F6C-420E-9B79-1B080541A31A}"/>
              </a:ext>
            </a:extLst>
          </p:cNvPr>
          <p:cNvSpPr/>
          <p:nvPr/>
        </p:nvSpPr>
        <p:spPr>
          <a:xfrm>
            <a:off x="2328640"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B37B58FF-604B-4FE9-9D36-A3D4708B5BD0}"/>
              </a:ext>
            </a:extLst>
          </p:cNvPr>
          <p:cNvSpPr/>
          <p:nvPr/>
        </p:nvSpPr>
        <p:spPr>
          <a:xfrm>
            <a:off x="2612460" y="406480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895E5937-8F6D-4AA4-A8B0-FF8B7EAE21FC}"/>
              </a:ext>
            </a:extLst>
          </p:cNvPr>
          <p:cNvSpPr/>
          <p:nvPr/>
        </p:nvSpPr>
        <p:spPr>
          <a:xfrm>
            <a:off x="2894898" y="4072644"/>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CC8725C6-79CA-41AE-9DD9-5B82CE1F7B1A}"/>
              </a:ext>
            </a:extLst>
          </p:cNvPr>
          <p:cNvSpPr/>
          <p:nvPr/>
        </p:nvSpPr>
        <p:spPr>
          <a:xfrm>
            <a:off x="1146500" y="464012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8E6AB27F-71F2-49EF-BD54-F94B46CC9408}"/>
              </a:ext>
            </a:extLst>
          </p:cNvPr>
          <p:cNvSpPr/>
          <p:nvPr/>
        </p:nvSpPr>
        <p:spPr>
          <a:xfrm>
            <a:off x="2025934"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404083FC-1F76-496C-B1F5-DCEA9E0362BA}"/>
              </a:ext>
            </a:extLst>
          </p:cNvPr>
          <p:cNvSpPr/>
          <p:nvPr/>
        </p:nvSpPr>
        <p:spPr>
          <a:xfrm>
            <a:off x="2316752"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AED16C46-6F6E-41EA-84DE-56B02546EB1F}"/>
              </a:ext>
            </a:extLst>
          </p:cNvPr>
          <p:cNvSpPr/>
          <p:nvPr/>
        </p:nvSpPr>
        <p:spPr>
          <a:xfrm>
            <a:off x="2601276"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6132F896-AA47-4B2B-B0BA-A3B06D3C90B2}"/>
              </a:ext>
            </a:extLst>
          </p:cNvPr>
          <p:cNvSpPr/>
          <p:nvPr/>
        </p:nvSpPr>
        <p:spPr>
          <a:xfrm>
            <a:off x="2883010" y="4632953"/>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03EE656E-A653-4E48-91E4-B056743E2DEE}"/>
              </a:ext>
            </a:extLst>
          </p:cNvPr>
          <p:cNvSpPr/>
          <p:nvPr/>
        </p:nvSpPr>
        <p:spPr>
          <a:xfrm>
            <a:off x="8515537" y="18623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E4712FF2-B969-4311-8ACC-8A8A7B06A86F}"/>
              </a:ext>
            </a:extLst>
          </p:cNvPr>
          <p:cNvSpPr/>
          <p:nvPr/>
        </p:nvSpPr>
        <p:spPr>
          <a:xfrm>
            <a:off x="8240097" y="186235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id="{91307236-40A5-4339-AE0D-C60F8402091D}"/>
              </a:ext>
            </a:extLst>
          </p:cNvPr>
          <p:cNvSpPr/>
          <p:nvPr/>
        </p:nvSpPr>
        <p:spPr>
          <a:xfrm>
            <a:off x="9330668" y="462829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9893117A-84BB-4DE0-A3BA-F5D5BE19F8D4}"/>
              </a:ext>
            </a:extLst>
          </p:cNvPr>
          <p:cNvSpPr/>
          <p:nvPr/>
        </p:nvSpPr>
        <p:spPr>
          <a:xfrm>
            <a:off x="7364843" y="3524420"/>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858ADECA-2FF0-49AD-B063-82E3B7ADA68E}"/>
              </a:ext>
            </a:extLst>
          </p:cNvPr>
          <p:cNvSpPr/>
          <p:nvPr/>
        </p:nvSpPr>
        <p:spPr>
          <a:xfrm>
            <a:off x="7664751" y="292978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2A4208F1-3A32-467F-8BB3-83E8EEC33166}"/>
              </a:ext>
            </a:extLst>
          </p:cNvPr>
          <p:cNvSpPr/>
          <p:nvPr/>
        </p:nvSpPr>
        <p:spPr>
          <a:xfrm>
            <a:off x="7935296" y="2412877"/>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7862FDEE-CE75-48EE-9763-8EE658B8D33D}"/>
              </a:ext>
            </a:extLst>
          </p:cNvPr>
          <p:cNvSpPr/>
          <p:nvPr/>
        </p:nvSpPr>
        <p:spPr>
          <a:xfrm>
            <a:off x="7067045" y="4631092"/>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49017627-6670-4109-851E-09F30FB78F16}"/>
              </a:ext>
            </a:extLst>
          </p:cNvPr>
          <p:cNvSpPr/>
          <p:nvPr/>
        </p:nvSpPr>
        <p:spPr>
          <a:xfrm>
            <a:off x="7361353"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8509D48B-D9B2-4504-857B-0A603DDB9E8B}"/>
              </a:ext>
            </a:extLst>
          </p:cNvPr>
          <p:cNvSpPr/>
          <p:nvPr/>
        </p:nvSpPr>
        <p:spPr>
          <a:xfrm>
            <a:off x="7376731"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3841BD9-E730-4081-B691-BB2F1F02EE82}"/>
              </a:ext>
            </a:extLst>
          </p:cNvPr>
          <p:cNvSpPr/>
          <p:nvPr/>
        </p:nvSpPr>
        <p:spPr>
          <a:xfrm>
            <a:off x="7655661"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A5CE4A87-AA18-4D72-B4A2-AA3FB1CB77EA}"/>
              </a:ext>
            </a:extLst>
          </p:cNvPr>
          <p:cNvSpPr/>
          <p:nvPr/>
        </p:nvSpPr>
        <p:spPr>
          <a:xfrm>
            <a:off x="7946479"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2849C3E3-5BC6-4AC7-820E-54E7EE759B7C}"/>
              </a:ext>
            </a:extLst>
          </p:cNvPr>
          <p:cNvSpPr/>
          <p:nvPr/>
        </p:nvSpPr>
        <p:spPr>
          <a:xfrm>
            <a:off x="8231003" y="3527321"/>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1B393A64-9D71-4B16-9F25-5E061A3D7B49}"/>
              </a:ext>
            </a:extLst>
          </p:cNvPr>
          <p:cNvSpPr/>
          <p:nvPr/>
        </p:nvSpPr>
        <p:spPr>
          <a:xfrm>
            <a:off x="7949977"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02BAEA97-492E-417D-9EE7-1FE036771CDD}"/>
              </a:ext>
            </a:extLst>
          </p:cNvPr>
          <p:cNvSpPr/>
          <p:nvPr/>
        </p:nvSpPr>
        <p:spPr>
          <a:xfrm>
            <a:off x="8240097"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B0498D63-94F3-4659-B668-02680278FC26}"/>
              </a:ext>
            </a:extLst>
          </p:cNvPr>
          <p:cNvSpPr/>
          <p:nvPr/>
        </p:nvSpPr>
        <p:spPr>
          <a:xfrm>
            <a:off x="8221919" y="2412877"/>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a16="http://schemas.microsoft.com/office/drawing/2014/main" id="{8FB62E1F-F3D2-46AB-94AB-7D2785988489}"/>
              </a:ext>
            </a:extLst>
          </p:cNvPr>
          <p:cNvSpPr/>
          <p:nvPr/>
        </p:nvSpPr>
        <p:spPr>
          <a:xfrm>
            <a:off x="8515537" y="2415887"/>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7943A474-80CA-4797-ABA1-4F83FFB89C54}"/>
              </a:ext>
            </a:extLst>
          </p:cNvPr>
          <p:cNvSpPr/>
          <p:nvPr/>
        </p:nvSpPr>
        <p:spPr>
          <a:xfrm>
            <a:off x="8533713" y="29291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04A88AE8-8DCA-4C52-A945-60DE1E9DD199}"/>
              </a:ext>
            </a:extLst>
          </p:cNvPr>
          <p:cNvSpPr/>
          <p:nvPr/>
        </p:nvSpPr>
        <p:spPr>
          <a:xfrm>
            <a:off x="8512737" y="3524420"/>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7" name="Arrow: Down 76">
            <a:extLst>
              <a:ext uri="{FF2B5EF4-FFF2-40B4-BE49-F238E27FC236}">
                <a16:creationId xmlns:a16="http://schemas.microsoft.com/office/drawing/2014/main" id="{A40C5BB0-BB03-417C-8E13-9F4814BC7C00}"/>
              </a:ext>
            </a:extLst>
          </p:cNvPr>
          <p:cNvSpPr/>
          <p:nvPr/>
        </p:nvSpPr>
        <p:spPr>
          <a:xfrm rot="10800000">
            <a:off x="8838513" y="2143173"/>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Arrow: Down 77">
            <a:extLst>
              <a:ext uri="{FF2B5EF4-FFF2-40B4-BE49-F238E27FC236}">
                <a16:creationId xmlns:a16="http://schemas.microsoft.com/office/drawing/2014/main" id="{F0513844-D6EB-415A-A1C6-91B6BF3D6B79}"/>
              </a:ext>
            </a:extLst>
          </p:cNvPr>
          <p:cNvSpPr/>
          <p:nvPr/>
        </p:nvSpPr>
        <p:spPr>
          <a:xfrm rot="10800000">
            <a:off x="8835716" y="2664547"/>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Arrow: Down 78">
            <a:extLst>
              <a:ext uri="{FF2B5EF4-FFF2-40B4-BE49-F238E27FC236}">
                <a16:creationId xmlns:a16="http://schemas.microsoft.com/office/drawing/2014/main" id="{58232B24-9E46-42CE-ACA5-1B56F429611D}"/>
              </a:ext>
            </a:extLst>
          </p:cNvPr>
          <p:cNvSpPr/>
          <p:nvPr/>
        </p:nvSpPr>
        <p:spPr>
          <a:xfrm rot="10800000">
            <a:off x="8835715" y="323248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Arrow: Down 79">
            <a:extLst>
              <a:ext uri="{FF2B5EF4-FFF2-40B4-BE49-F238E27FC236}">
                <a16:creationId xmlns:a16="http://schemas.microsoft.com/office/drawing/2014/main" id="{8B267159-967F-41A5-B03D-00B37C0F6A5F}"/>
              </a:ext>
            </a:extLst>
          </p:cNvPr>
          <p:cNvSpPr/>
          <p:nvPr/>
        </p:nvSpPr>
        <p:spPr>
          <a:xfrm rot="10800000">
            <a:off x="8838513" y="4959062"/>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Arrow: Down 80">
            <a:extLst>
              <a:ext uri="{FF2B5EF4-FFF2-40B4-BE49-F238E27FC236}">
                <a16:creationId xmlns:a16="http://schemas.microsoft.com/office/drawing/2014/main" id="{9AB8A079-4BE8-42E8-BE3D-469A2AF3C4A7}"/>
              </a:ext>
            </a:extLst>
          </p:cNvPr>
          <p:cNvSpPr/>
          <p:nvPr/>
        </p:nvSpPr>
        <p:spPr>
          <a:xfrm rot="10800000">
            <a:off x="8838513" y="4349339"/>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Arrow: Down 81">
            <a:extLst>
              <a:ext uri="{FF2B5EF4-FFF2-40B4-BE49-F238E27FC236}">
                <a16:creationId xmlns:a16="http://schemas.microsoft.com/office/drawing/2014/main" id="{736793FF-ACA8-4DD7-A646-F53EF48EE98B}"/>
              </a:ext>
            </a:extLst>
          </p:cNvPr>
          <p:cNvSpPr/>
          <p:nvPr/>
        </p:nvSpPr>
        <p:spPr>
          <a:xfrm rot="10800000">
            <a:off x="8829421" y="3798046"/>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a:extLst>
              <a:ext uri="{FF2B5EF4-FFF2-40B4-BE49-F238E27FC236}">
                <a16:creationId xmlns:a16="http://schemas.microsoft.com/office/drawing/2014/main" id="{7CF2ABC8-F6E5-40AB-AEF2-940D0815D484}"/>
              </a:ext>
            </a:extLst>
          </p:cNvPr>
          <p:cNvSpPr/>
          <p:nvPr/>
        </p:nvSpPr>
        <p:spPr>
          <a:xfrm>
            <a:off x="6776227" y="5223558"/>
            <a:ext cx="2829881"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bits</a:t>
            </a:r>
            <a:endParaRPr lang="en-US" dirty="0">
              <a:latin typeface="Times New Roman" panose="02020603050405020304" pitchFamily="18" charset="0"/>
              <a:cs typeface="Times New Roman" panose="02020603050405020304" pitchFamily="18" charset="0"/>
            </a:endParaRPr>
          </a:p>
        </p:txBody>
      </p:sp>
      <p:sp>
        <p:nvSpPr>
          <p:cNvPr id="84" name="Rectangle 83">
            <a:extLst>
              <a:ext uri="{FF2B5EF4-FFF2-40B4-BE49-F238E27FC236}">
                <a16:creationId xmlns:a16="http://schemas.microsoft.com/office/drawing/2014/main" id="{1D3C2832-F624-461A-A126-5010139FB353}"/>
              </a:ext>
            </a:extLst>
          </p:cNvPr>
          <p:cNvSpPr/>
          <p:nvPr/>
        </p:nvSpPr>
        <p:spPr>
          <a:xfrm>
            <a:off x="7085913" y="4072644"/>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C1017B22-AEE3-461E-9281-5FD42F357112}"/>
              </a:ext>
            </a:extLst>
          </p:cNvPr>
          <p:cNvSpPr/>
          <p:nvPr/>
        </p:nvSpPr>
        <p:spPr>
          <a:xfrm>
            <a:off x="7667549"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86" name="Rectangle 85">
            <a:extLst>
              <a:ext uri="{FF2B5EF4-FFF2-40B4-BE49-F238E27FC236}">
                <a16:creationId xmlns:a16="http://schemas.microsoft.com/office/drawing/2014/main" id="{E7CAC3C4-853B-48A6-9000-E8C8557C563B}"/>
              </a:ext>
            </a:extLst>
          </p:cNvPr>
          <p:cNvSpPr/>
          <p:nvPr/>
        </p:nvSpPr>
        <p:spPr>
          <a:xfrm>
            <a:off x="7958367"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2FB495C4-8A13-416B-8CF5-A9F2DCC38034}"/>
              </a:ext>
            </a:extLst>
          </p:cNvPr>
          <p:cNvSpPr/>
          <p:nvPr/>
        </p:nvSpPr>
        <p:spPr>
          <a:xfrm>
            <a:off x="8242187" y="406480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88" name="Rectangle 87">
            <a:extLst>
              <a:ext uri="{FF2B5EF4-FFF2-40B4-BE49-F238E27FC236}">
                <a16:creationId xmlns:a16="http://schemas.microsoft.com/office/drawing/2014/main" id="{2FA5C226-44C5-4DA5-9931-80000C576D48}"/>
              </a:ext>
            </a:extLst>
          </p:cNvPr>
          <p:cNvSpPr/>
          <p:nvPr/>
        </p:nvSpPr>
        <p:spPr>
          <a:xfrm>
            <a:off x="8524625" y="4072644"/>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id="{869674B5-E6B2-4D0A-8F84-8AF2166D9B8D}"/>
              </a:ext>
            </a:extLst>
          </p:cNvPr>
          <p:cNvSpPr/>
          <p:nvPr/>
        </p:nvSpPr>
        <p:spPr>
          <a:xfrm>
            <a:off x="6776227" y="464012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670D3B8-63C9-40FF-94C0-6F8457002971}"/>
              </a:ext>
            </a:extLst>
          </p:cNvPr>
          <p:cNvSpPr/>
          <p:nvPr/>
        </p:nvSpPr>
        <p:spPr>
          <a:xfrm>
            <a:off x="7655661"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3E42697A-6745-41A0-8E6C-57790371C00B}"/>
              </a:ext>
            </a:extLst>
          </p:cNvPr>
          <p:cNvSpPr/>
          <p:nvPr/>
        </p:nvSpPr>
        <p:spPr>
          <a:xfrm>
            <a:off x="7946479"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ACDC9845-A065-4B62-8AAE-F34E51596268}"/>
              </a:ext>
            </a:extLst>
          </p:cNvPr>
          <p:cNvSpPr/>
          <p:nvPr/>
        </p:nvSpPr>
        <p:spPr>
          <a:xfrm>
            <a:off x="8231003"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93" name="Rectangle 92">
            <a:extLst>
              <a:ext uri="{FF2B5EF4-FFF2-40B4-BE49-F238E27FC236}">
                <a16:creationId xmlns:a16="http://schemas.microsoft.com/office/drawing/2014/main" id="{F0A6FCA4-40DF-4A54-894F-233E0D3D358B}"/>
              </a:ext>
            </a:extLst>
          </p:cNvPr>
          <p:cNvSpPr/>
          <p:nvPr/>
        </p:nvSpPr>
        <p:spPr>
          <a:xfrm>
            <a:off x="8512737" y="4632953"/>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pic>
        <p:nvPicPr>
          <p:cNvPr id="95" name="Picture 94">
            <a:extLst>
              <a:ext uri="{FF2B5EF4-FFF2-40B4-BE49-F238E27FC236}">
                <a16:creationId xmlns:a16="http://schemas.microsoft.com/office/drawing/2014/main" id="{83C7B869-374A-44E5-844E-8D0B44283A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88026" y="122422"/>
            <a:ext cx="1173414" cy="983265"/>
          </a:xfrm>
          <a:prstGeom prst="rect">
            <a:avLst/>
          </a:prstGeom>
        </p:spPr>
      </p:pic>
      <p:pic>
        <p:nvPicPr>
          <p:cNvPr id="97" name="Picture 96">
            <a:extLst>
              <a:ext uri="{FF2B5EF4-FFF2-40B4-BE49-F238E27FC236}">
                <a16:creationId xmlns:a16="http://schemas.microsoft.com/office/drawing/2014/main" id="{0DE132A6-3728-4780-8BFA-1144F7BE342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82200" y="-17557"/>
            <a:ext cx="943585" cy="1288308"/>
          </a:xfrm>
          <a:prstGeom prst="rect">
            <a:avLst/>
          </a:prstGeom>
        </p:spPr>
      </p:pic>
      <p:sp>
        <p:nvSpPr>
          <p:cNvPr id="99" name="Arrow: Bent 98">
            <a:extLst>
              <a:ext uri="{FF2B5EF4-FFF2-40B4-BE49-F238E27FC236}">
                <a16:creationId xmlns:a16="http://schemas.microsoft.com/office/drawing/2014/main" id="{E80A8BE5-E296-4B99-B9A2-F93C9907AE71}"/>
              </a:ext>
            </a:extLst>
          </p:cNvPr>
          <p:cNvSpPr/>
          <p:nvPr/>
        </p:nvSpPr>
        <p:spPr>
          <a:xfrm rot="5400000">
            <a:off x="2616411" y="841255"/>
            <a:ext cx="942646" cy="715644"/>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0" name="Arrow: Bent 99">
            <a:extLst>
              <a:ext uri="{FF2B5EF4-FFF2-40B4-BE49-F238E27FC236}">
                <a16:creationId xmlns:a16="http://schemas.microsoft.com/office/drawing/2014/main" id="{1869A26A-85CA-4529-BBA9-1A5BFBD4FDAA}"/>
              </a:ext>
            </a:extLst>
          </p:cNvPr>
          <p:cNvSpPr/>
          <p:nvPr/>
        </p:nvSpPr>
        <p:spPr>
          <a:xfrm>
            <a:off x="8778425" y="807777"/>
            <a:ext cx="942646" cy="715644"/>
          </a:xfrm>
          <a:prstGeom prst="bentArrow">
            <a:avLst>
              <a:gd name="adj1" fmla="val 25000"/>
              <a:gd name="adj2" fmla="val 25000"/>
              <a:gd name="adj3" fmla="val 25000"/>
              <a:gd name="adj4" fmla="val 343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02" name="Picture 101">
            <a:extLst>
              <a:ext uri="{FF2B5EF4-FFF2-40B4-BE49-F238E27FC236}">
                <a16:creationId xmlns:a16="http://schemas.microsoft.com/office/drawing/2014/main" id="{771BA47B-C184-4725-A9BA-7CBA2BADF9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3094" y="5532233"/>
            <a:ext cx="1442906" cy="1132514"/>
          </a:xfrm>
          <a:prstGeom prst="rect">
            <a:avLst/>
          </a:prstGeom>
        </p:spPr>
      </p:pic>
      <p:sp>
        <p:nvSpPr>
          <p:cNvPr id="104" name="TextBox 103">
            <a:extLst>
              <a:ext uri="{FF2B5EF4-FFF2-40B4-BE49-F238E27FC236}">
                <a16:creationId xmlns:a16="http://schemas.microsoft.com/office/drawing/2014/main" id="{838F0612-D71F-4104-B67A-1B9B1057CD6C}"/>
              </a:ext>
            </a:extLst>
          </p:cNvPr>
          <p:cNvSpPr txBox="1"/>
          <p:nvPr/>
        </p:nvSpPr>
        <p:spPr>
          <a:xfrm>
            <a:off x="4653094" y="6022990"/>
            <a:ext cx="1442906" cy="369332"/>
          </a:xfrm>
          <a:prstGeom prst="rect">
            <a:avLst/>
          </a:prstGeom>
          <a:noFill/>
        </p:spPr>
        <p:txBody>
          <a:bodyPr wrap="square" rtlCol="0">
            <a:spAutoFit/>
          </a:bodyPr>
          <a:lstStyle/>
          <a:p>
            <a:r>
              <a:rPr lang="pt-PT" dirty="0">
                <a:solidFill>
                  <a:schemeClr val="bg1"/>
                </a:solidFill>
                <a:latin typeface="Times New Roman" panose="02020603050405020304" pitchFamily="18" charset="0"/>
                <a:cs typeface="Times New Roman" panose="02020603050405020304" pitchFamily="18" charset="0"/>
              </a:rPr>
              <a:t>Meio Físico</a:t>
            </a:r>
            <a:endParaRPr lang="en-US" dirty="0">
              <a:solidFill>
                <a:schemeClr val="bg1"/>
              </a:solidFill>
              <a:latin typeface="Times New Roman" panose="02020603050405020304" pitchFamily="18" charset="0"/>
              <a:cs typeface="Times New Roman" panose="02020603050405020304" pitchFamily="18" charset="0"/>
            </a:endParaRPr>
          </a:p>
        </p:txBody>
      </p:sp>
      <p:cxnSp>
        <p:nvCxnSpPr>
          <p:cNvPr id="106" name="Connector: Elbow 105">
            <a:extLst>
              <a:ext uri="{FF2B5EF4-FFF2-40B4-BE49-F238E27FC236}">
                <a16:creationId xmlns:a16="http://schemas.microsoft.com/office/drawing/2014/main" id="{133A5E01-DEB5-4E86-83BD-72AC6E202D69}"/>
              </a:ext>
            </a:extLst>
          </p:cNvPr>
          <p:cNvCxnSpPr>
            <a:cxnSpLocks/>
            <a:stCxn id="43" idx="2"/>
            <a:endCxn id="104" idx="1"/>
          </p:cNvCxnSpPr>
          <p:nvPr/>
        </p:nvCxnSpPr>
        <p:spPr>
          <a:xfrm rot="16200000" flipH="1">
            <a:off x="3297781" y="4852342"/>
            <a:ext cx="618973" cy="209165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9D67B3B4-03E9-4521-AAB9-31AA7EB251F6}"/>
              </a:ext>
            </a:extLst>
          </p:cNvPr>
          <p:cNvCxnSpPr>
            <a:cxnSpLocks/>
            <a:stCxn id="104" idx="3"/>
            <a:endCxn id="83" idx="2"/>
          </p:cNvCxnSpPr>
          <p:nvPr/>
        </p:nvCxnSpPr>
        <p:spPr>
          <a:xfrm flipV="1">
            <a:off x="6096000" y="5588683"/>
            <a:ext cx="2095168" cy="61897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A6DF1745-49B7-4993-93A7-398AB7F17174}"/>
              </a:ext>
            </a:extLst>
          </p:cNvPr>
          <p:cNvSpPr txBox="1"/>
          <p:nvPr/>
        </p:nvSpPr>
        <p:spPr>
          <a:xfrm>
            <a:off x="4863262" y="1793902"/>
            <a:ext cx="1159292"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Aplicação</a:t>
            </a:r>
            <a:endParaRPr lang="en-US"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537F153A-85BA-4EBE-B19E-6A3D99DE5537}"/>
              </a:ext>
            </a:extLst>
          </p:cNvPr>
          <p:cNvSpPr txBox="1"/>
          <p:nvPr/>
        </p:nvSpPr>
        <p:spPr>
          <a:xfrm>
            <a:off x="4755993" y="2412877"/>
            <a:ext cx="1441420"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Apresentação</a:t>
            </a:r>
            <a:endParaRPr lang="en-US"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F326F339-AE59-4D4E-8F45-AC024026F461}"/>
              </a:ext>
            </a:extLst>
          </p:cNvPr>
          <p:cNvSpPr txBox="1"/>
          <p:nvPr/>
        </p:nvSpPr>
        <p:spPr>
          <a:xfrm>
            <a:off x="5074508" y="2903193"/>
            <a:ext cx="82586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Sessão</a:t>
            </a:r>
            <a:endParaRPr lang="en-US"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8190EA5-CE98-4056-80CA-30E0E7B803B2}"/>
              </a:ext>
            </a:extLst>
          </p:cNvPr>
          <p:cNvSpPr txBox="1"/>
          <p:nvPr/>
        </p:nvSpPr>
        <p:spPr>
          <a:xfrm>
            <a:off x="4863262" y="3468490"/>
            <a:ext cx="117679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Transporte</a:t>
            </a:r>
            <a:endParaRPr lang="en-US"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E428B1A8-EAA2-47ED-BCBA-234F2BFD3CEE}"/>
              </a:ext>
            </a:extLst>
          </p:cNvPr>
          <p:cNvSpPr txBox="1"/>
          <p:nvPr/>
        </p:nvSpPr>
        <p:spPr>
          <a:xfrm>
            <a:off x="5158845" y="4053002"/>
            <a:ext cx="684803"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Rede</a:t>
            </a:r>
            <a:endParaRPr lang="en-US" dirty="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BEEEB842-02E4-4F13-8C52-0BC3E16B470C}"/>
              </a:ext>
            </a:extLst>
          </p:cNvPr>
          <p:cNvSpPr txBox="1"/>
          <p:nvPr/>
        </p:nvSpPr>
        <p:spPr>
          <a:xfrm>
            <a:off x="5094724" y="4549720"/>
            <a:ext cx="813043"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Enlace</a:t>
            </a:r>
            <a:endParaRPr lang="en-US" dirty="0">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393F32FB-0367-4B54-9B2F-C259E6422688}"/>
              </a:ext>
            </a:extLst>
          </p:cNvPr>
          <p:cNvSpPr txBox="1"/>
          <p:nvPr/>
        </p:nvSpPr>
        <p:spPr>
          <a:xfrm>
            <a:off x="5106567" y="5130413"/>
            <a:ext cx="76174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Física</a:t>
            </a:r>
            <a:endParaRPr lang="en-US" dirty="0">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6091B278-1F88-4F44-8D80-3866F89D9136}"/>
              </a:ext>
            </a:extLst>
          </p:cNvPr>
          <p:cNvSpPr txBox="1"/>
          <p:nvPr/>
        </p:nvSpPr>
        <p:spPr>
          <a:xfrm>
            <a:off x="1478157" y="1193902"/>
            <a:ext cx="992579"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Emissor</a:t>
            </a:r>
            <a:endParaRPr lang="en-US" b="1" dirty="0">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F018D16C-44DD-4980-A1EE-422214F5F8C6}"/>
              </a:ext>
            </a:extLst>
          </p:cNvPr>
          <p:cNvSpPr txBox="1"/>
          <p:nvPr/>
        </p:nvSpPr>
        <p:spPr>
          <a:xfrm>
            <a:off x="10118002" y="1278491"/>
            <a:ext cx="1082348"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Receptor</a:t>
            </a:r>
            <a:endParaRPr lang="en-US" b="1"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C5248DD2-8961-D04B-88E4-6D55C4838209}"/>
              </a:ext>
            </a:extLst>
          </p:cNvPr>
          <p:cNvSpPr txBox="1"/>
          <p:nvPr/>
        </p:nvSpPr>
        <p:spPr>
          <a:xfrm>
            <a:off x="553466" y="1769439"/>
            <a:ext cx="1114408"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Gera dados</a:t>
            </a:r>
            <a:endParaRPr lang="en-US" sz="1600" dirty="0">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C9CC8539-762F-F24D-A5DD-23390F6DB051}"/>
              </a:ext>
            </a:extLst>
          </p:cNvPr>
          <p:cNvSpPr txBox="1"/>
          <p:nvPr/>
        </p:nvSpPr>
        <p:spPr>
          <a:xfrm>
            <a:off x="9524167" y="1783993"/>
            <a:ext cx="1165704"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Lê os dados</a:t>
            </a:r>
            <a:endParaRPr lang="en-US" sz="1600"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FF86F15D-8455-C942-B6F4-9464742476B5}"/>
              </a:ext>
            </a:extLst>
          </p:cNvPr>
          <p:cNvSpPr txBox="1"/>
          <p:nvPr/>
        </p:nvSpPr>
        <p:spPr>
          <a:xfrm>
            <a:off x="-52626" y="2368489"/>
            <a:ext cx="2491388"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Encripta e Compacta dados </a:t>
            </a:r>
            <a:endParaRPr lang="en-US" sz="1600" dirty="0">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id="{4A394CA0-5CE4-444F-9132-F18EE4B1153B}"/>
              </a:ext>
            </a:extLst>
          </p:cNvPr>
          <p:cNvSpPr txBox="1"/>
          <p:nvPr/>
        </p:nvSpPr>
        <p:spPr>
          <a:xfrm>
            <a:off x="9377242" y="2362460"/>
            <a:ext cx="2823209"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Desencripta e </a:t>
            </a:r>
            <a:r>
              <a:rPr lang="pt-PT" sz="1600" dirty="0" err="1">
                <a:latin typeface="Times New Roman" panose="02020603050405020304" pitchFamily="18" charset="0"/>
                <a:cs typeface="Times New Roman" panose="02020603050405020304" pitchFamily="18" charset="0"/>
              </a:rPr>
              <a:t>descompta</a:t>
            </a:r>
            <a:r>
              <a:rPr lang="pt-PT" sz="1600" dirty="0">
                <a:latin typeface="Times New Roman" panose="02020603050405020304" pitchFamily="18" charset="0"/>
                <a:cs typeface="Times New Roman" panose="02020603050405020304" pitchFamily="18" charset="0"/>
              </a:rPr>
              <a:t> dados </a:t>
            </a:r>
            <a:endParaRPr lang="en-US" sz="1600" dirty="0">
              <a:latin typeface="Times New Roman" panose="020206030504050203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id="{C2E30A24-D766-4844-ADC7-B341697DE34C}"/>
              </a:ext>
            </a:extLst>
          </p:cNvPr>
          <p:cNvSpPr txBox="1"/>
          <p:nvPr/>
        </p:nvSpPr>
        <p:spPr>
          <a:xfrm>
            <a:off x="0" y="3504307"/>
            <a:ext cx="1617751"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Envia Segmentos</a:t>
            </a:r>
            <a:endParaRPr lang="en-US" sz="1600" dirty="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2C5B349D-83B4-5848-B389-E0B335E99455}"/>
              </a:ext>
            </a:extLst>
          </p:cNvPr>
          <p:cNvSpPr txBox="1"/>
          <p:nvPr/>
        </p:nvSpPr>
        <p:spPr>
          <a:xfrm>
            <a:off x="9396551" y="3460433"/>
            <a:ext cx="2875595"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Recebe e organiza os Segmentos</a:t>
            </a:r>
            <a:endParaRPr lang="en-US" sz="1600" dirty="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C05447A8-89FE-9345-A99E-BA4090E220EF}"/>
              </a:ext>
            </a:extLst>
          </p:cNvPr>
          <p:cNvSpPr txBox="1"/>
          <p:nvPr/>
        </p:nvSpPr>
        <p:spPr>
          <a:xfrm>
            <a:off x="619" y="2924900"/>
            <a:ext cx="178446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Estabelece a sessão</a:t>
            </a:r>
            <a:endParaRPr lang="en-US" sz="16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A7D94039-6F1A-B445-98BF-5CD047C0B11F}"/>
              </a:ext>
            </a:extLst>
          </p:cNvPr>
          <p:cNvSpPr txBox="1"/>
          <p:nvPr/>
        </p:nvSpPr>
        <p:spPr>
          <a:xfrm>
            <a:off x="-28697" y="4032414"/>
            <a:ext cx="121860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Cria Pacotes</a:t>
            </a:r>
            <a:endParaRPr lang="en-US" sz="1600"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2A4BA07C-381C-D44A-9EF3-0DA943B70EF2}"/>
              </a:ext>
            </a:extLst>
          </p:cNvPr>
          <p:cNvSpPr txBox="1"/>
          <p:nvPr/>
        </p:nvSpPr>
        <p:spPr>
          <a:xfrm>
            <a:off x="9473192" y="4029202"/>
            <a:ext cx="1508746"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Abre os Pacotes</a:t>
            </a:r>
            <a:endParaRPr lang="en-US" sz="1600"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9F03BC63-7105-DE4C-93A6-6E3F43652AA7}"/>
              </a:ext>
            </a:extLst>
          </p:cNvPr>
          <p:cNvSpPr txBox="1"/>
          <p:nvPr/>
        </p:nvSpPr>
        <p:spPr>
          <a:xfrm>
            <a:off x="-42440" y="4631092"/>
            <a:ext cx="1285929"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Cria Quadros</a:t>
            </a:r>
            <a:endParaRPr lang="en-US" sz="1600"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7B2A5C93-E30C-9045-87E7-E380539955EF}"/>
              </a:ext>
            </a:extLst>
          </p:cNvPr>
          <p:cNvSpPr txBox="1"/>
          <p:nvPr/>
        </p:nvSpPr>
        <p:spPr>
          <a:xfrm>
            <a:off x="9715912" y="4558406"/>
            <a:ext cx="1576072"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Abre os Quadros</a:t>
            </a:r>
            <a:endParaRPr lang="en-US" sz="1600"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8D1BF015-D64A-C249-815A-FFE339F6DE24}"/>
              </a:ext>
            </a:extLst>
          </p:cNvPr>
          <p:cNvSpPr txBox="1"/>
          <p:nvPr/>
        </p:nvSpPr>
        <p:spPr>
          <a:xfrm>
            <a:off x="9601715" y="2903193"/>
            <a:ext cx="178446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Estabelece a sessão</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032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12105</TotalTime>
  <Words>5114</Words>
  <Application>Microsoft Office PowerPoint</Application>
  <PresentationFormat>Widescreen</PresentationFormat>
  <Paragraphs>606</Paragraphs>
  <Slides>58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Calibri Light</vt:lpstr>
      <vt:lpstr>Garamond</vt:lpstr>
      <vt:lpstr>Lucida Console</vt:lpstr>
      <vt:lpstr>Symbol</vt:lpstr>
      <vt:lpstr>Times New Roman</vt:lpstr>
      <vt:lpstr>Wingdings</vt:lpstr>
      <vt:lpstr>Office Theme</vt:lpstr>
      <vt:lpstr>PowerPoint Presentation</vt:lpstr>
      <vt:lpstr>Conteúdo da Aula</vt:lpstr>
      <vt:lpstr>Introdução</vt:lpstr>
      <vt:lpstr>Introdução</vt:lpstr>
      <vt:lpstr>Modelo de Referência OSI</vt:lpstr>
      <vt:lpstr>cont.</vt:lpstr>
      <vt:lpstr>Camadas do Modelo OSI</vt:lpstr>
      <vt:lpstr>Transmissão de dados </vt:lpstr>
      <vt:lpstr>PowerPoint Presentation</vt:lpstr>
      <vt:lpstr>PowerPoint Presentation</vt:lpstr>
      <vt:lpstr>PDU – Protocol Data Unit</vt:lpstr>
      <vt:lpstr>Principais funções das camadas</vt:lpstr>
      <vt:lpstr>Principais funções das camadas</vt:lpstr>
      <vt:lpstr>Principais funções das camadas</vt:lpstr>
      <vt:lpstr>Principais funções das camadas</vt:lpstr>
      <vt:lpstr>Camada de Aplicação</vt:lpstr>
      <vt:lpstr>SMTP (Simple Mail Transfer Protocol)</vt:lpstr>
      <vt:lpstr>cont.</vt:lpstr>
      <vt:lpstr>FPT (File Transfer Protocol)</vt:lpstr>
      <vt:lpstr>cont.</vt:lpstr>
      <vt:lpstr>Telnet</vt:lpstr>
      <vt:lpstr>HTTP (Hypertext Transfer Protocol)</vt:lpstr>
      <vt:lpstr>DNS (Domain Name System)</vt:lpstr>
      <vt:lpstr>Outros Protocolos</vt:lpstr>
      <vt:lpstr>Comunicação com a camada de aplicação</vt:lpstr>
      <vt:lpstr>Cont.</vt:lpstr>
      <vt:lpstr>Exemplos.:</vt:lpstr>
      <vt:lpstr>Camada de Apresentação</vt:lpstr>
      <vt:lpstr>Camada de Sessão</vt:lpstr>
      <vt:lpstr>Protocolos da Camada de Transporte</vt:lpstr>
      <vt:lpstr>cont.</vt:lpstr>
      <vt:lpstr>cont.</vt:lpstr>
      <vt:lpstr>TCP/IP - Origem</vt:lpstr>
      <vt:lpstr>Modelo TCP/IP</vt:lpstr>
      <vt:lpstr>Arquitectura TCP/IP</vt:lpstr>
      <vt:lpstr>Modelo OSI e Modelo TCP/IP</vt:lpstr>
      <vt:lpstr>cont.</vt:lpstr>
      <vt:lpstr>PowerPoint Presentation</vt:lpstr>
      <vt:lpstr>Grafo de Internet</vt:lpstr>
      <vt:lpstr>Camada de Rede.</vt:lpstr>
      <vt:lpstr>IP (Internet Protocol)</vt:lpstr>
      <vt:lpstr>Fig. 1 – Formato do Pacote IP</vt:lpstr>
      <vt:lpstr>cont.</vt:lpstr>
      <vt:lpstr>cont.</vt:lpstr>
      <vt:lpstr>cont.</vt:lpstr>
      <vt:lpstr>cont.</vt:lpstr>
      <vt:lpstr>ICMP</vt:lpstr>
      <vt:lpstr>cont.</vt:lpstr>
      <vt:lpstr>cont.</vt:lpstr>
      <vt:lpstr>Camada Elance de Dados</vt:lpstr>
      <vt:lpstr>Frame Elance de Dados</vt:lpstr>
      <vt:lpstr>ARP (Addres Resolution Protocol)</vt:lpstr>
      <vt:lpstr>RARP (Reverse Address Resolution Protocol)</vt:lpstr>
      <vt:lpstr>Camada Física</vt:lpstr>
      <vt:lpstr>Bibliografia consultada</vt:lpstr>
      <vt:lpstr>Questões de reflexão</vt:lpstr>
      <vt:lpstr>PowerPoint Presentation</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Gerson Mahesse</dc:creator>
  <cp:lastModifiedBy>HP</cp:lastModifiedBy>
  <cp:revision>126</cp:revision>
  <dcterms:created xsi:type="dcterms:W3CDTF">2020-03-18T16:03:32Z</dcterms:created>
  <dcterms:modified xsi:type="dcterms:W3CDTF">2024-02-27T08:25:22Z</dcterms:modified>
</cp:coreProperties>
</file>