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0" r:id="rId2"/>
    <p:sldId id="294" r:id="rId3"/>
    <p:sldId id="30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4" r:id="rId12"/>
    <p:sldId id="312" r:id="rId13"/>
    <p:sldId id="313" r:id="rId14"/>
    <p:sldId id="315" r:id="rId15"/>
    <p:sldId id="317" r:id="rId16"/>
    <p:sldId id="316" r:id="rId17"/>
    <p:sldId id="31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4" autoAdjust="0"/>
  </p:normalViewPr>
  <p:slideViewPr>
    <p:cSldViewPr snapToGrid="0">
      <p:cViewPr varScale="1">
        <p:scale>
          <a:sx n="54" d="100"/>
          <a:sy n="54" d="100"/>
        </p:scale>
        <p:origin x="-12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4713C-3543-4BC3-B432-B83D1D36B150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8D87-F1F5-44A4-991C-2F880C731C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94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A8D87-F1F5-44A4-991C-2F880C731C7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6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9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48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97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994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73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47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27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75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2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0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8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4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2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6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DB54-2CEA-481C-B4B6-04932AD7991F}" type="datetimeFigureOut">
              <a:rPr lang="pt-PT" smtClean="0"/>
              <a:t>09-03-2023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B8876D-0064-490D-826B-D5587C3EE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48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1323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A Palavra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01637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conceito de “</a:t>
            </a:r>
            <a:r>
              <a:rPr lang="pt-PT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PT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é abrangente e um tanto complexo, uma vez que engloba diferentes ângulos linguísticos: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PT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morfológico</a:t>
            </a:r>
            <a:r>
              <a:rPr lang="pt-PT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 constituição interna),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PT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sintático</a:t>
            </a:r>
            <a:r>
              <a:rPr lang="pt-PT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 função que desempenha na frase),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PT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semântico</a:t>
            </a:r>
            <a:r>
              <a:rPr lang="pt-PT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(sentido)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PT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fonológico</a:t>
            </a:r>
            <a:r>
              <a:rPr lang="pt-PT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(som),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PT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entre outros.</a:t>
            </a:r>
          </a:p>
          <a:p>
            <a:pPr marL="0" lvl="0" indent="0" algn="just" fontAlgn="base">
              <a:buNone/>
            </a:pPr>
            <a:endParaRPr lang="pt-PT" dirty="0">
              <a:solidFill>
                <a:srgbClr val="404040"/>
              </a:solidFill>
              <a:latin typeface="Open Sans"/>
            </a:endParaRPr>
          </a:p>
          <a:p>
            <a:pPr marL="0" lvl="0" indent="0" algn="just" fontAlgn="base">
              <a:buNone/>
            </a:pPr>
            <a:endParaRPr lang="pt-PT" dirty="0">
              <a:solidFill>
                <a:srgbClr val="404040"/>
              </a:solidFill>
              <a:latin typeface="Open San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PT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47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Substantivos - Flexão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Caso o substantivo terminado em “s” for paroxítono, o plural será invariável. Caso seja oxítono, acrescenta-se “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país &gt; países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Os substantivos terminados em “n” formam o plural em “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ou “s”: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abdômen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abdômens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pólen &gt;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polens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Os substantivos terminados em “m” formam o plural em “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homem &gt; homens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viagem &gt; viagens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Substantivos - Flexão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090247"/>
            <a:ext cx="8596668" cy="4951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Os substantivos terminados em “x” são invariáveis no plural:</a:t>
            </a:r>
          </a:p>
          <a:p>
            <a:pPr marL="0" indent="0">
              <a:buNone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tórax &gt; tórax</a:t>
            </a:r>
          </a:p>
          <a:p>
            <a:pPr marL="0" indent="0">
              <a:buNone/>
            </a:pPr>
            <a:r>
              <a:rPr lang="pt-P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xérox</a:t>
            </a: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pt-P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xérox</a:t>
            </a:r>
            <a:endParaRPr lang="pt-P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Os substantivos terminados em “</a:t>
            </a:r>
            <a:r>
              <a:rPr lang="pt-P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ão</a:t>
            </a: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têm três variações para o plural: “</a:t>
            </a:r>
            <a:r>
              <a:rPr lang="pt-P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ões</a:t>
            </a: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P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ães</a:t>
            </a: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 “</a:t>
            </a:r>
            <a:r>
              <a:rPr lang="pt-P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ãos</a:t>
            </a: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0" indent="0">
              <a:buNone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eleição &gt; eleições</a:t>
            </a:r>
          </a:p>
          <a:p>
            <a:pPr marL="0" indent="0">
              <a:buNone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pão &gt; pães</a:t>
            </a:r>
          </a:p>
          <a:p>
            <a:pPr marL="0" indent="0">
              <a:buNone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cidadão &gt; cidadãos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316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pt-PT" dirty="0" smtClean="0"/>
              <a:t>Substantivo - Flexão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244601"/>
            <a:ext cx="8596668" cy="4796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Flexão de grau</a:t>
            </a:r>
          </a:p>
          <a:p>
            <a:pPr marL="0" indent="0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ao grau, os substantivos podem variar entre aumentativo e diminutivo.</a:t>
            </a:r>
          </a:p>
          <a:p>
            <a:pPr marL="0" indent="0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graus aumentativo e diminutivo podem ser formados através de dois processos:</a:t>
            </a:r>
          </a:p>
          <a:p>
            <a:pPr marL="0" indent="0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sintético – acréscimo de sufixos ao grau normal.</a:t>
            </a:r>
          </a:p>
          <a:p>
            <a:pPr marL="0" indent="0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amor: amorzinho; amorzão.</a:t>
            </a:r>
          </a:p>
          <a:p>
            <a:pPr marL="0" indent="0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analítico – o substantivo será modificado por </a:t>
            </a:r>
            <a:r>
              <a:rPr lang="pt-P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adjectivos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transmitem ideia de aumento ou diminuição:</a:t>
            </a:r>
          </a:p>
          <a:p>
            <a:pPr marL="0" indent="0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urso: urso grande; urso pequeno.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7381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pPr algn="ctr"/>
            <a:r>
              <a:rPr lang="pt-PT" dirty="0" smtClean="0"/>
              <a:t>Verbo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336431"/>
            <a:ext cx="8596668" cy="485335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verbo é palavra que exprime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acção,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estado, mudança de estado,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fenómeno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natureza, desejo, ocorrência. Ele apresenta as seguintes flexões de número, pessoa, modo, tempo, aspecto e voz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Flexões de pessoa: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1.ª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 (eu, nós)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2.ª pessoa (tu,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“vós”)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3.ª pessoa (ele, eles)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Flexões de número: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(eu, tu, ele)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plural (nós, vós, eles)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Flexões de tempo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presente, pretérito e futuro.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Flexões de modo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indicativo,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conjuntivo o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imperativo.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Flexões de voz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voz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voz passiva e voz reflexiva.</a:t>
            </a:r>
          </a:p>
        </p:txBody>
      </p:sp>
    </p:spTree>
    <p:extLst>
      <p:ext uri="{BB962C8B-B14F-4D97-AF65-F5344CB8AC3E}">
        <p14:creationId xmlns:p14="http://schemas.microsoft.com/office/powerpoint/2010/main" val="14311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pPr algn="ctr"/>
            <a:r>
              <a:rPr lang="pt-PT" dirty="0" smtClean="0"/>
              <a:t>Verbo – Tempos Verbais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244601"/>
            <a:ext cx="8596668" cy="47967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não só indica o momento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ações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regulares ou situações permanentes.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Exemplos Eu Tomo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medicamentos.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Pretérito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indica momentos anteriores, decorridos ou acabados.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Eles 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fizeram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mesmo isso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Eu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acreditava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que meus olhos viam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Tinha trovejado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 a noite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Futuro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indica acontecimentos que se realizarão. Exemplos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Eu </a:t>
            </a: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Dormirei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dia todo se for preciso.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tempos verbais (presente, pretérito e futuro) se unem aos modos verbais (indicativo,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conjuntivo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imperativo) para indicar a forma como ocorrem as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acções,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estados ou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fenómenos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expressados pelo verbo.</a:t>
            </a:r>
          </a:p>
        </p:txBody>
      </p:sp>
    </p:spTree>
    <p:extLst>
      <p:ext uri="{BB962C8B-B14F-4D97-AF65-F5344CB8AC3E}">
        <p14:creationId xmlns:p14="http://schemas.microsoft.com/office/powerpoint/2010/main" val="12139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815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>Verbos – Modos Verbais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107831"/>
            <a:ext cx="8596668" cy="4933531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sz="3200" b="1" dirty="0"/>
              <a:t>O modo indicativo </a:t>
            </a:r>
            <a:r>
              <a:rPr lang="pt-PT" sz="3200" dirty="0"/>
              <a:t>expressa certezas. Exemplo: O aluno entendeu.</a:t>
            </a:r>
          </a:p>
          <a:p>
            <a:r>
              <a:rPr lang="pt-PT" sz="3200" dirty="0" smtClean="0"/>
              <a:t>O </a:t>
            </a:r>
            <a:r>
              <a:rPr lang="pt-PT" sz="3200" b="1" dirty="0"/>
              <a:t>modo </a:t>
            </a:r>
            <a:r>
              <a:rPr lang="pt-PT" sz="3200" b="1" dirty="0" smtClean="0"/>
              <a:t>conjuntivo </a:t>
            </a:r>
            <a:r>
              <a:rPr lang="pt-PT" sz="3200" dirty="0"/>
              <a:t>expressa desejos e possibilidades. Exemplo: Tomara que o aluno entenda.</a:t>
            </a:r>
          </a:p>
          <a:p>
            <a:r>
              <a:rPr lang="pt-PT" sz="3200" dirty="0" smtClean="0"/>
              <a:t>O </a:t>
            </a:r>
            <a:r>
              <a:rPr lang="pt-PT" sz="3200" b="1" dirty="0"/>
              <a:t>modo imperativo </a:t>
            </a:r>
            <a:r>
              <a:rPr lang="pt-PT" sz="3200" dirty="0"/>
              <a:t>expressa ordens, pedidos. Exemplo: Por favor, entenda!</a:t>
            </a:r>
          </a:p>
        </p:txBody>
      </p:sp>
    </p:spTree>
    <p:extLst>
      <p:ext uri="{BB962C8B-B14F-4D97-AF65-F5344CB8AC3E}">
        <p14:creationId xmlns:p14="http://schemas.microsoft.com/office/powerpoint/2010/main" val="3053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738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>Verbos -Conjugação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195753"/>
            <a:ext cx="8596668" cy="506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400" b="1" dirty="0"/>
              <a:t>Presente do indicativo</a:t>
            </a:r>
            <a:r>
              <a:rPr lang="pt-PT" sz="2400" dirty="0"/>
              <a:t>: (eu) leio, (tu) lês, (ele) lê, (nós) </a:t>
            </a:r>
            <a:r>
              <a:rPr lang="pt-PT" sz="2400" dirty="0" smtClean="0"/>
              <a:t>lemos, </a:t>
            </a:r>
            <a:r>
              <a:rPr lang="pt-PT" sz="2400" dirty="0"/>
              <a:t>(eles) </a:t>
            </a:r>
            <a:r>
              <a:rPr lang="pt-PT" sz="2400" dirty="0" err="1"/>
              <a:t>leem</a:t>
            </a:r>
            <a:r>
              <a:rPr lang="pt-PT" sz="2400" dirty="0"/>
              <a:t>.</a:t>
            </a:r>
          </a:p>
          <a:p>
            <a:pPr marL="0" indent="0">
              <a:buNone/>
            </a:pPr>
            <a:r>
              <a:rPr lang="pt-PT" sz="2400" b="1" dirty="0"/>
              <a:t>Pretérito perfeito</a:t>
            </a:r>
            <a:r>
              <a:rPr lang="pt-PT" sz="2400" dirty="0"/>
              <a:t>: (eu) li, (tu) leste, (ele) leu, (nós) </a:t>
            </a:r>
            <a:r>
              <a:rPr lang="pt-PT" sz="2400" dirty="0" smtClean="0"/>
              <a:t>lemos, </a:t>
            </a:r>
            <a:r>
              <a:rPr lang="pt-PT" sz="2400" dirty="0"/>
              <a:t>(eles) leram.</a:t>
            </a:r>
          </a:p>
          <a:p>
            <a:pPr marL="0" indent="0">
              <a:buNone/>
            </a:pPr>
            <a:r>
              <a:rPr lang="pt-PT" sz="2400" b="1" dirty="0"/>
              <a:t>Pretérito imperfeito do indicativo</a:t>
            </a:r>
            <a:r>
              <a:rPr lang="pt-PT" sz="2400" dirty="0"/>
              <a:t>: (eu) lia, (tu) lias, (ele) lia, (nós) </a:t>
            </a:r>
            <a:r>
              <a:rPr lang="pt-PT" sz="2400" dirty="0" smtClean="0"/>
              <a:t>líamos, </a:t>
            </a:r>
            <a:r>
              <a:rPr lang="pt-PT" sz="2400" dirty="0"/>
              <a:t>(eles) liam.</a:t>
            </a:r>
          </a:p>
          <a:p>
            <a:pPr marL="0" indent="0">
              <a:buNone/>
            </a:pPr>
            <a:r>
              <a:rPr lang="pt-PT" sz="2400" b="1" dirty="0"/>
              <a:t>Pretérito mais-que-perfeito</a:t>
            </a:r>
            <a:r>
              <a:rPr lang="pt-PT" sz="2400" dirty="0"/>
              <a:t>: (eu) lera, (tu) leras, (ele) lera, (nós) </a:t>
            </a:r>
            <a:r>
              <a:rPr lang="pt-PT" sz="2400" dirty="0" smtClean="0"/>
              <a:t>lêramos, </a:t>
            </a:r>
            <a:r>
              <a:rPr lang="pt-PT" sz="2400" dirty="0"/>
              <a:t>(eles) leram.</a:t>
            </a:r>
          </a:p>
          <a:p>
            <a:pPr marL="0" indent="0">
              <a:buNone/>
            </a:pPr>
            <a:r>
              <a:rPr lang="pt-PT" sz="2400" b="1" dirty="0" smtClean="0"/>
              <a:t>Futuro</a:t>
            </a:r>
            <a:r>
              <a:rPr lang="pt-PT" sz="2400" dirty="0" smtClean="0"/>
              <a:t>: </a:t>
            </a:r>
            <a:r>
              <a:rPr lang="pt-PT" sz="2400" dirty="0"/>
              <a:t>(eu) lerei, (tu) lerás, (ele) lerá, (nós) </a:t>
            </a:r>
            <a:r>
              <a:rPr lang="pt-PT" sz="2400" dirty="0" smtClean="0"/>
              <a:t>leremos, </a:t>
            </a:r>
            <a:r>
              <a:rPr lang="pt-PT" sz="2400" dirty="0"/>
              <a:t>(eles) lerão.</a:t>
            </a:r>
          </a:p>
          <a:p>
            <a:pPr marL="0" indent="0">
              <a:buNone/>
            </a:pPr>
            <a:r>
              <a:rPr lang="pt-PT" sz="2400" b="1" dirty="0" smtClean="0"/>
              <a:t>Condicional</a:t>
            </a:r>
            <a:r>
              <a:rPr lang="pt-PT" sz="2400" dirty="0" smtClean="0"/>
              <a:t>: </a:t>
            </a:r>
            <a:r>
              <a:rPr lang="pt-PT" sz="2400" dirty="0"/>
              <a:t>(eu) leria, (tu) lerias, (ele) leria, (nós) leríamos, </a:t>
            </a:r>
            <a:r>
              <a:rPr lang="pt-PT" sz="2400" dirty="0" smtClean="0"/>
              <a:t>(</a:t>
            </a:r>
            <a:r>
              <a:rPr lang="pt-PT" sz="2400" dirty="0"/>
              <a:t>eles) leriam</a:t>
            </a:r>
          </a:p>
        </p:txBody>
      </p:sp>
    </p:spTree>
    <p:extLst>
      <p:ext uri="{BB962C8B-B14F-4D97-AF65-F5344CB8AC3E}">
        <p14:creationId xmlns:p14="http://schemas.microsoft.com/office/powerpoint/2010/main" val="39271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815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Verbos -Conjugação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125415"/>
            <a:ext cx="8596668" cy="49159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b="1" dirty="0"/>
              <a:t>Presente do </a:t>
            </a:r>
            <a:r>
              <a:rPr lang="pt-PT" sz="2400" b="1" dirty="0" smtClean="0"/>
              <a:t>conjuntivo</a:t>
            </a:r>
            <a:r>
              <a:rPr lang="pt-PT" sz="2400" dirty="0" smtClean="0"/>
              <a:t>:  eu </a:t>
            </a:r>
            <a:r>
              <a:rPr lang="pt-PT" sz="2400" dirty="0"/>
              <a:t>leia, </a:t>
            </a:r>
            <a:r>
              <a:rPr lang="pt-PT" sz="2400" dirty="0" smtClean="0"/>
              <a:t>tu </a:t>
            </a:r>
            <a:r>
              <a:rPr lang="pt-PT" sz="2400" dirty="0"/>
              <a:t>leias, </a:t>
            </a:r>
            <a:r>
              <a:rPr lang="pt-PT" sz="2400" dirty="0" smtClean="0"/>
              <a:t>ele </a:t>
            </a:r>
            <a:r>
              <a:rPr lang="pt-PT" sz="2400" dirty="0"/>
              <a:t>leia, </a:t>
            </a:r>
            <a:r>
              <a:rPr lang="pt-PT" sz="2400" dirty="0" smtClean="0"/>
              <a:t>nós </a:t>
            </a:r>
            <a:r>
              <a:rPr lang="pt-PT" sz="2400" dirty="0"/>
              <a:t>leiamos, </a:t>
            </a:r>
            <a:r>
              <a:rPr lang="pt-PT" sz="2400" dirty="0" smtClean="0"/>
              <a:t>eles </a:t>
            </a:r>
            <a:r>
              <a:rPr lang="pt-PT" sz="2400" dirty="0"/>
              <a:t>leiam.</a:t>
            </a:r>
          </a:p>
          <a:p>
            <a:pPr marL="0" indent="0" algn="just">
              <a:buNone/>
            </a:pPr>
            <a:r>
              <a:rPr lang="pt-PT" sz="2400" dirty="0"/>
              <a:t>Pretérito imperfeito do </a:t>
            </a:r>
            <a:r>
              <a:rPr lang="pt-PT" sz="2400" dirty="0" smtClean="0"/>
              <a:t>conjuntivo: eu </a:t>
            </a:r>
            <a:r>
              <a:rPr lang="pt-PT" sz="2400" dirty="0"/>
              <a:t>lesse, </a:t>
            </a:r>
            <a:r>
              <a:rPr lang="pt-PT" sz="2400" dirty="0" smtClean="0"/>
              <a:t>tu </a:t>
            </a:r>
            <a:r>
              <a:rPr lang="pt-PT" sz="2400" dirty="0"/>
              <a:t>lesses, </a:t>
            </a:r>
            <a:r>
              <a:rPr lang="pt-PT" sz="2400" dirty="0" smtClean="0"/>
              <a:t>ele </a:t>
            </a:r>
            <a:r>
              <a:rPr lang="pt-PT" sz="2400" dirty="0"/>
              <a:t>lesse, </a:t>
            </a:r>
            <a:r>
              <a:rPr lang="pt-PT" sz="2400" dirty="0" smtClean="0"/>
              <a:t>nós lêssemos, eles lessem</a:t>
            </a:r>
            <a:r>
              <a:rPr lang="pt-PT" sz="2400" dirty="0"/>
              <a:t>.</a:t>
            </a:r>
          </a:p>
          <a:p>
            <a:pPr marL="0" indent="0" algn="just">
              <a:buNone/>
            </a:pPr>
            <a:r>
              <a:rPr lang="pt-PT" sz="2400" b="1" dirty="0"/>
              <a:t>Futuro do </a:t>
            </a:r>
            <a:r>
              <a:rPr lang="pt-PT" sz="2400" b="1" dirty="0" err="1" smtClean="0"/>
              <a:t>conjutivo</a:t>
            </a:r>
            <a:r>
              <a:rPr lang="pt-PT" sz="2400" dirty="0" smtClean="0"/>
              <a:t>: eu </a:t>
            </a:r>
            <a:r>
              <a:rPr lang="pt-PT" sz="2400" dirty="0"/>
              <a:t>ler, </a:t>
            </a:r>
            <a:r>
              <a:rPr lang="pt-PT" sz="2400" dirty="0" smtClean="0"/>
              <a:t>tu </a:t>
            </a:r>
            <a:r>
              <a:rPr lang="pt-PT" sz="2400" dirty="0"/>
              <a:t>leres, </a:t>
            </a:r>
            <a:r>
              <a:rPr lang="pt-PT" sz="2400" dirty="0" smtClean="0"/>
              <a:t>ele </a:t>
            </a:r>
            <a:r>
              <a:rPr lang="pt-PT" sz="2400" dirty="0"/>
              <a:t>ler, </a:t>
            </a:r>
            <a:r>
              <a:rPr lang="pt-PT" sz="2400" dirty="0" smtClean="0"/>
              <a:t>nós </a:t>
            </a:r>
            <a:r>
              <a:rPr lang="pt-PT" sz="2400" dirty="0"/>
              <a:t>lermos, </a:t>
            </a:r>
            <a:r>
              <a:rPr lang="pt-PT" sz="2400" dirty="0" smtClean="0"/>
              <a:t>eles </a:t>
            </a:r>
            <a:r>
              <a:rPr lang="pt-PT" sz="2400" dirty="0"/>
              <a:t>lerem.</a:t>
            </a:r>
          </a:p>
          <a:p>
            <a:pPr marL="0" indent="0" algn="just">
              <a:buNone/>
            </a:pPr>
            <a:r>
              <a:rPr lang="pt-PT" sz="2400" b="1" dirty="0"/>
              <a:t>Imperativo afirmativo</a:t>
            </a:r>
            <a:r>
              <a:rPr lang="pt-PT" sz="2400" dirty="0"/>
              <a:t>: lê (tu), leia (você), leiamos (nós</a:t>
            </a:r>
            <a:r>
              <a:rPr lang="pt-PT" sz="2400" dirty="0" smtClean="0"/>
              <a:t>), </a:t>
            </a:r>
            <a:r>
              <a:rPr lang="pt-PT" sz="2400" dirty="0"/>
              <a:t>leiam (vocês).</a:t>
            </a:r>
          </a:p>
          <a:p>
            <a:pPr marL="0" indent="0" algn="just">
              <a:buNone/>
            </a:pPr>
            <a:r>
              <a:rPr lang="pt-PT" sz="2400" b="1" dirty="0"/>
              <a:t>Imperativo negativo</a:t>
            </a:r>
            <a:r>
              <a:rPr lang="pt-PT" sz="2400" dirty="0"/>
              <a:t>: não leias (tu), não leia (você), não leiamos (nós), </a:t>
            </a:r>
            <a:r>
              <a:rPr lang="pt-PT" sz="2400" dirty="0" smtClean="0"/>
              <a:t>não </a:t>
            </a:r>
            <a:r>
              <a:rPr lang="pt-PT" sz="2400" dirty="0"/>
              <a:t>leiam (vocês).</a:t>
            </a:r>
          </a:p>
        </p:txBody>
      </p:sp>
    </p:spTree>
    <p:extLst>
      <p:ext uri="{BB962C8B-B14F-4D97-AF65-F5344CB8AC3E}">
        <p14:creationId xmlns:p14="http://schemas.microsoft.com/office/powerpoint/2010/main" val="21304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108"/>
            <a:ext cx="10515600" cy="983673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Verbo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função que desempenha na frase)</a:t>
            </a:r>
            <a:br>
              <a:rPr lang="pt-PT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403125"/>
              </p:ext>
            </p:extLst>
          </p:nvPr>
        </p:nvGraphicFramePr>
        <p:xfrm>
          <a:off x="838199" y="1260765"/>
          <a:ext cx="10515602" cy="5161089"/>
        </p:xfrm>
        <a:graphic>
          <a:graphicData uri="http://schemas.openxmlformats.org/drawingml/2006/table">
            <a:tbl>
              <a:tblPr firstRow="1" firstCol="1" bandRow="1"/>
              <a:tblGrid>
                <a:gridCol w="1905001">
                  <a:extLst>
                    <a:ext uri="{9D8B030D-6E8A-4147-A177-3AD203B41FA5}">
                      <a16:colId xmlns="" xmlns:a16="http://schemas.microsoft.com/office/drawing/2014/main" val="763370629"/>
                    </a:ext>
                  </a:extLst>
                </a:gridCol>
                <a:gridCol w="5104575">
                  <a:extLst>
                    <a:ext uri="{9D8B030D-6E8A-4147-A177-3AD203B41FA5}">
                      <a16:colId xmlns="" xmlns:a16="http://schemas.microsoft.com/office/drawing/2014/main" val="3127779362"/>
                    </a:ext>
                  </a:extLst>
                </a:gridCol>
                <a:gridCol w="3506026">
                  <a:extLst>
                    <a:ext uri="{9D8B030D-6E8A-4147-A177-3AD203B41FA5}">
                      <a16:colId xmlns="" xmlns:a16="http://schemas.microsoft.com/office/drawing/2014/main" val="2290132569"/>
                    </a:ext>
                  </a:extLst>
                </a:gridCol>
              </a:tblGrid>
              <a:tr h="265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da palavra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Carcaterização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Exemplo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21696644"/>
                  </a:ext>
                </a:extLst>
              </a:tr>
              <a:tr h="5315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Verbo impessoal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selecciona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sujeito e ocorre na 3ª pessoa do singular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Choveu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muito durante a noite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Houve</a:t>
                      </a:r>
                      <a:r>
                        <a:rPr lang="pt-PT" sz="1600" b="1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b="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uma festa fantástica ontem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5408807"/>
                  </a:ext>
                </a:extLst>
              </a:tr>
              <a:tr h="5315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Verbo intransitivo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selecciona um sujeito mas não determina a ocorrência de complementos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Paula 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sorri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João 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mentiu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1268909"/>
                  </a:ext>
                </a:extLst>
              </a:tr>
              <a:tr h="5315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Verbo transitivo directo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selecciona um sujeito e um complemento com a função sintáctica de complemento directo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Sara trouxe </a:t>
                      </a: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 livro.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Paulo comeu </a:t>
                      </a: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uma banana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4619995"/>
                  </a:ext>
                </a:extLst>
              </a:tr>
              <a:tr h="1317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Verbo </a:t>
                      </a:r>
                      <a:r>
                        <a:rPr lang="pt-PT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transitivo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indirecto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selecciona obrigatoriamente um sujeito e um complemento, que pode desempenhar a função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sintactica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complemento indirecto; complemento oblíquo (complemento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circuntancial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lugar e tempo)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livro agradou </a:t>
                      </a: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Suzana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Paulo foi </a:t>
                      </a: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Marracuene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3984213"/>
                  </a:ext>
                </a:extLst>
              </a:tr>
              <a:tr h="118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Verbo transitivo directo e indirecto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Selecciona um sujeito e dois complementos: um com a função sintáctica de complemento directo e outro com a de complemento indirecto ou de oblíquo (complemento circuntancial de lugar e tempo)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pai ofereceu </a:t>
                      </a: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uma boneca</a:t>
                      </a: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filha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pai ofereceu-</a:t>
                      </a: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à filha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pai ofereceu-lhe uma boneca.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25928519"/>
                  </a:ext>
                </a:extLst>
              </a:tr>
              <a:tr h="797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Caso nominativo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Substituição do substantivo (nome) com a função de sujeito por um pronome pessoal recto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Ana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é linda/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Ela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 linda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Paulo e o André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são inteligentes/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Eles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são inteligentes.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45326" marR="453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963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4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A Palavra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/>
          </a:bodyPr>
          <a:lstStyle/>
          <a:p>
            <a:pPr marL="0" lvl="0" indent="0" algn="just" fontAlgn="base">
              <a:buNone/>
            </a:pPr>
            <a:r>
              <a:rPr lang="pt-PT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PT" sz="4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morfológica</a:t>
            </a:r>
            <a:r>
              <a:rPr lang="pt-PT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analisa a </a:t>
            </a:r>
            <a:r>
              <a:rPr lang="pt-PT" sz="4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gramatical</a:t>
            </a:r>
            <a:r>
              <a:rPr lang="pt-PT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dos elementos que formam um enunciado linguístico individualmente, sem que haja ligação entre eles. </a:t>
            </a:r>
          </a:p>
          <a:p>
            <a:pPr marL="0" lvl="0" indent="0" algn="just" fontAlgn="base">
              <a:buNone/>
            </a:pPr>
            <a:r>
              <a:rPr lang="pt-PT" sz="4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classes gramaticais: </a:t>
            </a:r>
            <a:r>
              <a:rPr lang="pt-PT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substantivo, artigo, adjetivo, numeral, pronome, verbo, advérbio, preposição, conjunção e interjeição</a:t>
            </a:r>
            <a:r>
              <a:rPr lang="pt-PT" sz="40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31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6DD7F6-8684-4C64-8A6C-908B000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000" dirty="0" smtClean="0"/>
              <a:t>A Palavra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3FEB1981-9D37-4848-9FD3-C11862A7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35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pt-PT" sz="35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alavras</a:t>
            </a:r>
            <a:r>
              <a:rPr kumimoji="0" lang="pt-PT" sz="35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sz="3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substantivo (Nome)</a:t>
            </a:r>
          </a:p>
          <a:p>
            <a:pPr algn="just"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adjectivo</a:t>
            </a: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pronome, </a:t>
            </a:r>
          </a:p>
          <a:p>
            <a:pPr algn="just"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numeral, </a:t>
            </a:r>
          </a:p>
          <a:p>
            <a:pPr algn="just"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artigo e verbo. </a:t>
            </a:r>
          </a:p>
          <a:p>
            <a:pPr algn="just"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Elas podem variar em género (masculino e feminino), </a:t>
            </a:r>
            <a:endParaRPr kumimoji="0" lang="pt-PT" sz="3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  <a:defRPr/>
            </a:pPr>
            <a:r>
              <a:rPr lang="pt-PT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pt-PT" sz="3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número </a:t>
            </a: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(singular e plural) e grau (aumentativo e diminutivo)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35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pt-PT" sz="35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alavras</a:t>
            </a:r>
            <a:r>
              <a:rPr kumimoji="0" lang="pt-PT" sz="35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sz="3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invariáveis</a:t>
            </a: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preposição, conjunção, </a:t>
            </a:r>
          </a:p>
          <a:p>
            <a:pPr fontAlgn="base">
              <a:defRPr/>
            </a:pPr>
            <a:r>
              <a:rPr kumimoji="0" lang="pt-PT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interjeição e advérbio.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3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pPr algn="ctr"/>
            <a:r>
              <a:rPr lang="pt-PT" dirty="0" smtClean="0"/>
              <a:t>Substantivo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301263"/>
            <a:ext cx="8596668" cy="4740100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substantivos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palavras utilizadas para nomear seres, objectos, sentimentos, cores, entre outras coisas. Costumam ser variáveis e são subdivididos em algumas categorias:</a:t>
            </a:r>
          </a:p>
          <a:p>
            <a:pPr algn="just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substantivo concreto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 um ser que existe de maneira independente: casa, mar, sol, automóvel, mãe. São substantivos concretos nomes próprios, pessoas lugares, instituições, por exemplo.</a:t>
            </a:r>
          </a:p>
          <a:p>
            <a:pPr algn="just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Substantivo abstracto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que designa uma existência dependente, ligado a outro ser ou processo, designam </a:t>
            </a:r>
            <a:r>
              <a:rPr lang="pt-P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ações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(abraço, sorriso), estado e qualidade considerados fora dos seres: prazer, beijo, trabalho, saída, beleza, cansaço.</a:t>
            </a:r>
          </a:p>
          <a:p>
            <a:pPr algn="just"/>
            <a:endParaRPr lang="pt-PT" sz="2300" dirty="0"/>
          </a:p>
        </p:txBody>
      </p:sp>
    </p:spTree>
    <p:extLst>
      <p:ext uri="{BB962C8B-B14F-4D97-AF65-F5344CB8AC3E}">
        <p14:creationId xmlns:p14="http://schemas.microsoft.com/office/powerpoint/2010/main" val="22035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077"/>
          </a:xfrm>
        </p:spPr>
        <p:txBody>
          <a:bodyPr/>
          <a:lstStyle/>
          <a:p>
            <a:pPr algn="ctr"/>
            <a:r>
              <a:rPr lang="pt-PT" dirty="0" smtClean="0"/>
              <a:t>Substantivo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318847"/>
            <a:ext cx="8596668" cy="47225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Substantivos Próprios e Comuns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Os próprios fazem parte de um conjunto de seres considerados em suas individualidades. Utiliza-se letras maiúsculas para diferenciar que esses nomes se referem a indivíduos ou lugares com existências únicas, mesmo que os nomes possam se repetir, cada substantivo será único. Exemplo: nomes de pessoas como Maria, Maria Flor, Maria da Fé.</a:t>
            </a:r>
          </a:p>
          <a:p>
            <a:pPr marL="0" indent="0" algn="just">
              <a:buNone/>
            </a:pPr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Comum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nome genérico que se dá a uma mesma categoria de seres ou de coisas. É escrito em letra minúscula: “O meu gato dorme muito.” </a:t>
            </a:r>
          </a:p>
          <a:p>
            <a:pPr marL="0" indent="0" algn="just">
              <a:buNone/>
            </a:pPr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Próprio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nome específico que se dá a um indivíduo particular de uma categoria de seres ou de coisas. É escrito em letra maiúscula: “O meu gato Tomás dorme muito.”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34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>Substantivo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193801"/>
            <a:ext cx="8596668" cy="48475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possui apenas um radical, ou seja, é formado por apenas um elemento. “Parece que teremos chuva.” “A planta precisa de Sol.”</a:t>
            </a:r>
          </a:p>
          <a:p>
            <a:pPr algn="just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possui mais de um radical, formando uma única palavra a partir da junção de mais de uma palavra. “É melhor levar um guarda-chuva.” “Você tem um girassol?”</a:t>
            </a:r>
          </a:p>
          <a:p>
            <a:pPr algn="just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Primitivo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substantivo cujo nome não se origina de outro nome, ou seja, é sua própria origem. “Não ponha muito açúcar.” “Ele toca piano muito bem.”</a:t>
            </a:r>
          </a:p>
          <a:p>
            <a:pPr algn="just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Derivado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nome que tem origem (deriva) em outro substantivo, estando normalmente relacionado a ele. “Traga-me o açucareiro, por favor.” “Ele é um </a:t>
            </a:r>
            <a:r>
              <a:rPr lang="pt-P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ótimo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pianista.”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546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pPr algn="ctr"/>
            <a:r>
              <a:rPr lang="pt-PT" dirty="0" smtClean="0"/>
              <a:t>Substantivo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Colectivo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são nomes dados para um grupo muito grande de seres ou de objectos de uma mesma categoria. “Ele viu um enxame se aproximando de nós.”</a:t>
            </a:r>
          </a:p>
          <a:p>
            <a:pPr marL="0" indent="0" algn="just">
              <a:buNone/>
            </a:pPr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Substantivos colectivos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(são substantivos comuns), que designam um conjunto de </a:t>
            </a:r>
            <a:r>
              <a:rPr lang="pt-P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objectos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espécies, porém se apresentam no singular. Existe uma lista de substantivos colectivos comumente apresentados nas gramáticas como os mais significativos e usuais, seguem alguns exemplos:</a:t>
            </a:r>
          </a:p>
          <a:p>
            <a:pPr marL="0" indent="0" algn="just">
              <a:buNone/>
            </a:pPr>
            <a:r>
              <a:rPr lang="pt-P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Alcateia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 lobos</a:t>
            </a:r>
          </a:p>
          <a:p>
            <a:pPr marL="0" indent="0" algn="just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Legião – de soldados, </a:t>
            </a:r>
            <a:endParaRPr lang="pt-PT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Manada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 bois, búfalos, elefantes</a:t>
            </a:r>
          </a:p>
          <a:p>
            <a:pPr marL="0" indent="0" algn="just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Matilha – de cães de caça</a:t>
            </a:r>
          </a:p>
          <a:p>
            <a:pPr marL="0" indent="0" algn="just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Quadrilha – de ladrões</a:t>
            </a:r>
          </a:p>
          <a:p>
            <a:pPr marL="0" indent="0" algn="just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Ramalhete – de flores</a:t>
            </a:r>
          </a:p>
          <a:p>
            <a:pPr marL="0" indent="0" algn="just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Constelação – de estrelas.</a:t>
            </a:r>
          </a:p>
          <a:p>
            <a:pPr marL="0" indent="0" algn="just">
              <a:buNone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Arquipélago – de ilhas.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1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pt-PT" dirty="0" smtClean="0"/>
              <a:t>Substantivos - Flexão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substantivo pode se flexionar em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género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(feminino/masculino), número (singular/plural) e grau (aumentativo/diminutivo).</a:t>
            </a:r>
          </a:p>
          <a:p>
            <a:pPr marL="0" indent="0" algn="just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ser palavras variáveis, os substantivos podem se flexionar em: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género,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e grau. Vejamos cada tipo de flexão, separadamente:</a:t>
            </a:r>
          </a:p>
          <a:p>
            <a:pPr marL="0" indent="0" algn="just">
              <a:buNone/>
            </a:pPr>
            <a:r>
              <a:rPr lang="pt-P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Flexão de </a:t>
            </a:r>
            <a:r>
              <a:rPr lang="pt-PT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género</a:t>
            </a:r>
            <a:endParaRPr lang="pt-PT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ao género, os substantivos podem ser classificados em: masculinos e femininos. Temos por regra que todo substantivo masculino é caracterizado pela desinência “o” e o feminino pela desinência “a”. No entanto, nem todos os substantivos masculinos terminam em “o” (líder, telefonema, amor). Então, podemos definir o substantivo como do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género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masculino se vier anteposto pelo artigo “o”: o gato, o homem, o amor, o líder, o telefonema.</a:t>
            </a:r>
          </a:p>
          <a:p>
            <a:pPr marL="0" indent="0" algn="just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género feminino irá seguir o mesmo raciocínio. São substantivos femininos as palavras que tem anteposição do artigo “a”: a gata, a mulher, a pessoa, a criança.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94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>Substantivos - Flexão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193801"/>
            <a:ext cx="8596668" cy="48475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b="1" u="sng" dirty="0"/>
              <a:t>Flexão de número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ao número, os substantivos podem ser flexionados em: singular ou plural. O indicativo de um substantivo no plural é a terminação “s”: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o colega &gt; os colegas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menina &gt; as meninas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há algumas particularidades no que diz respeito ao plural dos substantivos. Vejamos algumas: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No geral, os substantivos terminados em al, el,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troca-se o “l” por “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jornal &gt; jornais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papel &gt; papéis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barril &gt; barris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anzol &gt; anzóis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azul &gt; azuis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Os substantivos terminados em “r” e “z” são acrescidos de “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o plural: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Exemplos: amor &gt; amores</a:t>
            </a: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luz &gt; luzes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25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3197</TotalTime>
  <Words>1892</Words>
  <Application>Microsoft Office PowerPoint</Application>
  <PresentationFormat>Personalizados</PresentationFormat>
  <Paragraphs>161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Faceta</vt:lpstr>
      <vt:lpstr>A Palavra</vt:lpstr>
      <vt:lpstr>A Palavra</vt:lpstr>
      <vt:lpstr>A Palavra</vt:lpstr>
      <vt:lpstr>Substantivo</vt:lpstr>
      <vt:lpstr>Substantivo</vt:lpstr>
      <vt:lpstr>Substantivo</vt:lpstr>
      <vt:lpstr>Substantivo</vt:lpstr>
      <vt:lpstr>Substantivos - Flexão</vt:lpstr>
      <vt:lpstr>Substantivos - Flexão</vt:lpstr>
      <vt:lpstr>Substantivos - Flexão</vt:lpstr>
      <vt:lpstr>Substantivos - Flexão</vt:lpstr>
      <vt:lpstr>Substantivo - Flexão</vt:lpstr>
      <vt:lpstr>Verbo</vt:lpstr>
      <vt:lpstr>Verbo – Tempos Verbais</vt:lpstr>
      <vt:lpstr>Verbos – Modos Verbais</vt:lpstr>
      <vt:lpstr>Verbos -Conjugação</vt:lpstr>
      <vt:lpstr>Verbos -Conjugação</vt:lpstr>
      <vt:lpstr>O Verbo (a função que desempenha na frase)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Utilizador</dc:creator>
  <cp:lastModifiedBy>HP</cp:lastModifiedBy>
  <cp:revision>115</cp:revision>
  <dcterms:created xsi:type="dcterms:W3CDTF">2020-09-04T18:05:22Z</dcterms:created>
  <dcterms:modified xsi:type="dcterms:W3CDTF">2023-03-09T19:25:07Z</dcterms:modified>
</cp:coreProperties>
</file>