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A1961-3597-4465-B5F6-6E2A38EB7DE6}">
          <p14:sldIdLst>
            <p14:sldId id="256"/>
          </p14:sldIdLst>
        </p14:section>
        <p14:section name="Untitled Section" id="{ADF415AF-83F8-42A2-9874-87677E7F64DB}">
          <p14:sldIdLst>
            <p14:sldId id="257"/>
            <p14:sldId id="26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86550" autoAdjust="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9D5B7-D614-4A4B-A08A-952EC0DB301A}" type="datetimeFigureOut">
              <a:rPr lang="pt-PT" smtClean="0"/>
              <a:t>21/02/2024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822A-636C-4AE4-A2CF-9D0C2D7557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39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822A-636C-4AE4-A2CF-9D0C2D7557B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41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822A-636C-4AE4-A2CF-9D0C2D7557B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894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822A-636C-4AE4-A2CF-9D0C2D7557B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79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822A-636C-4AE4-A2CF-9D0C2D7557B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998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Babil%C3%B4nia" TargetMode="External"/><Relationship Id="rId2" Type="http://schemas.openxmlformats.org/officeDocument/2006/relationships/hyperlink" Target="https://pt.wikipedia.org/wiki/%C3%81baco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ogaritmo" TargetMode="External"/><Relationship Id="rId2" Type="http://schemas.openxmlformats.org/officeDocument/2006/relationships/hyperlink" Target="https://pt.wikipedia.org/wiki/Indiano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t.wikipedia.org/wiki/Multiplica%C3%A7%C3%A3o" TargetMode="External"/><Relationship Id="rId4" Type="http://schemas.openxmlformats.org/officeDocument/2006/relationships/hyperlink" Target="https://pt.wikipedia.org/wiki/Ossos_de_Napi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248" y="685799"/>
            <a:ext cx="11761076" cy="41333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/>
              <a:t>         UEM – </a:t>
            </a:r>
            <a:r>
              <a:rPr lang="en-US" sz="4400" b="1" dirty="0" err="1" smtClean="0"/>
              <a:t>Faculdade</a:t>
            </a:r>
            <a:r>
              <a:rPr lang="en-US" sz="4400" b="1" dirty="0" smtClean="0"/>
              <a:t> de </a:t>
            </a:r>
            <a:r>
              <a:rPr lang="en-US" sz="4400" b="1" dirty="0" err="1" smtClean="0"/>
              <a:t>Engenharia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600" b="1" dirty="0" smtClean="0">
                <a:latin typeface="AR BERKLEY" panose="02000000000000000000" pitchFamily="2" charset="0"/>
              </a:rPr>
              <a:t>Hardware de </a:t>
            </a:r>
            <a:r>
              <a:rPr lang="en-US" sz="3600" b="1" dirty="0" err="1" smtClean="0">
                <a:latin typeface="AR BERKLEY" panose="02000000000000000000" pitchFamily="2" charset="0"/>
              </a:rPr>
              <a:t>Computadores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err="1" smtClean="0"/>
              <a:t>Tema</a:t>
            </a:r>
            <a:r>
              <a:rPr lang="en-US" sz="3200" b="1" dirty="0" smtClean="0"/>
              <a:t> 0 </a:t>
            </a:r>
            <a:r>
              <a:rPr lang="en-US" dirty="0" smtClean="0"/>
              <a:t>- </a:t>
            </a:r>
            <a:r>
              <a:rPr lang="pt-PT" sz="3200" b="1" dirty="0"/>
              <a:t>A história dos computadores e da </a:t>
            </a:r>
            <a:r>
              <a:rPr lang="pt-PT" sz="3200" b="1" dirty="0" smtClean="0"/>
              <a:t> 		            			   computação</a:t>
            </a:r>
            <a:endParaRPr lang="pt-PT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790" y="5609967"/>
            <a:ext cx="7622035" cy="102149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AR BLANCA" panose="02000000000000000000" pitchFamily="2" charset="0"/>
              </a:rPr>
              <a:t>Por</a:t>
            </a:r>
            <a:r>
              <a:rPr lang="en-US" sz="2800" dirty="0" smtClean="0">
                <a:solidFill>
                  <a:schemeClr val="tx1"/>
                </a:solidFill>
                <a:latin typeface="AR BLANCA" panose="02000000000000000000" pitchFamily="2" charset="0"/>
              </a:rPr>
              <a:t> : Munguambe, Felizardo Faustino</a:t>
            </a:r>
            <a:endParaRPr lang="pt-PT" sz="2800" dirty="0">
              <a:solidFill>
                <a:schemeClr val="tx1"/>
              </a:solidFill>
              <a:latin typeface="AR BLANCA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3571875"/>
            <a:ext cx="19050" cy="1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633" y="787802"/>
            <a:ext cx="914400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1" y="787802"/>
            <a:ext cx="971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47" y="323194"/>
            <a:ext cx="8534400" cy="846438"/>
          </a:xfrm>
        </p:spPr>
        <p:txBody>
          <a:bodyPr>
            <a:normAutofit fontScale="90000"/>
          </a:bodyPr>
          <a:lstStyle/>
          <a:p>
            <a:r>
              <a:rPr lang="pt-PT" sz="3200" b="1" dirty="0"/>
              <a:t>Computação moderna</a:t>
            </a:r>
            <a:br>
              <a:rPr lang="pt-PT" sz="3200" b="1" dirty="0"/>
            </a:br>
            <a:endParaRPr lang="pt-P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48" y="945931"/>
            <a:ext cx="10946904" cy="56525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800" dirty="0" smtClean="0">
                <a:solidFill>
                  <a:schemeClr val="tx1"/>
                </a:solidFill>
              </a:rPr>
              <a:t>Definida </a:t>
            </a:r>
            <a:r>
              <a:rPr lang="pt-PT" sz="2800" dirty="0">
                <a:solidFill>
                  <a:schemeClr val="tx1"/>
                </a:solidFill>
              </a:rPr>
              <a:t>pelo uso de computadores digitais, que não utilizam componentes analógicos </a:t>
            </a:r>
            <a:r>
              <a:rPr lang="pt-PT" sz="2800" dirty="0" smtClean="0">
                <a:solidFill>
                  <a:schemeClr val="tx1"/>
                </a:solidFill>
              </a:rPr>
              <a:t>como </a:t>
            </a:r>
            <a:r>
              <a:rPr lang="pt-PT" sz="2800" dirty="0">
                <a:solidFill>
                  <a:schemeClr val="tx1"/>
                </a:solidFill>
              </a:rPr>
              <a:t>base de seu funcionamento. Ela divide -se em várias </a:t>
            </a:r>
            <a:r>
              <a:rPr lang="pt-PT" sz="2800" dirty="0" smtClean="0">
                <a:solidFill>
                  <a:schemeClr val="tx1"/>
                </a:solidFill>
              </a:rPr>
              <a:t>gerações.</a:t>
            </a:r>
            <a:endParaRPr lang="pt-PT" sz="2800" dirty="0">
              <a:solidFill>
                <a:schemeClr val="tx1"/>
              </a:solidFill>
            </a:endParaRPr>
          </a:p>
          <a:p>
            <a:r>
              <a:rPr lang="pt-PT" sz="2800" b="1" dirty="0">
                <a:solidFill>
                  <a:schemeClr val="tx1"/>
                </a:solidFill>
              </a:rPr>
              <a:t>Primeira geração (1946 — 1959)</a:t>
            </a:r>
          </a:p>
          <a:p>
            <a:pPr marL="0" indent="0">
              <a:buNone/>
            </a:pPr>
            <a:r>
              <a:rPr lang="pt-PT" sz="2800" b="1" dirty="0">
                <a:solidFill>
                  <a:schemeClr val="tx1"/>
                </a:solidFill>
              </a:rPr>
              <a:t>O</a:t>
            </a:r>
            <a:r>
              <a:rPr lang="pt-PT" sz="2800" b="1" dirty="0" smtClean="0">
                <a:solidFill>
                  <a:schemeClr val="tx1"/>
                </a:solidFill>
              </a:rPr>
              <a:t> </a:t>
            </a:r>
            <a:r>
              <a:rPr lang="pt-PT" sz="2800" b="1" dirty="0">
                <a:solidFill>
                  <a:schemeClr val="tx1"/>
                </a:solidFill>
              </a:rPr>
              <a:t>uso de válvulas eletrônicas, possuindo dimensões </a:t>
            </a:r>
            <a:r>
              <a:rPr lang="pt-PT" sz="2800" b="1" dirty="0" smtClean="0">
                <a:solidFill>
                  <a:schemeClr val="tx1"/>
                </a:solidFill>
              </a:rPr>
              <a:t>enormes</a:t>
            </a:r>
          </a:p>
          <a:p>
            <a:pPr marL="0" indent="0">
              <a:buNone/>
            </a:pPr>
            <a:r>
              <a:rPr lang="pt-PT" sz="2800" b="1" dirty="0">
                <a:solidFill>
                  <a:schemeClr val="tx1"/>
                </a:solidFill>
              </a:rPr>
              <a:t>T</a:t>
            </a:r>
            <a:r>
              <a:rPr lang="pt-PT" sz="2800" b="1" dirty="0" smtClean="0">
                <a:solidFill>
                  <a:schemeClr val="tx1"/>
                </a:solidFill>
              </a:rPr>
              <a:t>emperaturas </a:t>
            </a:r>
            <a:r>
              <a:rPr lang="pt-PT" sz="2800" b="1" dirty="0">
                <a:solidFill>
                  <a:schemeClr val="tx1"/>
                </a:solidFill>
              </a:rPr>
              <a:t>muito </a:t>
            </a:r>
            <a:r>
              <a:rPr lang="pt-PT" sz="2800" b="1" dirty="0" smtClean="0">
                <a:solidFill>
                  <a:schemeClr val="tx1"/>
                </a:solidFill>
              </a:rPr>
              <a:t>elevadas.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800" b="1" dirty="0" smtClean="0">
                <a:solidFill>
                  <a:schemeClr val="tx1"/>
                </a:solidFill>
              </a:rPr>
              <a:t>Normalmente</a:t>
            </a:r>
            <a:r>
              <a:rPr lang="pt-PT" sz="2800" b="1" dirty="0">
                <a:solidFill>
                  <a:schemeClr val="tx1"/>
                </a:solidFill>
              </a:rPr>
              <a:t>, todos os programas eram escritos diretamente na linguagem de máquina</a:t>
            </a:r>
            <a:r>
              <a:rPr lang="pt-PT" sz="2800" dirty="0">
                <a:solidFill>
                  <a:schemeClr val="tx1"/>
                </a:solidFill>
              </a:rPr>
              <a:t>.</a:t>
            </a:r>
            <a:endParaRPr lang="pt-PT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04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10750"/>
            <a:ext cx="10733430" cy="974354"/>
          </a:xfrm>
        </p:spPr>
        <p:txBody>
          <a:bodyPr>
            <a:normAutofit fontScale="90000"/>
          </a:bodyPr>
          <a:lstStyle/>
          <a:p>
            <a:r>
              <a:rPr lang="pt-PT" sz="3200" b="1" dirty="0"/>
              <a:t>Segunda geração (1959 — 1964)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88541"/>
            <a:ext cx="10733430" cy="53875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O </a:t>
            </a:r>
            <a:r>
              <a:rPr lang="en-US" sz="2800" b="1" dirty="0" err="1" smtClean="0">
                <a:solidFill>
                  <a:schemeClr val="tx1"/>
                </a:solidFill>
              </a:rPr>
              <a:t>surgimento</a:t>
            </a:r>
            <a:r>
              <a:rPr lang="en-US" sz="2800" b="1" dirty="0" smtClean="0">
                <a:solidFill>
                  <a:schemeClr val="tx1"/>
                </a:solidFill>
              </a:rPr>
              <a:t> de </a:t>
            </a:r>
            <a:r>
              <a:rPr lang="pt-PT" sz="2800" b="1" dirty="0">
                <a:solidFill>
                  <a:schemeClr val="tx1"/>
                </a:solidFill>
              </a:rPr>
              <a:t>transístores, o que diminiu em muito tamanho do hardware. A tecnologia de circuitos impressos também foi criada, evitando que os fios e cabos eléctricos ficassem espalhados por todo </a:t>
            </a:r>
            <a:r>
              <a:rPr lang="pt-PT" sz="2800" b="1" dirty="0" smtClean="0">
                <a:solidFill>
                  <a:schemeClr val="tx1"/>
                </a:solidFill>
              </a:rPr>
              <a:t>lugar.</a:t>
            </a:r>
          </a:p>
          <a:p>
            <a:pPr algn="just">
              <a:lnSpc>
                <a:spcPct val="150000"/>
              </a:lnSpc>
            </a:pPr>
            <a:r>
              <a:rPr lang="pt-PT" sz="3200" b="1" dirty="0">
                <a:solidFill>
                  <a:schemeClr val="tx1"/>
                </a:solidFill>
              </a:rPr>
              <a:t>Terceira geração (1964 — 1970) </a:t>
            </a:r>
            <a:endParaRPr lang="pt-PT" sz="32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</a:rPr>
              <a:t>Os computadores desta geração foram conhecidos pelo uso de circuitos </a:t>
            </a:r>
            <a:r>
              <a:rPr lang="pt-PT" sz="2400" b="1" dirty="0" smtClean="0">
                <a:solidFill>
                  <a:schemeClr val="tx1"/>
                </a:solidFill>
              </a:rPr>
              <a:t>integrados</a:t>
            </a:r>
            <a:r>
              <a:rPr lang="pt-PT" sz="2400" b="1" dirty="0">
                <a:solidFill>
                  <a:schemeClr val="tx1"/>
                </a:solidFill>
              </a:rPr>
              <a:t>.</a:t>
            </a:r>
            <a:r>
              <a:rPr lang="pt-PT" sz="2400" b="1" dirty="0" smtClean="0">
                <a:solidFill>
                  <a:schemeClr val="tx1"/>
                </a:solidFill>
              </a:rPr>
              <a:t> Exemplos </a:t>
            </a:r>
            <a:r>
              <a:rPr lang="pt-PT" sz="2400" b="1" dirty="0">
                <a:solidFill>
                  <a:schemeClr val="tx1"/>
                </a:solidFill>
              </a:rPr>
              <a:t>da terceira geração é o IBM </a:t>
            </a:r>
            <a:r>
              <a:rPr lang="pt-PT" sz="2400" b="1" dirty="0" smtClean="0">
                <a:solidFill>
                  <a:schemeClr val="tx1"/>
                </a:solidFill>
              </a:rPr>
              <a:t>360/91.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82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9602"/>
            <a:ext cx="8534400" cy="924927"/>
          </a:xfrm>
        </p:spPr>
        <p:txBody>
          <a:bodyPr>
            <a:normAutofit/>
          </a:bodyPr>
          <a:lstStyle/>
          <a:p>
            <a:r>
              <a:rPr lang="pt-PT" sz="3200" b="1" dirty="0"/>
              <a:t>Quarta geração (1970 até hoje)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34529"/>
            <a:ext cx="10313303" cy="504155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800" b="1" dirty="0">
                <a:solidFill>
                  <a:schemeClr val="tx1"/>
                </a:solidFill>
              </a:rPr>
              <a:t>A quarta geração é conhecida pelo advento dos microprocessadores e computadores pessoais</a:t>
            </a:r>
            <a:r>
              <a:rPr lang="pt-PT" sz="2800" dirty="0">
                <a:solidFill>
                  <a:schemeClr val="tx1"/>
                </a:solidFill>
              </a:rPr>
              <a:t>, </a:t>
            </a:r>
            <a:r>
              <a:rPr lang="pt-PT" sz="2800" b="1" dirty="0">
                <a:solidFill>
                  <a:schemeClr val="tx1"/>
                </a:solidFill>
              </a:rPr>
              <a:t>com a redução drástica do tamanho e preço das máquinas</a:t>
            </a:r>
            <a:r>
              <a:rPr lang="pt-PT" sz="2800" dirty="0">
                <a:solidFill>
                  <a:schemeClr val="tx1"/>
                </a:solidFill>
              </a:rPr>
              <a:t>. </a:t>
            </a:r>
            <a:r>
              <a:rPr lang="pt-PT" sz="2800" b="1" dirty="0">
                <a:solidFill>
                  <a:schemeClr val="tx1"/>
                </a:solidFill>
              </a:rPr>
              <a:t>As CPUs atingiram o incrível patamar de bilhões de operações por segundo</a:t>
            </a:r>
            <a:r>
              <a:rPr lang="pt-PT" sz="2800" dirty="0">
                <a:solidFill>
                  <a:schemeClr val="tx1"/>
                </a:solidFill>
              </a:rPr>
              <a:t>, permitindo que muitas tarefas fossem implementadas</a:t>
            </a:r>
            <a:r>
              <a:rPr lang="pt-PT" sz="2800" dirty="0" smtClean="0">
                <a:solidFill>
                  <a:schemeClr val="tx1"/>
                </a:solidFill>
              </a:rPr>
              <a:t>.</a:t>
            </a:r>
            <a:r>
              <a:rPr lang="pt-PT" sz="2800" b="1" dirty="0"/>
              <a:t> </a:t>
            </a:r>
            <a:r>
              <a:rPr lang="pt-PT" sz="2800" b="1" dirty="0">
                <a:solidFill>
                  <a:schemeClr val="tx1"/>
                </a:solidFill>
              </a:rPr>
              <a:t>Os circuitos acabaram se tornando ainda mais integrados e menores, o que permitiu o desenvolvimento dos microprocessadores</a:t>
            </a:r>
            <a:r>
              <a:rPr lang="pt-PT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64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4342" y="2683246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Fim</a:t>
            </a:r>
            <a:r>
              <a:rPr lang="en-US" sz="4800" b="1" dirty="0" smtClean="0"/>
              <a:t>  </a:t>
            </a:r>
            <a:endParaRPr lang="pt-PT" sz="4800" b="1" dirty="0"/>
          </a:p>
        </p:txBody>
      </p:sp>
    </p:spTree>
    <p:extLst>
      <p:ext uri="{BB962C8B-B14F-4D97-AF65-F5344CB8AC3E}">
        <p14:creationId xmlns:p14="http://schemas.microsoft.com/office/powerpoint/2010/main" val="143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85530"/>
          </a:xfrm>
        </p:spPr>
        <p:txBody>
          <a:bodyPr/>
          <a:lstStyle/>
          <a:p>
            <a:r>
              <a:rPr lang="en-US" dirty="0" err="1" smtClean="0"/>
              <a:t>IntroduçÃo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1" y="1679944"/>
            <a:ext cx="10058401" cy="43144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Hoje em dia, os computadores estão presentes </a:t>
            </a:r>
            <a:r>
              <a:rPr lang="pt-PT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nas nossas vidas </a:t>
            </a:r>
            <a:r>
              <a:rPr lang="pt-PT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de uma forma nunca vista anteriormente</a:t>
            </a:r>
            <a:r>
              <a:rPr lang="pt-PT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PT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Ao contrário do que parece, a computação não surgiu nos últimos anos ou décadas, mas sim há mais de 7 mil anos.</a:t>
            </a:r>
          </a:p>
        </p:txBody>
      </p:sp>
    </p:spTree>
    <p:extLst>
      <p:ext uri="{BB962C8B-B14F-4D97-AF65-F5344CB8AC3E}">
        <p14:creationId xmlns:p14="http://schemas.microsoft.com/office/powerpoint/2010/main" val="2712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7138"/>
            <a:ext cx="9897786" cy="904462"/>
          </a:xfrm>
        </p:spPr>
        <p:txBody>
          <a:bodyPr/>
          <a:lstStyle/>
          <a:p>
            <a:r>
              <a:rPr lang="pt-PT" dirty="0" smtClean="0"/>
              <a:t>Primeira calculadora da historia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550504"/>
            <a:ext cx="10417797" cy="16797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A mais antiga ferramenta conhecida para uso em computação foi o </a:t>
            </a:r>
            <a:r>
              <a:rPr lang="pt-PT" dirty="0">
                <a:solidFill>
                  <a:schemeClr val="tx1"/>
                </a:solidFill>
                <a:hlinkClick r:id="rId2" tooltip="Ábaco"/>
              </a:rPr>
              <a:t>ábaco</a:t>
            </a:r>
            <a:r>
              <a:rPr lang="pt-PT" dirty="0">
                <a:solidFill>
                  <a:schemeClr val="tx1"/>
                </a:solidFill>
              </a:rPr>
              <a:t>, e foi inventado na </a:t>
            </a:r>
            <a:r>
              <a:rPr lang="pt-PT" dirty="0">
                <a:solidFill>
                  <a:schemeClr val="tx1"/>
                </a:solidFill>
                <a:hlinkClick r:id="rId3" tooltip="Babilônia"/>
              </a:rPr>
              <a:t>Babilônia</a:t>
            </a:r>
            <a:r>
              <a:rPr lang="pt-PT" dirty="0">
                <a:solidFill>
                  <a:schemeClr val="tx1"/>
                </a:solidFill>
              </a:rPr>
              <a:t> por volta de </a:t>
            </a:r>
            <a:r>
              <a:rPr lang="pt-PT" dirty="0" smtClean="0">
                <a:solidFill>
                  <a:schemeClr val="tx1"/>
                </a:solidFill>
              </a:rPr>
              <a:t>5.500 </a:t>
            </a:r>
            <a:r>
              <a:rPr lang="pt-PT" dirty="0">
                <a:solidFill>
                  <a:schemeClr val="tx1"/>
                </a:solidFill>
              </a:rPr>
              <a:t>a.C. O seu estilo original de uso, era desenhar linhas na areia com rochas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05" y="3653458"/>
            <a:ext cx="314325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423" y="2977183"/>
            <a:ext cx="4219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67748"/>
            <a:ext cx="10058400" cy="636104"/>
          </a:xfrm>
        </p:spPr>
        <p:txBody>
          <a:bodyPr/>
          <a:lstStyle/>
          <a:p>
            <a:r>
              <a:rPr lang="pt-PT" dirty="0" smtClean="0"/>
              <a:t>Equações logarítmicas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03243"/>
            <a:ext cx="10437675" cy="450353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Entre 200 a.C. e 400, os </a:t>
            </a:r>
            <a:r>
              <a:rPr lang="pt-PT" dirty="0">
                <a:solidFill>
                  <a:schemeClr val="tx1"/>
                </a:solidFill>
                <a:hlinkClick r:id="rId2" tooltip="Indianos"/>
              </a:rPr>
              <a:t>indianos</a:t>
            </a:r>
            <a:r>
              <a:rPr lang="pt-PT" dirty="0">
                <a:solidFill>
                  <a:schemeClr val="tx1"/>
                </a:solidFill>
              </a:rPr>
              <a:t> também inventaram o </a:t>
            </a:r>
            <a:r>
              <a:rPr lang="pt-PT" dirty="0">
                <a:solidFill>
                  <a:schemeClr val="tx1"/>
                </a:solidFill>
                <a:hlinkClick r:id="rId3" tooltip="Logaritmo"/>
              </a:rPr>
              <a:t>logaritmo</a:t>
            </a:r>
            <a:r>
              <a:rPr lang="pt-PT" dirty="0">
                <a:solidFill>
                  <a:schemeClr val="tx1"/>
                </a:solidFill>
              </a:rPr>
              <a:t>, e partir do século XIII tabelas logarítmicas eram produzidas por matemáticos islâmicos. Quando John </a:t>
            </a:r>
            <a:r>
              <a:rPr lang="pt-PT" dirty="0" err="1">
                <a:solidFill>
                  <a:schemeClr val="tx1"/>
                </a:solidFill>
              </a:rPr>
              <a:t>Napier</a:t>
            </a:r>
            <a:r>
              <a:rPr lang="pt-PT" dirty="0">
                <a:solidFill>
                  <a:schemeClr val="tx1"/>
                </a:solidFill>
              </a:rPr>
              <a:t> descobriu os logaritmos para uso computacional no século XVI, seguiu-se um período de considerável progresso na construção de ferramentas de cálculo.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John </a:t>
            </a:r>
            <a:r>
              <a:rPr lang="pt-PT" dirty="0" err="1">
                <a:solidFill>
                  <a:schemeClr val="tx1"/>
                </a:solidFill>
              </a:rPr>
              <a:t>Napier</a:t>
            </a:r>
            <a:r>
              <a:rPr lang="pt-PT" dirty="0">
                <a:solidFill>
                  <a:schemeClr val="tx1"/>
                </a:solidFill>
              </a:rPr>
              <a:t> (1550-1617), escocês inventor dos logaritmos, também inventou os </a:t>
            </a:r>
            <a:r>
              <a:rPr lang="pt-PT" dirty="0">
                <a:solidFill>
                  <a:schemeClr val="tx1"/>
                </a:solidFill>
                <a:hlinkClick r:id="rId4" tooltip="Ossos de Napier"/>
              </a:rPr>
              <a:t>ossos de </a:t>
            </a:r>
            <a:r>
              <a:rPr lang="pt-PT" dirty="0" err="1">
                <a:solidFill>
                  <a:schemeClr val="tx1"/>
                </a:solidFill>
                <a:hlinkClick r:id="rId4" tooltip="Ossos de Napier"/>
              </a:rPr>
              <a:t>Napier</a:t>
            </a:r>
            <a:r>
              <a:rPr lang="pt-PT" dirty="0">
                <a:solidFill>
                  <a:schemeClr val="tx1"/>
                </a:solidFill>
              </a:rPr>
              <a:t>, que eram tabelas de </a:t>
            </a:r>
            <a:r>
              <a:rPr lang="pt-PT" dirty="0">
                <a:solidFill>
                  <a:schemeClr val="tx1"/>
                </a:solidFill>
                <a:hlinkClick r:id="rId5" tooltip="Multiplicação"/>
              </a:rPr>
              <a:t>multiplicação</a:t>
            </a:r>
            <a:r>
              <a:rPr lang="pt-PT" dirty="0">
                <a:solidFill>
                  <a:schemeClr val="tx1"/>
                </a:solidFill>
              </a:rPr>
              <a:t> gravadas em bastão, o que evitava a memorização da tabuada.</a:t>
            </a:r>
          </a:p>
        </p:txBody>
      </p:sp>
    </p:spTree>
    <p:extLst>
      <p:ext uri="{BB962C8B-B14F-4D97-AF65-F5344CB8AC3E}">
        <p14:creationId xmlns:p14="http://schemas.microsoft.com/office/powerpoint/2010/main" val="12412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8796"/>
            <a:ext cx="8534400" cy="914008"/>
          </a:xfrm>
        </p:spPr>
        <p:txBody>
          <a:bodyPr/>
          <a:lstStyle/>
          <a:p>
            <a:r>
              <a:rPr lang="pt-PT" dirty="0"/>
              <a:t>Régua de Cálculo</a:t>
            </a:r>
            <a:endParaRPr lang="pt-PT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9837" y="968991"/>
            <a:ext cx="6591037" cy="533651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800" b="1" dirty="0" smtClean="0">
                <a:solidFill>
                  <a:schemeClr val="tx1"/>
                </a:solidFill>
              </a:rPr>
              <a:t>Em </a:t>
            </a:r>
            <a:r>
              <a:rPr lang="pt-PT" sz="2800" b="1" dirty="0">
                <a:solidFill>
                  <a:schemeClr val="tx1"/>
                </a:solidFill>
              </a:rPr>
              <a:t>1638 depois de Cristo, um padre inglês chamado William Oughtred</a:t>
            </a:r>
            <a:r>
              <a:rPr lang="pt-PT" sz="2800" dirty="0">
                <a:solidFill>
                  <a:schemeClr val="tx1"/>
                </a:solidFill>
              </a:rPr>
              <a:t>, criou uma tabela muito interessante para a realização de multiplicações muito </a:t>
            </a:r>
            <a:r>
              <a:rPr lang="pt-PT" sz="2800" dirty="0" smtClean="0">
                <a:solidFill>
                  <a:schemeClr val="tx1"/>
                </a:solidFill>
              </a:rPr>
              <a:t>grandes. </a:t>
            </a:r>
            <a:r>
              <a:rPr lang="pt-PT" sz="2800" dirty="0">
                <a:solidFill>
                  <a:schemeClr val="tx1"/>
                </a:solidFill>
              </a:rPr>
              <a:t>A base de sua invenção foram as pesquisas sobre logaritmos, realizadas pelo escocês John Napier.</a:t>
            </a:r>
          </a:p>
        </p:txBody>
      </p:sp>
      <p:pic>
        <p:nvPicPr>
          <p:cNvPr id="5" name="Content Placeholder 4" descr="Régua de Cálculo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2" y="1826294"/>
            <a:ext cx="4937125" cy="3372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4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76840"/>
            <a:ext cx="8534400" cy="914008"/>
          </a:xfrm>
        </p:spPr>
        <p:txBody>
          <a:bodyPr>
            <a:normAutofit fontScale="90000"/>
          </a:bodyPr>
          <a:lstStyle/>
          <a:p>
            <a:r>
              <a:rPr lang="pt-PT" sz="3200" b="1" dirty="0"/>
              <a:t>Máquina de Pascal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55" y="956930"/>
            <a:ext cx="6609724" cy="5635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</a:rPr>
              <a:t>E</a:t>
            </a:r>
            <a:r>
              <a:rPr lang="pt-PT" sz="2400" b="1" dirty="0" smtClean="0">
                <a:solidFill>
                  <a:schemeClr val="tx1"/>
                </a:solidFill>
              </a:rPr>
              <a:t>m </a:t>
            </a:r>
            <a:r>
              <a:rPr lang="pt-PT" sz="2400" b="1" dirty="0">
                <a:solidFill>
                  <a:schemeClr val="tx1"/>
                </a:solidFill>
              </a:rPr>
              <a:t>1642, o matemático francês </a:t>
            </a:r>
            <a:r>
              <a:rPr lang="pt-PT" sz="2400" b="1" i="1" dirty="0">
                <a:solidFill>
                  <a:schemeClr val="accent5">
                    <a:lumMod val="75000"/>
                  </a:schemeClr>
                </a:solidFill>
              </a:rPr>
              <a:t>Bleise Pascal</a:t>
            </a:r>
            <a:r>
              <a:rPr lang="pt-PT" sz="2400" b="1" dirty="0">
                <a:solidFill>
                  <a:schemeClr val="tx1"/>
                </a:solidFill>
              </a:rPr>
              <a:t> desenvolveu </a:t>
            </a:r>
            <a:r>
              <a:rPr lang="pt-PT" sz="2400" dirty="0">
                <a:solidFill>
                  <a:schemeClr val="tx1"/>
                </a:solidFill>
              </a:rPr>
              <a:t>o que pode ser chamado de</a:t>
            </a:r>
            <a:r>
              <a:rPr lang="pt-PT" sz="2400" b="1" dirty="0">
                <a:solidFill>
                  <a:schemeClr val="tx1"/>
                </a:solidFill>
              </a:rPr>
              <a:t> primeira calculadora mecânica da História</a:t>
            </a:r>
            <a:r>
              <a:rPr lang="pt-PT" sz="2400" dirty="0">
                <a:solidFill>
                  <a:schemeClr val="tx1"/>
                </a:solidFill>
              </a:rPr>
              <a:t>, </a:t>
            </a:r>
            <a:r>
              <a:rPr lang="pt-PT" sz="2400" b="1" dirty="0">
                <a:solidFill>
                  <a:schemeClr val="tx1"/>
                </a:solidFill>
              </a:rPr>
              <a:t>a Máquina de Pascal</a:t>
            </a:r>
            <a:r>
              <a:rPr lang="pt-PT" sz="2400" dirty="0" smtClean="0">
                <a:solidFill>
                  <a:schemeClr val="tx1"/>
                </a:solidFill>
              </a:rPr>
              <a:t>.</a:t>
            </a:r>
            <a:r>
              <a:rPr lang="pt-PT" sz="2400" dirty="0">
                <a:solidFill>
                  <a:schemeClr val="tx1"/>
                </a:solidFill>
              </a:rPr>
              <a:t> Alguns anos após a Máquina de Pascal, </a:t>
            </a:r>
            <a:r>
              <a:rPr lang="pt-PT" sz="2400" b="1" dirty="0">
                <a:solidFill>
                  <a:schemeClr val="tx1"/>
                </a:solidFill>
              </a:rPr>
              <a:t>em 1672, o alemão Gottfried Leibnitz conseguiu</a:t>
            </a:r>
            <a:r>
              <a:rPr lang="pt-PT" sz="2400" dirty="0">
                <a:solidFill>
                  <a:schemeClr val="tx1"/>
                </a:solidFill>
              </a:rPr>
              <a:t> o que Pascal não tinha conseguido: </a:t>
            </a:r>
            <a:r>
              <a:rPr lang="pt-PT" sz="2400" b="1" dirty="0">
                <a:solidFill>
                  <a:schemeClr val="tx1"/>
                </a:solidFill>
              </a:rPr>
              <a:t>criar uma calculadora que </a:t>
            </a:r>
            <a:r>
              <a:rPr lang="pt-PT" sz="2400" b="1" dirty="0" err="1" smtClean="0">
                <a:solidFill>
                  <a:schemeClr val="tx1"/>
                </a:solidFill>
              </a:rPr>
              <a:t>efectuava</a:t>
            </a:r>
            <a:r>
              <a:rPr lang="pt-PT" sz="2400" b="1" dirty="0" smtClean="0">
                <a:solidFill>
                  <a:schemeClr val="tx1"/>
                </a:solidFill>
              </a:rPr>
              <a:t> </a:t>
            </a:r>
            <a:r>
              <a:rPr lang="pt-PT" sz="2400" b="1" smtClean="0">
                <a:solidFill>
                  <a:schemeClr val="tx1"/>
                </a:solidFill>
              </a:rPr>
              <a:t>o produto </a:t>
            </a:r>
            <a:r>
              <a:rPr lang="pt-PT" sz="2400" b="1" dirty="0">
                <a:solidFill>
                  <a:schemeClr val="tx1"/>
                </a:solidFill>
              </a:rPr>
              <a:t>e a divisão, além da raiz quadrada.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Máquina de Pascal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67" y="1828408"/>
            <a:ext cx="4571999" cy="3142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7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91780"/>
            <a:ext cx="8534400" cy="850212"/>
          </a:xfrm>
        </p:spPr>
        <p:txBody>
          <a:bodyPr>
            <a:normAutofit/>
          </a:bodyPr>
          <a:lstStyle/>
          <a:p>
            <a:r>
              <a:rPr lang="pt-PT" sz="3200" b="1" dirty="0"/>
              <a:t>A programação funcional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0" y="1041992"/>
            <a:ext cx="9948347" cy="540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>
                <a:solidFill>
                  <a:schemeClr val="tx1"/>
                </a:solidFill>
              </a:rPr>
              <a:t>Em todas as máquinas e mecanismos mostrados, as operações já estavam previamente programadas, não sendo possível inserir novas funções. Contudo, </a:t>
            </a:r>
            <a:r>
              <a:rPr lang="pt-PT" sz="2400" b="1" dirty="0">
                <a:solidFill>
                  <a:schemeClr val="tx1"/>
                </a:solidFill>
              </a:rPr>
              <a:t>no ano de 1801, o costureiro </a:t>
            </a:r>
            <a:r>
              <a:rPr lang="pt-PT" sz="2400" b="1" i="1" dirty="0">
                <a:solidFill>
                  <a:schemeClr val="accent5">
                    <a:lumMod val="75000"/>
                  </a:schemeClr>
                </a:solidFill>
              </a:rPr>
              <a:t>Joseph Marie Jacquard</a:t>
            </a:r>
            <a:r>
              <a:rPr lang="pt-PT" sz="2400" b="1" dirty="0">
                <a:solidFill>
                  <a:schemeClr val="tx1"/>
                </a:solidFill>
              </a:rPr>
              <a:t> </a:t>
            </a:r>
            <a:r>
              <a:rPr lang="pt-PT" sz="2400" b="1" dirty="0" smtClean="0">
                <a:solidFill>
                  <a:schemeClr val="tx1"/>
                </a:solidFill>
              </a:rPr>
              <a:t>desenvolveu </a:t>
            </a:r>
            <a:r>
              <a:rPr lang="pt-PT" sz="2400" b="1" dirty="0">
                <a:solidFill>
                  <a:schemeClr val="tx1"/>
                </a:solidFill>
              </a:rPr>
              <a:t>a primeira máquina realmente programável, com o objetivo de recortar os tecidos de forma </a:t>
            </a:r>
            <a:r>
              <a:rPr lang="pt-PT" sz="2400" b="1" dirty="0" smtClean="0">
                <a:solidFill>
                  <a:schemeClr val="tx1"/>
                </a:solidFill>
              </a:rPr>
              <a:t>automática. </a:t>
            </a:r>
          </a:p>
          <a:p>
            <a:pPr algn="just">
              <a:lnSpc>
                <a:spcPct val="150000"/>
              </a:lnSpc>
            </a:pPr>
            <a:r>
              <a:rPr lang="pt-PT" sz="2400" dirty="0">
                <a:solidFill>
                  <a:schemeClr val="tx1"/>
                </a:solidFill>
              </a:rPr>
              <a:t>Tal mecanismo foi chamado de </a:t>
            </a:r>
            <a:r>
              <a:rPr lang="pt-PT" sz="2400" b="1" u="sng" dirty="0">
                <a:solidFill>
                  <a:schemeClr val="tx1"/>
                </a:solidFill>
              </a:rPr>
              <a:t>Tear Programável</a:t>
            </a:r>
            <a:r>
              <a:rPr lang="pt-PT" sz="2400" dirty="0">
                <a:solidFill>
                  <a:schemeClr val="tx1"/>
                </a:solidFill>
              </a:rPr>
              <a:t>, pois aceitava cartões perfuráveis </a:t>
            </a:r>
            <a:r>
              <a:rPr lang="pt-PT" sz="2400" dirty="0" smtClean="0">
                <a:solidFill>
                  <a:schemeClr val="tx1"/>
                </a:solidFill>
              </a:rPr>
              <a:t>como </a:t>
            </a:r>
            <a:r>
              <a:rPr lang="pt-PT" sz="2400" dirty="0">
                <a:solidFill>
                  <a:schemeClr val="tx1"/>
                </a:solidFill>
              </a:rPr>
              <a:t>entrada do sistema. Dessa maneira, Jacquard perfurava o cartão com o desenho desejado e a máquina o reproduzia no tecido.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79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11895"/>
            <a:ext cx="8534400" cy="727220"/>
          </a:xfrm>
        </p:spPr>
        <p:txBody>
          <a:bodyPr/>
          <a:lstStyle/>
          <a:p>
            <a:r>
              <a:rPr lang="pt-PT" b="1" dirty="0"/>
              <a:t>A</a:t>
            </a:r>
            <a:r>
              <a:rPr lang="pt-PT" dirty="0"/>
              <a:t> </a:t>
            </a:r>
            <a:r>
              <a:rPr lang="pt-PT" sz="3200" b="1" dirty="0"/>
              <a:t>Teoria de Boole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848" y="939115"/>
            <a:ext cx="6746789" cy="551111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400" b="1" dirty="0" smtClean="0">
                <a:solidFill>
                  <a:schemeClr val="tx1"/>
                </a:solidFill>
              </a:rPr>
              <a:t>O </a:t>
            </a:r>
            <a:r>
              <a:rPr lang="pt-PT" sz="2400" b="1" dirty="0">
                <a:solidFill>
                  <a:schemeClr val="tx1"/>
                </a:solidFill>
              </a:rPr>
              <a:t>matemático </a:t>
            </a:r>
            <a:r>
              <a:rPr lang="pt-PT" sz="2400" b="1" dirty="0">
                <a:solidFill>
                  <a:schemeClr val="accent5">
                    <a:lumMod val="75000"/>
                  </a:schemeClr>
                </a:solidFill>
              </a:rPr>
              <a:t>George Boole</a:t>
            </a:r>
            <a:r>
              <a:rPr lang="pt-PT" sz="2400" b="1" dirty="0">
                <a:solidFill>
                  <a:schemeClr val="tx1"/>
                </a:solidFill>
              </a:rPr>
              <a:t> pode ser considerado o pai da lógica moderna</a:t>
            </a:r>
            <a:r>
              <a:rPr lang="pt-PT" sz="2400" dirty="0">
                <a:solidFill>
                  <a:schemeClr val="tx1"/>
                </a:solidFill>
              </a:rPr>
              <a:t>. Desenvolveu, </a:t>
            </a:r>
            <a:r>
              <a:rPr lang="pt-PT" sz="2400" b="1" dirty="0">
                <a:solidFill>
                  <a:schemeClr val="tx1"/>
                </a:solidFill>
              </a:rPr>
              <a:t>em 1847, um sistema lógico que reduzia a representação de valores através de dois algarismos: 0 ou 1.</a:t>
            </a:r>
            <a:endParaRPr lang="pt-PT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PT" sz="2400" dirty="0">
                <a:solidFill>
                  <a:schemeClr val="tx1"/>
                </a:solidFill>
              </a:rPr>
              <a:t>Em sua teoria, o número </a:t>
            </a:r>
            <a:r>
              <a:rPr lang="pt-PT" sz="2400" b="1" dirty="0">
                <a:solidFill>
                  <a:schemeClr val="tx1"/>
                </a:solidFill>
              </a:rPr>
              <a:t>“1” tem significados como: ativo, ligado, existente, verdadeiro</a:t>
            </a:r>
            <a:r>
              <a:rPr lang="pt-PT" sz="2400" dirty="0">
                <a:solidFill>
                  <a:schemeClr val="tx1"/>
                </a:solidFill>
              </a:rPr>
              <a:t>. Por outro lado, o </a:t>
            </a:r>
            <a:r>
              <a:rPr lang="pt-PT" sz="2400" b="1" dirty="0">
                <a:solidFill>
                  <a:schemeClr val="tx1"/>
                </a:solidFill>
              </a:rPr>
              <a:t>“0” representa o inverso: não activo, desligado, não existente, </a:t>
            </a:r>
            <a:r>
              <a:rPr lang="pt-PT" sz="2400" b="1" dirty="0" smtClean="0">
                <a:solidFill>
                  <a:schemeClr val="tx1"/>
                </a:solidFill>
              </a:rPr>
              <a:t>falso.</a:t>
            </a:r>
            <a:endParaRPr lang="pt-PT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1059" y="741405"/>
            <a:ext cx="4444791" cy="570882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pt-PT" sz="2400" dirty="0">
                <a:solidFill>
                  <a:schemeClr val="tx1"/>
                </a:solidFill>
              </a:rPr>
              <a:t>Para representar valores intermediários, como “mais ou menos” activo, é possível usar dois ou mais algarismos (bits) para a representação. </a:t>
            </a:r>
            <a:r>
              <a:rPr lang="en-US" sz="2400" dirty="0" err="1">
                <a:solidFill>
                  <a:schemeClr val="tx1"/>
                </a:solidFill>
              </a:rPr>
              <a:t>Por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exemplo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endParaRPr lang="pt-PT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00 – </a:t>
            </a:r>
            <a:r>
              <a:rPr lang="en-US" sz="2400" dirty="0" err="1">
                <a:solidFill>
                  <a:schemeClr val="tx1"/>
                </a:solidFill>
              </a:rPr>
              <a:t>desligado</a:t>
            </a:r>
            <a:endParaRPr lang="pt-PT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01 – </a:t>
            </a:r>
            <a:r>
              <a:rPr lang="en-US" sz="2400" dirty="0" err="1">
                <a:solidFill>
                  <a:schemeClr val="tx1"/>
                </a:solidFill>
              </a:rPr>
              <a:t>carga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baixa</a:t>
            </a:r>
            <a:endParaRPr lang="pt-PT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10 – </a:t>
            </a:r>
            <a:r>
              <a:rPr lang="en-US" sz="2400" dirty="0" err="1">
                <a:solidFill>
                  <a:schemeClr val="tx1"/>
                </a:solidFill>
              </a:rPr>
              <a:t>carga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moderada</a:t>
            </a:r>
            <a:endParaRPr lang="pt-PT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11 – </a:t>
            </a:r>
            <a:r>
              <a:rPr lang="en-US" sz="2400" dirty="0" err="1">
                <a:solidFill>
                  <a:schemeClr val="tx1"/>
                </a:solidFill>
              </a:rPr>
              <a:t>carga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alta</a:t>
            </a: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261322"/>
            <a:ext cx="8534400" cy="924928"/>
          </a:xfrm>
        </p:spPr>
        <p:txBody>
          <a:bodyPr>
            <a:normAutofit fontScale="90000"/>
          </a:bodyPr>
          <a:lstStyle/>
          <a:p>
            <a:r>
              <a:rPr lang="pt-PT" sz="3200" b="1" dirty="0"/>
              <a:t>Computadores pré-modernos 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0703" y="889686"/>
            <a:ext cx="11368215" cy="57335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800" b="1" dirty="0">
                <a:solidFill>
                  <a:schemeClr val="tx1"/>
                </a:solidFill>
              </a:rPr>
              <a:t>Em 1931, Vannevar Bush implementou um computador com uma arquitectura binária propriamente dita, usando os bits 0 e 1</a:t>
            </a:r>
            <a:r>
              <a:rPr lang="pt-PT" sz="2800" dirty="0">
                <a:solidFill>
                  <a:schemeClr val="tx1"/>
                </a:solidFill>
              </a:rPr>
              <a:t>. A base decimal exigia que a electricidade assumisse 10 voltagens diferentes, o que era muito difícil de ser controlado. Por isso, Bush fez uso da lógica de Boole, onde somente dois níveis de voltagem já eram </a:t>
            </a:r>
            <a:r>
              <a:rPr lang="pt-PT" sz="2800" dirty="0" smtClean="0">
                <a:solidFill>
                  <a:schemeClr val="tx1"/>
                </a:solidFill>
              </a:rPr>
              <a:t>suficientes</a:t>
            </a:r>
          </a:p>
        </p:txBody>
      </p:sp>
    </p:spTree>
    <p:extLst>
      <p:ext uri="{BB962C8B-B14F-4D97-AF65-F5344CB8AC3E}">
        <p14:creationId xmlns:p14="http://schemas.microsoft.com/office/powerpoint/2010/main" val="31595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1899</TotalTime>
  <Words>686</Words>
  <Application>Microsoft Office PowerPoint</Application>
  <PresentationFormat>Widescreen</PresentationFormat>
  <Paragraphs>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 BERKLEY</vt:lpstr>
      <vt:lpstr>AR BLANCA</vt:lpstr>
      <vt:lpstr>Calibri</vt:lpstr>
      <vt:lpstr>Century Gothic</vt:lpstr>
      <vt:lpstr>Lucida Console</vt:lpstr>
      <vt:lpstr>Wingdings 3</vt:lpstr>
      <vt:lpstr>Slice</vt:lpstr>
      <vt:lpstr>         UEM – Faculdade de Engenharia  Hardware de Computadores Tema 0 - A história dos computadores e da                      computação</vt:lpstr>
      <vt:lpstr>IntroduçÃo</vt:lpstr>
      <vt:lpstr>Primeira calculadora da historia</vt:lpstr>
      <vt:lpstr>Equações logarítmicas</vt:lpstr>
      <vt:lpstr>Régua de Cálculo</vt:lpstr>
      <vt:lpstr>Máquina de Pascal </vt:lpstr>
      <vt:lpstr>A programação funcional</vt:lpstr>
      <vt:lpstr>A Teoria de Boole</vt:lpstr>
      <vt:lpstr>Computadores pré-modernos  </vt:lpstr>
      <vt:lpstr>Computação moderna </vt:lpstr>
      <vt:lpstr>Segunda geração (1959 — 1964) </vt:lpstr>
      <vt:lpstr>Quarta geração (1970 até hoje)</vt:lpstr>
      <vt:lpstr>Fim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 Computadores Tema 0 - A história dos computadores e da computação</dc:title>
  <dc:creator>Felizardo Munguambe</dc:creator>
  <cp:lastModifiedBy>HP</cp:lastModifiedBy>
  <cp:revision>35</cp:revision>
  <dcterms:created xsi:type="dcterms:W3CDTF">2015-07-19T19:37:05Z</dcterms:created>
  <dcterms:modified xsi:type="dcterms:W3CDTF">2024-02-22T10:11:05Z</dcterms:modified>
</cp:coreProperties>
</file>