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53" r:id="rId3"/>
    <p:sldId id="257" r:id="rId4"/>
    <p:sldId id="354" r:id="rId5"/>
    <p:sldId id="324" r:id="rId6"/>
    <p:sldId id="355" r:id="rId7"/>
    <p:sldId id="326" r:id="rId8"/>
    <p:sldId id="327" r:id="rId9"/>
    <p:sldId id="357" r:id="rId10"/>
    <p:sldId id="358" r:id="rId11"/>
    <p:sldId id="300" r:id="rId12"/>
    <p:sldId id="359" r:id="rId13"/>
    <p:sldId id="302" r:id="rId14"/>
    <p:sldId id="360" r:id="rId15"/>
    <p:sldId id="303" r:id="rId16"/>
    <p:sldId id="361" r:id="rId17"/>
    <p:sldId id="304" r:id="rId18"/>
    <p:sldId id="362" r:id="rId19"/>
    <p:sldId id="305" r:id="rId20"/>
    <p:sldId id="363" r:id="rId21"/>
    <p:sldId id="308" r:id="rId22"/>
    <p:sldId id="364" r:id="rId23"/>
    <p:sldId id="307" r:id="rId24"/>
    <p:sldId id="309" r:id="rId25"/>
    <p:sldId id="365" r:id="rId26"/>
    <p:sldId id="311" r:id="rId27"/>
    <p:sldId id="366" r:id="rId28"/>
    <p:sldId id="312" r:id="rId29"/>
    <p:sldId id="367" r:id="rId30"/>
    <p:sldId id="313" r:id="rId31"/>
    <p:sldId id="314" r:id="rId32"/>
    <p:sldId id="368" r:id="rId33"/>
    <p:sldId id="315" r:id="rId34"/>
    <p:sldId id="369" r:id="rId35"/>
    <p:sldId id="316" r:id="rId36"/>
    <p:sldId id="317" r:id="rId37"/>
    <p:sldId id="319" r:id="rId38"/>
    <p:sldId id="320" r:id="rId39"/>
    <p:sldId id="321" r:id="rId40"/>
    <p:sldId id="370" r:id="rId41"/>
    <p:sldId id="322" r:id="rId42"/>
    <p:sldId id="371" r:id="rId43"/>
    <p:sldId id="328" r:id="rId44"/>
    <p:sldId id="372" r:id="rId45"/>
    <p:sldId id="329" r:id="rId46"/>
    <p:sldId id="330" r:id="rId47"/>
    <p:sldId id="332" r:id="rId4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92D22-0D78-4C5F-95CB-477563C4C485}" type="datetimeFigureOut">
              <a:rPr lang="pt-PT" smtClean="0"/>
              <a:pPr/>
              <a:t>31/10/2023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E46CD-0CB4-45D8-9283-36A2BEDB30EF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8808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8DD9-1A88-47DF-9235-7885E61745CF}" type="datetimeFigureOut">
              <a:rPr lang="pt-PT" smtClean="0"/>
              <a:pPr/>
              <a:t>31/10/2023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475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8DD9-1A88-47DF-9235-7885E61745CF}" type="datetimeFigureOut">
              <a:rPr lang="pt-PT" smtClean="0"/>
              <a:pPr/>
              <a:t>31/10/2023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203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8DD9-1A88-47DF-9235-7885E61745CF}" type="datetimeFigureOut">
              <a:rPr lang="pt-PT" smtClean="0"/>
              <a:pPr/>
              <a:t>31/10/2023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643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8DD9-1A88-47DF-9235-7885E61745CF}" type="datetimeFigureOut">
              <a:rPr lang="pt-PT" smtClean="0"/>
              <a:pPr/>
              <a:t>31/10/2023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894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8DD9-1A88-47DF-9235-7885E61745CF}" type="datetimeFigureOut">
              <a:rPr lang="pt-PT" smtClean="0"/>
              <a:pPr/>
              <a:t>31/10/2023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062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8DD9-1A88-47DF-9235-7885E61745CF}" type="datetimeFigureOut">
              <a:rPr lang="pt-PT" smtClean="0"/>
              <a:pPr/>
              <a:t>31/10/2023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348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8DD9-1A88-47DF-9235-7885E61745CF}" type="datetimeFigureOut">
              <a:rPr lang="pt-PT" smtClean="0"/>
              <a:pPr/>
              <a:t>31/10/2023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268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8DD9-1A88-47DF-9235-7885E61745CF}" type="datetimeFigureOut">
              <a:rPr lang="pt-PT" smtClean="0"/>
              <a:pPr/>
              <a:t>31/10/2023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748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8DD9-1A88-47DF-9235-7885E61745CF}" type="datetimeFigureOut">
              <a:rPr lang="pt-PT" smtClean="0"/>
              <a:pPr/>
              <a:t>31/10/2023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640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8DD9-1A88-47DF-9235-7885E61745CF}" type="datetimeFigureOut">
              <a:rPr lang="pt-PT" smtClean="0"/>
              <a:pPr/>
              <a:t>31/10/2023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909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8DD9-1A88-47DF-9235-7885E61745CF}" type="datetimeFigureOut">
              <a:rPr lang="pt-PT" smtClean="0"/>
              <a:pPr/>
              <a:t>31/10/2023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144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08DD9-1A88-47DF-9235-7885E61745CF}" type="datetimeFigureOut">
              <a:rPr lang="pt-PT" smtClean="0"/>
              <a:pPr/>
              <a:t>31/10/2023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950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uem.mz/biograp.ht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429000"/>
            <a:ext cx="8077200" cy="1162050"/>
          </a:xfrm>
        </p:spPr>
        <p:txBody>
          <a:bodyPr>
            <a:normAutofit fontScale="90000"/>
          </a:bodyPr>
          <a:lstStyle/>
          <a:p>
            <a:pPr lvl="0"/>
            <a:r>
              <a:rPr lang="pt-PT" b="1" dirty="0" smtClean="0"/>
              <a:t/>
            </a:r>
            <a:br>
              <a:rPr lang="pt-PT" b="1" dirty="0" smtClean="0"/>
            </a:br>
            <a:r>
              <a:rPr lang="pt-PT" b="1" dirty="0"/>
              <a:t/>
            </a:r>
            <a:br>
              <a:rPr lang="pt-PT" b="1" dirty="0"/>
            </a:br>
            <a:r>
              <a:rPr lang="pt-PT" b="1" dirty="0" smtClean="0">
                <a:solidFill>
                  <a:srgbClr val="00B050"/>
                </a:solidFill>
              </a:rPr>
              <a:t>Segurança e Golpes na Internet</a:t>
            </a: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5410200"/>
            <a:ext cx="3886200" cy="685800"/>
          </a:xfrm>
        </p:spPr>
        <p:txBody>
          <a:bodyPr>
            <a:normAutofit/>
          </a:bodyPr>
          <a:lstStyle/>
          <a:p>
            <a:pPr algn="l"/>
            <a:endParaRPr lang="pt-PT" sz="2800" baseline="30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609600"/>
            <a:ext cx="7620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UEM – Faculdade de Engenharia</a:t>
            </a:r>
            <a:br>
              <a:rPr lang="pt-PT" sz="2800" b="1" dirty="0"/>
            </a:br>
            <a:r>
              <a:rPr lang="pt-PT" sz="2800" b="1" dirty="0"/>
              <a:t>Departamento de Engenharia </a:t>
            </a:r>
            <a:r>
              <a:rPr lang="pt-PT" sz="2800" b="1" dirty="0" err="1"/>
              <a:t>Electrotécnica</a:t>
            </a:r>
            <a:r>
              <a:rPr lang="pt-PT" sz="2800" b="1" dirty="0"/>
              <a:t/>
            </a:r>
            <a:br>
              <a:rPr lang="pt-PT" sz="2800" b="1" dirty="0"/>
            </a:br>
            <a:r>
              <a:rPr lang="pt-PT" sz="2800" b="1" dirty="0"/>
              <a:t>Curso de Engenharia Informática</a:t>
            </a:r>
          </a:p>
          <a:p>
            <a:endParaRPr lang="pt-PT" sz="2800" b="1" dirty="0"/>
          </a:p>
          <a:p>
            <a:r>
              <a:rPr lang="pt-PT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Hardware do Computador</a:t>
            </a:r>
            <a:endParaRPr lang="pt-PT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pt-PT" dirty="0"/>
          </a:p>
        </p:txBody>
      </p:sp>
      <p:pic>
        <p:nvPicPr>
          <p:cNvPr id="5" name="Imagem 5" descr="modlane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09600"/>
            <a:ext cx="561340" cy="619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631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143000"/>
            <a:ext cx="8229600" cy="5334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pt-PT" sz="2400" b="1" dirty="0" smtClean="0"/>
          </a:p>
          <a:p>
            <a:pPr marL="0" indent="0" algn="ctr">
              <a:buNone/>
            </a:pPr>
            <a:endParaRPr lang="pt-PT" sz="2400" b="1" dirty="0"/>
          </a:p>
          <a:p>
            <a:pPr marL="0" indent="0" algn="ctr">
              <a:buNone/>
            </a:pPr>
            <a:endParaRPr lang="pt-PT" sz="2400" b="1" dirty="0" smtClean="0"/>
          </a:p>
          <a:p>
            <a:pPr marL="0" indent="0" algn="ctr">
              <a:buNone/>
            </a:pPr>
            <a:endParaRPr lang="pt-PT" sz="2400" b="1" dirty="0"/>
          </a:p>
          <a:p>
            <a:pPr marL="0" indent="0" algn="ctr">
              <a:buNone/>
            </a:pPr>
            <a:endParaRPr lang="pt-PT" sz="2400" b="1" dirty="0" smtClean="0"/>
          </a:p>
          <a:p>
            <a:pPr marL="0" indent="0" algn="ctr">
              <a:buNone/>
            </a:pPr>
            <a:r>
              <a:rPr lang="pt-PT" sz="2800" b="1" dirty="0" smtClean="0">
                <a:solidFill>
                  <a:srgbClr val="00B050"/>
                </a:solidFill>
              </a:rPr>
              <a:t>2. Golpes Na Internet</a:t>
            </a:r>
            <a:endParaRPr lang="pt-PT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69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>
                <a:solidFill>
                  <a:srgbClr val="00B050"/>
                </a:solidFill>
              </a:rPr>
              <a:t>2</a:t>
            </a:r>
            <a:r>
              <a:rPr lang="pt-PT" sz="3600" b="1" dirty="0" smtClean="0">
                <a:solidFill>
                  <a:srgbClr val="00B050"/>
                </a:solidFill>
              </a:rPr>
              <a:t>. Golpes na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algn="just">
              <a:buFont typeface="Courier New" pitchFamily="49" charset="0"/>
              <a:buChar char="o"/>
            </a:pPr>
            <a:endParaRPr lang="pt-PT" sz="2400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400" dirty="0" smtClean="0"/>
              <a:t>Não </a:t>
            </a:r>
            <a:r>
              <a:rPr lang="pt-PT" sz="2400" dirty="0"/>
              <a:t>é uma tarefa simples atacar e fraudar dados em um servidor de uma instituição bancária ou comercial e, por este motivo, golpistas vêm concentrando esforços na exploração de fragilidades dos </a:t>
            </a:r>
            <a:r>
              <a:rPr lang="pt-PT" sz="2400" dirty="0" smtClean="0"/>
              <a:t>utilizadores.</a:t>
            </a:r>
          </a:p>
          <a:p>
            <a:pPr algn="just">
              <a:buFont typeface="Courier New" pitchFamily="49" charset="0"/>
              <a:buChar char="o"/>
            </a:pPr>
            <a:endParaRPr lang="pt-PT" sz="2400" b="1" dirty="0"/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Utilizando técnicas de engenharia social e por diferentes meios e discursos, os golpistas procuram enganar e persuadir as potenciais vítimas a fornecerem informações sensíveis ou a realizarem </a:t>
            </a:r>
            <a:r>
              <a:rPr lang="pt-PT" sz="2400" dirty="0" smtClean="0"/>
              <a:t>acções, </a:t>
            </a:r>
            <a:r>
              <a:rPr lang="pt-PT" sz="2400" dirty="0"/>
              <a:t>como executar códigos maliciosos e </a:t>
            </a:r>
            <a:r>
              <a:rPr lang="pt-PT" sz="2400" dirty="0" smtClean="0"/>
              <a:t>aceder </a:t>
            </a:r>
            <a:r>
              <a:rPr lang="pt-PT" sz="2400" dirty="0"/>
              <a:t>páginas falsas</a:t>
            </a:r>
            <a:r>
              <a:rPr lang="pt-PT" sz="2400" dirty="0" smtClean="0"/>
              <a:t>.</a:t>
            </a:r>
            <a:endParaRPr lang="pt-PT" sz="2000" dirty="0"/>
          </a:p>
          <a:p>
            <a:pPr algn="just">
              <a:buFont typeface="Courier New" pitchFamily="49" charset="0"/>
              <a:buChar char="o"/>
            </a:pPr>
            <a:endParaRPr lang="pt-PT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13939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>
                <a:solidFill>
                  <a:srgbClr val="00B050"/>
                </a:solidFill>
              </a:rPr>
              <a:t>2</a:t>
            </a:r>
            <a:r>
              <a:rPr lang="pt-PT" sz="3600" b="1" dirty="0" smtClean="0">
                <a:solidFill>
                  <a:srgbClr val="00B050"/>
                </a:solidFill>
              </a:rPr>
              <a:t>. Golpes na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algn="just">
              <a:buFont typeface="Courier New" pitchFamily="49" charset="0"/>
              <a:buChar char="o"/>
            </a:pPr>
            <a:endParaRPr lang="pt-PT" sz="2400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De posse dos dados das vítimas, os golpistas costumam efectuar transacções financeiras, aceder </a:t>
            </a:r>
            <a:r>
              <a:rPr lang="pt-PT" sz="2400" i="1" dirty="0"/>
              <a:t>sites</a:t>
            </a:r>
            <a:r>
              <a:rPr lang="pt-PT" sz="2400" dirty="0"/>
              <a:t>, enviar mensagens electrónicas, abrir empresas fantasmas e criar contas bancárias ilegítimas, entre outras actividades maliciosas. </a:t>
            </a:r>
          </a:p>
          <a:p>
            <a:pPr algn="just">
              <a:buFont typeface="Courier New" pitchFamily="49" charset="0"/>
              <a:buChar char="o"/>
            </a:pPr>
            <a:endParaRPr lang="pt-PT" sz="2400" dirty="0"/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Muitos dos golpes aplicados na Internet podem ser considerados crimes contra o património, tipificados como estelionato. </a:t>
            </a:r>
            <a:endParaRPr lang="pt-PT" sz="2400" b="1" dirty="0"/>
          </a:p>
          <a:p>
            <a:pPr marL="0" indent="0" algn="just">
              <a:buNone/>
            </a:pPr>
            <a:endParaRPr lang="pt-PT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51886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 smtClean="0">
                <a:solidFill>
                  <a:srgbClr val="00B050"/>
                </a:solidFill>
              </a:rPr>
              <a:t>2. </a:t>
            </a:r>
            <a:r>
              <a:rPr lang="pt-PT" sz="3600" b="1" dirty="0">
                <a:solidFill>
                  <a:srgbClr val="00B050"/>
                </a:solidFill>
              </a:rPr>
              <a:t>Golpes na Internet</a:t>
            </a:r>
            <a:endParaRPr lang="pt-PT" sz="3600" b="1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2.1. Furto </a:t>
            </a:r>
            <a:r>
              <a:rPr lang="pt-PT" sz="2400" b="1" dirty="0">
                <a:solidFill>
                  <a:srgbClr val="00B050"/>
                </a:solidFill>
              </a:rPr>
              <a:t>de </a:t>
            </a:r>
            <a:r>
              <a:rPr lang="pt-PT" sz="2400" b="1" dirty="0" smtClean="0">
                <a:solidFill>
                  <a:srgbClr val="00B050"/>
                </a:solidFill>
              </a:rPr>
              <a:t>identidade:</a:t>
            </a:r>
          </a:p>
          <a:p>
            <a:pPr algn="just">
              <a:buFont typeface="Courier New" pitchFamily="49" charset="0"/>
              <a:buChar char="o"/>
            </a:pPr>
            <a:endParaRPr lang="pt-PT" sz="2400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400" b="1" dirty="0">
                <a:solidFill>
                  <a:srgbClr val="00B050"/>
                </a:solidFill>
              </a:rPr>
              <a:t>É</a:t>
            </a:r>
            <a:r>
              <a:rPr lang="pt-PT" sz="2400" b="1" dirty="0" smtClean="0">
                <a:solidFill>
                  <a:srgbClr val="00B050"/>
                </a:solidFill>
              </a:rPr>
              <a:t> </a:t>
            </a:r>
            <a:r>
              <a:rPr lang="pt-PT" sz="2400" b="1" dirty="0">
                <a:solidFill>
                  <a:srgbClr val="00B050"/>
                </a:solidFill>
              </a:rPr>
              <a:t>o ato pelo qual uma pessoa tenta se passar por outra, atribuindo-se uma falsa identidade, com o </a:t>
            </a:r>
            <a:r>
              <a:rPr lang="pt-PT" sz="2400" b="1" dirty="0" smtClean="0">
                <a:solidFill>
                  <a:srgbClr val="00B050"/>
                </a:solidFill>
              </a:rPr>
              <a:t>objectivo </a:t>
            </a:r>
            <a:r>
              <a:rPr lang="pt-PT" sz="2400" b="1" dirty="0">
                <a:solidFill>
                  <a:srgbClr val="00B050"/>
                </a:solidFill>
              </a:rPr>
              <a:t>de obter vantagens indevidas</a:t>
            </a:r>
            <a:r>
              <a:rPr lang="pt-PT" sz="2400" dirty="0">
                <a:solidFill>
                  <a:srgbClr val="00B050"/>
                </a:solidFill>
              </a:rPr>
              <a:t>. </a:t>
            </a:r>
          </a:p>
          <a:p>
            <a:pPr algn="just">
              <a:buFont typeface="Courier New" pitchFamily="49" charset="0"/>
              <a:buChar char="o"/>
            </a:pPr>
            <a:endParaRPr lang="pt-PT" sz="2400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400" dirty="0" smtClean="0"/>
              <a:t>No dia-a</a:t>
            </a:r>
            <a:r>
              <a:rPr lang="pt-PT" sz="2400" dirty="0"/>
              <a:t>-</a:t>
            </a:r>
            <a:r>
              <a:rPr lang="pt-PT" sz="2400" dirty="0" smtClean="0"/>
              <a:t>dia</a:t>
            </a:r>
            <a:r>
              <a:rPr lang="pt-PT" sz="2400" dirty="0"/>
              <a:t>, </a:t>
            </a:r>
            <a:r>
              <a:rPr lang="pt-PT" sz="2400" dirty="0" smtClean="0"/>
              <a:t>a </a:t>
            </a:r>
            <a:r>
              <a:rPr lang="pt-PT" sz="2400" dirty="0"/>
              <a:t>identidade pode ser furtada </a:t>
            </a:r>
            <a:r>
              <a:rPr lang="pt-PT" sz="2400" dirty="0" smtClean="0"/>
              <a:t>caso </a:t>
            </a:r>
            <a:r>
              <a:rPr lang="pt-PT" sz="2400" dirty="0"/>
              <a:t>alguém abra uma empresa ou uma conta bancária usando seu nome e seus </a:t>
            </a:r>
            <a:r>
              <a:rPr lang="pt-PT" sz="2400" dirty="0" smtClean="0"/>
              <a:t>documentos. Na </a:t>
            </a:r>
            <a:r>
              <a:rPr lang="pt-PT" sz="2400" dirty="0"/>
              <a:t>Internet isto também pode ocorrer, caso alguém crie um perfil em seu nome em uma rede social, </a:t>
            </a:r>
            <a:r>
              <a:rPr lang="pt-PT" sz="2400" dirty="0" smtClean="0"/>
              <a:t>aceda </a:t>
            </a:r>
            <a:r>
              <a:rPr lang="pt-PT" sz="2400" dirty="0"/>
              <a:t>sua conta de e-mail e envie mensagens se passando por </a:t>
            </a:r>
            <a:r>
              <a:rPr lang="pt-PT" sz="2400" dirty="0" smtClean="0"/>
              <a:t>si </a:t>
            </a:r>
            <a:r>
              <a:rPr lang="pt-PT" sz="2400" dirty="0"/>
              <a:t>ou falsifique os campos de e-mail, fazendo parecer que ele foi enviado por você</a:t>
            </a:r>
            <a:r>
              <a:rPr lang="pt-PT" sz="2400" dirty="0" smtClean="0"/>
              <a:t>.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54233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 smtClean="0">
                <a:solidFill>
                  <a:srgbClr val="00B050"/>
                </a:solidFill>
              </a:rPr>
              <a:t>2. </a:t>
            </a:r>
            <a:r>
              <a:rPr lang="pt-PT" sz="3600" b="1" dirty="0">
                <a:solidFill>
                  <a:srgbClr val="00B050"/>
                </a:solidFill>
              </a:rPr>
              <a:t>Golpes na Internet</a:t>
            </a:r>
            <a:endParaRPr lang="pt-PT" sz="3600" b="1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2.1. Furto </a:t>
            </a:r>
            <a:r>
              <a:rPr lang="pt-PT" sz="2400" b="1" dirty="0">
                <a:solidFill>
                  <a:srgbClr val="00B050"/>
                </a:solidFill>
              </a:rPr>
              <a:t>de identidade </a:t>
            </a:r>
            <a:r>
              <a:rPr lang="pt-PT" sz="2400" b="1" dirty="0" smtClean="0">
                <a:solidFill>
                  <a:srgbClr val="00B050"/>
                </a:solidFill>
              </a:rPr>
              <a:t>:</a:t>
            </a:r>
          </a:p>
          <a:p>
            <a:pPr algn="just">
              <a:buFont typeface="Courier New" pitchFamily="49" charset="0"/>
              <a:buChar char="o"/>
            </a:pPr>
            <a:endParaRPr lang="pt-PT" sz="2400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pt-PT" sz="2400" b="1" dirty="0"/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Quanto mais informações você disponibiliza sobre a sua vida e rotina, mais fácil se torna para um golpista furtar a sua identidade, pois mais dados ele tem disponíveis e mais convincente ele pode ser. Além disto, o golpista pode usar outros tipos de golpes e ataques para colectar informações sobre você.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87" y="4648200"/>
            <a:ext cx="28670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2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 smtClean="0">
                <a:solidFill>
                  <a:srgbClr val="00B050"/>
                </a:solidFill>
              </a:rPr>
              <a:t>2. </a:t>
            </a:r>
            <a:r>
              <a:rPr lang="pt-PT" sz="3600" b="1" dirty="0">
                <a:solidFill>
                  <a:srgbClr val="00B050"/>
                </a:solidFill>
              </a:rPr>
              <a:t>Golpes na Internet</a:t>
            </a:r>
            <a:endParaRPr lang="pt-PT" sz="3600" b="1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2.1. Furto </a:t>
            </a:r>
            <a:r>
              <a:rPr lang="pt-PT" sz="2400" b="1" dirty="0">
                <a:solidFill>
                  <a:srgbClr val="00B050"/>
                </a:solidFill>
              </a:rPr>
              <a:t>de </a:t>
            </a:r>
            <a:r>
              <a:rPr lang="pt-PT" sz="2400" b="1" dirty="0" smtClean="0">
                <a:solidFill>
                  <a:srgbClr val="00B050"/>
                </a:solidFill>
              </a:rPr>
              <a:t>identidade.</a:t>
            </a:r>
          </a:p>
          <a:p>
            <a:pPr marL="0" indent="0" algn="just">
              <a:buNone/>
            </a:pPr>
            <a:endParaRPr lang="pt-PT" sz="2400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Prevenção</a:t>
            </a:r>
            <a:r>
              <a:rPr lang="pt-PT" sz="2400" b="1" dirty="0">
                <a:solidFill>
                  <a:srgbClr val="00B050"/>
                </a:solidFill>
              </a:rPr>
              <a:t>:</a:t>
            </a:r>
            <a:endParaRPr lang="pt-PT" sz="2400" dirty="0" smtClean="0">
              <a:solidFill>
                <a:srgbClr val="00B050"/>
              </a:solidFill>
            </a:endParaRPr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E</a:t>
            </a:r>
            <a:r>
              <a:rPr lang="pt-PT" sz="2400" dirty="0" smtClean="0"/>
              <a:t>vitar </a:t>
            </a:r>
            <a:r>
              <a:rPr lang="pt-PT" sz="2400" dirty="0"/>
              <a:t>que o impostor tenha acesso aos seus dados e às suas contas de </a:t>
            </a:r>
            <a:r>
              <a:rPr lang="pt-PT" sz="2400" dirty="0" smtClean="0"/>
              <a:t>usuário;</a:t>
            </a:r>
          </a:p>
          <a:p>
            <a:pPr algn="just">
              <a:buFont typeface="Courier New" pitchFamily="49" charset="0"/>
              <a:buChar char="o"/>
            </a:pPr>
            <a:endParaRPr lang="pt-PT" sz="2400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É necessário também que </a:t>
            </a:r>
            <a:r>
              <a:rPr lang="pt-PT" sz="2400" dirty="0" smtClean="0"/>
              <a:t>fique </a:t>
            </a:r>
            <a:r>
              <a:rPr lang="pt-PT" sz="2400" dirty="0"/>
              <a:t>atento </a:t>
            </a:r>
            <a:r>
              <a:rPr lang="pt-PT" sz="2400" dirty="0" smtClean="0"/>
              <a:t>à </a:t>
            </a:r>
            <a:r>
              <a:rPr lang="pt-PT" sz="2400" dirty="0"/>
              <a:t>alguns indícios que podem demonstrar </a:t>
            </a:r>
            <a:r>
              <a:rPr lang="pt-PT" sz="2400" dirty="0" smtClean="0"/>
              <a:t>que a </a:t>
            </a:r>
            <a:r>
              <a:rPr lang="pt-PT" sz="2400" dirty="0"/>
              <a:t>identidade está </a:t>
            </a:r>
            <a:r>
              <a:rPr lang="pt-PT" sz="2400" dirty="0" smtClean="0"/>
              <a:t>ser </a:t>
            </a:r>
            <a:r>
              <a:rPr lang="pt-PT" sz="2400" dirty="0"/>
              <a:t>indevidamente usada por golpistas, tais </a:t>
            </a:r>
            <a:r>
              <a:rPr lang="pt-PT" sz="2400" dirty="0" smtClean="0"/>
              <a:t>como:</a:t>
            </a:r>
          </a:p>
          <a:p>
            <a:pPr marL="0" lvl="0" indent="0">
              <a:buNone/>
            </a:pPr>
            <a:r>
              <a:rPr lang="pt-PT" sz="2400" dirty="0" smtClean="0"/>
              <a:t> - Retorno </a:t>
            </a:r>
            <a:r>
              <a:rPr lang="pt-PT" sz="2400" dirty="0"/>
              <a:t>de </a:t>
            </a:r>
            <a:r>
              <a:rPr lang="pt-PT" sz="2400" i="1" dirty="0"/>
              <a:t>e-mails</a:t>
            </a:r>
            <a:r>
              <a:rPr lang="pt-PT" sz="2400" dirty="0"/>
              <a:t> que não foram </a:t>
            </a:r>
            <a:r>
              <a:rPr lang="pt-PT" sz="2400" dirty="0" smtClean="0"/>
              <a:t>enviados; </a:t>
            </a:r>
            <a:endParaRPr lang="pt-PT" sz="2400" dirty="0"/>
          </a:p>
          <a:p>
            <a:pPr marL="0" lvl="0" indent="0">
              <a:buNone/>
            </a:pPr>
            <a:r>
              <a:rPr lang="pt-PT" sz="2400" dirty="0" smtClean="0"/>
              <a:t> - Notificações </a:t>
            </a:r>
            <a:r>
              <a:rPr lang="pt-PT" sz="2400" dirty="0"/>
              <a:t>de acesso que a sua conta de </a:t>
            </a:r>
            <a:r>
              <a:rPr lang="pt-PT" sz="2400" i="1" dirty="0"/>
              <a:t>e-mail</a:t>
            </a:r>
            <a:r>
              <a:rPr lang="pt-PT" sz="2400" dirty="0"/>
              <a:t> ou seu perfil na rede social foi </a:t>
            </a:r>
            <a:r>
              <a:rPr lang="pt-PT" sz="2400" dirty="0" smtClean="0"/>
              <a:t>acedido </a:t>
            </a:r>
            <a:r>
              <a:rPr lang="pt-PT" sz="2400" dirty="0"/>
              <a:t>em horários ou locais em que </a:t>
            </a:r>
            <a:r>
              <a:rPr lang="pt-PT" sz="2400" dirty="0" smtClean="0"/>
              <a:t>não reconhece.</a:t>
            </a:r>
          </a:p>
        </p:txBody>
      </p:sp>
    </p:spTree>
    <p:extLst>
      <p:ext uri="{BB962C8B-B14F-4D97-AF65-F5344CB8AC3E}">
        <p14:creationId xmlns:p14="http://schemas.microsoft.com/office/powerpoint/2010/main" val="21503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 smtClean="0">
                <a:solidFill>
                  <a:srgbClr val="00B050"/>
                </a:solidFill>
              </a:rPr>
              <a:t>2. </a:t>
            </a:r>
            <a:r>
              <a:rPr lang="pt-PT" sz="3600" b="1" dirty="0">
                <a:solidFill>
                  <a:srgbClr val="00B050"/>
                </a:solidFill>
              </a:rPr>
              <a:t>Golpes na Internet</a:t>
            </a:r>
            <a:endParaRPr lang="pt-PT" sz="3600" b="1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2.1. Furto </a:t>
            </a:r>
            <a:r>
              <a:rPr lang="pt-PT" sz="2400" b="1" dirty="0">
                <a:solidFill>
                  <a:srgbClr val="00B050"/>
                </a:solidFill>
              </a:rPr>
              <a:t>de identidade </a:t>
            </a:r>
            <a:r>
              <a:rPr lang="pt-PT" sz="2400" b="1" dirty="0" smtClean="0">
                <a:solidFill>
                  <a:srgbClr val="00B050"/>
                </a:solidFill>
              </a:rPr>
              <a:t>.</a:t>
            </a:r>
          </a:p>
          <a:p>
            <a:pPr marL="0" indent="0" algn="just">
              <a:buNone/>
            </a:pPr>
            <a:endParaRPr lang="pt-PT" sz="2400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Prevenção</a:t>
            </a:r>
            <a:r>
              <a:rPr lang="pt-PT" sz="2400" b="1" dirty="0">
                <a:solidFill>
                  <a:srgbClr val="00B050"/>
                </a:solidFill>
              </a:rPr>
              <a:t>:</a:t>
            </a:r>
            <a:endParaRPr lang="pt-PT" sz="2400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pt-PT" sz="2400" dirty="0" smtClean="0"/>
          </a:p>
          <a:p>
            <a:pPr marL="0" lvl="0" indent="0">
              <a:buNone/>
            </a:pPr>
            <a:r>
              <a:rPr lang="pt-PT" sz="2400" dirty="0" smtClean="0"/>
              <a:t>- </a:t>
            </a:r>
            <a:r>
              <a:rPr lang="pt-PT" sz="2400" dirty="0"/>
              <a:t>Transacções que não foram realizadas por você, no estrato; </a:t>
            </a:r>
          </a:p>
          <a:p>
            <a:pPr marL="0" indent="0">
              <a:buNone/>
            </a:pPr>
            <a:r>
              <a:rPr lang="pt-PT" sz="2400" dirty="0" smtClean="0"/>
              <a:t>- </a:t>
            </a:r>
            <a:r>
              <a:rPr lang="pt-PT" sz="2400" dirty="0"/>
              <a:t>Correspondências e </a:t>
            </a:r>
            <a:r>
              <a:rPr lang="pt-PT" sz="2400" i="1" dirty="0"/>
              <a:t>e-mails</a:t>
            </a:r>
            <a:r>
              <a:rPr lang="pt-PT" sz="2400" dirty="0"/>
              <a:t> se referindo a assuntos sobre os quais </a:t>
            </a:r>
            <a:r>
              <a:rPr lang="pt-PT" sz="2400" dirty="0" smtClean="0"/>
              <a:t>desconhece.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27564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 smtClean="0">
                <a:solidFill>
                  <a:srgbClr val="00B050"/>
                </a:solidFill>
              </a:rPr>
              <a:t>2. </a:t>
            </a:r>
            <a:r>
              <a:rPr lang="pt-PT" sz="3600" b="1" dirty="0">
                <a:solidFill>
                  <a:srgbClr val="00B050"/>
                </a:solidFill>
              </a:rPr>
              <a:t>Golpes na Internet</a:t>
            </a:r>
            <a:endParaRPr lang="pt-PT" sz="3600" b="1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2.2. Fraude </a:t>
            </a:r>
            <a:r>
              <a:rPr lang="pt-PT" sz="2400" b="1" dirty="0">
                <a:solidFill>
                  <a:srgbClr val="00B050"/>
                </a:solidFill>
              </a:rPr>
              <a:t>de antecipação de recursos </a:t>
            </a:r>
            <a:r>
              <a:rPr lang="pt-PT" sz="2400" b="1" dirty="0" smtClean="0">
                <a:solidFill>
                  <a:srgbClr val="00B050"/>
                </a:solidFill>
              </a:rPr>
              <a:t>:</a:t>
            </a:r>
          </a:p>
          <a:p>
            <a:pPr marL="0" indent="0" algn="just">
              <a:buNone/>
            </a:pPr>
            <a:endParaRPr lang="pt-PT" sz="2400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É</a:t>
            </a:r>
            <a:r>
              <a:rPr lang="pt-PT" sz="2400" dirty="0" smtClean="0"/>
              <a:t> </a:t>
            </a:r>
            <a:r>
              <a:rPr lang="pt-PT" sz="2400" dirty="0"/>
              <a:t>aquela na qual um golpista procura induzir uma pessoa a fornecer informações confidenciais ou a realizar um pagamento adiantado, com a promessa de futuramente receber algum tipo de </a:t>
            </a:r>
            <a:r>
              <a:rPr lang="pt-PT" sz="2400" dirty="0" smtClean="0"/>
              <a:t>benefício.</a:t>
            </a:r>
          </a:p>
          <a:p>
            <a:pPr algn="just">
              <a:buFont typeface="Courier New" pitchFamily="49" charset="0"/>
              <a:buChar char="o"/>
            </a:pPr>
            <a:endParaRPr lang="pt-PT" sz="2400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400" dirty="0" smtClean="0"/>
              <a:t>Por </a:t>
            </a:r>
            <a:r>
              <a:rPr lang="pt-PT" sz="2400" dirty="0"/>
              <a:t>meio do recebimento de mensagens </a:t>
            </a:r>
            <a:r>
              <a:rPr lang="pt-PT" sz="2400" dirty="0" smtClean="0"/>
              <a:t>electrónicas </a:t>
            </a:r>
            <a:r>
              <a:rPr lang="pt-PT" sz="2400" dirty="0"/>
              <a:t>ou do acesso a </a:t>
            </a:r>
            <a:r>
              <a:rPr lang="pt-PT" sz="2400" i="1" dirty="0"/>
              <a:t>sites</a:t>
            </a:r>
            <a:r>
              <a:rPr lang="pt-PT" sz="2400" dirty="0"/>
              <a:t> fraudulentos, a pessoa é envolvida em alguma situação ou história mirabolante, que justifique a necessidade de envio de informações pessoais ou a realização de algum pagamento adiantado, para a obtenção de um benefício </a:t>
            </a:r>
            <a:r>
              <a:rPr lang="pt-PT" sz="2400" dirty="0" smtClean="0"/>
              <a:t>futuro.</a:t>
            </a:r>
            <a:endParaRPr lang="pt-PT" sz="2000" dirty="0"/>
          </a:p>
          <a:p>
            <a:pPr marL="0" lvl="0" indent="0">
              <a:buNone/>
            </a:pPr>
            <a:r>
              <a:rPr lang="pt-PT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496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 smtClean="0">
                <a:solidFill>
                  <a:srgbClr val="00B050"/>
                </a:solidFill>
              </a:rPr>
              <a:t>2. </a:t>
            </a:r>
            <a:r>
              <a:rPr lang="pt-PT" sz="3600" b="1" dirty="0">
                <a:solidFill>
                  <a:srgbClr val="00B050"/>
                </a:solidFill>
              </a:rPr>
              <a:t>Golpes na Internet</a:t>
            </a:r>
            <a:endParaRPr lang="pt-PT" sz="3600" b="1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2.2. Fraude </a:t>
            </a:r>
            <a:r>
              <a:rPr lang="pt-PT" sz="2400" b="1" dirty="0">
                <a:solidFill>
                  <a:srgbClr val="00B050"/>
                </a:solidFill>
              </a:rPr>
              <a:t>de antecipação de recursos </a:t>
            </a:r>
            <a:r>
              <a:rPr lang="pt-PT" sz="2400" b="1" dirty="0" smtClean="0">
                <a:solidFill>
                  <a:srgbClr val="00B050"/>
                </a:solidFill>
              </a:rPr>
              <a:t>:</a:t>
            </a:r>
          </a:p>
          <a:p>
            <a:pPr marL="0" indent="0" algn="just">
              <a:buNone/>
            </a:pPr>
            <a:endParaRPr lang="pt-PT" sz="2400" dirty="0" smtClean="0"/>
          </a:p>
          <a:p>
            <a:pPr algn="just">
              <a:buFont typeface="Courier New" pitchFamily="49" charset="0"/>
              <a:buChar char="o"/>
            </a:pPr>
            <a:endParaRPr lang="pt-PT" sz="2400" dirty="0"/>
          </a:p>
          <a:p>
            <a:pPr algn="just">
              <a:buFont typeface="Courier New" pitchFamily="49" charset="0"/>
              <a:buChar char="o"/>
            </a:pPr>
            <a:endParaRPr lang="pt-PT" sz="2400" dirty="0"/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Após fornecer os recursos solicitados a pessoa percebe que o tal benefício prometido não existe, constata que foi vítima de um golpe e que seus dados/dinheiro estão em posse de golpistas</a:t>
            </a:r>
            <a:r>
              <a:rPr lang="pt-PT" sz="2400" dirty="0" smtClean="0"/>
              <a:t>.</a:t>
            </a:r>
            <a:r>
              <a:rPr lang="pt-PT" sz="2000" dirty="0" smtClean="0"/>
              <a:t> 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40537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>
                <a:solidFill>
                  <a:srgbClr val="00B050"/>
                </a:solidFill>
              </a:rPr>
              <a:t>2</a:t>
            </a:r>
            <a:r>
              <a:rPr lang="pt-PT" sz="3600" b="1" dirty="0" smtClean="0">
                <a:solidFill>
                  <a:srgbClr val="00B050"/>
                </a:solidFill>
              </a:rPr>
              <a:t>. </a:t>
            </a:r>
            <a:r>
              <a:rPr lang="pt-PT" sz="3600" b="1" dirty="0">
                <a:solidFill>
                  <a:srgbClr val="00B050"/>
                </a:solidFill>
              </a:rPr>
              <a:t>Golpes na Internet</a:t>
            </a:r>
            <a:endParaRPr lang="pt-PT" sz="3600" b="1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2.2. Fraude </a:t>
            </a:r>
            <a:r>
              <a:rPr lang="pt-PT" sz="2400" b="1" dirty="0">
                <a:solidFill>
                  <a:srgbClr val="00B050"/>
                </a:solidFill>
              </a:rPr>
              <a:t>de antecipação de recursos </a:t>
            </a:r>
            <a:r>
              <a:rPr lang="pt-PT" sz="2400" b="1" dirty="0" smtClean="0">
                <a:solidFill>
                  <a:srgbClr val="00B050"/>
                </a:solidFill>
              </a:rPr>
              <a:t>:</a:t>
            </a:r>
          </a:p>
          <a:p>
            <a:pPr marL="0" indent="0" algn="just">
              <a:buNone/>
            </a:pPr>
            <a:endParaRPr lang="pt-PT" sz="2400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O </a:t>
            </a:r>
            <a:r>
              <a:rPr lang="pt-PT" sz="2400" b="1" dirty="0">
                <a:solidFill>
                  <a:srgbClr val="00B050"/>
                </a:solidFill>
              </a:rPr>
              <a:t>Golpe da </a:t>
            </a:r>
            <a:r>
              <a:rPr lang="pt-PT" sz="2400" b="1" dirty="0" smtClean="0">
                <a:solidFill>
                  <a:srgbClr val="00B050"/>
                </a:solidFill>
              </a:rPr>
              <a:t>Nigéria</a:t>
            </a:r>
          </a:p>
          <a:p>
            <a:pPr marL="0" indent="0" algn="just">
              <a:buNone/>
            </a:pPr>
            <a:endParaRPr lang="pt-PT" sz="2400" b="1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Você recebe uma mensagem </a:t>
            </a:r>
            <a:r>
              <a:rPr lang="pt-PT" sz="2400" dirty="0" smtClean="0"/>
              <a:t>em </a:t>
            </a:r>
            <a:r>
              <a:rPr lang="pt-PT" sz="2400" dirty="0"/>
              <a:t>nome de </a:t>
            </a:r>
            <a:r>
              <a:rPr lang="pt-PT" sz="2400" dirty="0" smtClean="0"/>
              <a:t>alguém/instituição </a:t>
            </a:r>
            <a:r>
              <a:rPr lang="pt-PT" sz="2400" dirty="0"/>
              <a:t>dizendo-se ser da Nigéria, na qual é solicitado que </a:t>
            </a:r>
            <a:r>
              <a:rPr lang="pt-PT" sz="2400" dirty="0" smtClean="0"/>
              <a:t>actue </a:t>
            </a:r>
            <a:r>
              <a:rPr lang="pt-PT" sz="2400" dirty="0"/>
              <a:t>como intermediário em uma transferência internacional de fundos</a:t>
            </a:r>
            <a:r>
              <a:rPr lang="pt-PT" sz="2400" dirty="0" smtClean="0"/>
              <a:t>;</a:t>
            </a:r>
          </a:p>
          <a:p>
            <a:pPr algn="just">
              <a:buFont typeface="Courier New" pitchFamily="49" charset="0"/>
              <a:buChar char="o"/>
            </a:pPr>
            <a:endParaRPr lang="pt-PT" sz="2400" dirty="0"/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O</a:t>
            </a:r>
            <a:r>
              <a:rPr lang="pt-PT" sz="2400" dirty="0" smtClean="0"/>
              <a:t> </a:t>
            </a:r>
            <a:r>
              <a:rPr lang="pt-PT" sz="2400" dirty="0"/>
              <a:t>valor citado na mensagem é absurdamente alto e, caso você aceite intermediar a </a:t>
            </a:r>
            <a:r>
              <a:rPr lang="pt-PT" sz="2400" dirty="0" smtClean="0"/>
              <a:t>transacção, </a:t>
            </a:r>
            <a:r>
              <a:rPr lang="pt-PT" sz="2400" dirty="0"/>
              <a:t>recebe a promessa de futuramente ser recompensado com uma </a:t>
            </a:r>
            <a:r>
              <a:rPr lang="pt-PT" sz="2400" dirty="0" smtClean="0"/>
              <a:t>percentagem;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11044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077200" cy="1470025"/>
          </a:xfrm>
        </p:spPr>
        <p:txBody>
          <a:bodyPr>
            <a:normAutofit fontScale="90000"/>
          </a:bodyPr>
          <a:lstStyle/>
          <a:p>
            <a:pPr lvl="0" algn="l"/>
            <a:r>
              <a:rPr lang="pt-PT" sz="3600" b="1" dirty="0" smtClean="0">
                <a:solidFill>
                  <a:srgbClr val="00B050"/>
                </a:solidFill>
              </a:rPr>
              <a:t>Conteúdo</a:t>
            </a:r>
            <a:r>
              <a:rPr lang="pt-PT" b="1" dirty="0" smtClean="0"/>
              <a:t/>
            </a:r>
            <a:br>
              <a:rPr lang="pt-PT" b="1" dirty="0" smtClean="0"/>
            </a:br>
            <a:r>
              <a:rPr lang="pt-PT" sz="3100" dirty="0" smtClean="0"/>
              <a:t>1. Segurança Na Internet</a:t>
            </a:r>
            <a:br>
              <a:rPr lang="pt-PT" sz="3100" dirty="0" smtClean="0"/>
            </a:br>
            <a:r>
              <a:rPr lang="pt-PT" sz="3100" dirty="0" smtClean="0"/>
              <a:t>2. Golpes Na Internet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5257800"/>
            <a:ext cx="3886200" cy="838200"/>
          </a:xfrm>
        </p:spPr>
        <p:txBody>
          <a:bodyPr>
            <a:normAutofit/>
          </a:bodyPr>
          <a:lstStyle/>
          <a:p>
            <a:pPr algn="l"/>
            <a:endParaRPr lang="pt-PT" sz="2800" baseline="300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130425"/>
            <a:ext cx="2657475" cy="1724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267200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>
                <a:solidFill>
                  <a:srgbClr val="00B050"/>
                </a:solidFill>
              </a:rPr>
              <a:t>2</a:t>
            </a:r>
            <a:r>
              <a:rPr lang="pt-PT" sz="3600" b="1" dirty="0" smtClean="0">
                <a:solidFill>
                  <a:srgbClr val="00B050"/>
                </a:solidFill>
              </a:rPr>
              <a:t>. </a:t>
            </a:r>
            <a:r>
              <a:rPr lang="pt-PT" sz="3600" b="1" dirty="0">
                <a:solidFill>
                  <a:srgbClr val="00B050"/>
                </a:solidFill>
              </a:rPr>
              <a:t>Golpes na Internet</a:t>
            </a:r>
            <a:endParaRPr lang="pt-PT" sz="3600" b="1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2.2. Fraude </a:t>
            </a:r>
            <a:r>
              <a:rPr lang="pt-PT" sz="2400" b="1" dirty="0">
                <a:solidFill>
                  <a:srgbClr val="00B050"/>
                </a:solidFill>
              </a:rPr>
              <a:t>de antecipação de recursos </a:t>
            </a:r>
            <a:r>
              <a:rPr lang="pt-PT" sz="2400" b="1" dirty="0" smtClean="0">
                <a:solidFill>
                  <a:srgbClr val="00B050"/>
                </a:solidFill>
              </a:rPr>
              <a:t>:</a:t>
            </a:r>
          </a:p>
          <a:p>
            <a:pPr marL="0" indent="0" algn="just">
              <a:buNone/>
            </a:pPr>
            <a:endParaRPr lang="pt-PT" sz="2400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O </a:t>
            </a:r>
            <a:r>
              <a:rPr lang="pt-PT" sz="2400" b="1" dirty="0">
                <a:solidFill>
                  <a:srgbClr val="00B050"/>
                </a:solidFill>
              </a:rPr>
              <a:t>Golpe da </a:t>
            </a:r>
            <a:r>
              <a:rPr lang="pt-PT" sz="2400" b="1" dirty="0" smtClean="0">
                <a:solidFill>
                  <a:srgbClr val="00B050"/>
                </a:solidFill>
              </a:rPr>
              <a:t>Nigéria</a:t>
            </a:r>
          </a:p>
          <a:p>
            <a:pPr marL="0" indent="0" algn="just">
              <a:buNone/>
            </a:pPr>
            <a:endParaRPr lang="pt-PT" sz="2400" b="1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O motivo pelo qual você foi seleccionado para participar da transacção geralmente é a indicação de algum funcionário ou amigo que o apontou como sendo uma pessoa honesta, confiável e merecedora do tal benefício</a:t>
            </a:r>
            <a:r>
              <a:rPr lang="pt-PT" sz="2400" dirty="0" smtClean="0"/>
              <a:t>;</a:t>
            </a:r>
          </a:p>
          <a:p>
            <a:pPr algn="just">
              <a:buFont typeface="Courier New" pitchFamily="49" charset="0"/>
              <a:buChar char="o"/>
            </a:pPr>
            <a:endParaRPr lang="pt-PT" sz="2400" dirty="0"/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A mensagem deixa claro que se trata de uma transferência ilegal e, por isto, solicita sigilo absoluto e urgência na resposta, caso contrário, a pessoa procurará por outro parceiro e você perderá a oportunidade;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066800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3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>
                <a:solidFill>
                  <a:srgbClr val="00B050"/>
                </a:solidFill>
              </a:rPr>
              <a:t>2</a:t>
            </a:r>
            <a:r>
              <a:rPr lang="pt-PT" sz="3600" b="1" dirty="0" smtClean="0">
                <a:solidFill>
                  <a:srgbClr val="00B050"/>
                </a:solidFill>
              </a:rPr>
              <a:t>. </a:t>
            </a:r>
            <a:r>
              <a:rPr lang="pt-PT" sz="3600" b="1" dirty="0">
                <a:solidFill>
                  <a:srgbClr val="00B050"/>
                </a:solidFill>
              </a:rPr>
              <a:t>Golpes na Internet</a:t>
            </a:r>
            <a:endParaRPr lang="pt-PT" sz="3600" b="1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2.2. Fraude </a:t>
            </a:r>
            <a:r>
              <a:rPr lang="pt-PT" sz="2400" b="1" dirty="0">
                <a:solidFill>
                  <a:srgbClr val="00B050"/>
                </a:solidFill>
              </a:rPr>
              <a:t>de antecipação de </a:t>
            </a:r>
            <a:r>
              <a:rPr lang="pt-PT" sz="2400" b="1" dirty="0" smtClean="0">
                <a:solidFill>
                  <a:srgbClr val="00B050"/>
                </a:solidFill>
              </a:rPr>
              <a:t>recursos:</a:t>
            </a:r>
          </a:p>
          <a:p>
            <a:pPr marL="0" indent="0" algn="just">
              <a:buNone/>
            </a:pPr>
            <a:r>
              <a:rPr lang="pt-PT" sz="2400" b="1" dirty="0">
                <a:solidFill>
                  <a:srgbClr val="00B050"/>
                </a:solidFill>
              </a:rPr>
              <a:t>O Golpe da </a:t>
            </a:r>
            <a:r>
              <a:rPr lang="pt-PT" sz="2400" b="1" dirty="0" smtClean="0">
                <a:solidFill>
                  <a:srgbClr val="00B050"/>
                </a:solidFill>
              </a:rPr>
              <a:t>Nigéria</a:t>
            </a:r>
          </a:p>
          <a:p>
            <a:pPr marL="0" indent="0" algn="just">
              <a:buNone/>
            </a:pPr>
            <a:endParaRPr lang="pt-PT" sz="2400" b="1" dirty="0" smtClean="0"/>
          </a:p>
          <a:p>
            <a:pPr lvl="0" algn="just">
              <a:buFont typeface="Courier New" pitchFamily="49" charset="0"/>
              <a:buChar char="o"/>
            </a:pPr>
            <a:r>
              <a:rPr lang="pt-PT" sz="2400" dirty="0" smtClean="0"/>
              <a:t>Após </a:t>
            </a:r>
            <a:r>
              <a:rPr lang="pt-PT" sz="2400" dirty="0"/>
              <a:t>responder a mensagem e aceitar a proposta, os golpistas solicitam que você pague antecipadamente uma quantia bem elevada (porém bem inferior ao total que lhe foi prometido) para arcar com custos, como advogados e taxas de transferência de fundos</a:t>
            </a:r>
            <a:r>
              <a:rPr lang="pt-PT" sz="2400" dirty="0" smtClean="0"/>
              <a:t>;</a:t>
            </a:r>
          </a:p>
          <a:p>
            <a:pPr marL="0" lvl="0" indent="0" algn="just">
              <a:buNone/>
            </a:pPr>
            <a:endParaRPr lang="pt-PT" sz="2400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400" dirty="0" smtClean="0"/>
              <a:t>Após </a:t>
            </a:r>
            <a:r>
              <a:rPr lang="pt-PT" sz="2400" dirty="0"/>
              <a:t>informar os dados e </a:t>
            </a:r>
            <a:r>
              <a:rPr lang="pt-PT" sz="2400" dirty="0" smtClean="0"/>
              <a:t>efectivar </a:t>
            </a:r>
            <a:r>
              <a:rPr lang="pt-PT" sz="2400" dirty="0"/>
              <a:t>o pagamento solicitado, você é informado que necessita realizar novos pagamentos ou perde o </a:t>
            </a:r>
            <a:r>
              <a:rPr lang="pt-PT" sz="2400" dirty="0" smtClean="0"/>
              <a:t>contacto </a:t>
            </a:r>
            <a:r>
              <a:rPr lang="pt-PT" sz="2400" dirty="0"/>
              <a:t>com os </a:t>
            </a:r>
            <a:r>
              <a:rPr lang="pt-PT" sz="2400" dirty="0" smtClean="0"/>
              <a:t>golpistas;</a:t>
            </a:r>
          </a:p>
        </p:txBody>
      </p:sp>
    </p:spTree>
    <p:extLst>
      <p:ext uri="{BB962C8B-B14F-4D97-AF65-F5344CB8AC3E}">
        <p14:creationId xmlns:p14="http://schemas.microsoft.com/office/powerpoint/2010/main" val="41568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>
                <a:solidFill>
                  <a:srgbClr val="00B050"/>
                </a:solidFill>
              </a:rPr>
              <a:t>2</a:t>
            </a:r>
            <a:r>
              <a:rPr lang="pt-PT" sz="3600" b="1" dirty="0" smtClean="0">
                <a:solidFill>
                  <a:srgbClr val="00B050"/>
                </a:solidFill>
              </a:rPr>
              <a:t>. </a:t>
            </a:r>
            <a:r>
              <a:rPr lang="pt-PT" sz="3600" b="1" dirty="0">
                <a:solidFill>
                  <a:srgbClr val="00B050"/>
                </a:solidFill>
              </a:rPr>
              <a:t>Golpes na Internet</a:t>
            </a:r>
            <a:endParaRPr lang="pt-PT" sz="3600" b="1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2.2. Fraude </a:t>
            </a:r>
            <a:r>
              <a:rPr lang="pt-PT" sz="2400" b="1" dirty="0">
                <a:solidFill>
                  <a:srgbClr val="00B050"/>
                </a:solidFill>
              </a:rPr>
              <a:t>de antecipação de recursos </a:t>
            </a:r>
            <a:r>
              <a:rPr lang="pt-PT" sz="2400" b="1" dirty="0" smtClean="0">
                <a:solidFill>
                  <a:srgbClr val="00B050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pt-PT" sz="2400" b="1" dirty="0">
                <a:solidFill>
                  <a:srgbClr val="00B050"/>
                </a:solidFill>
              </a:rPr>
              <a:t>O Golpe da </a:t>
            </a:r>
            <a:r>
              <a:rPr lang="pt-PT" sz="2400" b="1" dirty="0" smtClean="0">
                <a:solidFill>
                  <a:srgbClr val="00B050"/>
                </a:solidFill>
              </a:rPr>
              <a:t>Nigéria</a:t>
            </a:r>
          </a:p>
          <a:p>
            <a:pPr marL="0" indent="0" algn="just">
              <a:buNone/>
            </a:pPr>
            <a:endParaRPr lang="pt-PT" sz="2400" b="1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Finalmente, você percebe que, além de perder todo o dinheiro investido, nunca verá a quantia prometida como recompensa e que seus dados podem estar sendo indevidamente usados</a:t>
            </a:r>
            <a:r>
              <a:rPr lang="pt-PT" sz="2400" dirty="0" smtClean="0"/>
              <a:t>;</a:t>
            </a:r>
          </a:p>
          <a:p>
            <a:pPr marL="0" indent="0" algn="just">
              <a:buNone/>
            </a:pPr>
            <a:endParaRPr lang="pt-PT" sz="2400" dirty="0"/>
          </a:p>
          <a:p>
            <a:pPr marL="0" lvl="0" indent="0">
              <a:buNone/>
            </a:pPr>
            <a:r>
              <a:rPr lang="pt-PT" sz="2400" dirty="0"/>
              <a:t>Apesar deste golpe ter ficado conhecido como sendo da Nigéria, já foram registrados diversos casos semelhantes, originados ou que mencionavam outros países.</a:t>
            </a:r>
          </a:p>
        </p:txBody>
      </p:sp>
    </p:spTree>
    <p:extLst>
      <p:ext uri="{BB962C8B-B14F-4D97-AF65-F5344CB8AC3E}">
        <p14:creationId xmlns:p14="http://schemas.microsoft.com/office/powerpoint/2010/main" val="406865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>
                <a:solidFill>
                  <a:srgbClr val="00B050"/>
                </a:solidFill>
              </a:rPr>
              <a:t>2</a:t>
            </a:r>
            <a:r>
              <a:rPr lang="pt-PT" sz="3600" b="1" dirty="0" smtClean="0">
                <a:solidFill>
                  <a:srgbClr val="00B050"/>
                </a:solidFill>
              </a:rPr>
              <a:t>. </a:t>
            </a:r>
            <a:r>
              <a:rPr lang="pt-PT" sz="3600" b="1" dirty="0">
                <a:solidFill>
                  <a:srgbClr val="00B050"/>
                </a:solidFill>
              </a:rPr>
              <a:t>Golpes na Internet</a:t>
            </a:r>
            <a:endParaRPr lang="pt-PT" sz="3600" b="1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2.2. Fraude </a:t>
            </a:r>
            <a:r>
              <a:rPr lang="pt-PT" sz="2400" b="1" dirty="0">
                <a:solidFill>
                  <a:srgbClr val="00B050"/>
                </a:solidFill>
              </a:rPr>
              <a:t>de antecipação de </a:t>
            </a:r>
            <a:r>
              <a:rPr lang="pt-PT" sz="2400" b="1" dirty="0" smtClean="0">
                <a:solidFill>
                  <a:srgbClr val="00B050"/>
                </a:solidFill>
              </a:rPr>
              <a:t>recursos:</a:t>
            </a:r>
          </a:p>
          <a:p>
            <a:pPr marL="0" indent="0" algn="just">
              <a:buNone/>
            </a:pPr>
            <a:endParaRPr lang="pt-PT" sz="2400" b="1" dirty="0" smtClean="0"/>
          </a:p>
          <a:p>
            <a:pPr marL="0" indent="0" algn="just">
              <a:buNone/>
            </a:pPr>
            <a:r>
              <a:rPr lang="pt-PT" sz="2400" dirty="0"/>
              <a:t>A fraude de antecipação de recursos possui diversas variações que, apesar de apresentarem diferentes discursos, assemelham-se pela forma como são aplicadas e pelos danos </a:t>
            </a:r>
            <a:r>
              <a:rPr lang="pt-PT" sz="2400" dirty="0" smtClean="0"/>
              <a:t>causados.</a:t>
            </a:r>
          </a:p>
          <a:p>
            <a:pPr marL="0" indent="0" algn="just">
              <a:buNone/>
            </a:pPr>
            <a:endParaRPr lang="pt-PT" sz="2400" dirty="0"/>
          </a:p>
          <a:p>
            <a:pPr marL="0" indent="0" algn="just">
              <a:buNone/>
            </a:pPr>
            <a:r>
              <a:rPr lang="pt-PT" sz="2400" dirty="0" smtClean="0"/>
              <a:t>Algumas </a:t>
            </a:r>
            <a:r>
              <a:rPr lang="pt-PT" sz="2400" dirty="0"/>
              <a:t>destas variações são:</a:t>
            </a:r>
            <a:endParaRPr lang="pt-PT" sz="2400" b="1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400" b="1" dirty="0"/>
              <a:t>Loteria </a:t>
            </a:r>
            <a:r>
              <a:rPr lang="pt-PT" sz="2400" b="1" dirty="0" smtClean="0"/>
              <a:t>internacional;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400" b="1" dirty="0"/>
              <a:t>Crédito </a:t>
            </a:r>
            <a:r>
              <a:rPr lang="pt-PT" sz="2400" b="1" dirty="0" smtClean="0"/>
              <a:t>fácil;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400" b="1" dirty="0"/>
              <a:t>Doação de </a:t>
            </a:r>
            <a:r>
              <a:rPr lang="pt-PT" sz="2400" b="1" dirty="0" smtClean="0"/>
              <a:t>animais;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400" b="1" dirty="0"/>
              <a:t>Oferta de </a:t>
            </a:r>
            <a:r>
              <a:rPr lang="pt-PT" sz="2400" b="1" dirty="0" smtClean="0"/>
              <a:t>emprego;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400" b="1" dirty="0"/>
              <a:t>Noiva </a:t>
            </a:r>
            <a:r>
              <a:rPr lang="pt-PT" sz="2400" b="1" dirty="0" smtClean="0"/>
              <a:t>russa.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403827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>
                <a:solidFill>
                  <a:srgbClr val="00B050"/>
                </a:solidFill>
              </a:rPr>
              <a:t>2</a:t>
            </a:r>
            <a:r>
              <a:rPr lang="pt-PT" sz="3600" b="1" dirty="0" smtClean="0">
                <a:solidFill>
                  <a:srgbClr val="00B050"/>
                </a:solidFill>
              </a:rPr>
              <a:t>. </a:t>
            </a:r>
            <a:r>
              <a:rPr lang="pt-PT" sz="3600" b="1" dirty="0">
                <a:solidFill>
                  <a:srgbClr val="00B050"/>
                </a:solidFill>
              </a:rPr>
              <a:t>Golpes na Internet</a:t>
            </a:r>
            <a:endParaRPr lang="pt-PT" sz="3600" b="1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>
                <a:solidFill>
                  <a:srgbClr val="00B050"/>
                </a:solidFill>
              </a:rPr>
              <a:t>2</a:t>
            </a:r>
            <a:r>
              <a:rPr lang="pt-PT" sz="2400" b="1" dirty="0" smtClean="0">
                <a:solidFill>
                  <a:srgbClr val="00B050"/>
                </a:solidFill>
              </a:rPr>
              <a:t>.2. Fraude </a:t>
            </a:r>
            <a:r>
              <a:rPr lang="pt-PT" sz="2400" b="1" dirty="0">
                <a:solidFill>
                  <a:srgbClr val="00B050"/>
                </a:solidFill>
              </a:rPr>
              <a:t>de antecipação de </a:t>
            </a:r>
            <a:r>
              <a:rPr lang="pt-PT" sz="2400" b="1" dirty="0" smtClean="0">
                <a:solidFill>
                  <a:srgbClr val="00B050"/>
                </a:solidFill>
              </a:rPr>
              <a:t>recursos.</a:t>
            </a:r>
          </a:p>
          <a:p>
            <a:pPr marL="0" indent="0" algn="just">
              <a:buNone/>
            </a:pPr>
            <a:r>
              <a:rPr lang="pt-PT" sz="2400" b="1" dirty="0">
                <a:solidFill>
                  <a:srgbClr val="00B050"/>
                </a:solidFill>
              </a:rPr>
              <a:t>Prevenção</a:t>
            </a:r>
            <a:r>
              <a:rPr lang="pt-PT" sz="2400" b="1" dirty="0" smtClean="0">
                <a:solidFill>
                  <a:srgbClr val="00B050"/>
                </a:solidFill>
              </a:rPr>
              <a:t>:</a:t>
            </a:r>
          </a:p>
          <a:p>
            <a:pPr marL="0" indent="0" algn="just">
              <a:buNone/>
            </a:pPr>
            <a:endParaRPr lang="pt-PT" sz="2000" b="1" dirty="0" smtClean="0"/>
          </a:p>
          <a:p>
            <a:pPr marL="0" indent="0" algn="just">
              <a:buNone/>
            </a:pPr>
            <a:r>
              <a:rPr lang="pt-PT" sz="2400" dirty="0"/>
              <a:t>A melhor forma de se prevenir é identificar as mensagens contendo tentativas de golpes. </a:t>
            </a:r>
            <a:r>
              <a:rPr lang="en-US" sz="2400" dirty="0"/>
              <a:t>Uma </a:t>
            </a:r>
            <a:r>
              <a:rPr lang="en-US" sz="2400" dirty="0" err="1"/>
              <a:t>mensagem</a:t>
            </a:r>
            <a:r>
              <a:rPr lang="en-US" sz="2400" dirty="0"/>
              <a:t> </a:t>
            </a:r>
            <a:r>
              <a:rPr lang="en-US" sz="2400" dirty="0" err="1"/>
              <a:t>deste</a:t>
            </a:r>
            <a:r>
              <a:rPr lang="en-US" sz="2400" dirty="0"/>
              <a:t> </a:t>
            </a:r>
            <a:r>
              <a:rPr lang="en-US" sz="2400" dirty="0" err="1"/>
              <a:t>tipo</a:t>
            </a:r>
            <a:r>
              <a:rPr lang="en-US" sz="2400" dirty="0"/>
              <a:t>, </a:t>
            </a:r>
            <a:r>
              <a:rPr lang="en-US" sz="2400" dirty="0" err="1"/>
              <a:t>geralmente</a:t>
            </a:r>
            <a:r>
              <a:rPr lang="en-US" sz="2400" dirty="0"/>
              <a:t>, </a:t>
            </a:r>
            <a:r>
              <a:rPr lang="en-US" sz="2400" dirty="0" err="1"/>
              <a:t>possui</a:t>
            </a:r>
            <a:r>
              <a:rPr lang="en-US" sz="2400" dirty="0"/>
              <a:t> </a:t>
            </a:r>
            <a:r>
              <a:rPr lang="en-US" sz="2400" dirty="0" err="1"/>
              <a:t>características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 smtClean="0"/>
              <a:t>:</a:t>
            </a:r>
          </a:p>
          <a:p>
            <a:pPr marL="0" indent="0" algn="just">
              <a:buNone/>
            </a:pPr>
            <a:endParaRPr lang="pt-PT" sz="2000" dirty="0"/>
          </a:p>
          <a:p>
            <a:pPr algn="just">
              <a:buFont typeface="Courier New" pitchFamily="49" charset="0"/>
              <a:buChar char="o"/>
            </a:pPr>
            <a:r>
              <a:rPr lang="pt-PT" sz="2400" dirty="0" smtClean="0">
                <a:solidFill>
                  <a:schemeClr val="accent6">
                    <a:lumMod val="75000"/>
                  </a:schemeClr>
                </a:solidFill>
              </a:rPr>
              <a:t>Oferecem </a:t>
            </a:r>
            <a:r>
              <a:rPr lang="pt-PT" sz="2400" dirty="0">
                <a:solidFill>
                  <a:schemeClr val="accent6">
                    <a:lumMod val="75000"/>
                  </a:schemeClr>
                </a:solidFill>
              </a:rPr>
              <a:t>quantias </a:t>
            </a:r>
            <a:r>
              <a:rPr lang="pt-PT" sz="2400" dirty="0" smtClean="0">
                <a:solidFill>
                  <a:schemeClr val="accent6">
                    <a:lumMod val="75000"/>
                  </a:schemeClr>
                </a:solidFill>
              </a:rPr>
              <a:t>astronómicas </a:t>
            </a:r>
            <a:r>
              <a:rPr lang="pt-PT" sz="2400" dirty="0">
                <a:solidFill>
                  <a:schemeClr val="accent6">
                    <a:lumMod val="75000"/>
                  </a:schemeClr>
                </a:solidFill>
              </a:rPr>
              <a:t>de dinheiro; </a:t>
            </a:r>
            <a:endParaRPr lang="pt-PT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>
              <a:buFont typeface="Courier New" pitchFamily="49" charset="0"/>
              <a:buChar char="o"/>
            </a:pPr>
            <a:endParaRPr lang="pt-PT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>
              <a:buFont typeface="Courier New" pitchFamily="49" charset="0"/>
              <a:buChar char="o"/>
            </a:pPr>
            <a:r>
              <a:rPr lang="pt-PT" sz="2400" dirty="0" smtClean="0">
                <a:solidFill>
                  <a:schemeClr val="accent6">
                    <a:lumMod val="75000"/>
                  </a:schemeClr>
                </a:solidFill>
              </a:rPr>
              <a:t>Solicitam sigilo nas transacções;</a:t>
            </a:r>
          </a:p>
          <a:p>
            <a:pPr algn="just">
              <a:buFont typeface="Courier New" pitchFamily="49" charset="0"/>
              <a:buChar char="o"/>
            </a:pPr>
            <a:endParaRPr lang="pt-PT" sz="2400" dirty="0">
              <a:solidFill>
                <a:schemeClr val="accent6">
                  <a:lumMod val="75000"/>
                </a:schemeClr>
              </a:solidFill>
            </a:endParaRPr>
          </a:p>
          <a:p>
            <a:pPr algn="just">
              <a:buFont typeface="Courier New" pitchFamily="49" charset="0"/>
              <a:buChar char="o"/>
            </a:pPr>
            <a:r>
              <a:rPr lang="pt-PT" sz="2400" dirty="0" smtClean="0">
                <a:solidFill>
                  <a:schemeClr val="accent6">
                    <a:lumMod val="75000"/>
                  </a:schemeClr>
                </a:solidFill>
              </a:rPr>
              <a:t>Solicita </a:t>
            </a:r>
            <a:r>
              <a:rPr lang="pt-PT" sz="2400" dirty="0">
                <a:solidFill>
                  <a:schemeClr val="accent6">
                    <a:lumMod val="75000"/>
                  </a:schemeClr>
                </a:solidFill>
              </a:rPr>
              <a:t>que você a responda </a:t>
            </a:r>
            <a:r>
              <a:rPr lang="pt-PT" sz="2400" dirty="0" smtClean="0">
                <a:solidFill>
                  <a:schemeClr val="accent6">
                    <a:lumMod val="75000"/>
                  </a:schemeClr>
                </a:solidFill>
              </a:rPr>
              <a:t>rapidamente;</a:t>
            </a:r>
          </a:p>
        </p:txBody>
      </p:sp>
    </p:spTree>
    <p:extLst>
      <p:ext uri="{BB962C8B-B14F-4D97-AF65-F5344CB8AC3E}">
        <p14:creationId xmlns:p14="http://schemas.microsoft.com/office/powerpoint/2010/main" val="2185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>
                <a:solidFill>
                  <a:srgbClr val="00B050"/>
                </a:solidFill>
              </a:rPr>
              <a:t>2</a:t>
            </a:r>
            <a:r>
              <a:rPr lang="pt-PT" sz="3600" b="1" dirty="0" smtClean="0">
                <a:solidFill>
                  <a:srgbClr val="00B050"/>
                </a:solidFill>
              </a:rPr>
              <a:t>. </a:t>
            </a:r>
            <a:r>
              <a:rPr lang="pt-PT" sz="3600" b="1" dirty="0">
                <a:solidFill>
                  <a:srgbClr val="00B050"/>
                </a:solidFill>
              </a:rPr>
              <a:t>Golpes na Internet</a:t>
            </a:r>
            <a:endParaRPr lang="pt-PT" sz="3600" b="1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>
                <a:solidFill>
                  <a:srgbClr val="00B050"/>
                </a:solidFill>
              </a:rPr>
              <a:t>2</a:t>
            </a:r>
            <a:r>
              <a:rPr lang="pt-PT" sz="2400" b="1" dirty="0" smtClean="0">
                <a:solidFill>
                  <a:srgbClr val="00B050"/>
                </a:solidFill>
              </a:rPr>
              <a:t>.2. Fraude </a:t>
            </a:r>
            <a:r>
              <a:rPr lang="pt-PT" sz="2400" b="1" dirty="0">
                <a:solidFill>
                  <a:srgbClr val="00B050"/>
                </a:solidFill>
              </a:rPr>
              <a:t>de antecipação de </a:t>
            </a:r>
            <a:r>
              <a:rPr lang="pt-PT" sz="2400" b="1" dirty="0" smtClean="0">
                <a:solidFill>
                  <a:srgbClr val="00B050"/>
                </a:solidFill>
              </a:rPr>
              <a:t>recursos.</a:t>
            </a:r>
          </a:p>
          <a:p>
            <a:pPr marL="0" indent="0" algn="just">
              <a:buNone/>
            </a:pPr>
            <a:r>
              <a:rPr lang="pt-PT" sz="2400" b="1" dirty="0">
                <a:solidFill>
                  <a:srgbClr val="00B050"/>
                </a:solidFill>
              </a:rPr>
              <a:t>Prevenção</a:t>
            </a:r>
            <a:r>
              <a:rPr lang="pt-PT" sz="2400" b="1" dirty="0" smtClean="0">
                <a:solidFill>
                  <a:srgbClr val="00B050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pt-PT" sz="2400" dirty="0" smtClean="0"/>
              <a:t>A </a:t>
            </a:r>
            <a:r>
              <a:rPr lang="pt-PT" sz="2400" dirty="0"/>
              <a:t>melhor forma de se prevenir é identificar as mensagens contendo tentativas de golpes. </a:t>
            </a:r>
            <a:r>
              <a:rPr lang="en-US" sz="2400" dirty="0"/>
              <a:t>Uma </a:t>
            </a:r>
            <a:r>
              <a:rPr lang="en-US" sz="2400" dirty="0" err="1"/>
              <a:t>mensagem</a:t>
            </a:r>
            <a:r>
              <a:rPr lang="en-US" sz="2400" dirty="0"/>
              <a:t> </a:t>
            </a:r>
            <a:r>
              <a:rPr lang="en-US" sz="2400" dirty="0" err="1"/>
              <a:t>deste</a:t>
            </a:r>
            <a:r>
              <a:rPr lang="en-US" sz="2400" dirty="0"/>
              <a:t> </a:t>
            </a:r>
            <a:r>
              <a:rPr lang="en-US" sz="2400" dirty="0" err="1"/>
              <a:t>tipo</a:t>
            </a:r>
            <a:r>
              <a:rPr lang="en-US" sz="2400" dirty="0"/>
              <a:t>, </a:t>
            </a:r>
            <a:r>
              <a:rPr lang="en-US" sz="2400" dirty="0" err="1"/>
              <a:t>geralmente</a:t>
            </a:r>
            <a:r>
              <a:rPr lang="en-US" sz="2400" dirty="0"/>
              <a:t>, </a:t>
            </a:r>
            <a:r>
              <a:rPr lang="en-US" sz="2400" dirty="0" err="1"/>
              <a:t>possui</a:t>
            </a:r>
            <a:r>
              <a:rPr lang="en-US" sz="2400" dirty="0"/>
              <a:t> </a:t>
            </a:r>
            <a:r>
              <a:rPr lang="en-US" sz="2400" dirty="0" err="1"/>
              <a:t>características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 smtClean="0"/>
              <a:t>:</a:t>
            </a:r>
          </a:p>
          <a:p>
            <a:pPr marL="0" indent="0" algn="just">
              <a:buNone/>
            </a:pPr>
            <a:endParaRPr lang="pt-PT" sz="2000" dirty="0"/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Apresenta palavras como "</a:t>
            </a:r>
            <a:r>
              <a:rPr lang="pt-PT" sz="2400" b="1" dirty="0">
                <a:solidFill>
                  <a:schemeClr val="accent6">
                    <a:lumMod val="75000"/>
                  </a:schemeClr>
                </a:solidFill>
              </a:rPr>
              <a:t>urgente</a:t>
            </a:r>
            <a:r>
              <a:rPr lang="pt-PT" sz="2400" dirty="0"/>
              <a:t>" e "</a:t>
            </a:r>
            <a:r>
              <a:rPr lang="pt-PT" sz="2400" b="1" dirty="0">
                <a:solidFill>
                  <a:schemeClr val="accent6">
                    <a:lumMod val="50000"/>
                  </a:schemeClr>
                </a:solidFill>
              </a:rPr>
              <a:t>confidencial</a:t>
            </a:r>
            <a:r>
              <a:rPr lang="pt-PT" sz="2400" dirty="0"/>
              <a:t>" no campo de assunto</a:t>
            </a:r>
            <a:r>
              <a:rPr lang="pt-PT" sz="2400" dirty="0" smtClean="0"/>
              <a:t>;</a:t>
            </a:r>
          </a:p>
          <a:p>
            <a:pPr algn="just">
              <a:buFont typeface="Courier New" pitchFamily="49" charset="0"/>
              <a:buChar char="o"/>
            </a:pPr>
            <a:endParaRPr lang="pt-PT" sz="2400" dirty="0"/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Apresenta erros gramaticais e de ortografia (muitas mensagens são escritas por meio do uso de programas tradutores e podem apresentar erros de tradução e de concordância).</a:t>
            </a:r>
          </a:p>
        </p:txBody>
      </p:sp>
    </p:spTree>
    <p:extLst>
      <p:ext uri="{BB962C8B-B14F-4D97-AF65-F5344CB8AC3E}">
        <p14:creationId xmlns:p14="http://schemas.microsoft.com/office/powerpoint/2010/main" val="39774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>
                <a:solidFill>
                  <a:srgbClr val="00B050"/>
                </a:solidFill>
              </a:rPr>
              <a:t>2</a:t>
            </a:r>
            <a:r>
              <a:rPr lang="pt-PT" sz="3600" b="1" dirty="0" smtClean="0">
                <a:solidFill>
                  <a:srgbClr val="00B050"/>
                </a:solidFill>
              </a:rPr>
              <a:t>. </a:t>
            </a:r>
            <a:r>
              <a:rPr lang="pt-PT" sz="3600" b="1" dirty="0">
                <a:solidFill>
                  <a:srgbClr val="00B050"/>
                </a:solidFill>
              </a:rPr>
              <a:t>Golpes na Internet</a:t>
            </a:r>
            <a:endParaRPr lang="pt-PT" sz="3600" b="1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2.2. Fraude </a:t>
            </a:r>
            <a:r>
              <a:rPr lang="pt-PT" sz="2400" b="1" dirty="0">
                <a:solidFill>
                  <a:srgbClr val="00B050"/>
                </a:solidFill>
              </a:rPr>
              <a:t>de antecipação de recursos </a:t>
            </a:r>
            <a:r>
              <a:rPr lang="pt-PT" sz="2400" b="1" dirty="0" smtClean="0">
                <a:solidFill>
                  <a:srgbClr val="00B050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pt-PT" sz="2400" b="1" dirty="0">
                <a:solidFill>
                  <a:srgbClr val="00B050"/>
                </a:solidFill>
              </a:rPr>
              <a:t>Prevenção</a:t>
            </a:r>
            <a:r>
              <a:rPr lang="pt-PT" sz="2400" b="1" dirty="0" smtClean="0">
                <a:solidFill>
                  <a:srgbClr val="00B050"/>
                </a:solidFill>
              </a:rPr>
              <a:t>:</a:t>
            </a:r>
          </a:p>
          <a:p>
            <a:pPr marL="0" indent="0" algn="just">
              <a:buNone/>
            </a:pPr>
            <a:endParaRPr lang="pt-PT" sz="2400" b="1" dirty="0" smtClean="0"/>
          </a:p>
          <a:p>
            <a:pPr marL="0" indent="0" algn="just">
              <a:buNone/>
            </a:pPr>
            <a:r>
              <a:rPr lang="pt-PT" sz="2400" dirty="0" smtClean="0"/>
              <a:t>Adoptar </a:t>
            </a:r>
            <a:r>
              <a:rPr lang="pt-PT" sz="2400" dirty="0"/>
              <a:t>uma postura preventiva pode, muitas vezes, evitar que você seja vítima de golpes.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 smtClean="0"/>
              <a:t>isso</a:t>
            </a:r>
            <a:r>
              <a:rPr lang="en-US" sz="2400" dirty="0"/>
              <a:t>, é </a:t>
            </a:r>
            <a:r>
              <a:rPr lang="en-US" sz="2400" dirty="0" err="1"/>
              <a:t>muito</a:t>
            </a:r>
            <a:r>
              <a:rPr lang="en-US" sz="2400" dirty="0"/>
              <a:t> </a:t>
            </a:r>
            <a:r>
              <a:rPr lang="en-US" sz="2400" dirty="0" err="1"/>
              <a:t>importante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você</a:t>
            </a:r>
            <a:r>
              <a:rPr lang="en-US" sz="2400" dirty="0" smtClean="0"/>
              <a:t>:</a:t>
            </a:r>
          </a:p>
          <a:p>
            <a:pPr marL="0" indent="0" algn="just">
              <a:buNone/>
            </a:pPr>
            <a:endParaRPr lang="pt-PT" sz="2400" dirty="0"/>
          </a:p>
          <a:p>
            <a:pPr algn="just">
              <a:buFont typeface="Courier New" pitchFamily="49" charset="0"/>
              <a:buChar char="o"/>
            </a:pPr>
            <a:r>
              <a:rPr lang="pt-PT" sz="2400" dirty="0" smtClean="0"/>
              <a:t>Questione-se </a:t>
            </a:r>
            <a:r>
              <a:rPr lang="pt-PT" sz="2400" dirty="0"/>
              <a:t>por que justamente você, entre os inúmeros usuários da Internet, foi escolhido para receber o benefício proposto na mensagem e como chegaram até </a:t>
            </a:r>
            <a:r>
              <a:rPr lang="pt-PT" sz="2400" dirty="0" smtClean="0"/>
              <a:t>você;</a:t>
            </a:r>
          </a:p>
        </p:txBody>
      </p:sp>
    </p:spTree>
    <p:extLst>
      <p:ext uri="{BB962C8B-B14F-4D97-AF65-F5344CB8AC3E}">
        <p14:creationId xmlns:p14="http://schemas.microsoft.com/office/powerpoint/2010/main" val="252699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>
                <a:solidFill>
                  <a:srgbClr val="00B050"/>
                </a:solidFill>
              </a:rPr>
              <a:t>2</a:t>
            </a:r>
            <a:r>
              <a:rPr lang="pt-PT" sz="3600" b="1" dirty="0" smtClean="0">
                <a:solidFill>
                  <a:srgbClr val="00B050"/>
                </a:solidFill>
              </a:rPr>
              <a:t>. </a:t>
            </a:r>
            <a:r>
              <a:rPr lang="pt-PT" sz="3600" b="1" dirty="0">
                <a:solidFill>
                  <a:srgbClr val="00B050"/>
                </a:solidFill>
              </a:rPr>
              <a:t>Golpes na Internet</a:t>
            </a:r>
            <a:endParaRPr lang="pt-PT" sz="3600" b="1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2.2. Fraude </a:t>
            </a:r>
            <a:r>
              <a:rPr lang="pt-PT" sz="2400" b="1" dirty="0">
                <a:solidFill>
                  <a:srgbClr val="00B050"/>
                </a:solidFill>
              </a:rPr>
              <a:t>de antecipação de </a:t>
            </a:r>
            <a:r>
              <a:rPr lang="pt-PT" sz="2400" b="1" dirty="0" smtClean="0">
                <a:solidFill>
                  <a:srgbClr val="00B050"/>
                </a:solidFill>
              </a:rPr>
              <a:t>recursos.</a:t>
            </a:r>
          </a:p>
          <a:p>
            <a:pPr marL="0" indent="0" algn="just">
              <a:buNone/>
            </a:pPr>
            <a:r>
              <a:rPr lang="pt-PT" sz="2400" b="1" dirty="0">
                <a:solidFill>
                  <a:srgbClr val="00B050"/>
                </a:solidFill>
              </a:rPr>
              <a:t>Prevenção</a:t>
            </a:r>
            <a:r>
              <a:rPr lang="pt-PT" sz="2400" b="1" dirty="0" smtClean="0">
                <a:solidFill>
                  <a:srgbClr val="00B050"/>
                </a:solidFill>
              </a:rPr>
              <a:t>:</a:t>
            </a:r>
          </a:p>
          <a:p>
            <a:pPr marL="0" indent="0" algn="just">
              <a:buNone/>
            </a:pPr>
            <a:endParaRPr lang="pt-PT" sz="2400" b="1" dirty="0" smtClean="0"/>
          </a:p>
          <a:p>
            <a:pPr marL="0" indent="0" algn="just">
              <a:buNone/>
            </a:pPr>
            <a:r>
              <a:rPr lang="pt-PT" sz="2400" dirty="0" smtClean="0"/>
              <a:t>Adoptar </a:t>
            </a:r>
            <a:r>
              <a:rPr lang="pt-PT" sz="2400" dirty="0"/>
              <a:t>uma postura preventiva pode, muitas vezes, evitar que você seja vítima de golpes.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 smtClean="0"/>
              <a:t>isso</a:t>
            </a:r>
            <a:r>
              <a:rPr lang="en-US" sz="2400" dirty="0"/>
              <a:t>, é </a:t>
            </a:r>
            <a:r>
              <a:rPr lang="en-US" sz="2400" dirty="0" err="1"/>
              <a:t>muito</a:t>
            </a:r>
            <a:r>
              <a:rPr lang="en-US" sz="2400" dirty="0"/>
              <a:t> </a:t>
            </a:r>
            <a:r>
              <a:rPr lang="en-US" sz="2400" dirty="0" err="1"/>
              <a:t>importante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você</a:t>
            </a:r>
            <a:r>
              <a:rPr lang="en-US" sz="2400" dirty="0" smtClean="0"/>
              <a:t>:</a:t>
            </a:r>
            <a:endParaRPr lang="pt-PT" sz="2400" dirty="0"/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Desconfie de situações onde é necessário efectuar algum pagamento com a promessa de futuramente receber um valor maior (pense que, em muitos casos, as despesas poderiam ser descontadas do valor total</a:t>
            </a:r>
            <a:r>
              <a:rPr lang="pt-PT" sz="2400" dirty="0" smtClean="0"/>
              <a:t>).</a:t>
            </a:r>
            <a:endParaRPr lang="pt-PT" sz="2400" dirty="0"/>
          </a:p>
          <a:p>
            <a:pPr marL="0" indent="0" algn="just">
              <a:buNone/>
            </a:pPr>
            <a:r>
              <a:rPr lang="pt-PT" sz="2400" dirty="0"/>
              <a:t>Vale alertar que mensagens deste tipo nunca devem ser respondidas, pois isto pode servir para confirmar que o seu endereço de </a:t>
            </a:r>
            <a:r>
              <a:rPr lang="pt-PT" sz="2400" i="1" dirty="0"/>
              <a:t>e-mail</a:t>
            </a:r>
            <a:r>
              <a:rPr lang="pt-PT" sz="2400" dirty="0"/>
              <a:t> é </a:t>
            </a:r>
            <a:r>
              <a:rPr lang="pt-PT" sz="2400" dirty="0" smtClean="0"/>
              <a:t>válido.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42250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>
                <a:solidFill>
                  <a:srgbClr val="00B050"/>
                </a:solidFill>
              </a:rPr>
              <a:t>2</a:t>
            </a:r>
            <a:r>
              <a:rPr lang="pt-PT" sz="3600" b="1" dirty="0" smtClean="0">
                <a:solidFill>
                  <a:srgbClr val="00B050"/>
                </a:solidFill>
              </a:rPr>
              <a:t>. </a:t>
            </a:r>
            <a:r>
              <a:rPr lang="pt-PT" sz="3600" b="1" dirty="0">
                <a:solidFill>
                  <a:srgbClr val="00B050"/>
                </a:solidFill>
              </a:rPr>
              <a:t>Golpes na Internet</a:t>
            </a:r>
            <a:endParaRPr lang="pt-PT" sz="3600" b="1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2.3. </a:t>
            </a:r>
            <a:r>
              <a:rPr lang="en-US" sz="2400" b="1" dirty="0" smtClean="0">
                <a:solidFill>
                  <a:srgbClr val="00B050"/>
                </a:solidFill>
              </a:rPr>
              <a:t>Phishing </a:t>
            </a:r>
          </a:p>
          <a:p>
            <a:pPr marL="0" indent="0" algn="just">
              <a:buNone/>
            </a:pPr>
            <a:endParaRPr lang="pt-PT" sz="2400" dirty="0" smtClean="0"/>
          </a:p>
          <a:p>
            <a:pPr marL="0" indent="0" algn="just">
              <a:buNone/>
            </a:pPr>
            <a:r>
              <a:rPr lang="pt-PT" sz="2400" b="1" dirty="0"/>
              <a:t>É</a:t>
            </a:r>
            <a:r>
              <a:rPr lang="pt-PT" sz="2400" b="1" dirty="0" smtClean="0"/>
              <a:t> </a:t>
            </a:r>
            <a:r>
              <a:rPr lang="pt-PT" sz="2400" b="1" dirty="0"/>
              <a:t>o tipo de fraude por meio da qual um golpista tenta obter dados pessoais e financeiros de um usuário</a:t>
            </a:r>
            <a:r>
              <a:rPr lang="pt-PT" sz="2400" dirty="0"/>
              <a:t>, </a:t>
            </a:r>
            <a:r>
              <a:rPr lang="pt-PT" sz="2400" b="1" dirty="0"/>
              <a:t>pela utilização combinada de meios técnicos e engenharia social</a:t>
            </a:r>
            <a:r>
              <a:rPr lang="pt-PT" sz="2400" b="1" dirty="0" smtClean="0"/>
              <a:t>.</a:t>
            </a:r>
          </a:p>
          <a:p>
            <a:pPr marL="0" indent="0" algn="just">
              <a:buNone/>
            </a:pPr>
            <a:endParaRPr lang="pt-PT" sz="2400" dirty="0" smtClean="0"/>
          </a:p>
          <a:p>
            <a:pPr marL="0" indent="0" algn="just">
              <a:buNone/>
            </a:pPr>
            <a:r>
              <a:rPr lang="pt-PT" sz="2400" dirty="0"/>
              <a:t>O </a:t>
            </a:r>
            <a:r>
              <a:rPr lang="pt-PT" sz="2400" i="1" dirty="0" err="1"/>
              <a:t>phishing</a:t>
            </a:r>
            <a:r>
              <a:rPr lang="pt-PT" sz="2400" dirty="0"/>
              <a:t> ocorre por meio do envio de mensagens </a:t>
            </a:r>
            <a:r>
              <a:rPr lang="pt-PT" sz="2400" dirty="0" smtClean="0"/>
              <a:t>electrónicas </a:t>
            </a:r>
            <a:r>
              <a:rPr lang="pt-PT" sz="2400" dirty="0"/>
              <a:t>que</a:t>
            </a:r>
            <a:r>
              <a:rPr lang="pt-PT" sz="2400" dirty="0" smtClean="0"/>
              <a:t>:</a:t>
            </a:r>
            <a:endParaRPr lang="pt-PT" sz="2400" dirty="0"/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T</a:t>
            </a:r>
            <a:r>
              <a:rPr lang="pt-PT" sz="2400" dirty="0" smtClean="0"/>
              <a:t>entam </a:t>
            </a:r>
            <a:r>
              <a:rPr lang="pt-PT" sz="2400" dirty="0"/>
              <a:t>se passar pela comunicação oficial de uma instituição </a:t>
            </a:r>
            <a:r>
              <a:rPr lang="pt-PT" sz="2400" dirty="0" smtClean="0"/>
              <a:t>conhecida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P</a:t>
            </a:r>
            <a:r>
              <a:rPr lang="pt-PT" sz="2400" dirty="0" smtClean="0"/>
              <a:t>rocuram </a:t>
            </a:r>
            <a:r>
              <a:rPr lang="pt-PT" sz="2400" dirty="0"/>
              <a:t>atrair a atenção do </a:t>
            </a:r>
            <a:r>
              <a:rPr lang="pt-PT" sz="2400" dirty="0" smtClean="0"/>
              <a:t>usuário;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I</a:t>
            </a:r>
            <a:r>
              <a:rPr lang="pt-PT" sz="2400" dirty="0" smtClean="0"/>
              <a:t>nformam </a:t>
            </a:r>
            <a:r>
              <a:rPr lang="pt-PT" sz="2400" dirty="0"/>
              <a:t>que a não execução dos procedimentos descritos pode acarretar sérias </a:t>
            </a:r>
            <a:r>
              <a:rPr lang="pt-PT" sz="2400" dirty="0" smtClean="0"/>
              <a:t>consequências;</a:t>
            </a:r>
          </a:p>
        </p:txBody>
      </p:sp>
    </p:spTree>
    <p:extLst>
      <p:ext uri="{BB962C8B-B14F-4D97-AF65-F5344CB8AC3E}">
        <p14:creationId xmlns:p14="http://schemas.microsoft.com/office/powerpoint/2010/main" val="376395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>
                <a:solidFill>
                  <a:srgbClr val="00B050"/>
                </a:solidFill>
              </a:rPr>
              <a:t>2</a:t>
            </a:r>
            <a:r>
              <a:rPr lang="pt-PT" sz="3600" b="1" dirty="0" smtClean="0">
                <a:solidFill>
                  <a:srgbClr val="00B050"/>
                </a:solidFill>
              </a:rPr>
              <a:t>. </a:t>
            </a:r>
            <a:r>
              <a:rPr lang="pt-PT" sz="3600" b="1" dirty="0">
                <a:solidFill>
                  <a:srgbClr val="00B050"/>
                </a:solidFill>
              </a:rPr>
              <a:t>Golpes na Internet</a:t>
            </a:r>
            <a:endParaRPr lang="pt-PT" sz="3600" b="1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2.3. </a:t>
            </a:r>
            <a:r>
              <a:rPr lang="en-US" sz="2400" b="1" dirty="0" smtClean="0">
                <a:solidFill>
                  <a:srgbClr val="00B050"/>
                </a:solidFill>
              </a:rPr>
              <a:t>Phishing</a:t>
            </a:r>
          </a:p>
          <a:p>
            <a:pPr marL="0" indent="0" algn="just">
              <a:buNone/>
            </a:pPr>
            <a:endParaRPr lang="pt-PT" sz="2400" dirty="0" smtClean="0"/>
          </a:p>
          <a:p>
            <a:pPr algn="just">
              <a:lnSpc>
                <a:spcPts val="3500"/>
              </a:lnSpc>
              <a:buFont typeface="Courier New" pitchFamily="49" charset="0"/>
              <a:buChar char="o"/>
            </a:pPr>
            <a:r>
              <a:rPr lang="pt-PT" sz="2800" dirty="0" smtClean="0"/>
              <a:t>Tentam </a:t>
            </a:r>
            <a:r>
              <a:rPr lang="pt-PT" sz="2800" dirty="0"/>
              <a:t>induzir o usuário a fornecer dados pessoais e financeiros, por meio do acesso a páginas falsas;</a:t>
            </a:r>
          </a:p>
          <a:p>
            <a:pPr algn="just">
              <a:lnSpc>
                <a:spcPts val="3500"/>
              </a:lnSpc>
              <a:buFont typeface="Courier New" pitchFamily="49" charset="0"/>
              <a:buChar char="o"/>
            </a:pPr>
            <a:r>
              <a:rPr lang="pt-PT" sz="2800" dirty="0"/>
              <a:t>Instalação de códigos maliciosos, projectados para colectar informações sensíveis e do preenchimento de formulários em páginas Web. </a:t>
            </a:r>
          </a:p>
        </p:txBody>
      </p:sp>
    </p:spTree>
    <p:extLst>
      <p:ext uri="{BB962C8B-B14F-4D97-AF65-F5344CB8AC3E}">
        <p14:creationId xmlns:p14="http://schemas.microsoft.com/office/powerpoint/2010/main" val="190068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 smtClean="0">
                <a:solidFill>
                  <a:srgbClr val="00B050"/>
                </a:solidFill>
              </a:rPr>
              <a:t>1. Segurança na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dirty="0"/>
              <a:t>A </a:t>
            </a:r>
            <a:r>
              <a:rPr lang="pt-PT" sz="2400" dirty="0" smtClean="0"/>
              <a:t>Internet </a:t>
            </a:r>
            <a:r>
              <a:rPr lang="pt-PT" sz="2400" dirty="0"/>
              <a:t>está presente no cotidiano de grande parte da população </a:t>
            </a:r>
            <a:r>
              <a:rPr lang="pt-PT" sz="2400" dirty="0" smtClean="0"/>
              <a:t>e seria </a:t>
            </a:r>
            <a:r>
              <a:rPr lang="pt-PT" sz="2400" dirty="0"/>
              <a:t>muito difícil imaginar como seria a vida sem poder usufruir das diversas facilidades e oportunidades trazidas por esta </a:t>
            </a:r>
            <a:r>
              <a:rPr lang="pt-PT" sz="2400" dirty="0" smtClean="0"/>
              <a:t>tecnologia.</a:t>
            </a:r>
          </a:p>
          <a:p>
            <a:pPr marL="0" indent="0" algn="just">
              <a:buNone/>
            </a:pPr>
            <a:endParaRPr lang="pt-PT" sz="2400" dirty="0"/>
          </a:p>
          <a:p>
            <a:pPr marL="0" indent="0" algn="just">
              <a:buNone/>
            </a:pPr>
            <a:r>
              <a:rPr lang="en-US" sz="2400" dirty="0" err="1" smtClean="0">
                <a:solidFill>
                  <a:srgbClr val="00B050"/>
                </a:solidFill>
              </a:rPr>
              <a:t>Acções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</a:rPr>
              <a:t>desenvolvidas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</a:rPr>
              <a:t>na</a:t>
            </a:r>
            <a:r>
              <a:rPr lang="en-US" sz="2400" dirty="0" smtClean="0">
                <a:solidFill>
                  <a:srgbClr val="00B050"/>
                </a:solidFill>
              </a:rPr>
              <a:t> Internet: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E</a:t>
            </a:r>
            <a:r>
              <a:rPr lang="pt-PT" sz="2400" dirty="0" smtClean="0"/>
              <a:t>ncontrar </a:t>
            </a:r>
            <a:r>
              <a:rPr lang="pt-PT" sz="2400" dirty="0"/>
              <a:t>antigos amigos, fazer novas </a:t>
            </a:r>
            <a:r>
              <a:rPr lang="pt-PT" sz="2400" dirty="0" smtClean="0"/>
              <a:t>amizades, </a:t>
            </a:r>
            <a:r>
              <a:rPr lang="pt-PT" sz="2400" dirty="0"/>
              <a:t>manter </a:t>
            </a:r>
            <a:r>
              <a:rPr lang="pt-PT" sz="2400" dirty="0" smtClean="0"/>
              <a:t>contacto </a:t>
            </a:r>
            <a:r>
              <a:rPr lang="pt-PT" sz="2400" dirty="0"/>
              <a:t>com amigos e familiares </a:t>
            </a:r>
            <a:r>
              <a:rPr lang="pt-PT" sz="2400" dirty="0" smtClean="0"/>
              <a:t>distantes</a:t>
            </a:r>
            <a:r>
              <a:rPr lang="pt-PT" sz="2400" dirty="0"/>
              <a:t>;</a:t>
            </a:r>
            <a:endParaRPr lang="pt-PT" sz="2400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400" dirty="0" smtClean="0"/>
              <a:t>Aceder </a:t>
            </a:r>
            <a:r>
              <a:rPr lang="pt-PT" sz="2400" i="1" dirty="0"/>
              <a:t>sites</a:t>
            </a:r>
            <a:r>
              <a:rPr lang="pt-PT" sz="2400" dirty="0"/>
              <a:t> de notícias e de </a:t>
            </a:r>
            <a:r>
              <a:rPr lang="pt-PT" sz="2400" dirty="0" smtClean="0"/>
              <a:t>desporto, cursos </a:t>
            </a:r>
            <a:r>
              <a:rPr lang="pt-PT" sz="2400" dirty="0"/>
              <a:t>à distância, pesquisar assuntos de interesse e tirar </a:t>
            </a:r>
            <a:r>
              <a:rPr lang="pt-PT" sz="2400" dirty="0" smtClean="0"/>
              <a:t>dúvidas;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400" dirty="0" smtClean="0"/>
              <a:t>Efectuar </a:t>
            </a:r>
            <a:r>
              <a:rPr lang="pt-PT" sz="2400" dirty="0"/>
              <a:t>serviços </a:t>
            </a:r>
            <a:r>
              <a:rPr lang="pt-PT" sz="2400" dirty="0" smtClean="0"/>
              <a:t>bancários;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F</a:t>
            </a:r>
            <a:r>
              <a:rPr lang="pt-PT" sz="2400" dirty="0" smtClean="0"/>
              <a:t>azer </a:t>
            </a:r>
            <a:r>
              <a:rPr lang="pt-PT" sz="2400" dirty="0"/>
              <a:t>compras em supermercados e em lojas de comércio </a:t>
            </a:r>
            <a:r>
              <a:rPr lang="pt-PT" sz="2400" dirty="0" smtClean="0"/>
              <a:t>electrónico;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229547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>
                <a:solidFill>
                  <a:srgbClr val="00B050"/>
                </a:solidFill>
              </a:rPr>
              <a:t>2</a:t>
            </a:r>
            <a:r>
              <a:rPr lang="pt-PT" sz="3600" b="1" dirty="0" smtClean="0">
                <a:solidFill>
                  <a:srgbClr val="00B050"/>
                </a:solidFill>
              </a:rPr>
              <a:t>. </a:t>
            </a:r>
            <a:r>
              <a:rPr lang="pt-PT" sz="3600" b="1" dirty="0">
                <a:solidFill>
                  <a:srgbClr val="00B050"/>
                </a:solidFill>
              </a:rPr>
              <a:t>Golpes na Internet</a:t>
            </a:r>
            <a:endParaRPr lang="pt-PT" sz="3600" b="1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2.3. </a:t>
            </a:r>
            <a:r>
              <a:rPr lang="en-US" sz="2400" b="1" dirty="0" smtClean="0">
                <a:solidFill>
                  <a:srgbClr val="00B050"/>
                </a:solidFill>
              </a:rPr>
              <a:t>Phishing</a:t>
            </a:r>
          </a:p>
          <a:p>
            <a:pPr marL="0" indent="0" algn="just">
              <a:buNone/>
            </a:pPr>
            <a:endParaRPr lang="pt-PT" sz="2400" dirty="0" smtClean="0"/>
          </a:p>
          <a:p>
            <a:pPr marL="0" indent="0" algn="just">
              <a:buNone/>
            </a:pPr>
            <a:r>
              <a:rPr lang="pt-PT" sz="2400" dirty="0"/>
              <a:t>Para atrair a atenção do usuário as mensagens apresentam diferentes tópicos e </a:t>
            </a:r>
            <a:r>
              <a:rPr lang="pt-PT" sz="2400" dirty="0" smtClean="0"/>
              <a:t>temas:</a:t>
            </a:r>
          </a:p>
          <a:p>
            <a:pPr marL="0" indent="0" algn="just">
              <a:buNone/>
            </a:pPr>
            <a:endParaRPr lang="pt-PT" sz="2400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400" b="1" dirty="0" smtClean="0"/>
              <a:t>Páginas </a:t>
            </a:r>
            <a:r>
              <a:rPr lang="pt-PT" sz="2400" b="1" dirty="0"/>
              <a:t>falsas de comércio </a:t>
            </a:r>
            <a:r>
              <a:rPr lang="pt-PT" sz="2400" b="1" dirty="0" smtClean="0"/>
              <a:t>electrónico </a:t>
            </a:r>
            <a:r>
              <a:rPr lang="pt-PT" sz="2400" b="1" dirty="0"/>
              <a:t>ou </a:t>
            </a:r>
            <a:r>
              <a:rPr lang="pt-PT" sz="2400" b="1" i="1" dirty="0"/>
              <a:t>Internet </a:t>
            </a:r>
            <a:r>
              <a:rPr lang="pt-PT" sz="2400" b="1" i="1" dirty="0" err="1" smtClean="0"/>
              <a:t>Banking</a:t>
            </a:r>
            <a:r>
              <a:rPr lang="pt-PT" sz="2400" b="1" i="1" dirty="0" smtClean="0"/>
              <a:t>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400" b="1" dirty="0"/>
              <a:t>Páginas falsas de redes sociais ou de companhias </a:t>
            </a:r>
            <a:r>
              <a:rPr lang="pt-PT" sz="2400" b="1" dirty="0" smtClean="0"/>
              <a:t>aéreas;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400" b="1" dirty="0"/>
              <a:t>Mensagens contendo </a:t>
            </a:r>
            <a:r>
              <a:rPr lang="pt-PT" sz="2400" b="1" dirty="0" smtClean="0"/>
              <a:t>formulários;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400" b="1" dirty="0" smtClean="0"/>
              <a:t>Mensagens </a:t>
            </a:r>
            <a:r>
              <a:rPr lang="pt-PT" sz="2400" b="1" dirty="0"/>
              <a:t>contendo </a:t>
            </a:r>
            <a:r>
              <a:rPr lang="pt-PT" sz="2400" b="1" i="1" dirty="0"/>
              <a:t>links</a:t>
            </a:r>
            <a:r>
              <a:rPr lang="pt-PT" sz="2400" b="1" dirty="0"/>
              <a:t> para códigos </a:t>
            </a:r>
            <a:r>
              <a:rPr lang="pt-PT" sz="2400" b="1" dirty="0" smtClean="0"/>
              <a:t>maliciosos; e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400" b="1" dirty="0"/>
              <a:t>Solicitação de </a:t>
            </a:r>
            <a:r>
              <a:rPr lang="pt-PT" sz="2400" b="1" dirty="0" err="1" smtClean="0"/>
              <a:t>re-cadastramento</a:t>
            </a:r>
            <a:r>
              <a:rPr lang="pt-PT" sz="2400" b="1" dirty="0" smtClean="0"/>
              <a:t>.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27050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>
                <a:solidFill>
                  <a:srgbClr val="00B050"/>
                </a:solidFill>
              </a:rPr>
              <a:t>2</a:t>
            </a:r>
            <a:r>
              <a:rPr lang="pt-PT" sz="3600" b="1" dirty="0" smtClean="0">
                <a:solidFill>
                  <a:srgbClr val="00B050"/>
                </a:solidFill>
              </a:rPr>
              <a:t>. </a:t>
            </a:r>
            <a:r>
              <a:rPr lang="pt-PT" sz="3600" b="1" dirty="0">
                <a:solidFill>
                  <a:srgbClr val="00B050"/>
                </a:solidFill>
              </a:rPr>
              <a:t>Golpes na Internet</a:t>
            </a:r>
            <a:endParaRPr lang="pt-PT" sz="3600" b="1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2.3. </a:t>
            </a:r>
            <a:r>
              <a:rPr lang="en-US" sz="2400" b="1" dirty="0" smtClean="0">
                <a:solidFill>
                  <a:srgbClr val="00B050"/>
                </a:solidFill>
              </a:rPr>
              <a:t>Phishing</a:t>
            </a:r>
            <a:endParaRPr lang="pt-PT" sz="2400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pt-PT" sz="2000" dirty="0" smtClean="0"/>
          </a:p>
          <a:p>
            <a:pPr marL="0" indent="0" algn="just">
              <a:buNone/>
            </a:pPr>
            <a:r>
              <a:rPr lang="pt-PT" sz="2400" dirty="0"/>
              <a:t>Exemplos de tópicos e temas de mensagens de </a:t>
            </a:r>
            <a:r>
              <a:rPr lang="pt-PT" sz="2400" i="1" dirty="0" err="1" smtClean="0"/>
              <a:t>phishing</a:t>
            </a:r>
            <a:endParaRPr lang="pt-PT" sz="2400" i="1" dirty="0" smtClean="0"/>
          </a:p>
          <a:p>
            <a:pPr marL="0" indent="0" algn="just">
              <a:buNone/>
            </a:pPr>
            <a:endParaRPr lang="pt-PT" sz="2400" dirty="0" smtClean="0"/>
          </a:p>
          <a:p>
            <a:pPr algn="just">
              <a:buFont typeface="Courier New" pitchFamily="49" charset="0"/>
              <a:buChar char="o"/>
            </a:pPr>
            <a:r>
              <a:rPr lang="en-US" sz="2400" b="1" dirty="0" err="1" smtClean="0"/>
              <a:t>Antivírus</a:t>
            </a:r>
            <a:r>
              <a:rPr lang="en-US" sz="2400" b="1" dirty="0" smtClean="0"/>
              <a:t>;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2400" b="1" dirty="0" err="1" smtClean="0"/>
              <a:t>Associações</a:t>
            </a:r>
            <a:r>
              <a:rPr lang="en-US" sz="2400" b="1" dirty="0" smtClean="0"/>
              <a:t> de </a:t>
            </a:r>
            <a:r>
              <a:rPr lang="en-US" sz="2400" b="1" dirty="0" err="1"/>
              <a:t>A</a:t>
            </a:r>
            <a:r>
              <a:rPr lang="en-US" sz="2400" b="1" dirty="0" err="1" smtClean="0"/>
              <a:t>ssistencia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Sociais</a:t>
            </a:r>
            <a:r>
              <a:rPr lang="en-US" sz="2400" b="1" dirty="0" smtClean="0"/>
              <a:t>;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2400" b="1" dirty="0" err="1"/>
              <a:t>Comércio</a:t>
            </a:r>
            <a:r>
              <a:rPr lang="en-US" sz="2400" b="1" dirty="0"/>
              <a:t> </a:t>
            </a:r>
            <a:r>
              <a:rPr lang="en-US" sz="2400" b="1" dirty="0" err="1" smtClean="0"/>
              <a:t>eletrônico</a:t>
            </a:r>
            <a:r>
              <a:rPr lang="en-US" sz="2400" b="1" dirty="0" smtClean="0"/>
              <a:t>;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2400" b="1" dirty="0" err="1"/>
              <a:t>Companhias</a:t>
            </a:r>
            <a:r>
              <a:rPr lang="en-US" sz="2400" b="1" dirty="0"/>
              <a:t> </a:t>
            </a:r>
            <a:r>
              <a:rPr lang="en-US" sz="2400" b="1" dirty="0" err="1" smtClean="0"/>
              <a:t>aéreas</a:t>
            </a:r>
            <a:r>
              <a:rPr lang="en-US" sz="2400" b="1" dirty="0" smtClean="0"/>
              <a:t>;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2400" b="1" dirty="0" err="1" smtClean="0"/>
              <a:t>Empregos</a:t>
            </a:r>
            <a:r>
              <a:rPr lang="en-US" sz="2400" b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5363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>
                <a:solidFill>
                  <a:srgbClr val="00B050"/>
                </a:solidFill>
              </a:rPr>
              <a:t>2</a:t>
            </a:r>
            <a:r>
              <a:rPr lang="pt-PT" sz="3600" b="1" dirty="0" smtClean="0">
                <a:solidFill>
                  <a:srgbClr val="00B050"/>
                </a:solidFill>
              </a:rPr>
              <a:t>. </a:t>
            </a:r>
            <a:r>
              <a:rPr lang="pt-PT" sz="3600" b="1" dirty="0">
                <a:solidFill>
                  <a:srgbClr val="00B050"/>
                </a:solidFill>
              </a:rPr>
              <a:t>Golpes na Internet</a:t>
            </a:r>
            <a:endParaRPr lang="pt-PT" sz="3600" b="1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000" b="1" dirty="0" smtClean="0">
                <a:solidFill>
                  <a:srgbClr val="00B050"/>
                </a:solidFill>
              </a:rPr>
              <a:t>2.3. </a:t>
            </a:r>
            <a:r>
              <a:rPr lang="en-US" sz="2000" b="1" dirty="0" smtClean="0">
                <a:solidFill>
                  <a:srgbClr val="00B050"/>
                </a:solidFill>
              </a:rPr>
              <a:t>Phishing</a:t>
            </a:r>
            <a:endParaRPr lang="pt-PT" sz="2000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pt-PT" sz="2000" dirty="0" smtClean="0"/>
          </a:p>
          <a:p>
            <a:pPr marL="0" indent="0" algn="just">
              <a:buNone/>
            </a:pPr>
            <a:r>
              <a:rPr lang="pt-PT" sz="2400" dirty="0"/>
              <a:t>Exemplos de tópicos e temas de mensagens de </a:t>
            </a:r>
            <a:r>
              <a:rPr lang="pt-PT" sz="2400" i="1" dirty="0" err="1" smtClean="0"/>
              <a:t>phishing</a:t>
            </a:r>
            <a:endParaRPr lang="pt-PT" sz="2400" i="1" dirty="0" smtClean="0"/>
          </a:p>
          <a:p>
            <a:pPr marL="0" indent="0" algn="just">
              <a:buNone/>
            </a:pPr>
            <a:endParaRPr lang="pt-PT" sz="2400" dirty="0" smtClean="0"/>
          </a:p>
          <a:p>
            <a:pPr algn="just">
              <a:buFont typeface="Courier New" pitchFamily="49" charset="0"/>
              <a:buChar char="o"/>
            </a:pPr>
            <a:r>
              <a:rPr lang="en-US" sz="2400" b="1" i="1" dirty="0"/>
              <a:t>Internet Banking;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2400" b="1" dirty="0" err="1"/>
              <a:t>Notícias</a:t>
            </a:r>
            <a:r>
              <a:rPr lang="en-US" sz="2400" b="1" dirty="0"/>
              <a:t> e </a:t>
            </a:r>
            <a:r>
              <a:rPr lang="en-US" sz="2400" b="1" dirty="0" err="1"/>
              <a:t>boatos</a:t>
            </a:r>
            <a:r>
              <a:rPr lang="en-US" sz="2400" b="1" dirty="0"/>
              <a:t>;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2400" b="1" dirty="0" err="1"/>
              <a:t>Promoções</a:t>
            </a:r>
            <a:r>
              <a:rPr lang="en-US" sz="2400" b="1" dirty="0"/>
              <a:t>;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2400" b="1" dirty="0" err="1"/>
              <a:t>Redes</a:t>
            </a:r>
            <a:r>
              <a:rPr lang="en-US" sz="2400" b="1" dirty="0"/>
              <a:t> </a:t>
            </a:r>
            <a:r>
              <a:rPr lang="en-US" sz="2400" b="1" dirty="0" err="1"/>
              <a:t>sociais</a:t>
            </a:r>
            <a:r>
              <a:rPr lang="en-US" sz="2400" b="1" dirty="0"/>
              <a:t>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400" b="1" i="1" dirty="0"/>
              <a:t>Sites</a:t>
            </a:r>
            <a:r>
              <a:rPr lang="pt-PT" sz="2400" b="1" dirty="0"/>
              <a:t> com dicas de segurança; e mais.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04880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>
                <a:solidFill>
                  <a:srgbClr val="00B050"/>
                </a:solidFill>
              </a:rPr>
              <a:t>2</a:t>
            </a:r>
            <a:r>
              <a:rPr lang="pt-PT" sz="3600" b="1" dirty="0" smtClean="0">
                <a:solidFill>
                  <a:srgbClr val="00B050"/>
                </a:solidFill>
              </a:rPr>
              <a:t>. </a:t>
            </a:r>
            <a:r>
              <a:rPr lang="pt-PT" sz="3600" b="1" dirty="0">
                <a:solidFill>
                  <a:srgbClr val="00B050"/>
                </a:solidFill>
              </a:rPr>
              <a:t>Golpes na Internet</a:t>
            </a:r>
            <a:endParaRPr lang="pt-PT" sz="3600" b="1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2.3. </a:t>
            </a:r>
            <a:r>
              <a:rPr lang="en-US" sz="2400" b="1" dirty="0" smtClean="0">
                <a:solidFill>
                  <a:srgbClr val="00B050"/>
                </a:solidFill>
              </a:rPr>
              <a:t>Phishing</a:t>
            </a:r>
            <a:endParaRPr lang="pt-PT" sz="2400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en-US" sz="2400" b="1" dirty="0" err="1">
                <a:solidFill>
                  <a:srgbClr val="00B050"/>
                </a:solidFill>
              </a:rPr>
              <a:t>Prevenção</a:t>
            </a:r>
            <a:r>
              <a:rPr lang="en-US" sz="2400" b="1" dirty="0">
                <a:solidFill>
                  <a:srgbClr val="00B050"/>
                </a:solidFill>
              </a:rPr>
              <a:t>:</a:t>
            </a:r>
            <a:endParaRPr lang="pt-PT" sz="2400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pt-PT" sz="2400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F</a:t>
            </a:r>
            <a:r>
              <a:rPr lang="pt-PT" sz="2400" dirty="0" smtClean="0"/>
              <a:t>ique </a:t>
            </a:r>
            <a:r>
              <a:rPr lang="pt-PT" sz="2400" dirty="0"/>
              <a:t>atento a mensagens, recebidas em nome de alguma instituição, que tentem induzi-lo a fornecer informações, instalar/executar programas ou clicar em </a:t>
            </a:r>
            <a:r>
              <a:rPr lang="pt-PT" sz="2400" i="1" dirty="0" smtClean="0"/>
              <a:t>links</a:t>
            </a:r>
            <a:r>
              <a:rPr lang="pt-PT" sz="2400" dirty="0" smtClean="0"/>
              <a:t>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Q</a:t>
            </a:r>
            <a:r>
              <a:rPr lang="pt-PT" sz="2400" dirty="0" smtClean="0"/>
              <a:t>uestione-se porquê </a:t>
            </a:r>
            <a:r>
              <a:rPr lang="pt-PT" sz="2400" dirty="0"/>
              <a:t>instituições com as quais você não tem </a:t>
            </a:r>
            <a:r>
              <a:rPr lang="pt-PT" sz="2400" dirty="0" smtClean="0"/>
              <a:t>contacto </a:t>
            </a:r>
            <a:r>
              <a:rPr lang="pt-PT" sz="2400" dirty="0"/>
              <a:t>estão lhe enviando </a:t>
            </a:r>
            <a:r>
              <a:rPr lang="pt-PT" sz="2400" dirty="0" smtClean="0"/>
              <a:t>mensagens;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F</a:t>
            </a:r>
            <a:r>
              <a:rPr lang="pt-PT" sz="2400" dirty="0" smtClean="0"/>
              <a:t>ique </a:t>
            </a:r>
            <a:r>
              <a:rPr lang="pt-PT" sz="2400" dirty="0"/>
              <a:t>atento a mensagens que apelem demasiadamente pela sua atenção e </a:t>
            </a:r>
            <a:r>
              <a:rPr lang="pt-PT" sz="2400" dirty="0" smtClean="0"/>
              <a:t>que o </a:t>
            </a:r>
            <a:r>
              <a:rPr lang="pt-PT" sz="2400" dirty="0"/>
              <a:t>ameacem caso você não execute os procedimentos </a:t>
            </a:r>
            <a:r>
              <a:rPr lang="pt-PT" sz="2400" dirty="0" smtClean="0"/>
              <a:t>descritos;</a:t>
            </a:r>
          </a:p>
          <a:p>
            <a:pPr algn="just">
              <a:buFont typeface="Courier New" pitchFamily="49" charset="0"/>
              <a:buChar char="o"/>
            </a:pPr>
            <a:endParaRPr lang="pt-PT" sz="2000" dirty="0" smtClean="0"/>
          </a:p>
          <a:p>
            <a:pPr algn="just">
              <a:buFont typeface="Courier New" pitchFamily="49" charset="0"/>
              <a:buChar char="o"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69523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>
                <a:solidFill>
                  <a:srgbClr val="00B050"/>
                </a:solidFill>
              </a:rPr>
              <a:t>2</a:t>
            </a:r>
            <a:r>
              <a:rPr lang="pt-PT" sz="3600" b="1" dirty="0" smtClean="0">
                <a:solidFill>
                  <a:srgbClr val="00B050"/>
                </a:solidFill>
              </a:rPr>
              <a:t>. </a:t>
            </a:r>
            <a:r>
              <a:rPr lang="pt-PT" sz="3600" b="1" dirty="0">
                <a:solidFill>
                  <a:srgbClr val="00B050"/>
                </a:solidFill>
              </a:rPr>
              <a:t>Golpes na Internet</a:t>
            </a:r>
            <a:endParaRPr lang="pt-PT" sz="3600" b="1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2.3. </a:t>
            </a:r>
            <a:r>
              <a:rPr lang="en-US" sz="2400" b="1" dirty="0" smtClean="0">
                <a:solidFill>
                  <a:srgbClr val="00B050"/>
                </a:solidFill>
              </a:rPr>
              <a:t>Phishing</a:t>
            </a:r>
            <a:endParaRPr lang="pt-PT" sz="2400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en-US" sz="2400" b="1" dirty="0" err="1">
                <a:solidFill>
                  <a:srgbClr val="00B050"/>
                </a:solidFill>
              </a:rPr>
              <a:t>Prevenção</a:t>
            </a:r>
            <a:r>
              <a:rPr lang="en-US" sz="2400" b="1" dirty="0">
                <a:solidFill>
                  <a:srgbClr val="00B050"/>
                </a:solidFill>
              </a:rPr>
              <a:t>:</a:t>
            </a:r>
            <a:endParaRPr lang="pt-PT" sz="2400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pt-PT" sz="2400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Seja cuidadoso ao aceder </a:t>
            </a:r>
            <a:r>
              <a:rPr lang="pt-PT" sz="2400" i="1" dirty="0"/>
              <a:t>links </a:t>
            </a:r>
            <a:r>
              <a:rPr lang="pt-PT" sz="2400" dirty="0"/>
              <a:t>e verifique o </a:t>
            </a:r>
            <a:r>
              <a:rPr lang="pt-PT" sz="2400" i="1" dirty="0"/>
              <a:t>link</a:t>
            </a:r>
            <a:r>
              <a:rPr lang="pt-PT" sz="2400" dirty="0"/>
              <a:t> apresentado na mensagem</a:t>
            </a:r>
            <a:r>
              <a:rPr lang="pt-PT" sz="2400" dirty="0" smtClean="0"/>
              <a:t>;</a:t>
            </a:r>
          </a:p>
          <a:p>
            <a:pPr marL="0" indent="0" algn="just">
              <a:buNone/>
            </a:pPr>
            <a:endParaRPr lang="pt-PT" sz="2400" dirty="0"/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Utilize mecanismos de segurança, como programas </a:t>
            </a:r>
            <a:r>
              <a:rPr lang="pt-PT" sz="2400" i="1" dirty="0" err="1"/>
              <a:t>antimalware</a:t>
            </a:r>
            <a:r>
              <a:rPr lang="pt-PT" sz="2400" dirty="0"/>
              <a:t>, </a:t>
            </a:r>
            <a:r>
              <a:rPr lang="pt-PT" sz="2400" i="1" dirty="0"/>
              <a:t>firewall</a:t>
            </a:r>
            <a:r>
              <a:rPr lang="pt-PT" sz="2400" dirty="0"/>
              <a:t> pessoal e filtros </a:t>
            </a:r>
            <a:r>
              <a:rPr lang="pt-PT" sz="2400" i="1" dirty="0" err="1"/>
              <a:t>antiphishing</a:t>
            </a:r>
            <a:r>
              <a:rPr lang="pt-PT" sz="2400" dirty="0"/>
              <a:t>.</a:t>
            </a:r>
            <a:endParaRPr lang="pt-PT" sz="2400" i="1" dirty="0"/>
          </a:p>
          <a:p>
            <a:pPr algn="just">
              <a:buFont typeface="Courier New" pitchFamily="49" charset="0"/>
              <a:buChar char="o"/>
            </a:pPr>
            <a:endParaRPr lang="pt-PT" sz="2000" dirty="0" smtClean="0"/>
          </a:p>
          <a:p>
            <a:pPr algn="just">
              <a:buFont typeface="Courier New" pitchFamily="49" charset="0"/>
              <a:buChar char="o"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413268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>
                <a:solidFill>
                  <a:srgbClr val="00B050"/>
                </a:solidFill>
              </a:rPr>
              <a:t>2</a:t>
            </a:r>
            <a:r>
              <a:rPr lang="pt-PT" sz="3600" b="1" dirty="0" smtClean="0">
                <a:solidFill>
                  <a:srgbClr val="00B050"/>
                </a:solidFill>
              </a:rPr>
              <a:t>. </a:t>
            </a:r>
            <a:r>
              <a:rPr lang="pt-PT" sz="3600" b="1" dirty="0">
                <a:solidFill>
                  <a:srgbClr val="00B050"/>
                </a:solidFill>
              </a:rPr>
              <a:t>Golpes na Internet</a:t>
            </a:r>
            <a:endParaRPr lang="pt-PT" sz="3600" b="1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2.3. </a:t>
            </a:r>
            <a:r>
              <a:rPr lang="en-US" sz="2400" b="1" dirty="0" smtClean="0">
                <a:solidFill>
                  <a:srgbClr val="00B050"/>
                </a:solidFill>
              </a:rPr>
              <a:t>Phishing</a:t>
            </a:r>
            <a:endParaRPr lang="pt-PT" sz="2400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en-US" sz="2400" b="1" dirty="0" err="1">
                <a:solidFill>
                  <a:srgbClr val="00B050"/>
                </a:solidFill>
              </a:rPr>
              <a:t>Prevenção</a:t>
            </a:r>
            <a:r>
              <a:rPr lang="en-US" sz="2400" b="1" dirty="0">
                <a:solidFill>
                  <a:srgbClr val="00B050"/>
                </a:solidFill>
              </a:rPr>
              <a:t>:</a:t>
            </a:r>
            <a:endParaRPr lang="pt-PT" sz="2400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pt-PT" sz="2400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V</a:t>
            </a:r>
            <a:r>
              <a:rPr lang="pt-PT" sz="2400" dirty="0" smtClean="0"/>
              <a:t>erifique </a:t>
            </a:r>
            <a:r>
              <a:rPr lang="pt-PT" sz="2400" dirty="0"/>
              <a:t>se a página utiliza conexão segura. </a:t>
            </a:r>
            <a:r>
              <a:rPr lang="pt-PT" sz="2400" i="1" dirty="0"/>
              <a:t>Sites</a:t>
            </a:r>
            <a:r>
              <a:rPr lang="pt-PT" sz="2400" dirty="0"/>
              <a:t> de comércio </a:t>
            </a:r>
            <a:r>
              <a:rPr lang="pt-PT" sz="2400" dirty="0" smtClean="0"/>
              <a:t>electrónico </a:t>
            </a:r>
            <a:r>
              <a:rPr lang="pt-PT" sz="2400" dirty="0"/>
              <a:t>ou </a:t>
            </a:r>
            <a:r>
              <a:rPr lang="pt-PT" sz="2400" i="1" dirty="0"/>
              <a:t>Internet </a:t>
            </a:r>
            <a:r>
              <a:rPr lang="pt-PT" sz="2400" i="1" dirty="0" err="1"/>
              <a:t>Banking</a:t>
            </a:r>
            <a:r>
              <a:rPr lang="pt-PT" sz="2400" dirty="0"/>
              <a:t> confiáveis sempre utilizam conexões seguras quando dados sensíveis são solicitados </a:t>
            </a:r>
            <a:r>
              <a:rPr lang="pt-PT" sz="2400" dirty="0" smtClean="0"/>
              <a:t>;</a:t>
            </a:r>
          </a:p>
          <a:p>
            <a:pPr algn="just">
              <a:buNone/>
            </a:pPr>
            <a:endParaRPr lang="pt-PT" sz="2400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A</a:t>
            </a:r>
            <a:r>
              <a:rPr lang="pt-PT" sz="2400" dirty="0" smtClean="0"/>
              <a:t>ceda </a:t>
            </a:r>
            <a:r>
              <a:rPr lang="pt-PT" sz="2400" dirty="0"/>
              <a:t>a página da instituição que supostamente enviou a mensagem e procure por informações </a:t>
            </a:r>
            <a:endParaRPr lang="pt-PT" sz="2400" dirty="0" smtClean="0"/>
          </a:p>
          <a:p>
            <a:pPr algn="just">
              <a:buFont typeface="Courier New" pitchFamily="49" charset="0"/>
              <a:buChar char="o"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89993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 smtClean="0">
                <a:solidFill>
                  <a:srgbClr val="00B050"/>
                </a:solidFill>
              </a:rPr>
              <a:t>2. </a:t>
            </a:r>
            <a:r>
              <a:rPr lang="pt-PT" sz="3600" b="1" dirty="0">
                <a:solidFill>
                  <a:srgbClr val="00B050"/>
                </a:solidFill>
              </a:rPr>
              <a:t>Golpes na Internet</a:t>
            </a:r>
            <a:endParaRPr lang="pt-PT" sz="3600" b="1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2.4. </a:t>
            </a:r>
            <a:r>
              <a:rPr lang="pt-PT" sz="2400" b="1" i="1" dirty="0" err="1">
                <a:solidFill>
                  <a:srgbClr val="00B050"/>
                </a:solidFill>
              </a:rPr>
              <a:t>Pharming</a:t>
            </a:r>
            <a:endParaRPr lang="pt-PT" sz="2400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pt-PT" sz="2400" dirty="0" smtClean="0"/>
          </a:p>
          <a:p>
            <a:pPr marL="0" indent="0" algn="just">
              <a:buNone/>
            </a:pPr>
            <a:r>
              <a:rPr lang="pt-PT" sz="2400" b="1" dirty="0"/>
              <a:t>É</a:t>
            </a:r>
            <a:r>
              <a:rPr lang="pt-PT" sz="2400" b="1" dirty="0" smtClean="0"/>
              <a:t> </a:t>
            </a:r>
            <a:r>
              <a:rPr lang="pt-PT" sz="2400" b="1" dirty="0"/>
              <a:t>um tipo específico de </a:t>
            </a:r>
            <a:r>
              <a:rPr lang="pt-PT" sz="2400" b="1" i="1" dirty="0" err="1"/>
              <a:t>phishing</a:t>
            </a:r>
            <a:r>
              <a:rPr lang="pt-PT" sz="2400" b="1" dirty="0"/>
              <a:t> que envolve a </a:t>
            </a:r>
            <a:r>
              <a:rPr lang="pt-PT" sz="2400" b="1" dirty="0" smtClean="0"/>
              <a:t>redirecção </a:t>
            </a:r>
            <a:r>
              <a:rPr lang="pt-PT" sz="2400" b="1" dirty="0"/>
              <a:t>da navegação do usuário para </a:t>
            </a:r>
            <a:r>
              <a:rPr lang="pt-PT" sz="2400" b="1" i="1" dirty="0"/>
              <a:t>sites</a:t>
            </a:r>
            <a:r>
              <a:rPr lang="pt-PT" sz="2400" b="1" dirty="0"/>
              <a:t> falsos, por meio de alterações no serviço de DNS (</a:t>
            </a:r>
            <a:r>
              <a:rPr lang="pt-PT" sz="2400" b="1" i="1" dirty="0" err="1"/>
              <a:t>Domain</a:t>
            </a:r>
            <a:r>
              <a:rPr lang="pt-PT" sz="2400" b="1" i="1" dirty="0"/>
              <a:t> </a:t>
            </a:r>
            <a:r>
              <a:rPr lang="pt-PT" sz="2400" b="1" i="1" dirty="0" err="1"/>
              <a:t>Name</a:t>
            </a:r>
            <a:r>
              <a:rPr lang="pt-PT" sz="2400" b="1" i="1" dirty="0"/>
              <a:t> </a:t>
            </a:r>
            <a:r>
              <a:rPr lang="pt-PT" sz="2400" b="1" i="1" dirty="0" err="1"/>
              <a:t>System</a:t>
            </a:r>
            <a:r>
              <a:rPr lang="pt-PT" sz="2400" b="1" dirty="0" smtClean="0"/>
              <a:t>).</a:t>
            </a:r>
          </a:p>
          <a:p>
            <a:pPr marL="0" indent="0" algn="just">
              <a:buNone/>
            </a:pPr>
            <a:endParaRPr lang="pt-PT" sz="2400" dirty="0" smtClean="0"/>
          </a:p>
          <a:p>
            <a:pPr marL="0" indent="0" algn="just">
              <a:buNone/>
            </a:pPr>
            <a:r>
              <a:rPr lang="en-US" sz="2400" dirty="0" err="1"/>
              <a:t>Esta</a:t>
            </a:r>
            <a:r>
              <a:rPr lang="en-US" sz="2400" dirty="0"/>
              <a:t> </a:t>
            </a:r>
            <a:r>
              <a:rPr lang="en-US" sz="2400" dirty="0" err="1" smtClean="0"/>
              <a:t>redirecção</a:t>
            </a:r>
            <a:r>
              <a:rPr lang="en-US" sz="2400" dirty="0" smtClean="0"/>
              <a:t> </a:t>
            </a:r>
            <a:r>
              <a:rPr lang="en-US" sz="2400" dirty="0" err="1"/>
              <a:t>pode</a:t>
            </a:r>
            <a:r>
              <a:rPr lang="en-US" sz="2400" dirty="0"/>
              <a:t> </a:t>
            </a:r>
            <a:r>
              <a:rPr lang="en-US" sz="2400" dirty="0" err="1"/>
              <a:t>ocorrer</a:t>
            </a:r>
            <a:r>
              <a:rPr lang="en-US" sz="2400" dirty="0"/>
              <a:t>:</a:t>
            </a:r>
            <a:endParaRPr lang="pt-PT" sz="2400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400" dirty="0" smtClean="0"/>
              <a:t>Por </a:t>
            </a:r>
            <a:r>
              <a:rPr lang="pt-PT" sz="2400" dirty="0"/>
              <a:t>meio do comprometimento do servidor de DNS do provedor que você </a:t>
            </a:r>
            <a:r>
              <a:rPr lang="pt-PT" sz="2400" dirty="0" smtClean="0"/>
              <a:t>utiliza;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P</a:t>
            </a:r>
            <a:r>
              <a:rPr lang="pt-PT" sz="2400" dirty="0" smtClean="0"/>
              <a:t>ela acção </a:t>
            </a:r>
            <a:r>
              <a:rPr lang="pt-PT" sz="2400" dirty="0"/>
              <a:t>de códigos maliciosos </a:t>
            </a:r>
            <a:r>
              <a:rPr lang="pt-PT" sz="2400" dirty="0" smtClean="0"/>
              <a:t>projectados </a:t>
            </a:r>
            <a:r>
              <a:rPr lang="pt-PT" sz="2400" dirty="0"/>
              <a:t>para alterar o comportamento do serviço de DNS do seu </a:t>
            </a:r>
            <a:r>
              <a:rPr lang="pt-PT" sz="2400" dirty="0" smtClean="0"/>
              <a:t>computador;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P</a:t>
            </a:r>
            <a:r>
              <a:rPr lang="pt-PT" sz="2400" dirty="0" smtClean="0"/>
              <a:t>ela acção directa </a:t>
            </a:r>
            <a:r>
              <a:rPr lang="pt-PT" sz="2400" dirty="0"/>
              <a:t>de um invasor, que venha a ter acesso às configurações do serviço de DNS </a:t>
            </a:r>
            <a:r>
              <a:rPr lang="pt-PT" sz="2400" dirty="0" smtClean="0"/>
              <a:t>do </a:t>
            </a:r>
            <a:r>
              <a:rPr lang="pt-PT" sz="2400" dirty="0"/>
              <a:t>computador ou </a:t>
            </a:r>
            <a:r>
              <a:rPr lang="pt-PT" sz="2400" i="1" dirty="0" smtClean="0"/>
              <a:t>modem</a:t>
            </a:r>
            <a:r>
              <a:rPr lang="pt-PT" sz="2400" dirty="0" smtClean="0"/>
              <a:t>.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27764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 smtClean="0">
                <a:solidFill>
                  <a:srgbClr val="00B050"/>
                </a:solidFill>
              </a:rPr>
              <a:t>2. </a:t>
            </a:r>
            <a:r>
              <a:rPr lang="pt-PT" sz="3600" b="1" dirty="0">
                <a:solidFill>
                  <a:srgbClr val="00B050"/>
                </a:solidFill>
              </a:rPr>
              <a:t>Golpes na Internet</a:t>
            </a:r>
            <a:endParaRPr lang="pt-PT" sz="3600" b="1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2.4. </a:t>
            </a:r>
            <a:r>
              <a:rPr lang="pt-PT" sz="2400" b="1" i="1" dirty="0" err="1">
                <a:solidFill>
                  <a:srgbClr val="00B050"/>
                </a:solidFill>
              </a:rPr>
              <a:t>Pharming</a:t>
            </a:r>
            <a:endParaRPr lang="pt-PT" sz="2400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pt-PT" sz="2400" dirty="0" smtClean="0">
                <a:solidFill>
                  <a:srgbClr val="00B050"/>
                </a:solidFill>
              </a:rPr>
              <a:t>Prevenção:</a:t>
            </a:r>
          </a:p>
          <a:p>
            <a:pPr marL="0" indent="0" algn="just">
              <a:buNone/>
            </a:pPr>
            <a:endParaRPr lang="pt-PT" sz="2400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400" dirty="0" smtClean="0"/>
              <a:t>Desconfie se</a:t>
            </a:r>
            <a:r>
              <a:rPr lang="pt-PT" sz="2400" dirty="0"/>
              <a:t>, ao digitar uma URL, for </a:t>
            </a:r>
            <a:r>
              <a:rPr lang="pt-PT" sz="2400" dirty="0" smtClean="0"/>
              <a:t>redireccionado </a:t>
            </a:r>
            <a:r>
              <a:rPr lang="pt-PT" sz="2400" dirty="0"/>
              <a:t>para outro </a:t>
            </a:r>
            <a:r>
              <a:rPr lang="pt-PT" sz="2400" i="1" dirty="0"/>
              <a:t>site</a:t>
            </a:r>
            <a:r>
              <a:rPr lang="pt-PT" sz="2400" dirty="0"/>
              <a:t>, o qual tenta realizar alguma </a:t>
            </a:r>
            <a:r>
              <a:rPr lang="pt-PT" sz="2400" dirty="0" smtClean="0"/>
              <a:t>acção </a:t>
            </a:r>
            <a:r>
              <a:rPr lang="pt-PT" sz="2400" dirty="0"/>
              <a:t>suspeita, como abrir um arquivo ou tentar instalar um </a:t>
            </a:r>
            <a:r>
              <a:rPr lang="pt-PT" sz="2400" dirty="0" smtClean="0"/>
              <a:t>programa;</a:t>
            </a:r>
          </a:p>
          <a:p>
            <a:pPr algn="just">
              <a:buFont typeface="Courier New" pitchFamily="49" charset="0"/>
              <a:buChar char="o"/>
            </a:pPr>
            <a:endParaRPr lang="pt-PT" sz="2400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D</a:t>
            </a:r>
            <a:r>
              <a:rPr lang="pt-PT" sz="2400" dirty="0" smtClean="0"/>
              <a:t>esconfie </a:t>
            </a:r>
            <a:r>
              <a:rPr lang="pt-PT" sz="2400" dirty="0"/>
              <a:t>imediatamente caso o </a:t>
            </a:r>
            <a:r>
              <a:rPr lang="pt-PT" sz="2400" i="1" dirty="0"/>
              <a:t>site</a:t>
            </a:r>
            <a:r>
              <a:rPr lang="pt-PT" sz="2400" dirty="0"/>
              <a:t> de comércio </a:t>
            </a:r>
            <a:r>
              <a:rPr lang="pt-PT" sz="2400" dirty="0" smtClean="0"/>
              <a:t>electrónico </a:t>
            </a:r>
            <a:r>
              <a:rPr lang="pt-PT" sz="2400" dirty="0"/>
              <a:t>ou </a:t>
            </a:r>
            <a:r>
              <a:rPr lang="pt-PT" sz="2400" i="1" dirty="0"/>
              <a:t>Internet Banking</a:t>
            </a:r>
            <a:r>
              <a:rPr lang="pt-PT" sz="2400" dirty="0"/>
              <a:t> </a:t>
            </a:r>
            <a:r>
              <a:rPr lang="pt-PT" sz="2400" dirty="0" smtClean="0"/>
              <a:t>que </a:t>
            </a:r>
            <a:r>
              <a:rPr lang="pt-PT" sz="2400" dirty="0"/>
              <a:t>está </a:t>
            </a:r>
            <a:r>
              <a:rPr lang="pt-PT" sz="2400" dirty="0" smtClean="0"/>
              <a:t>aceder </a:t>
            </a:r>
            <a:r>
              <a:rPr lang="pt-PT" sz="2400" dirty="0"/>
              <a:t>não utilize conexão </a:t>
            </a:r>
            <a:r>
              <a:rPr lang="pt-PT" sz="2400" dirty="0" smtClean="0"/>
              <a:t>segura.</a:t>
            </a:r>
          </a:p>
          <a:p>
            <a:pPr algn="just">
              <a:buFont typeface="Courier New" pitchFamily="49" charset="0"/>
              <a:buChar char="o"/>
            </a:pPr>
            <a:endParaRPr lang="pt-PT" sz="2400" dirty="0"/>
          </a:p>
          <a:p>
            <a:pPr algn="just">
              <a:buFont typeface="Courier New" pitchFamily="49" charset="0"/>
              <a:buChar char="o"/>
            </a:pPr>
            <a:r>
              <a:rPr lang="pt-PT" sz="2400" dirty="0" smtClean="0"/>
              <a:t>Observe </a:t>
            </a:r>
            <a:r>
              <a:rPr lang="pt-PT" sz="2400" dirty="0"/>
              <a:t>se o certificado apresentado corresponde ao do </a:t>
            </a:r>
            <a:r>
              <a:rPr lang="pt-PT" sz="2400" i="1" dirty="0"/>
              <a:t>site</a:t>
            </a:r>
            <a:r>
              <a:rPr lang="pt-PT" sz="2400" dirty="0"/>
              <a:t> </a:t>
            </a:r>
            <a:r>
              <a:rPr lang="pt-PT" sz="2400" dirty="0" smtClean="0"/>
              <a:t>verdadeiro.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81095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 smtClean="0">
                <a:solidFill>
                  <a:srgbClr val="00B050"/>
                </a:solidFill>
              </a:rPr>
              <a:t>2. </a:t>
            </a:r>
            <a:r>
              <a:rPr lang="pt-PT" sz="3600" b="1" dirty="0">
                <a:solidFill>
                  <a:srgbClr val="00B050"/>
                </a:solidFill>
              </a:rPr>
              <a:t>Golpes na Internet</a:t>
            </a:r>
            <a:endParaRPr lang="pt-PT" sz="3600" b="1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2.5. </a:t>
            </a:r>
            <a:r>
              <a:rPr lang="pt-PT" sz="2400" b="1" dirty="0">
                <a:solidFill>
                  <a:srgbClr val="00B050"/>
                </a:solidFill>
              </a:rPr>
              <a:t>Golpes de comércio </a:t>
            </a:r>
            <a:r>
              <a:rPr lang="pt-PT" sz="2400" b="1" dirty="0" smtClean="0">
                <a:solidFill>
                  <a:srgbClr val="00B050"/>
                </a:solidFill>
              </a:rPr>
              <a:t>electrónico </a:t>
            </a:r>
          </a:p>
          <a:p>
            <a:pPr marL="0" indent="0" algn="just">
              <a:buNone/>
            </a:pPr>
            <a:endParaRPr lang="pt-PT" sz="2400" dirty="0" smtClean="0"/>
          </a:p>
          <a:p>
            <a:pPr marL="0" indent="0" algn="just">
              <a:buNone/>
            </a:pPr>
            <a:r>
              <a:rPr lang="pt-PT" sz="2400" dirty="0"/>
              <a:t>S</a:t>
            </a:r>
            <a:r>
              <a:rPr lang="pt-PT" sz="2400" dirty="0" smtClean="0"/>
              <a:t>ão </a:t>
            </a:r>
            <a:r>
              <a:rPr lang="pt-PT" sz="2400" dirty="0"/>
              <a:t>aqueles nos quais golpistas, com o </a:t>
            </a:r>
            <a:r>
              <a:rPr lang="pt-PT" sz="2400" dirty="0" smtClean="0"/>
              <a:t>objectivo </a:t>
            </a:r>
            <a:r>
              <a:rPr lang="pt-PT" sz="2400" dirty="0"/>
              <a:t>de obter vantagens financeiras, exploram a relação de confiança existente entre as partes envolvidas em uma </a:t>
            </a:r>
            <a:r>
              <a:rPr lang="pt-PT" sz="2400" dirty="0" smtClean="0"/>
              <a:t>transacção comercial.</a:t>
            </a:r>
          </a:p>
          <a:p>
            <a:pPr marL="0" indent="0" algn="just">
              <a:buNone/>
            </a:pPr>
            <a:endParaRPr lang="pt-PT" sz="2400" dirty="0"/>
          </a:p>
          <a:p>
            <a:pPr marL="0" indent="0" algn="just">
              <a:buNone/>
            </a:pPr>
            <a:r>
              <a:rPr lang="pt-PT" sz="2400" dirty="0"/>
              <a:t>Alguns destes golpes são apresentados nas próximas </a:t>
            </a:r>
            <a:r>
              <a:rPr lang="pt-PT" sz="2400" dirty="0" smtClean="0"/>
              <a:t>secções:</a:t>
            </a:r>
          </a:p>
          <a:p>
            <a:pPr algn="just">
              <a:buFont typeface="Courier New" pitchFamily="49" charset="0"/>
              <a:buChar char="o"/>
            </a:pPr>
            <a:endParaRPr lang="pt-PT" sz="2400" dirty="0" smtClean="0"/>
          </a:p>
          <a:p>
            <a:pPr marL="0" indent="0" algn="just">
              <a:buNone/>
            </a:pPr>
            <a:r>
              <a:rPr lang="pt-PT" sz="2400" b="1" dirty="0" smtClean="0"/>
              <a:t>2.5.1. Golpe </a:t>
            </a:r>
            <a:r>
              <a:rPr lang="pt-PT" sz="2400" b="1" dirty="0"/>
              <a:t>do </a:t>
            </a:r>
            <a:r>
              <a:rPr lang="pt-PT" sz="2400" b="1" i="1" dirty="0"/>
              <a:t>site</a:t>
            </a:r>
            <a:r>
              <a:rPr lang="pt-PT" sz="2400" b="1" dirty="0"/>
              <a:t> de comércio </a:t>
            </a:r>
            <a:r>
              <a:rPr lang="pt-PT" sz="2400" b="1" dirty="0" smtClean="0"/>
              <a:t>electrónico fraudulento.</a:t>
            </a:r>
          </a:p>
          <a:p>
            <a:pPr marL="0" indent="0" algn="just">
              <a:buNone/>
            </a:pPr>
            <a:endParaRPr lang="pt-PT" sz="2400" b="1" dirty="0"/>
          </a:p>
          <a:p>
            <a:pPr marL="0" indent="0" algn="just">
              <a:buNone/>
            </a:pPr>
            <a:r>
              <a:rPr lang="pt-PT" sz="2400" dirty="0"/>
              <a:t>Neste golpe, o golpista cria um </a:t>
            </a:r>
            <a:r>
              <a:rPr lang="pt-PT" sz="2400" i="1" dirty="0"/>
              <a:t>site</a:t>
            </a:r>
            <a:r>
              <a:rPr lang="pt-PT" sz="2400" dirty="0"/>
              <a:t> fraudulento, com o </a:t>
            </a:r>
            <a:r>
              <a:rPr lang="pt-PT" sz="2400" dirty="0" smtClean="0"/>
              <a:t>objectivo </a:t>
            </a:r>
            <a:r>
              <a:rPr lang="pt-PT" sz="2400" dirty="0"/>
              <a:t>específico de enganar os possíveis clientes que, após </a:t>
            </a:r>
            <a:r>
              <a:rPr lang="pt-PT" sz="2400" dirty="0" smtClean="0"/>
              <a:t>efectuarem </a:t>
            </a:r>
            <a:r>
              <a:rPr lang="pt-PT" sz="2400" dirty="0"/>
              <a:t>os pagamentos, não recebem as mercadorias.</a:t>
            </a:r>
            <a:endParaRPr lang="pt-PT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41249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 smtClean="0">
                <a:solidFill>
                  <a:srgbClr val="00B050"/>
                </a:solidFill>
              </a:rPr>
              <a:t>2. </a:t>
            </a:r>
            <a:r>
              <a:rPr lang="pt-PT" sz="3600" b="1" dirty="0">
                <a:solidFill>
                  <a:srgbClr val="00B050"/>
                </a:solidFill>
              </a:rPr>
              <a:t>Golpes na Internet</a:t>
            </a:r>
            <a:endParaRPr lang="pt-PT" sz="3600" b="1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2.5</a:t>
            </a:r>
            <a:r>
              <a:rPr lang="pt-PT" sz="2400" b="1" dirty="0">
                <a:solidFill>
                  <a:srgbClr val="00B050"/>
                </a:solidFill>
              </a:rPr>
              <a:t>. Golpes de comércio electrónico </a:t>
            </a:r>
          </a:p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2.5.1</a:t>
            </a:r>
            <a:r>
              <a:rPr lang="pt-PT" sz="2400" b="1" dirty="0">
                <a:solidFill>
                  <a:srgbClr val="00B050"/>
                </a:solidFill>
              </a:rPr>
              <a:t>. Golpe do </a:t>
            </a:r>
            <a:r>
              <a:rPr lang="pt-PT" sz="2400" b="1" i="1" dirty="0">
                <a:solidFill>
                  <a:srgbClr val="00B050"/>
                </a:solidFill>
              </a:rPr>
              <a:t>site</a:t>
            </a:r>
            <a:r>
              <a:rPr lang="pt-PT" sz="2400" b="1" dirty="0">
                <a:solidFill>
                  <a:srgbClr val="00B050"/>
                </a:solidFill>
              </a:rPr>
              <a:t> de comércio electrónico </a:t>
            </a:r>
            <a:r>
              <a:rPr lang="pt-PT" sz="2400" b="1" dirty="0" smtClean="0">
                <a:solidFill>
                  <a:srgbClr val="00B050"/>
                </a:solidFill>
              </a:rPr>
              <a:t>fraudulento</a:t>
            </a:r>
          </a:p>
          <a:p>
            <a:pPr marL="0" indent="0" algn="just">
              <a:buNone/>
            </a:pPr>
            <a:endParaRPr lang="pt-PT" sz="2400" dirty="0" smtClean="0"/>
          </a:p>
          <a:p>
            <a:pPr marL="0" indent="0" algn="just">
              <a:buNone/>
            </a:pPr>
            <a:r>
              <a:rPr lang="pt-PT" sz="2400" dirty="0"/>
              <a:t>Para aumentar as chances de sucesso, o golpista costuma utilizar artifícios como</a:t>
            </a:r>
            <a:r>
              <a:rPr lang="pt-PT" sz="2400" dirty="0" smtClean="0"/>
              <a:t>:</a:t>
            </a:r>
          </a:p>
          <a:p>
            <a:pPr marL="0" indent="0" algn="just">
              <a:buNone/>
            </a:pPr>
            <a:endParaRPr lang="pt-PT" sz="2400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E</a:t>
            </a:r>
            <a:r>
              <a:rPr lang="pt-PT" sz="2400" dirty="0" smtClean="0"/>
              <a:t>nviar </a:t>
            </a:r>
            <a:r>
              <a:rPr lang="pt-PT" sz="2400" i="1" dirty="0" smtClean="0"/>
              <a:t>spam</a:t>
            </a:r>
            <a:r>
              <a:rPr lang="pt-PT" sz="2400" dirty="0" smtClean="0"/>
              <a:t>;</a:t>
            </a:r>
          </a:p>
          <a:p>
            <a:pPr algn="just">
              <a:buFont typeface="Courier New" pitchFamily="49" charset="0"/>
              <a:buChar char="o"/>
            </a:pPr>
            <a:endParaRPr lang="pt-PT" sz="2400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F</a:t>
            </a:r>
            <a:r>
              <a:rPr lang="pt-PT" sz="2400" dirty="0" smtClean="0"/>
              <a:t>azer </a:t>
            </a:r>
            <a:r>
              <a:rPr lang="pt-PT" sz="2400" dirty="0"/>
              <a:t>propaganda via </a:t>
            </a:r>
            <a:r>
              <a:rPr lang="pt-PT" sz="2400" i="1" dirty="0"/>
              <a:t>links</a:t>
            </a:r>
            <a:r>
              <a:rPr lang="pt-PT" sz="2400" dirty="0"/>
              <a:t> </a:t>
            </a:r>
            <a:r>
              <a:rPr lang="pt-PT" sz="2400" dirty="0" smtClean="0"/>
              <a:t>patrocinados;</a:t>
            </a:r>
          </a:p>
          <a:p>
            <a:pPr algn="just">
              <a:buFont typeface="Courier New" pitchFamily="49" charset="0"/>
              <a:buChar char="o"/>
            </a:pPr>
            <a:endParaRPr lang="pt-PT" sz="2400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A</a:t>
            </a:r>
            <a:r>
              <a:rPr lang="pt-PT" sz="2400" dirty="0" smtClean="0"/>
              <a:t>nunciar </a:t>
            </a:r>
            <a:r>
              <a:rPr lang="pt-PT" sz="2400" dirty="0"/>
              <a:t>descontos </a:t>
            </a:r>
            <a:r>
              <a:rPr lang="pt-PT" sz="2400" dirty="0" smtClean="0"/>
              <a:t>e </a:t>
            </a:r>
            <a:r>
              <a:rPr lang="pt-PT" sz="2400" dirty="0"/>
              <a:t>ofertar produtos muito procurados e com preços abaixo dos praticados pelo </a:t>
            </a:r>
            <a:r>
              <a:rPr lang="pt-PT" sz="2400" dirty="0" smtClean="0"/>
              <a:t>mercado;</a:t>
            </a:r>
          </a:p>
          <a:p>
            <a:pPr algn="just">
              <a:buFont typeface="Courier New" pitchFamily="49" charset="0"/>
              <a:buChar char="o"/>
            </a:pPr>
            <a:endParaRPr lang="pt-PT" sz="2000" dirty="0" smtClean="0"/>
          </a:p>
        </p:txBody>
      </p:sp>
    </p:spTree>
    <p:extLst>
      <p:ext uri="{BB962C8B-B14F-4D97-AF65-F5344CB8AC3E}">
        <p14:creationId xmlns:p14="http://schemas.microsoft.com/office/powerpoint/2010/main" val="281879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 smtClean="0">
                <a:solidFill>
                  <a:srgbClr val="00B050"/>
                </a:solidFill>
              </a:rPr>
              <a:t>1. Segurança na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PT" sz="2000" dirty="0"/>
          </a:p>
          <a:p>
            <a:pPr marL="0" indent="0" algn="just">
              <a:buNone/>
            </a:pPr>
            <a:r>
              <a:rPr lang="en-US" sz="2400" dirty="0" err="1" smtClean="0">
                <a:solidFill>
                  <a:srgbClr val="00B050"/>
                </a:solidFill>
              </a:rPr>
              <a:t>Acções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</a:rPr>
              <a:t>que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</a:rPr>
              <a:t>podem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</a:rPr>
              <a:t>ser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</a:rPr>
              <a:t>desenvolvidas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</a:rPr>
              <a:t>na</a:t>
            </a:r>
            <a:r>
              <a:rPr lang="en-US" sz="2400" dirty="0" smtClean="0">
                <a:solidFill>
                  <a:srgbClr val="00B050"/>
                </a:solidFill>
              </a:rPr>
              <a:t> Internet:</a:t>
            </a:r>
            <a:endParaRPr lang="pt-PT" sz="2400" dirty="0">
              <a:solidFill>
                <a:srgbClr val="00B050"/>
              </a:solidFill>
            </a:endParaRPr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Aceder </a:t>
            </a:r>
            <a:r>
              <a:rPr lang="pt-PT" sz="2400" i="1" dirty="0"/>
              <a:t>sites</a:t>
            </a:r>
            <a:r>
              <a:rPr lang="pt-PT" sz="2400" dirty="0"/>
              <a:t> dedicados a brincadeiras, passatempos, histórias </a:t>
            </a:r>
            <a:r>
              <a:rPr lang="pt-PT" sz="2400" dirty="0" smtClean="0"/>
              <a:t>e </a:t>
            </a:r>
            <a:r>
              <a:rPr lang="pt-PT" sz="2400" dirty="0"/>
              <a:t>jogos;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Consultar a programação das salas de cinema, espectáculos teatrais, exposições e </a:t>
            </a:r>
            <a:r>
              <a:rPr lang="pt-PT" sz="2400" i="1" dirty="0"/>
              <a:t>shows</a:t>
            </a:r>
            <a:r>
              <a:rPr lang="pt-PT" sz="2400" dirty="0"/>
              <a:t> e adquirir ingressos;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Consultar acervos de museus e </a:t>
            </a:r>
            <a:r>
              <a:rPr lang="pt-PT" sz="2400" i="1" dirty="0"/>
              <a:t>sites</a:t>
            </a:r>
            <a:r>
              <a:rPr lang="pt-PT" sz="2400" dirty="0"/>
              <a:t> dedicados à obra de grandes artistas, e mais.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648200"/>
            <a:ext cx="28575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4625606"/>
            <a:ext cx="28289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 smtClean="0">
                <a:solidFill>
                  <a:srgbClr val="00B050"/>
                </a:solidFill>
              </a:rPr>
              <a:t>2. </a:t>
            </a:r>
            <a:r>
              <a:rPr lang="pt-PT" sz="3600" b="1" dirty="0">
                <a:solidFill>
                  <a:srgbClr val="00B050"/>
                </a:solidFill>
              </a:rPr>
              <a:t>Golpes na Internet</a:t>
            </a:r>
            <a:endParaRPr lang="pt-PT" sz="3600" b="1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2.5</a:t>
            </a:r>
            <a:r>
              <a:rPr lang="pt-PT" sz="2400" b="1" dirty="0">
                <a:solidFill>
                  <a:srgbClr val="00B050"/>
                </a:solidFill>
              </a:rPr>
              <a:t>. Golpes de comércio electrónico </a:t>
            </a:r>
          </a:p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2.5.1</a:t>
            </a:r>
            <a:r>
              <a:rPr lang="pt-PT" sz="2400" b="1" dirty="0">
                <a:solidFill>
                  <a:srgbClr val="00B050"/>
                </a:solidFill>
              </a:rPr>
              <a:t>. Golpe do </a:t>
            </a:r>
            <a:r>
              <a:rPr lang="pt-PT" sz="2400" b="1" i="1" dirty="0">
                <a:solidFill>
                  <a:srgbClr val="00B050"/>
                </a:solidFill>
              </a:rPr>
              <a:t>site</a:t>
            </a:r>
            <a:r>
              <a:rPr lang="pt-PT" sz="2400" b="1" dirty="0">
                <a:solidFill>
                  <a:srgbClr val="00B050"/>
                </a:solidFill>
              </a:rPr>
              <a:t> de comércio electrónico </a:t>
            </a:r>
            <a:r>
              <a:rPr lang="pt-PT" sz="2400" b="1" dirty="0" smtClean="0">
                <a:solidFill>
                  <a:srgbClr val="00B050"/>
                </a:solidFill>
              </a:rPr>
              <a:t>fraudulento</a:t>
            </a:r>
          </a:p>
          <a:p>
            <a:pPr marL="0" indent="0" algn="just">
              <a:buNone/>
            </a:pPr>
            <a:endParaRPr lang="pt-PT" sz="2400" dirty="0" smtClean="0"/>
          </a:p>
          <a:p>
            <a:pPr marL="0" indent="0" algn="just">
              <a:buNone/>
            </a:pPr>
            <a:r>
              <a:rPr lang="pt-PT" sz="2400" dirty="0"/>
              <a:t>Para aumentar as chances de sucesso, o golpista costuma utilizar artifícios como:</a:t>
            </a:r>
            <a:endParaRPr lang="pt-PT" sz="2400" dirty="0" smtClean="0"/>
          </a:p>
          <a:p>
            <a:pPr marL="0" indent="0" algn="just">
              <a:buNone/>
            </a:pPr>
            <a:r>
              <a:rPr lang="pt-PT" sz="2400" dirty="0"/>
              <a:t>Além do comprador, que paga mas não recebe a mercadoria, este tipo de golpe pode ter outras vítimas, como: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Uma empresa séria, cujo nome tenha sido vinculado ao golpe;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um </a:t>
            </a:r>
            <a:r>
              <a:rPr lang="pt-PT" sz="2400" i="1" dirty="0"/>
              <a:t>site</a:t>
            </a:r>
            <a:r>
              <a:rPr lang="pt-PT" sz="2400" dirty="0"/>
              <a:t> de compras colectivas, caso ele tenha intermediado a compra;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uma pessoa, cuja identidade tenha sido usada para a criação do </a:t>
            </a:r>
            <a:r>
              <a:rPr lang="pt-PT" sz="2400" i="1" dirty="0"/>
              <a:t>site</a:t>
            </a:r>
            <a:r>
              <a:rPr lang="pt-PT" sz="2400" dirty="0"/>
              <a:t> ou para abertura de empresas fantasmas</a:t>
            </a:r>
            <a:r>
              <a:rPr lang="pt-PT" sz="2400" dirty="0" smtClean="0"/>
              <a:t>.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419762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 smtClean="0">
                <a:solidFill>
                  <a:srgbClr val="00B050"/>
                </a:solidFill>
              </a:rPr>
              <a:t>2. </a:t>
            </a:r>
            <a:r>
              <a:rPr lang="pt-PT" sz="3600" b="1" dirty="0">
                <a:solidFill>
                  <a:srgbClr val="00B050"/>
                </a:solidFill>
              </a:rPr>
              <a:t>Golpes na Internet</a:t>
            </a:r>
            <a:endParaRPr lang="pt-PT" sz="3600" b="1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2.5</a:t>
            </a:r>
            <a:r>
              <a:rPr lang="pt-PT" sz="2400" b="1" dirty="0">
                <a:solidFill>
                  <a:srgbClr val="00B050"/>
                </a:solidFill>
              </a:rPr>
              <a:t>. Golpes de comércio electrónico </a:t>
            </a:r>
          </a:p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2.5.1</a:t>
            </a:r>
            <a:r>
              <a:rPr lang="pt-PT" sz="2400" b="1" dirty="0">
                <a:solidFill>
                  <a:srgbClr val="00B050"/>
                </a:solidFill>
              </a:rPr>
              <a:t>. Golpe do </a:t>
            </a:r>
            <a:r>
              <a:rPr lang="pt-PT" sz="2400" b="1" i="1" dirty="0">
                <a:solidFill>
                  <a:srgbClr val="00B050"/>
                </a:solidFill>
              </a:rPr>
              <a:t>site</a:t>
            </a:r>
            <a:r>
              <a:rPr lang="pt-PT" sz="2400" b="1" dirty="0">
                <a:solidFill>
                  <a:srgbClr val="00B050"/>
                </a:solidFill>
              </a:rPr>
              <a:t> de comércio electrónico </a:t>
            </a:r>
            <a:r>
              <a:rPr lang="pt-PT" sz="2400" b="1" dirty="0" smtClean="0">
                <a:solidFill>
                  <a:srgbClr val="00B050"/>
                </a:solidFill>
              </a:rPr>
              <a:t>fraudulento</a:t>
            </a:r>
          </a:p>
          <a:p>
            <a:pPr marL="0" indent="0" algn="just">
              <a:buNone/>
            </a:pPr>
            <a:endParaRPr lang="pt-PT" sz="2400" b="1" dirty="0" smtClean="0"/>
          </a:p>
          <a:p>
            <a:pPr marL="0" indent="0" algn="just">
              <a:buNone/>
            </a:pPr>
            <a:r>
              <a:rPr lang="pt-PT" sz="2400" b="1" dirty="0" smtClean="0"/>
              <a:t>Prevenção: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400" dirty="0" smtClean="0"/>
              <a:t>Faça </a:t>
            </a:r>
            <a:r>
              <a:rPr lang="pt-PT" sz="2400" dirty="0"/>
              <a:t>uma pesquisa de mercado, comparando o preço do produto exposto no </a:t>
            </a:r>
            <a:r>
              <a:rPr lang="pt-PT" sz="2400" i="1" dirty="0"/>
              <a:t>site</a:t>
            </a:r>
            <a:r>
              <a:rPr lang="pt-PT" sz="2400" dirty="0"/>
              <a:t> com os valores obtidos na </a:t>
            </a:r>
            <a:r>
              <a:rPr lang="pt-PT" sz="2400" dirty="0" smtClean="0"/>
              <a:t>pesquisa.</a:t>
            </a:r>
            <a:endParaRPr lang="pt-PT" sz="2400" dirty="0"/>
          </a:p>
          <a:p>
            <a:pPr algn="just">
              <a:buFont typeface="Courier New" pitchFamily="49" charset="0"/>
              <a:buChar char="o"/>
            </a:pPr>
            <a:r>
              <a:rPr lang="pt-PT" sz="2400" dirty="0" smtClean="0"/>
              <a:t>Pesquise </a:t>
            </a:r>
            <a:r>
              <a:rPr lang="pt-PT" sz="2400" dirty="0"/>
              <a:t>na Internet sobre o </a:t>
            </a:r>
            <a:r>
              <a:rPr lang="pt-PT" sz="2400" i="1" dirty="0" smtClean="0"/>
              <a:t>site</a:t>
            </a:r>
            <a:r>
              <a:rPr lang="pt-PT" sz="2400" dirty="0" smtClean="0"/>
              <a:t>.</a:t>
            </a:r>
            <a:endParaRPr lang="pt-PT" sz="2400" dirty="0"/>
          </a:p>
          <a:p>
            <a:pPr algn="just">
              <a:buFont typeface="Courier New" pitchFamily="49" charset="0"/>
              <a:buChar char="o"/>
            </a:pPr>
            <a:r>
              <a:rPr lang="pt-PT" sz="2400" dirty="0" smtClean="0"/>
              <a:t>Aceda a </a:t>
            </a:r>
            <a:r>
              <a:rPr lang="pt-PT" sz="2400" i="1" dirty="0"/>
              <a:t>sites</a:t>
            </a:r>
            <a:r>
              <a:rPr lang="pt-PT" sz="2400" dirty="0"/>
              <a:t> especializados em tratar reclamações de consumidores insatisfeitos, para verificar se há reclamações referentes a esta empresa; </a:t>
            </a: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261255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 smtClean="0">
                <a:solidFill>
                  <a:srgbClr val="00B050"/>
                </a:solidFill>
              </a:rPr>
              <a:t>2. </a:t>
            </a:r>
            <a:r>
              <a:rPr lang="pt-PT" sz="3600" b="1" dirty="0">
                <a:solidFill>
                  <a:srgbClr val="00B050"/>
                </a:solidFill>
              </a:rPr>
              <a:t>Golpes na Internet</a:t>
            </a:r>
            <a:endParaRPr lang="pt-PT" sz="3600" b="1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2.5</a:t>
            </a:r>
            <a:r>
              <a:rPr lang="pt-PT" sz="2400" b="1" dirty="0">
                <a:solidFill>
                  <a:srgbClr val="00B050"/>
                </a:solidFill>
              </a:rPr>
              <a:t>. Golpes de comércio electrónico </a:t>
            </a:r>
          </a:p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2.5.1</a:t>
            </a:r>
            <a:r>
              <a:rPr lang="pt-PT" sz="2400" b="1" dirty="0">
                <a:solidFill>
                  <a:srgbClr val="00B050"/>
                </a:solidFill>
              </a:rPr>
              <a:t>. Golpe do </a:t>
            </a:r>
            <a:r>
              <a:rPr lang="pt-PT" sz="2400" b="1" i="1" dirty="0">
                <a:solidFill>
                  <a:srgbClr val="00B050"/>
                </a:solidFill>
              </a:rPr>
              <a:t>site</a:t>
            </a:r>
            <a:r>
              <a:rPr lang="pt-PT" sz="2400" b="1" dirty="0">
                <a:solidFill>
                  <a:srgbClr val="00B050"/>
                </a:solidFill>
              </a:rPr>
              <a:t> de comércio electrónico </a:t>
            </a:r>
            <a:r>
              <a:rPr lang="pt-PT" sz="2400" b="1" dirty="0" smtClean="0">
                <a:solidFill>
                  <a:srgbClr val="00B050"/>
                </a:solidFill>
              </a:rPr>
              <a:t>fraudulento</a:t>
            </a:r>
          </a:p>
          <a:p>
            <a:pPr marL="0" indent="0" algn="just">
              <a:buNone/>
            </a:pPr>
            <a:endParaRPr lang="pt-PT" sz="2400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Prevenção:</a:t>
            </a:r>
          </a:p>
          <a:p>
            <a:pPr marL="0" indent="0" algn="just">
              <a:buNone/>
            </a:pPr>
            <a:endParaRPr lang="pt-PT" sz="2400" b="1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Fique atento a propagandas recebidas através de </a:t>
            </a:r>
            <a:r>
              <a:rPr lang="pt-PT" sz="2400" i="1" dirty="0"/>
              <a:t>spam</a:t>
            </a:r>
            <a:r>
              <a:rPr lang="pt-PT" sz="2400" dirty="0" smtClean="0"/>
              <a:t>.</a:t>
            </a:r>
          </a:p>
          <a:p>
            <a:pPr algn="just">
              <a:buFont typeface="Courier New" pitchFamily="49" charset="0"/>
              <a:buChar char="o"/>
            </a:pPr>
            <a:endParaRPr lang="pt-PT" sz="2400" dirty="0"/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Seja cuidadoso ao aceder </a:t>
            </a:r>
            <a:r>
              <a:rPr lang="pt-PT" sz="2400" i="1" dirty="0"/>
              <a:t>links</a:t>
            </a:r>
            <a:r>
              <a:rPr lang="pt-PT" sz="2400" dirty="0"/>
              <a:t> </a:t>
            </a:r>
            <a:r>
              <a:rPr lang="pt-PT" sz="2400" dirty="0" smtClean="0"/>
              <a:t>patrocinados</a:t>
            </a:r>
          </a:p>
          <a:p>
            <a:pPr algn="just">
              <a:buFont typeface="Courier New" pitchFamily="49" charset="0"/>
              <a:buChar char="o"/>
            </a:pPr>
            <a:endParaRPr lang="pt-PT" sz="2400" dirty="0"/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Não informe dados de pagamento caso o </a:t>
            </a:r>
            <a:r>
              <a:rPr lang="pt-PT" sz="2400" i="1" dirty="0"/>
              <a:t>site</a:t>
            </a:r>
            <a:r>
              <a:rPr lang="pt-PT" sz="2400" dirty="0"/>
              <a:t> não ofereça conexão segura ou não apresente um certificado confiável.</a:t>
            </a:r>
          </a:p>
        </p:txBody>
      </p:sp>
    </p:spTree>
    <p:extLst>
      <p:ext uri="{BB962C8B-B14F-4D97-AF65-F5344CB8AC3E}">
        <p14:creationId xmlns:p14="http://schemas.microsoft.com/office/powerpoint/2010/main" val="109769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 smtClean="0">
                <a:solidFill>
                  <a:srgbClr val="00B050"/>
                </a:solidFill>
              </a:rPr>
              <a:t>2. </a:t>
            </a:r>
            <a:r>
              <a:rPr lang="pt-PT" sz="3600" b="1" dirty="0">
                <a:solidFill>
                  <a:srgbClr val="00B050"/>
                </a:solidFill>
              </a:rPr>
              <a:t>Golpes na Internet</a:t>
            </a:r>
            <a:endParaRPr lang="pt-PT" sz="3600" b="1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2.5</a:t>
            </a:r>
            <a:r>
              <a:rPr lang="pt-PT" sz="2400" b="1" dirty="0">
                <a:solidFill>
                  <a:srgbClr val="00B050"/>
                </a:solidFill>
              </a:rPr>
              <a:t>. Golpes de comércio electrónico </a:t>
            </a:r>
          </a:p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2.5.2. </a:t>
            </a:r>
            <a:r>
              <a:rPr lang="pt-PT" sz="2400" b="1" dirty="0">
                <a:solidFill>
                  <a:srgbClr val="00B050"/>
                </a:solidFill>
              </a:rPr>
              <a:t>Golpe </a:t>
            </a:r>
            <a:r>
              <a:rPr lang="pt-PT" sz="2400" b="1" dirty="0" smtClean="0">
                <a:solidFill>
                  <a:srgbClr val="00B050"/>
                </a:solidFill>
              </a:rPr>
              <a:t>envolvendo </a:t>
            </a:r>
            <a:r>
              <a:rPr lang="pt-PT" sz="2400" b="1" i="1" dirty="0" smtClean="0">
                <a:solidFill>
                  <a:srgbClr val="00B050"/>
                </a:solidFill>
              </a:rPr>
              <a:t>site</a:t>
            </a:r>
            <a:r>
              <a:rPr lang="pt-PT" sz="2400" b="1" dirty="0" smtClean="0">
                <a:solidFill>
                  <a:srgbClr val="00B050"/>
                </a:solidFill>
              </a:rPr>
              <a:t> </a:t>
            </a:r>
            <a:r>
              <a:rPr lang="pt-PT" sz="2400" b="1" dirty="0">
                <a:solidFill>
                  <a:srgbClr val="00B050"/>
                </a:solidFill>
              </a:rPr>
              <a:t>de </a:t>
            </a:r>
            <a:r>
              <a:rPr lang="pt-PT" sz="2400" b="1" dirty="0" smtClean="0">
                <a:solidFill>
                  <a:srgbClr val="00B050"/>
                </a:solidFill>
              </a:rPr>
              <a:t>compras colectivas</a:t>
            </a:r>
          </a:p>
          <a:p>
            <a:pPr marL="0" indent="0" algn="just">
              <a:buNone/>
            </a:pPr>
            <a:endParaRPr lang="pt-PT" sz="2400" b="1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400" dirty="0" smtClean="0"/>
              <a:t>Golpistas </a:t>
            </a:r>
            <a:r>
              <a:rPr lang="pt-PT" sz="2400" dirty="0"/>
              <a:t>criam </a:t>
            </a:r>
            <a:r>
              <a:rPr lang="pt-PT" sz="2400" i="1" dirty="0"/>
              <a:t>sites</a:t>
            </a:r>
            <a:r>
              <a:rPr lang="pt-PT" sz="2400" dirty="0"/>
              <a:t> fraudulentos e os utilizam para anunciar produtos nos </a:t>
            </a:r>
            <a:r>
              <a:rPr lang="pt-PT" sz="2400" i="1" dirty="0"/>
              <a:t>sites</a:t>
            </a:r>
            <a:r>
              <a:rPr lang="pt-PT" sz="2400" dirty="0"/>
              <a:t> de compras colectivas e, assim, conseguir grande quantidade de vítimas em um curto intervalo de </a:t>
            </a:r>
            <a:r>
              <a:rPr lang="pt-PT" sz="2400" dirty="0" smtClean="0"/>
              <a:t>tempo.</a:t>
            </a:r>
          </a:p>
          <a:p>
            <a:pPr algn="just">
              <a:buFont typeface="Courier New" pitchFamily="49" charset="0"/>
              <a:buChar char="o"/>
            </a:pPr>
            <a:endParaRPr lang="pt-PT" sz="2400" dirty="0"/>
          </a:p>
          <a:p>
            <a:pPr algn="just">
              <a:buFont typeface="Courier New" pitchFamily="49" charset="0"/>
              <a:buChar char="o"/>
            </a:pPr>
            <a:r>
              <a:rPr lang="pt-PT" sz="2400" dirty="0" smtClean="0"/>
              <a:t>Além </a:t>
            </a:r>
            <a:r>
              <a:rPr lang="pt-PT" sz="2400" dirty="0"/>
              <a:t>disto, </a:t>
            </a:r>
            <a:r>
              <a:rPr lang="pt-PT" sz="2400" i="1" dirty="0"/>
              <a:t>sites</a:t>
            </a:r>
            <a:r>
              <a:rPr lang="pt-PT" sz="2400" dirty="0"/>
              <a:t> de compras </a:t>
            </a:r>
            <a:r>
              <a:rPr lang="pt-PT" sz="2400" dirty="0" smtClean="0"/>
              <a:t>colectivas </a:t>
            </a:r>
            <a:r>
              <a:rPr lang="pt-PT" sz="2400" dirty="0"/>
              <a:t>também podem ser usados como tema de mensagens de </a:t>
            </a:r>
            <a:r>
              <a:rPr lang="pt-PT" sz="2400" i="1" dirty="0" err="1"/>
              <a:t>phishing</a:t>
            </a:r>
            <a:r>
              <a:rPr lang="pt-PT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58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 smtClean="0">
                <a:solidFill>
                  <a:srgbClr val="00B050"/>
                </a:solidFill>
              </a:rPr>
              <a:t>2. </a:t>
            </a:r>
            <a:r>
              <a:rPr lang="pt-PT" sz="3600" b="1" dirty="0">
                <a:solidFill>
                  <a:srgbClr val="00B050"/>
                </a:solidFill>
              </a:rPr>
              <a:t>Golpes na Internet</a:t>
            </a:r>
            <a:endParaRPr lang="pt-PT" sz="3600" b="1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2.5</a:t>
            </a:r>
            <a:r>
              <a:rPr lang="pt-PT" sz="2400" b="1" dirty="0">
                <a:solidFill>
                  <a:srgbClr val="00B050"/>
                </a:solidFill>
              </a:rPr>
              <a:t>. Golpes de comércio electrónico </a:t>
            </a:r>
          </a:p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2.5.2. </a:t>
            </a:r>
            <a:r>
              <a:rPr lang="pt-PT" sz="2400" b="1" dirty="0">
                <a:solidFill>
                  <a:srgbClr val="00B050"/>
                </a:solidFill>
              </a:rPr>
              <a:t>Golpe </a:t>
            </a:r>
            <a:r>
              <a:rPr lang="pt-PT" sz="2400" b="1" dirty="0" smtClean="0">
                <a:solidFill>
                  <a:srgbClr val="00B050"/>
                </a:solidFill>
              </a:rPr>
              <a:t>envolvendo </a:t>
            </a:r>
            <a:r>
              <a:rPr lang="pt-PT" sz="2400" b="1" i="1" dirty="0" smtClean="0">
                <a:solidFill>
                  <a:srgbClr val="00B050"/>
                </a:solidFill>
              </a:rPr>
              <a:t>site</a:t>
            </a:r>
            <a:r>
              <a:rPr lang="pt-PT" sz="2400" b="1" dirty="0" smtClean="0">
                <a:solidFill>
                  <a:srgbClr val="00B050"/>
                </a:solidFill>
              </a:rPr>
              <a:t> </a:t>
            </a:r>
            <a:r>
              <a:rPr lang="pt-PT" sz="2400" b="1" dirty="0">
                <a:solidFill>
                  <a:srgbClr val="00B050"/>
                </a:solidFill>
              </a:rPr>
              <a:t>de </a:t>
            </a:r>
            <a:r>
              <a:rPr lang="pt-PT" sz="2400" b="1" dirty="0" smtClean="0">
                <a:solidFill>
                  <a:srgbClr val="00B050"/>
                </a:solidFill>
              </a:rPr>
              <a:t>compras colectivas</a:t>
            </a:r>
          </a:p>
          <a:p>
            <a:pPr marL="0" indent="0" algn="just">
              <a:buNone/>
            </a:pPr>
            <a:endParaRPr lang="pt-PT" sz="2400" b="1" dirty="0" smtClean="0"/>
          </a:p>
          <a:p>
            <a:pPr marL="0" indent="0" algn="just">
              <a:buNone/>
            </a:pPr>
            <a:endParaRPr lang="pt-PT" sz="2400" dirty="0"/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Golpistas costumam mandar mensagens como se tivessem sido enviadas pelo </a:t>
            </a:r>
            <a:r>
              <a:rPr lang="pt-PT" sz="2400" i="1" dirty="0"/>
              <a:t>site</a:t>
            </a:r>
            <a:r>
              <a:rPr lang="pt-PT" sz="2400" dirty="0"/>
              <a:t> verdadeiro e, desta forma, tentam induzir o usuário a aceder uma página falsa e a fornecer dados pessoais, como número de cartão de crédito e senhas.</a:t>
            </a:r>
          </a:p>
        </p:txBody>
      </p:sp>
    </p:spTree>
    <p:extLst>
      <p:ext uri="{BB962C8B-B14F-4D97-AF65-F5344CB8AC3E}">
        <p14:creationId xmlns:p14="http://schemas.microsoft.com/office/powerpoint/2010/main" val="426363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 smtClean="0">
                <a:solidFill>
                  <a:srgbClr val="00B050"/>
                </a:solidFill>
              </a:rPr>
              <a:t>2. </a:t>
            </a:r>
            <a:r>
              <a:rPr lang="pt-PT" sz="3600" b="1" dirty="0">
                <a:solidFill>
                  <a:srgbClr val="00B050"/>
                </a:solidFill>
              </a:rPr>
              <a:t>Golpes na Internet</a:t>
            </a:r>
            <a:endParaRPr lang="pt-PT" sz="3600" b="1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2.5</a:t>
            </a:r>
            <a:r>
              <a:rPr lang="pt-PT" sz="2400" b="1" dirty="0">
                <a:solidFill>
                  <a:srgbClr val="00B050"/>
                </a:solidFill>
              </a:rPr>
              <a:t>. Golpes de comércio electrónico </a:t>
            </a:r>
          </a:p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2.5.2. </a:t>
            </a:r>
            <a:r>
              <a:rPr lang="pt-PT" sz="2400" b="1" dirty="0">
                <a:solidFill>
                  <a:srgbClr val="00B050"/>
                </a:solidFill>
              </a:rPr>
              <a:t>Golpe </a:t>
            </a:r>
            <a:r>
              <a:rPr lang="pt-PT" sz="2400" b="1" dirty="0" smtClean="0">
                <a:solidFill>
                  <a:srgbClr val="00B050"/>
                </a:solidFill>
              </a:rPr>
              <a:t>envolvendo </a:t>
            </a:r>
            <a:r>
              <a:rPr lang="pt-PT" sz="2400" b="1" i="1" dirty="0" smtClean="0">
                <a:solidFill>
                  <a:srgbClr val="00B050"/>
                </a:solidFill>
              </a:rPr>
              <a:t>site</a:t>
            </a:r>
            <a:r>
              <a:rPr lang="pt-PT" sz="2400" b="1" dirty="0" smtClean="0">
                <a:solidFill>
                  <a:srgbClr val="00B050"/>
                </a:solidFill>
              </a:rPr>
              <a:t> </a:t>
            </a:r>
            <a:r>
              <a:rPr lang="pt-PT" sz="2400" b="1" dirty="0">
                <a:solidFill>
                  <a:srgbClr val="00B050"/>
                </a:solidFill>
              </a:rPr>
              <a:t>de </a:t>
            </a:r>
            <a:r>
              <a:rPr lang="pt-PT" sz="2400" b="1" dirty="0" smtClean="0">
                <a:solidFill>
                  <a:srgbClr val="00B050"/>
                </a:solidFill>
              </a:rPr>
              <a:t>compras colectivas</a:t>
            </a:r>
          </a:p>
          <a:p>
            <a:pPr marL="0" indent="0" algn="just">
              <a:buNone/>
            </a:pPr>
            <a:endParaRPr lang="pt-PT" sz="2400" b="1" dirty="0" smtClean="0"/>
          </a:p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Prevenção: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400" dirty="0" smtClean="0"/>
              <a:t>Procure </a:t>
            </a:r>
            <a:r>
              <a:rPr lang="pt-PT" sz="2400" dirty="0"/>
              <a:t>não comprar por impulso apenas para garantir o produto </a:t>
            </a:r>
            <a:r>
              <a:rPr lang="pt-PT" sz="2400" dirty="0" smtClean="0"/>
              <a:t>ofertado;</a:t>
            </a:r>
          </a:p>
          <a:p>
            <a:pPr algn="just">
              <a:buFont typeface="Courier New" pitchFamily="49" charset="0"/>
              <a:buChar char="o"/>
            </a:pPr>
            <a:endParaRPr lang="pt-PT" sz="2400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S</a:t>
            </a:r>
            <a:r>
              <a:rPr lang="pt-PT" sz="2400" dirty="0" smtClean="0"/>
              <a:t>eja </a:t>
            </a:r>
            <a:r>
              <a:rPr lang="pt-PT" sz="2400" dirty="0"/>
              <a:t>cauteloso e faça pesquisas </a:t>
            </a:r>
            <a:r>
              <a:rPr lang="pt-PT" sz="2400" dirty="0" smtClean="0"/>
              <a:t>prévias. </a:t>
            </a:r>
            <a:r>
              <a:rPr lang="pt-PT" sz="2400" dirty="0"/>
              <a:t>pois há casos de produtos anunciados com desconto, mas que na verdade, apresentam valores superiores aos de </a:t>
            </a:r>
            <a:r>
              <a:rPr lang="pt-PT" sz="2400" dirty="0" smtClean="0"/>
              <a:t>mercado;</a:t>
            </a:r>
          </a:p>
          <a:p>
            <a:pPr algn="just">
              <a:buFont typeface="Courier New" pitchFamily="49" charset="0"/>
              <a:buChar char="o"/>
            </a:pPr>
            <a:endParaRPr lang="pt-PT" sz="2400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400" dirty="0" smtClean="0"/>
              <a:t>Pesquise sobre </a:t>
            </a:r>
            <a:r>
              <a:rPr lang="pt-PT" sz="2400" dirty="0"/>
              <a:t>o </a:t>
            </a:r>
            <a:r>
              <a:rPr lang="pt-PT" sz="2400" i="1" dirty="0"/>
              <a:t>site</a:t>
            </a:r>
            <a:r>
              <a:rPr lang="pt-PT" sz="2400" dirty="0"/>
              <a:t> de compras </a:t>
            </a:r>
            <a:r>
              <a:rPr lang="pt-PT" sz="2400" dirty="0" smtClean="0"/>
              <a:t>colectivas (opinião de outros clientes).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6613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 smtClean="0">
                <a:solidFill>
                  <a:srgbClr val="00B050"/>
                </a:solidFill>
              </a:rPr>
              <a:t>2. </a:t>
            </a:r>
            <a:r>
              <a:rPr lang="pt-PT" sz="3600" b="1" dirty="0">
                <a:solidFill>
                  <a:srgbClr val="00B050"/>
                </a:solidFill>
              </a:rPr>
              <a:t>Golpes na Internet</a:t>
            </a:r>
            <a:endParaRPr lang="pt-PT" sz="3600" b="1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2.5</a:t>
            </a:r>
            <a:r>
              <a:rPr lang="pt-PT" sz="2400" b="1" dirty="0">
                <a:solidFill>
                  <a:srgbClr val="00B050"/>
                </a:solidFill>
              </a:rPr>
              <a:t>. Golpes de comércio electrónico </a:t>
            </a:r>
          </a:p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2.5.3. </a:t>
            </a:r>
            <a:r>
              <a:rPr lang="pt-PT" sz="2400" b="1" dirty="0">
                <a:solidFill>
                  <a:srgbClr val="00B050"/>
                </a:solidFill>
              </a:rPr>
              <a:t>Golpe </a:t>
            </a:r>
            <a:r>
              <a:rPr lang="pt-PT" sz="2400" b="1" dirty="0" smtClean="0">
                <a:solidFill>
                  <a:srgbClr val="00B050"/>
                </a:solidFill>
              </a:rPr>
              <a:t>de </a:t>
            </a:r>
            <a:r>
              <a:rPr lang="pt-PT" sz="2400" b="1" i="1" dirty="0" smtClean="0">
                <a:solidFill>
                  <a:srgbClr val="00B050"/>
                </a:solidFill>
              </a:rPr>
              <a:t>site</a:t>
            </a:r>
            <a:r>
              <a:rPr lang="pt-PT" sz="2400" b="1" dirty="0" smtClean="0">
                <a:solidFill>
                  <a:srgbClr val="00B050"/>
                </a:solidFill>
              </a:rPr>
              <a:t> </a:t>
            </a:r>
            <a:r>
              <a:rPr lang="pt-PT" sz="2400" b="1" dirty="0">
                <a:solidFill>
                  <a:srgbClr val="00B050"/>
                </a:solidFill>
              </a:rPr>
              <a:t>de </a:t>
            </a:r>
            <a:r>
              <a:rPr lang="pt-PT" sz="2400" b="1" dirty="0" smtClean="0">
                <a:solidFill>
                  <a:srgbClr val="00B050"/>
                </a:solidFill>
              </a:rPr>
              <a:t>leilão </a:t>
            </a:r>
            <a:r>
              <a:rPr lang="pt-PT" sz="2400" b="1" dirty="0">
                <a:solidFill>
                  <a:srgbClr val="00B050"/>
                </a:solidFill>
              </a:rPr>
              <a:t>e venda de produtos </a:t>
            </a:r>
            <a:endParaRPr lang="pt-PT" sz="2400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pt-PT" sz="2400" dirty="0" smtClean="0"/>
              <a:t>É </a:t>
            </a:r>
            <a:r>
              <a:rPr lang="pt-PT" sz="2400" dirty="0"/>
              <a:t>aquele, por meio do qual, um comprador ou vendedor age de má-fé e não cumpre com as obrigações acordadas ou utiliza os dados pessoais e financeiros envolvidos na </a:t>
            </a:r>
            <a:r>
              <a:rPr lang="pt-PT" sz="2400" dirty="0" smtClean="0"/>
              <a:t>transacção </a:t>
            </a:r>
            <a:r>
              <a:rPr lang="pt-PT" sz="2400" dirty="0"/>
              <a:t>comercial para outros fins</a:t>
            </a:r>
            <a:r>
              <a:rPr lang="pt-PT" sz="2400" dirty="0" smtClean="0"/>
              <a:t>.</a:t>
            </a:r>
            <a:endParaRPr lang="pt-PT" sz="2400" b="1" dirty="0" smtClean="0"/>
          </a:p>
          <a:p>
            <a:pPr marL="0" indent="0" algn="just">
              <a:buNone/>
            </a:pPr>
            <a:r>
              <a:rPr lang="pt-PT" sz="2400" dirty="0" smtClean="0"/>
              <a:t>Exemplo: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400" dirty="0" smtClean="0"/>
              <a:t>O comprador </a:t>
            </a:r>
            <a:r>
              <a:rPr lang="pt-PT" sz="2400" dirty="0"/>
              <a:t>tenta receber a mercadoria sem realizar o </a:t>
            </a:r>
            <a:r>
              <a:rPr lang="pt-PT" sz="2400" dirty="0" smtClean="0"/>
              <a:t>pagamento;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O</a:t>
            </a:r>
            <a:r>
              <a:rPr lang="pt-PT" sz="2400" dirty="0" smtClean="0"/>
              <a:t> </a:t>
            </a:r>
            <a:r>
              <a:rPr lang="pt-PT" sz="2400" dirty="0"/>
              <a:t>vendedor tenta receber o pagamento sem </a:t>
            </a:r>
            <a:r>
              <a:rPr lang="pt-PT" sz="2400" dirty="0" smtClean="0"/>
              <a:t>efectuar </a:t>
            </a:r>
            <a:r>
              <a:rPr lang="pt-PT" sz="2400" dirty="0"/>
              <a:t>a </a:t>
            </a:r>
            <a:r>
              <a:rPr lang="pt-PT" sz="2400" dirty="0" smtClean="0"/>
              <a:t>entrega;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O</a:t>
            </a:r>
            <a:r>
              <a:rPr lang="pt-PT" sz="2400" dirty="0" smtClean="0"/>
              <a:t> </a:t>
            </a:r>
            <a:r>
              <a:rPr lang="pt-PT" sz="2400" dirty="0"/>
              <a:t>comprador ou o vendedor envia </a:t>
            </a:r>
            <a:r>
              <a:rPr lang="pt-PT" sz="2400" i="1" dirty="0"/>
              <a:t>e-mails</a:t>
            </a:r>
            <a:r>
              <a:rPr lang="pt-PT" sz="2400" dirty="0"/>
              <a:t> falsos, em nome do sistema de gerenciamento de </a:t>
            </a:r>
            <a:r>
              <a:rPr lang="pt-PT" sz="2400" dirty="0" smtClean="0"/>
              <a:t>pagamentos;</a:t>
            </a:r>
          </a:p>
        </p:txBody>
      </p:sp>
    </p:spTree>
    <p:extLst>
      <p:ext uri="{BB962C8B-B14F-4D97-AF65-F5344CB8AC3E}">
        <p14:creationId xmlns:p14="http://schemas.microsoft.com/office/powerpoint/2010/main" val="131800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 smtClean="0">
                <a:solidFill>
                  <a:srgbClr val="00B050"/>
                </a:solidFill>
              </a:rPr>
              <a:t>2. </a:t>
            </a:r>
            <a:r>
              <a:rPr lang="pt-PT" sz="3600" b="1" dirty="0">
                <a:solidFill>
                  <a:srgbClr val="00B050"/>
                </a:solidFill>
              </a:rPr>
              <a:t>Golpes na Internet</a:t>
            </a:r>
            <a:endParaRPr lang="pt-PT" sz="3600" b="1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2.5</a:t>
            </a:r>
            <a:r>
              <a:rPr lang="pt-PT" sz="2400" b="1" dirty="0">
                <a:solidFill>
                  <a:srgbClr val="00B050"/>
                </a:solidFill>
              </a:rPr>
              <a:t>. Golpes de comércio electrónico </a:t>
            </a:r>
          </a:p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2.5.3. </a:t>
            </a:r>
            <a:r>
              <a:rPr lang="pt-PT" sz="2400" b="1" dirty="0">
                <a:solidFill>
                  <a:srgbClr val="00B050"/>
                </a:solidFill>
              </a:rPr>
              <a:t>Golpe </a:t>
            </a:r>
            <a:r>
              <a:rPr lang="pt-PT" sz="2400" b="1" dirty="0" smtClean="0">
                <a:solidFill>
                  <a:srgbClr val="00B050"/>
                </a:solidFill>
              </a:rPr>
              <a:t>de </a:t>
            </a:r>
            <a:r>
              <a:rPr lang="pt-PT" sz="2400" b="1" i="1" dirty="0" smtClean="0">
                <a:solidFill>
                  <a:srgbClr val="00B050"/>
                </a:solidFill>
              </a:rPr>
              <a:t>site</a:t>
            </a:r>
            <a:r>
              <a:rPr lang="pt-PT" sz="2400" b="1" dirty="0" smtClean="0">
                <a:solidFill>
                  <a:srgbClr val="00B050"/>
                </a:solidFill>
              </a:rPr>
              <a:t> </a:t>
            </a:r>
            <a:r>
              <a:rPr lang="pt-PT" sz="2400" b="1" dirty="0">
                <a:solidFill>
                  <a:srgbClr val="00B050"/>
                </a:solidFill>
              </a:rPr>
              <a:t>de </a:t>
            </a:r>
            <a:r>
              <a:rPr lang="pt-PT" sz="2400" b="1" dirty="0" smtClean="0">
                <a:solidFill>
                  <a:srgbClr val="00B050"/>
                </a:solidFill>
              </a:rPr>
              <a:t>leilão </a:t>
            </a:r>
            <a:r>
              <a:rPr lang="pt-PT" sz="2400" b="1" dirty="0">
                <a:solidFill>
                  <a:srgbClr val="00B050"/>
                </a:solidFill>
              </a:rPr>
              <a:t>e venda de produtos </a:t>
            </a:r>
            <a:endParaRPr lang="pt-PT" sz="2400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n-US" sz="2400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en-US" sz="2400" b="1" dirty="0" err="1" smtClean="0">
                <a:solidFill>
                  <a:srgbClr val="00B050"/>
                </a:solidFill>
              </a:rPr>
              <a:t>Prevenção</a:t>
            </a:r>
            <a:r>
              <a:rPr lang="en-US" sz="2400" b="1" dirty="0" smtClean="0">
                <a:solidFill>
                  <a:srgbClr val="00B050"/>
                </a:solidFill>
              </a:rPr>
              <a:t>:</a:t>
            </a:r>
          </a:p>
          <a:p>
            <a:pPr marL="0" indent="0" algn="just">
              <a:buNone/>
            </a:pPr>
            <a:endParaRPr lang="en-US" sz="2400" b="1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M</a:t>
            </a:r>
            <a:r>
              <a:rPr lang="pt-PT" sz="2400" dirty="0" smtClean="0"/>
              <a:t>arque </a:t>
            </a:r>
            <a:r>
              <a:rPr lang="pt-PT" sz="2400" dirty="0"/>
              <a:t>encontros em locais públicos caso a entrega dos produtos seja feita </a:t>
            </a:r>
            <a:r>
              <a:rPr lang="pt-PT" sz="2400" dirty="0" smtClean="0"/>
              <a:t>pessoalmente</a:t>
            </a:r>
          </a:p>
          <a:p>
            <a:pPr algn="just">
              <a:buFont typeface="Courier New" pitchFamily="49" charset="0"/>
              <a:buChar char="o"/>
            </a:pPr>
            <a:endParaRPr lang="pt-PT" sz="2400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400" dirty="0" smtClean="0"/>
              <a:t>Procure confirmar </a:t>
            </a:r>
            <a:r>
              <a:rPr lang="pt-PT" sz="2400" dirty="0"/>
              <a:t>a realização de um pagamento </a:t>
            </a:r>
            <a:r>
              <a:rPr lang="pt-PT" sz="2400" dirty="0" smtClean="0"/>
              <a:t>directamente </a:t>
            </a:r>
            <a:r>
              <a:rPr lang="pt-PT" sz="2400" dirty="0"/>
              <a:t>em sua conta </a:t>
            </a:r>
            <a:r>
              <a:rPr lang="pt-PT" sz="2400" dirty="0" smtClean="0"/>
              <a:t>bancária;</a:t>
            </a:r>
          </a:p>
          <a:p>
            <a:pPr marL="0" indent="0" algn="just">
              <a:buNone/>
            </a:pPr>
            <a:endParaRPr lang="pt-PT" sz="2000" dirty="0"/>
          </a:p>
          <a:p>
            <a:pPr algn="just">
              <a:buFont typeface="Courier New" pitchFamily="49" charset="0"/>
              <a:buChar char="o"/>
            </a:pPr>
            <a:endParaRPr lang="pt-PT" sz="2000" dirty="0" smtClean="0"/>
          </a:p>
        </p:txBody>
      </p:sp>
    </p:spTree>
    <p:extLst>
      <p:ext uri="{BB962C8B-B14F-4D97-AF65-F5344CB8AC3E}">
        <p14:creationId xmlns:p14="http://schemas.microsoft.com/office/powerpoint/2010/main" val="10205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 smtClean="0">
                <a:solidFill>
                  <a:srgbClr val="00B050"/>
                </a:solidFill>
              </a:rPr>
              <a:t>1. Segurança na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dirty="0"/>
              <a:t>Aproveitar esses benefícios de forma </a:t>
            </a:r>
            <a:r>
              <a:rPr lang="pt-PT" sz="2400" dirty="0" smtClean="0"/>
              <a:t>segura requer </a:t>
            </a:r>
            <a:r>
              <a:rPr lang="pt-PT" sz="2400" dirty="0"/>
              <a:t>que alguns cuidados sejam tomados </a:t>
            </a:r>
            <a:r>
              <a:rPr lang="pt-PT" sz="2400" dirty="0" smtClean="0"/>
              <a:t>e é </a:t>
            </a:r>
            <a:r>
              <a:rPr lang="pt-PT" sz="2400" dirty="0"/>
              <a:t>importante que </a:t>
            </a:r>
            <a:r>
              <a:rPr lang="pt-PT" sz="2400" dirty="0" smtClean="0"/>
              <a:t>esteja </a:t>
            </a:r>
            <a:r>
              <a:rPr lang="pt-PT" sz="2400" dirty="0"/>
              <a:t>informado dos riscos aos quais está exposto para que possa tomar as medidas preventivas </a:t>
            </a:r>
            <a:r>
              <a:rPr lang="pt-PT" sz="2400" dirty="0" smtClean="0"/>
              <a:t>necessárias.</a:t>
            </a:r>
          </a:p>
          <a:p>
            <a:pPr marL="0" indent="0" algn="just">
              <a:buNone/>
            </a:pPr>
            <a:endParaRPr lang="pt-PT" sz="2000" dirty="0" smtClean="0"/>
          </a:p>
          <a:p>
            <a:pPr marL="0" indent="0" algn="just">
              <a:buNone/>
            </a:pPr>
            <a:r>
              <a:rPr lang="pt-PT" sz="2400" dirty="0">
                <a:solidFill>
                  <a:srgbClr val="00B050"/>
                </a:solidFill>
              </a:rPr>
              <a:t>Alguns destes riscos são</a:t>
            </a:r>
            <a:r>
              <a:rPr lang="pt-PT" sz="2400" dirty="0" smtClean="0">
                <a:solidFill>
                  <a:srgbClr val="00B050"/>
                </a:solidFill>
              </a:rPr>
              <a:t>:</a:t>
            </a:r>
          </a:p>
          <a:p>
            <a:pPr marL="0" indent="0" algn="just">
              <a:buNone/>
            </a:pPr>
            <a:endParaRPr lang="pt-PT" sz="2400" dirty="0"/>
          </a:p>
          <a:p>
            <a:pPr algn="just">
              <a:buFont typeface="Courier New" pitchFamily="49" charset="0"/>
              <a:buChar char="o"/>
            </a:pPr>
            <a:r>
              <a:rPr lang="pt-PT" sz="2400" b="1" dirty="0" smtClean="0"/>
              <a:t>Acesso </a:t>
            </a:r>
            <a:r>
              <a:rPr lang="pt-PT" sz="2400" b="1" dirty="0"/>
              <a:t>a conteúdos impróprios ou </a:t>
            </a:r>
            <a:r>
              <a:rPr lang="pt-PT" sz="2400" b="1" dirty="0" smtClean="0"/>
              <a:t>ofensivos;</a:t>
            </a:r>
          </a:p>
          <a:p>
            <a:pPr algn="just">
              <a:buFont typeface="Courier New" pitchFamily="49" charset="0"/>
              <a:buChar char="o"/>
            </a:pPr>
            <a:endParaRPr lang="pt-PT" sz="2400" dirty="0"/>
          </a:p>
          <a:p>
            <a:pPr algn="just">
              <a:buFont typeface="Courier New" pitchFamily="49" charset="0"/>
              <a:buChar char="o"/>
            </a:pPr>
            <a:r>
              <a:rPr lang="pt-PT" sz="2400" b="1" dirty="0" smtClean="0"/>
              <a:t>Contacto </a:t>
            </a:r>
            <a:r>
              <a:rPr lang="pt-PT" sz="2400" b="1" dirty="0"/>
              <a:t>com pessoas </a:t>
            </a:r>
            <a:r>
              <a:rPr lang="pt-PT" sz="2400" b="1" dirty="0" smtClean="0"/>
              <a:t>mal-intencionadas;</a:t>
            </a:r>
          </a:p>
          <a:p>
            <a:pPr algn="just">
              <a:buFont typeface="Courier New" pitchFamily="49" charset="0"/>
              <a:buChar char="o"/>
            </a:pPr>
            <a:endParaRPr lang="pt-PT" sz="2400" b="1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400" b="1" dirty="0"/>
              <a:t>Furto de </a:t>
            </a:r>
            <a:r>
              <a:rPr lang="pt-PT" sz="2400" b="1" dirty="0" smtClean="0"/>
              <a:t>identidade;</a:t>
            </a:r>
          </a:p>
        </p:txBody>
      </p:sp>
    </p:spTree>
    <p:extLst>
      <p:ext uri="{BB962C8B-B14F-4D97-AF65-F5344CB8AC3E}">
        <p14:creationId xmlns:p14="http://schemas.microsoft.com/office/powerpoint/2010/main" val="214646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 smtClean="0">
                <a:solidFill>
                  <a:srgbClr val="00B050"/>
                </a:solidFill>
              </a:rPr>
              <a:t>1. Segurança na Internet (Continua..)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dirty="0" smtClean="0">
                <a:solidFill>
                  <a:srgbClr val="00B050"/>
                </a:solidFill>
              </a:rPr>
              <a:t>Alguns </a:t>
            </a:r>
            <a:r>
              <a:rPr lang="pt-PT" sz="2400" dirty="0">
                <a:solidFill>
                  <a:srgbClr val="00B050"/>
                </a:solidFill>
              </a:rPr>
              <a:t>destes riscos são</a:t>
            </a:r>
            <a:r>
              <a:rPr lang="pt-PT" sz="2400" dirty="0" smtClean="0">
                <a:solidFill>
                  <a:srgbClr val="00B050"/>
                </a:solidFill>
              </a:rPr>
              <a:t>: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400" b="1" dirty="0" smtClean="0"/>
              <a:t>Furto e perda de dados;</a:t>
            </a:r>
          </a:p>
          <a:p>
            <a:pPr algn="just">
              <a:buFont typeface="Courier New" pitchFamily="49" charset="0"/>
              <a:buChar char="o"/>
            </a:pPr>
            <a:endParaRPr lang="pt-PT" sz="2400" b="1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400" b="1" dirty="0" smtClean="0"/>
              <a:t>Invasão de privacidade;</a:t>
            </a:r>
          </a:p>
          <a:p>
            <a:pPr algn="just">
              <a:buFont typeface="Courier New" pitchFamily="49" charset="0"/>
              <a:buChar char="o"/>
            </a:pPr>
            <a:endParaRPr lang="pt-PT" sz="2400" b="1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400" b="1" dirty="0" smtClean="0"/>
              <a:t>Divulgação de boatos;</a:t>
            </a:r>
          </a:p>
          <a:p>
            <a:pPr marL="0" indent="0" algn="just">
              <a:buNone/>
            </a:pPr>
            <a:endParaRPr lang="pt-PT" sz="2400" b="1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400" b="1" dirty="0" smtClean="0"/>
              <a:t>Dificuldade de exclusão;</a:t>
            </a:r>
          </a:p>
          <a:p>
            <a:pPr algn="just">
              <a:buFont typeface="Courier New" pitchFamily="49" charset="0"/>
              <a:buChar char="o"/>
            </a:pPr>
            <a:endParaRPr lang="pt-PT" sz="2400" b="1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400" b="1" dirty="0" smtClean="0"/>
              <a:t>Dificuldade de </a:t>
            </a:r>
            <a:r>
              <a:rPr lang="pt-PT" sz="2400" b="1" dirty="0" err="1" smtClean="0"/>
              <a:t>detectar</a:t>
            </a:r>
            <a:r>
              <a:rPr lang="pt-PT" sz="2400" b="1" dirty="0" smtClean="0"/>
              <a:t> e expressar sentimentos;</a:t>
            </a:r>
          </a:p>
          <a:p>
            <a:pPr algn="just">
              <a:buFont typeface="Courier New" pitchFamily="49" charset="0"/>
              <a:buChar char="o"/>
            </a:pPr>
            <a:endParaRPr lang="pt-PT" sz="2400" b="1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400" b="1" dirty="0" smtClean="0"/>
              <a:t>Dificuldade de manter sigilo;</a:t>
            </a:r>
          </a:p>
          <a:p>
            <a:pPr algn="just">
              <a:buFont typeface="Courier New" pitchFamily="49" charset="0"/>
              <a:buChar char="o"/>
            </a:pPr>
            <a:endParaRPr lang="pt-PT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514600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4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 smtClean="0">
                <a:solidFill>
                  <a:srgbClr val="00B050"/>
                </a:solidFill>
              </a:rPr>
              <a:t>1. Segurança na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Riscos Generalizados</a:t>
            </a:r>
          </a:p>
          <a:p>
            <a:pPr marL="0" indent="0" algn="just">
              <a:buNone/>
            </a:pPr>
            <a:endParaRPr lang="pt-PT" sz="2400" b="1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400" dirty="0" smtClean="0"/>
              <a:t>Outro </a:t>
            </a:r>
            <a:r>
              <a:rPr lang="pt-PT" sz="2400" dirty="0"/>
              <a:t>grande </a:t>
            </a:r>
            <a:r>
              <a:rPr lang="pt-PT" sz="2400" dirty="0" smtClean="0"/>
              <a:t>risco é </a:t>
            </a:r>
            <a:r>
              <a:rPr lang="pt-PT" sz="2400" dirty="0"/>
              <a:t>o de </a:t>
            </a:r>
            <a:r>
              <a:rPr lang="pt-PT" sz="2400" dirty="0" smtClean="0"/>
              <a:t>achar </a:t>
            </a:r>
            <a:r>
              <a:rPr lang="pt-PT" sz="2400" dirty="0"/>
              <a:t>que não corre riscos, pois supõe que ninguém tem interesse em utilizar o seu </a:t>
            </a:r>
            <a:r>
              <a:rPr lang="pt-PT" sz="2400" dirty="0" smtClean="0"/>
              <a:t>computador. É </a:t>
            </a:r>
            <a:r>
              <a:rPr lang="pt-PT" sz="2400" dirty="0"/>
              <a:t>justamente este tipo de pensamento que é explorado pelos atacantes, pois, ao se sentir seguro, você pode achar que não precisa se prevenir</a:t>
            </a:r>
            <a:r>
              <a:rPr lang="pt-PT" sz="2400" dirty="0" smtClean="0"/>
              <a:t>.</a:t>
            </a:r>
          </a:p>
          <a:p>
            <a:pPr algn="just">
              <a:buFont typeface="Courier New" pitchFamily="49" charset="0"/>
              <a:buChar char="o"/>
            </a:pPr>
            <a:endParaRPr lang="pt-PT" sz="2400" b="1" dirty="0"/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Muitas vezes os atacantes estão interessados em conseguir acesso a grandes quantidades de computadores, </a:t>
            </a:r>
            <a:r>
              <a:rPr lang="pt-PT" sz="2400" dirty="0" smtClean="0"/>
              <a:t>independentes, </a:t>
            </a:r>
            <a:r>
              <a:rPr lang="pt-PT" sz="2400" dirty="0"/>
              <a:t>e para isto, podem </a:t>
            </a:r>
            <a:r>
              <a:rPr lang="pt-PT" sz="2400" dirty="0" smtClean="0"/>
              <a:t>efectuar </a:t>
            </a:r>
            <a:r>
              <a:rPr lang="pt-PT" sz="2400" dirty="0"/>
              <a:t>varreduras na rede e localizar grande parte dos computadores conectados à Internet, inclusive o </a:t>
            </a:r>
            <a:r>
              <a:rPr lang="pt-PT" sz="2400" dirty="0" smtClean="0"/>
              <a:t>seu.</a:t>
            </a:r>
            <a:endParaRPr lang="pt-PT" sz="2400" b="1" dirty="0"/>
          </a:p>
        </p:txBody>
      </p:sp>
    </p:spTree>
    <p:extLst>
      <p:ext uri="{BB962C8B-B14F-4D97-AF65-F5344CB8AC3E}">
        <p14:creationId xmlns:p14="http://schemas.microsoft.com/office/powerpoint/2010/main" val="127131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 smtClean="0">
                <a:solidFill>
                  <a:srgbClr val="00B050"/>
                </a:solidFill>
              </a:rPr>
              <a:t>1. Segurança na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Prevenção Generalizada</a:t>
            </a:r>
            <a:endParaRPr lang="pt-PT" sz="2400" b="1" dirty="0">
              <a:solidFill>
                <a:srgbClr val="00B050"/>
              </a:solidFill>
            </a:endParaRPr>
          </a:p>
          <a:p>
            <a:pPr algn="just">
              <a:buFont typeface="Courier New" pitchFamily="49" charset="0"/>
              <a:buChar char="o"/>
            </a:pPr>
            <a:endParaRPr lang="pt-PT" sz="2400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400" dirty="0" smtClean="0"/>
              <a:t>O </a:t>
            </a:r>
            <a:r>
              <a:rPr lang="pt-PT" sz="2400" dirty="0"/>
              <a:t>primeiro passo para se prevenir dos riscos relacionados ao uso da Internet é estar ciente de que ela não tem nada de "virtual</a:t>
            </a:r>
            <a:r>
              <a:rPr lang="pt-PT" sz="2400" dirty="0" smtClean="0"/>
              <a:t>". Tudo </a:t>
            </a:r>
            <a:r>
              <a:rPr lang="pt-PT" sz="2400" dirty="0"/>
              <a:t>o que ocorre ou é realizado por meio da Internet é real: os dados são reais e as empresas e pessoas com quem você interage são as mesmas que estão fora dela</a:t>
            </a:r>
            <a:r>
              <a:rPr lang="pt-PT" sz="2400" dirty="0" smtClean="0"/>
              <a:t>.</a:t>
            </a:r>
          </a:p>
          <a:p>
            <a:pPr marL="0" indent="0" algn="just">
              <a:buNone/>
            </a:pPr>
            <a:endParaRPr lang="pt-PT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267200"/>
            <a:ext cx="27908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4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600" b="1" dirty="0" smtClean="0">
                <a:solidFill>
                  <a:srgbClr val="00B050"/>
                </a:solidFill>
              </a:rPr>
              <a:t>1. Segurança na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Prevenção Generalizada</a:t>
            </a:r>
            <a:endParaRPr lang="pt-PT" sz="2400" b="1" dirty="0">
              <a:solidFill>
                <a:srgbClr val="00B050"/>
              </a:solidFill>
            </a:endParaRPr>
          </a:p>
          <a:p>
            <a:pPr algn="just">
              <a:buFont typeface="Courier New" pitchFamily="49" charset="0"/>
              <a:buChar char="o"/>
            </a:pPr>
            <a:endParaRPr lang="pt-PT" sz="2400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É preciso, portanto, que </a:t>
            </a:r>
            <a:r>
              <a:rPr lang="pt-PT" sz="2400" dirty="0" smtClean="0"/>
              <a:t>se </a:t>
            </a:r>
            <a:r>
              <a:rPr lang="pt-PT" sz="2400" dirty="0"/>
              <a:t>leve para a Internet os mesmos cuidados e as mesmas preocupações que </a:t>
            </a:r>
            <a:r>
              <a:rPr lang="pt-PT" sz="2400" dirty="0" smtClean="0"/>
              <a:t>se </a:t>
            </a:r>
            <a:r>
              <a:rPr lang="pt-PT" sz="2400" dirty="0"/>
              <a:t>tem no seu dia-a-dia, como por exemplo: visitar apenas lojas confiáveis, ficar atento quando "for ao banco" ou "fizer compras", não passar informações a estranhos, não deixar a porta da sua casa aberta, etc</a:t>
            </a:r>
            <a:r>
              <a:rPr lang="pt-PT" sz="2400" dirty="0" smtClean="0"/>
              <a:t>.</a:t>
            </a:r>
          </a:p>
          <a:p>
            <a:pPr marL="0" indent="0" algn="just">
              <a:buNone/>
            </a:pPr>
            <a:endParaRPr lang="pt-PT" sz="2400" dirty="0"/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Para tentar reduzir os riscos e se proteger é importante que </a:t>
            </a:r>
            <a:r>
              <a:rPr lang="pt-PT" sz="2400" dirty="0" smtClean="0"/>
              <a:t>se </a:t>
            </a:r>
            <a:r>
              <a:rPr lang="pt-PT" sz="2400" dirty="0"/>
              <a:t>adopte uma postura preventiva e que a atenção com a segurança seja um hábito incorporado à sua </a:t>
            </a:r>
            <a:r>
              <a:rPr lang="pt-PT" sz="2400" dirty="0" smtClean="0"/>
              <a:t>rotina.</a:t>
            </a:r>
            <a:endParaRPr lang="pt-PT" sz="2400" b="1" dirty="0"/>
          </a:p>
          <a:p>
            <a:pPr marL="0" indent="0" algn="just">
              <a:buNone/>
            </a:pPr>
            <a:endParaRPr lang="pt-PT" sz="2400" b="1" dirty="0"/>
          </a:p>
        </p:txBody>
      </p:sp>
    </p:spTree>
    <p:extLst>
      <p:ext uri="{BB962C8B-B14F-4D97-AF65-F5344CB8AC3E}">
        <p14:creationId xmlns:p14="http://schemas.microsoft.com/office/powerpoint/2010/main" val="34568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11741</TotalTime>
  <Words>3140</Words>
  <Application>Microsoft Office PowerPoint</Application>
  <PresentationFormat>On-screen Show (4:3)</PresentationFormat>
  <Paragraphs>360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Comic Sans MS</vt:lpstr>
      <vt:lpstr>Courier New</vt:lpstr>
      <vt:lpstr>Office Theme</vt:lpstr>
      <vt:lpstr>  Segurança e Golpes na Internet </vt:lpstr>
      <vt:lpstr>Conteúdo 1. Segurança Na Internet 2. Golpes Na Internet</vt:lpstr>
      <vt:lpstr>1. Segurança na Internet</vt:lpstr>
      <vt:lpstr>1. Segurança na Internet</vt:lpstr>
      <vt:lpstr>1. Segurança na Internet</vt:lpstr>
      <vt:lpstr>1. Segurança na Internet (Continua..)</vt:lpstr>
      <vt:lpstr>1. Segurança na Internet</vt:lpstr>
      <vt:lpstr>1. Segurança na Internet</vt:lpstr>
      <vt:lpstr>1. Segurança na Internet</vt:lpstr>
      <vt:lpstr>PowerPoint Presentation</vt:lpstr>
      <vt:lpstr>2. Golpes na Internet</vt:lpstr>
      <vt:lpstr>2. Golpes na Internet</vt:lpstr>
      <vt:lpstr>2. Golpes na Internet</vt:lpstr>
      <vt:lpstr>2. Golpes na Internet</vt:lpstr>
      <vt:lpstr>2. Golpes na Internet</vt:lpstr>
      <vt:lpstr>2. Golpes na Internet</vt:lpstr>
      <vt:lpstr>2. Golpes na Internet</vt:lpstr>
      <vt:lpstr>2. Golpes na Internet</vt:lpstr>
      <vt:lpstr>2. Golpes na Internet</vt:lpstr>
      <vt:lpstr>2. Golpes na Internet</vt:lpstr>
      <vt:lpstr>2. Golpes na Internet</vt:lpstr>
      <vt:lpstr>2. Golpes na Internet</vt:lpstr>
      <vt:lpstr>2. Golpes na Internet</vt:lpstr>
      <vt:lpstr>2. Golpes na Internet</vt:lpstr>
      <vt:lpstr>2. Golpes na Internet</vt:lpstr>
      <vt:lpstr>2. Golpes na Internet</vt:lpstr>
      <vt:lpstr>2. Golpes na Internet</vt:lpstr>
      <vt:lpstr>2. Golpes na Internet</vt:lpstr>
      <vt:lpstr>2. Golpes na Internet</vt:lpstr>
      <vt:lpstr>2. Golpes na Internet</vt:lpstr>
      <vt:lpstr>2. Golpes na Internet</vt:lpstr>
      <vt:lpstr>2. Golpes na Internet</vt:lpstr>
      <vt:lpstr>2. Golpes na Internet</vt:lpstr>
      <vt:lpstr>2. Golpes na Internet</vt:lpstr>
      <vt:lpstr>2. Golpes na Internet</vt:lpstr>
      <vt:lpstr>2. Golpes na Internet</vt:lpstr>
      <vt:lpstr>2. Golpes na Internet</vt:lpstr>
      <vt:lpstr>2. Golpes na Internet</vt:lpstr>
      <vt:lpstr>2. Golpes na Internet</vt:lpstr>
      <vt:lpstr>2. Golpes na Internet</vt:lpstr>
      <vt:lpstr>2. Golpes na Internet</vt:lpstr>
      <vt:lpstr>2. Golpes na Internet</vt:lpstr>
      <vt:lpstr>2. Golpes na Internet</vt:lpstr>
      <vt:lpstr>2. Golpes na Internet</vt:lpstr>
      <vt:lpstr>2. Golpes na Internet</vt:lpstr>
      <vt:lpstr>2. Golpes na Internet</vt:lpstr>
      <vt:lpstr>2. Golpes na Internet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Organização estrutural dum Projecto</dc:title>
  <dc:creator>user</dc:creator>
  <cp:lastModifiedBy>HP</cp:lastModifiedBy>
  <cp:revision>140</cp:revision>
  <dcterms:created xsi:type="dcterms:W3CDTF">2014-03-16T14:04:05Z</dcterms:created>
  <dcterms:modified xsi:type="dcterms:W3CDTF">2023-11-01T03:56:00Z</dcterms:modified>
</cp:coreProperties>
</file>