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63" r:id="rId2"/>
    <p:sldId id="364" r:id="rId3"/>
    <p:sldId id="362" r:id="rId4"/>
    <p:sldId id="345" r:id="rId5"/>
    <p:sldId id="346" r:id="rId6"/>
    <p:sldId id="347" r:id="rId7"/>
    <p:sldId id="330" r:id="rId8"/>
    <p:sldId id="348" r:id="rId9"/>
    <p:sldId id="331" r:id="rId10"/>
    <p:sldId id="365" r:id="rId11"/>
    <p:sldId id="349" r:id="rId12"/>
    <p:sldId id="350" r:id="rId13"/>
    <p:sldId id="351" r:id="rId14"/>
    <p:sldId id="352" r:id="rId15"/>
    <p:sldId id="332" r:id="rId16"/>
    <p:sldId id="333" r:id="rId17"/>
    <p:sldId id="334" r:id="rId18"/>
    <p:sldId id="335" r:id="rId19"/>
    <p:sldId id="353" r:id="rId20"/>
    <p:sldId id="336" r:id="rId21"/>
    <p:sldId id="359" r:id="rId22"/>
    <p:sldId id="360" r:id="rId23"/>
    <p:sldId id="361" r:id="rId24"/>
    <p:sldId id="337" r:id="rId25"/>
    <p:sldId id="354" r:id="rId26"/>
    <p:sldId id="338" r:id="rId27"/>
    <p:sldId id="355" r:id="rId28"/>
    <p:sldId id="339" r:id="rId29"/>
    <p:sldId id="356" r:id="rId30"/>
    <p:sldId id="340" r:id="rId31"/>
    <p:sldId id="357" r:id="rId32"/>
    <p:sldId id="358" r:id="rId33"/>
    <p:sldId id="366" r:id="rId34"/>
    <p:sldId id="367" r:id="rId35"/>
    <p:sldId id="341" r:id="rId36"/>
    <p:sldId id="368" r:id="rId37"/>
    <p:sldId id="342" r:id="rId38"/>
    <p:sldId id="343" r:id="rId39"/>
    <p:sldId id="344" r:id="rId4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737" autoAdjust="0"/>
  </p:normalViewPr>
  <p:slideViewPr>
    <p:cSldViewPr>
      <p:cViewPr varScale="1">
        <p:scale>
          <a:sx n="60" d="100"/>
          <a:sy n="60" d="100"/>
        </p:scale>
        <p:origin x="138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FAA02-3A37-40EF-BD08-FF1CE8187FAF}" type="datetimeFigureOut">
              <a:rPr lang="pt-PT" smtClean="0"/>
              <a:pPr/>
              <a:t>09/10/2023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1511F-59EC-4990-AB39-4AD6F6BC86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82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511F-59EC-4990-AB39-4AD6F6BC86F6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061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E46CD-0CB4-45D8-9283-36A2BEDB30EF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50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E46CD-0CB4-45D8-9283-36A2BEDB30EF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503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511F-59EC-4990-AB39-4AD6F6BC86F6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212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09/10/2023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475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09/10/2023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203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09/10/2023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43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09/10/2023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894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09/10/2023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062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09/10/2023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48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09/10/2023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268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09/10/2023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748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09/10/2023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09/10/2023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09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8DD9-1A88-47DF-9235-7885E61745CF}" type="datetimeFigureOut">
              <a:rPr lang="pt-PT" smtClean="0"/>
              <a:pPr/>
              <a:t>09/10/2023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144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8DD9-1A88-47DF-9235-7885E61745CF}" type="datetimeFigureOut">
              <a:rPr lang="pt-PT" smtClean="0"/>
              <a:pPr/>
              <a:t>09/10/2023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50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em.mz/biograp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3657600"/>
            <a:ext cx="8077200" cy="1162050"/>
          </a:xfrm>
        </p:spPr>
        <p:txBody>
          <a:bodyPr>
            <a:normAutofit fontScale="90000"/>
          </a:bodyPr>
          <a:lstStyle/>
          <a:p>
            <a:pPr lvl="0"/>
            <a:r>
              <a:rPr lang="pt-PT" b="1" dirty="0" smtClean="0"/>
              <a:t/>
            </a:r>
            <a:br>
              <a:rPr lang="pt-PT" b="1" dirty="0" smtClean="0"/>
            </a:br>
            <a:r>
              <a:rPr lang="pt-PT" b="1" dirty="0" smtClean="0"/>
              <a:t>Aula 2</a:t>
            </a:r>
            <a:r>
              <a:rPr lang="pt-PT" b="1" dirty="0"/>
              <a:t/>
            </a:r>
            <a:br>
              <a:rPr lang="pt-PT" b="1" dirty="0"/>
            </a:br>
            <a:r>
              <a:rPr lang="pt-PT" b="1" dirty="0" smtClean="0">
                <a:solidFill>
                  <a:srgbClr val="00B050"/>
                </a:solidFill>
              </a:rPr>
              <a:t>Ataques na Internet e </a:t>
            </a:r>
            <a:r>
              <a:rPr lang="pt-PT" b="1" dirty="0" err="1" smtClean="0">
                <a:solidFill>
                  <a:srgbClr val="00B050"/>
                </a:solidFill>
              </a:rPr>
              <a:t>Malwares</a:t>
            </a:r>
            <a:r>
              <a:rPr lang="pt-PT" dirty="0">
                <a:solidFill>
                  <a:srgbClr val="00B050"/>
                </a:solidFill>
              </a:rPr>
              <a:t/>
            </a:r>
            <a:br>
              <a:rPr lang="pt-PT" dirty="0">
                <a:solidFill>
                  <a:srgbClr val="00B050"/>
                </a:solidFill>
              </a:rPr>
            </a:b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5257800"/>
            <a:ext cx="4267200" cy="838200"/>
          </a:xfrm>
        </p:spPr>
        <p:txBody>
          <a:bodyPr>
            <a:normAutofit/>
          </a:bodyPr>
          <a:lstStyle/>
          <a:p>
            <a:pPr algn="r"/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6096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UEM – Faculdade de Engenharia</a:t>
            </a:r>
            <a:br>
              <a:rPr lang="pt-PT" sz="2800" b="1" dirty="0"/>
            </a:br>
            <a:r>
              <a:rPr lang="pt-PT" sz="2800" b="1" dirty="0"/>
              <a:t>Departamento de Engenharia </a:t>
            </a:r>
            <a:r>
              <a:rPr lang="pt-PT" sz="2800" b="1" dirty="0" err="1"/>
              <a:t>Electrotécnica</a:t>
            </a:r>
            <a:r>
              <a:rPr lang="pt-PT" sz="2800" b="1" dirty="0"/>
              <a:t/>
            </a:r>
            <a:br>
              <a:rPr lang="pt-PT" sz="2800" b="1" dirty="0"/>
            </a:br>
            <a:r>
              <a:rPr lang="pt-PT" sz="2800" b="1" dirty="0"/>
              <a:t>Curso de Engenharia </a:t>
            </a:r>
            <a:r>
              <a:rPr lang="pt-PT" sz="2800" b="1" dirty="0" smtClean="0"/>
              <a:t>Informática</a:t>
            </a:r>
          </a:p>
          <a:p>
            <a:endParaRPr lang="pt-PT" sz="2800" b="1" dirty="0"/>
          </a:p>
          <a:p>
            <a:r>
              <a:rPr lang="pt-PT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Hardware do Computador</a:t>
            </a:r>
            <a:endParaRPr lang="pt-PT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Imagem 5" descr="modlane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09600"/>
            <a:ext cx="561340" cy="619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27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3. Ataques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3.2. Algumas técnicas utilizadas</a:t>
            </a:r>
          </a:p>
          <a:p>
            <a:pPr marL="0" indent="0" algn="just">
              <a:buNone/>
            </a:pPr>
            <a:endParaRPr lang="pt-PT" sz="2400" dirty="0">
              <a:solidFill>
                <a:srgbClr val="00B050"/>
              </a:solidFill>
            </a:endParaRPr>
          </a:p>
          <a:p>
            <a:pPr algn="just">
              <a:buFont typeface="Courier New" pitchFamily="49" charset="0"/>
              <a:buChar char="o"/>
            </a:pPr>
            <a:r>
              <a:rPr lang="pt-PT" sz="2400" u="sng" dirty="0">
                <a:solidFill>
                  <a:srgbClr val="00B050"/>
                </a:solidFill>
              </a:rPr>
              <a:t>Força </a:t>
            </a:r>
            <a:r>
              <a:rPr lang="pt-PT" sz="2400" u="sng" dirty="0" smtClean="0">
                <a:solidFill>
                  <a:srgbClr val="00B050"/>
                </a:solidFill>
              </a:rPr>
              <a:t>bruta </a:t>
            </a:r>
            <a:r>
              <a:rPr lang="pt-PT" sz="2400" i="1" u="sng" dirty="0" smtClean="0">
                <a:solidFill>
                  <a:srgbClr val="00B050"/>
                </a:solidFill>
              </a:rPr>
              <a:t>(</a:t>
            </a:r>
            <a:r>
              <a:rPr lang="pt-PT" sz="2400" i="1" u="sng" dirty="0" err="1" smtClean="0">
                <a:solidFill>
                  <a:srgbClr val="00B050"/>
                </a:solidFill>
              </a:rPr>
              <a:t>brute</a:t>
            </a:r>
            <a:r>
              <a:rPr lang="pt-PT" sz="2400" i="1" u="sng" dirty="0" smtClean="0">
                <a:solidFill>
                  <a:srgbClr val="00B050"/>
                </a:solidFill>
              </a:rPr>
              <a:t> force)</a:t>
            </a:r>
            <a:r>
              <a:rPr lang="pt-PT" sz="2400" i="1" dirty="0" smtClean="0">
                <a:solidFill>
                  <a:srgbClr val="00B050"/>
                </a:solidFill>
              </a:rPr>
              <a:t>;</a:t>
            </a:r>
            <a:endParaRPr lang="pt-PT" sz="2400" i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dirty="0"/>
              <a:t>C</a:t>
            </a:r>
            <a:r>
              <a:rPr lang="pt-PT" sz="2400" dirty="0" smtClean="0"/>
              <a:t>onsiste </a:t>
            </a:r>
            <a:r>
              <a:rPr lang="pt-PT" sz="2400" dirty="0"/>
              <a:t>em adivinhar, por tentativa e erro, um nome de usuário e </a:t>
            </a:r>
            <a:r>
              <a:rPr lang="pt-PT" sz="2400" dirty="0" smtClean="0"/>
              <a:t>senha, executar processos e aceder sites em nome e privilégios do usuário.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 smtClean="0"/>
              <a:t>As tentativas </a:t>
            </a:r>
            <a:r>
              <a:rPr lang="pt-PT" sz="2400" dirty="0"/>
              <a:t>de adivinhação costumam ser baseadas </a:t>
            </a:r>
            <a:r>
              <a:rPr lang="pt-PT" sz="2400" dirty="0" smtClean="0"/>
              <a:t>em:</a:t>
            </a:r>
          </a:p>
          <a:p>
            <a:pPr algn="just">
              <a:buFontTx/>
              <a:buChar char="-"/>
            </a:pPr>
            <a:r>
              <a:rPr lang="pt-PT" sz="2400" dirty="0" smtClean="0"/>
              <a:t>listas </a:t>
            </a:r>
            <a:r>
              <a:rPr lang="pt-PT" sz="2400" dirty="0"/>
              <a:t>de palavras comumente </a:t>
            </a:r>
            <a:r>
              <a:rPr lang="pt-PT" sz="2400" dirty="0" smtClean="0"/>
              <a:t>usadas;</a:t>
            </a:r>
          </a:p>
          <a:p>
            <a:pPr algn="just">
              <a:buFontTx/>
              <a:buChar char="-"/>
            </a:pPr>
            <a:r>
              <a:rPr lang="pt-PT" sz="2400" dirty="0"/>
              <a:t>substituições óbvias de </a:t>
            </a:r>
            <a:r>
              <a:rPr lang="pt-PT" sz="2400" dirty="0" smtClean="0"/>
              <a:t>caracteres;</a:t>
            </a:r>
          </a:p>
          <a:p>
            <a:pPr algn="just">
              <a:buFontTx/>
              <a:buChar char="-"/>
            </a:pPr>
            <a:r>
              <a:rPr lang="pt-PT" sz="2400" dirty="0" smtClean="0"/>
              <a:t>Sequências numéricas e de teclado;</a:t>
            </a:r>
          </a:p>
          <a:p>
            <a:pPr algn="just">
              <a:buFontTx/>
              <a:buChar char="-"/>
            </a:pPr>
            <a:r>
              <a:rPr lang="pt-PT" sz="2400" dirty="0" smtClean="0"/>
              <a:t>Informações pessoais de conhecimento prévio do atacante.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2771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3. Ataques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3.2. Algumas técnicas utilizadas</a:t>
            </a:r>
          </a:p>
          <a:p>
            <a:pPr marL="0" indent="0" algn="just">
              <a:buNone/>
            </a:pPr>
            <a:endParaRPr lang="pt-PT" sz="2400" dirty="0">
              <a:solidFill>
                <a:srgbClr val="00B050"/>
              </a:solidFill>
            </a:endParaRPr>
          </a:p>
          <a:p>
            <a:pPr algn="just">
              <a:buFont typeface="Courier New" pitchFamily="49" charset="0"/>
              <a:buChar char="o"/>
            </a:pPr>
            <a:r>
              <a:rPr lang="pt-PT" sz="2400" u="sng" dirty="0" smtClean="0">
                <a:solidFill>
                  <a:srgbClr val="00B050"/>
                </a:solidFill>
              </a:rPr>
              <a:t>Desfiguração </a:t>
            </a:r>
            <a:r>
              <a:rPr lang="pt-PT" sz="2400" u="sng" dirty="0">
                <a:solidFill>
                  <a:srgbClr val="00B050"/>
                </a:solidFill>
              </a:rPr>
              <a:t>de </a:t>
            </a:r>
            <a:r>
              <a:rPr lang="pt-PT" sz="2400" u="sng" dirty="0" smtClean="0">
                <a:solidFill>
                  <a:srgbClr val="00B050"/>
                </a:solidFill>
              </a:rPr>
              <a:t>página (</a:t>
            </a:r>
            <a:r>
              <a:rPr lang="pt-PT" sz="2400" i="1" u="sng" dirty="0" err="1" smtClean="0">
                <a:solidFill>
                  <a:srgbClr val="00B050"/>
                </a:solidFill>
              </a:rPr>
              <a:t>Defacement</a:t>
            </a:r>
            <a:r>
              <a:rPr lang="pt-PT" sz="2400" u="sng" dirty="0" smtClean="0">
                <a:solidFill>
                  <a:srgbClr val="00B050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pt-PT" sz="2400" dirty="0"/>
              <a:t>É</a:t>
            </a:r>
            <a:r>
              <a:rPr lang="pt-PT" sz="2400" dirty="0" smtClean="0"/>
              <a:t> </a:t>
            </a:r>
            <a:r>
              <a:rPr lang="pt-PT" sz="2400" dirty="0"/>
              <a:t>uma técnica que consiste em alterar o conteúdo da página </a:t>
            </a:r>
            <a:r>
              <a:rPr lang="pt-PT" sz="2400" i="1" dirty="0"/>
              <a:t>Web</a:t>
            </a:r>
            <a:r>
              <a:rPr lang="pt-PT" sz="2400" dirty="0"/>
              <a:t> de um </a:t>
            </a:r>
            <a:r>
              <a:rPr lang="pt-PT" sz="2400" i="1" dirty="0" smtClean="0"/>
              <a:t>site.</a:t>
            </a:r>
          </a:p>
          <a:p>
            <a:pPr marL="0" indent="0" algn="just">
              <a:buNone/>
            </a:pPr>
            <a:r>
              <a:rPr lang="pt-PT" sz="2400" dirty="0" smtClean="0"/>
              <a:t>Alguns das formas utilizadas pelos atacantes:</a:t>
            </a:r>
          </a:p>
          <a:p>
            <a:pPr algn="just">
              <a:buFontTx/>
              <a:buChar char="-"/>
            </a:pPr>
            <a:r>
              <a:rPr lang="pt-PT" sz="2400" dirty="0"/>
              <a:t>E</a:t>
            </a:r>
            <a:r>
              <a:rPr lang="pt-PT" sz="2400" dirty="0" smtClean="0"/>
              <a:t>xplorar </a:t>
            </a:r>
            <a:r>
              <a:rPr lang="pt-PT" sz="2400" dirty="0"/>
              <a:t>erros da aplicação </a:t>
            </a:r>
            <a:r>
              <a:rPr lang="pt-PT" sz="2400" i="1" dirty="0" smtClean="0"/>
              <a:t>Web</a:t>
            </a:r>
          </a:p>
          <a:p>
            <a:pPr algn="just">
              <a:buFontTx/>
              <a:buChar char="-"/>
            </a:pPr>
            <a:r>
              <a:rPr lang="pt-PT" sz="2400" dirty="0" smtClean="0"/>
              <a:t>Invadir </a:t>
            </a:r>
            <a:r>
              <a:rPr lang="pt-PT" sz="2400" dirty="0"/>
              <a:t>o servidor onde a aplicação </a:t>
            </a:r>
            <a:r>
              <a:rPr lang="pt-PT" sz="2400" i="1" dirty="0" smtClean="0"/>
              <a:t>Web </a:t>
            </a:r>
            <a:r>
              <a:rPr lang="pt-PT" sz="2400" dirty="0"/>
              <a:t>está </a:t>
            </a:r>
            <a:r>
              <a:rPr lang="pt-PT" sz="2400" dirty="0" smtClean="0"/>
              <a:t>hospedada;</a:t>
            </a:r>
          </a:p>
          <a:p>
            <a:pPr algn="just">
              <a:buFontTx/>
              <a:buChar char="-"/>
            </a:pPr>
            <a:r>
              <a:rPr lang="pt-PT" sz="2400" dirty="0"/>
              <a:t>F</a:t>
            </a:r>
            <a:r>
              <a:rPr lang="pt-PT" sz="2400" dirty="0" smtClean="0"/>
              <a:t>urtar </a:t>
            </a:r>
            <a:r>
              <a:rPr lang="pt-PT" sz="2400" dirty="0"/>
              <a:t>senhas de acesso à interface </a:t>
            </a:r>
            <a:r>
              <a:rPr lang="pt-PT" sz="2400" i="1" dirty="0" smtClean="0"/>
              <a:t>Web;</a:t>
            </a:r>
          </a:p>
          <a:p>
            <a:pPr algn="just">
              <a:buFontTx/>
              <a:buChar char="-"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400" dirty="0" smtClean="0"/>
              <a:t>Geralmente </a:t>
            </a:r>
            <a:r>
              <a:rPr lang="pt-PT" sz="2400" dirty="0"/>
              <a:t>os atacantes alteram a página principal do site, porém páginas internas também podem ser </a:t>
            </a:r>
            <a:r>
              <a:rPr lang="pt-PT" sz="2400" dirty="0" smtClean="0"/>
              <a:t>alteradas.</a:t>
            </a:r>
            <a:endParaRPr lang="pt-PT" sz="2400" dirty="0"/>
          </a:p>
          <a:p>
            <a:pPr marL="0" indent="0" algn="just">
              <a:buNone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7595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3. Ataques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3.2. Algumas técnicas utilizadas</a:t>
            </a:r>
          </a:p>
          <a:p>
            <a:pPr marL="0" indent="0" algn="just">
              <a:buNone/>
            </a:pPr>
            <a:endParaRPr lang="pt-PT" sz="2400" dirty="0">
              <a:solidFill>
                <a:srgbClr val="00B050"/>
              </a:solidFill>
            </a:endParaRPr>
          </a:p>
          <a:p>
            <a:pPr algn="just">
              <a:buFont typeface="Courier New" pitchFamily="49" charset="0"/>
              <a:buChar char="o"/>
            </a:pPr>
            <a:r>
              <a:rPr lang="pt-PT" sz="2400" u="sng" dirty="0">
                <a:solidFill>
                  <a:srgbClr val="00B050"/>
                </a:solidFill>
              </a:rPr>
              <a:t>Negação de serviço (</a:t>
            </a:r>
            <a:r>
              <a:rPr lang="pt-PT" sz="2400" i="1" u="sng" dirty="0" err="1">
                <a:solidFill>
                  <a:srgbClr val="00B050"/>
                </a:solidFill>
              </a:rPr>
              <a:t>DoS</a:t>
            </a:r>
            <a:r>
              <a:rPr lang="pt-PT" sz="2400" i="1" u="sng" dirty="0">
                <a:solidFill>
                  <a:srgbClr val="00B050"/>
                </a:solidFill>
              </a:rPr>
              <a:t> e </a:t>
            </a:r>
            <a:r>
              <a:rPr lang="pt-PT" sz="2400" i="1" u="sng" dirty="0" err="1">
                <a:solidFill>
                  <a:srgbClr val="00B050"/>
                </a:solidFill>
              </a:rPr>
              <a:t>DDoS</a:t>
            </a:r>
            <a:r>
              <a:rPr lang="pt-PT" sz="2400" u="sng" dirty="0" smtClean="0">
                <a:solidFill>
                  <a:srgbClr val="00B050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pt-PT" sz="2400" dirty="0"/>
              <a:t>É</a:t>
            </a:r>
            <a:r>
              <a:rPr lang="pt-PT" sz="2400" dirty="0" smtClean="0"/>
              <a:t> </a:t>
            </a:r>
            <a:r>
              <a:rPr lang="pt-PT" sz="2400" dirty="0"/>
              <a:t>uma técnica pela qual um atacante utiliza </a:t>
            </a:r>
            <a:r>
              <a:rPr lang="pt-PT" sz="2400" b="1" dirty="0"/>
              <a:t>um computador</a:t>
            </a:r>
            <a:r>
              <a:rPr lang="pt-PT" sz="2400" dirty="0"/>
              <a:t> para tirar de operação um serviço, um computador ou uma rede conectada à Internet</a:t>
            </a:r>
            <a:r>
              <a:rPr lang="pt-PT" sz="2400" dirty="0" smtClean="0"/>
              <a:t>.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 smtClean="0"/>
              <a:t>Todas </a:t>
            </a:r>
            <a:r>
              <a:rPr lang="pt-PT" sz="2400" dirty="0"/>
              <a:t>as pessoas que dependem dos recursos </a:t>
            </a:r>
            <a:r>
              <a:rPr lang="pt-PT" sz="2400" dirty="0" smtClean="0"/>
              <a:t>afectados ficam </a:t>
            </a:r>
            <a:r>
              <a:rPr lang="pt-PT" sz="2400" dirty="0"/>
              <a:t>impossibilitadas de </a:t>
            </a:r>
            <a:r>
              <a:rPr lang="pt-PT" sz="2400" dirty="0" smtClean="0"/>
              <a:t>aceder </a:t>
            </a:r>
            <a:r>
              <a:rPr lang="pt-PT" sz="2400" dirty="0"/>
              <a:t>ou realizar as operações desejadas</a:t>
            </a:r>
            <a:r>
              <a:rPr lang="pt-PT" sz="2400" dirty="0" smtClean="0"/>
              <a:t>.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/>
              <a:t>O </a:t>
            </a:r>
            <a:r>
              <a:rPr lang="pt-PT" sz="2400" dirty="0" smtClean="0"/>
              <a:t>objectivo </a:t>
            </a:r>
            <a:r>
              <a:rPr lang="pt-PT" sz="2400" dirty="0"/>
              <a:t>destes ataques não é invadir e nem </a:t>
            </a:r>
            <a:r>
              <a:rPr lang="pt-PT" sz="2400" dirty="0" smtClean="0"/>
              <a:t>colectar </a:t>
            </a:r>
            <a:r>
              <a:rPr lang="pt-PT" sz="2400" dirty="0"/>
              <a:t>informações, mas sim exaurir recursos e causar indisponibilidades ao </a:t>
            </a:r>
            <a:r>
              <a:rPr lang="pt-PT" sz="2400" dirty="0" smtClean="0"/>
              <a:t>alvo.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8255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3. Ataques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3.2. Algumas técnicas utilizadas</a:t>
            </a:r>
          </a:p>
          <a:p>
            <a:pPr marL="0" indent="0" algn="just">
              <a:buNone/>
            </a:pPr>
            <a:endParaRPr lang="pt-PT" sz="2400" dirty="0">
              <a:solidFill>
                <a:srgbClr val="00B050"/>
              </a:solidFill>
            </a:endParaRPr>
          </a:p>
          <a:p>
            <a:pPr algn="just">
              <a:buFont typeface="Courier New" pitchFamily="49" charset="0"/>
              <a:buChar char="o"/>
            </a:pPr>
            <a:r>
              <a:rPr lang="pt-PT" sz="2400" u="sng" dirty="0">
                <a:solidFill>
                  <a:srgbClr val="00B050"/>
                </a:solidFill>
              </a:rPr>
              <a:t>Negação de serviço (</a:t>
            </a:r>
            <a:r>
              <a:rPr lang="pt-PT" sz="2400" i="1" u="sng" dirty="0" err="1">
                <a:solidFill>
                  <a:srgbClr val="00B050"/>
                </a:solidFill>
              </a:rPr>
              <a:t>DoS</a:t>
            </a:r>
            <a:r>
              <a:rPr lang="pt-PT" sz="2400" i="1" u="sng" dirty="0">
                <a:solidFill>
                  <a:srgbClr val="00B050"/>
                </a:solidFill>
              </a:rPr>
              <a:t> e </a:t>
            </a:r>
            <a:r>
              <a:rPr lang="pt-PT" sz="2400" i="1" u="sng" dirty="0" err="1" smtClean="0">
                <a:solidFill>
                  <a:srgbClr val="00B050"/>
                </a:solidFill>
              </a:rPr>
              <a:t>DDoS</a:t>
            </a:r>
            <a:r>
              <a:rPr lang="pt-PT" sz="2400" u="sng" dirty="0" smtClean="0">
                <a:solidFill>
                  <a:srgbClr val="00B050"/>
                </a:solidFill>
              </a:rPr>
              <a:t>);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 smtClean="0"/>
              <a:t> </a:t>
            </a:r>
            <a:r>
              <a:rPr lang="pt-PT" sz="2400" dirty="0" err="1" smtClean="0"/>
              <a:t>DoS</a:t>
            </a:r>
            <a:r>
              <a:rPr lang="pt-PT" sz="2400" dirty="0" smtClean="0"/>
              <a:t> podem </a:t>
            </a:r>
            <a:r>
              <a:rPr lang="pt-PT" sz="2400" dirty="0"/>
              <a:t>ser realizados por diversos meios, </a:t>
            </a:r>
            <a:r>
              <a:rPr lang="pt-PT" sz="2400" dirty="0" smtClean="0"/>
              <a:t>como:</a:t>
            </a:r>
          </a:p>
          <a:p>
            <a:pPr algn="just">
              <a:buFontTx/>
              <a:buChar char="-"/>
            </a:pPr>
            <a:r>
              <a:rPr lang="pt-PT" sz="2400" dirty="0" smtClean="0"/>
              <a:t>pelo envio de grande quantidade de requisições para um serviço;</a:t>
            </a:r>
          </a:p>
          <a:p>
            <a:pPr algn="just">
              <a:buFontTx/>
              <a:buChar char="-"/>
            </a:pPr>
            <a:r>
              <a:rPr lang="pt-PT" sz="2400" dirty="0" smtClean="0"/>
              <a:t>pela </a:t>
            </a:r>
            <a:r>
              <a:rPr lang="pt-PT" sz="2400" dirty="0"/>
              <a:t>geração de grande tráfego de dados para uma </a:t>
            </a:r>
            <a:r>
              <a:rPr lang="pt-PT" sz="2400" dirty="0" smtClean="0"/>
              <a:t>rede;</a:t>
            </a:r>
          </a:p>
          <a:p>
            <a:pPr algn="just">
              <a:buFontTx/>
              <a:buChar char="-"/>
            </a:pPr>
            <a:endParaRPr lang="pt-PT" sz="2400" dirty="0" smtClean="0"/>
          </a:p>
          <a:p>
            <a:pPr algn="just">
              <a:buFontTx/>
              <a:buChar char="-"/>
            </a:pPr>
            <a:r>
              <a:rPr lang="pt-PT" sz="2400" dirty="0"/>
              <a:t>pela exploração de vulnerabilidades existentes em </a:t>
            </a:r>
            <a:r>
              <a:rPr lang="pt-PT" sz="2400" dirty="0" smtClean="0"/>
              <a:t>programas;</a:t>
            </a:r>
          </a:p>
          <a:p>
            <a:pPr algn="just">
              <a:buFontTx/>
              <a:buChar char="-"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3509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3. Ataques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3.3. Prevenção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 smtClean="0"/>
              <a:t>O conjunto </a:t>
            </a:r>
            <a:r>
              <a:rPr lang="pt-PT" sz="2400" dirty="0"/>
              <a:t>de medidas preventivas tomadas pelos </a:t>
            </a:r>
            <a:r>
              <a:rPr lang="pt-PT" sz="2400" dirty="0" smtClean="0"/>
              <a:t>utilizadores, </a:t>
            </a:r>
            <a:r>
              <a:rPr lang="pt-PT" sz="2400" dirty="0"/>
              <a:t>desenvolvedores de aplicações e administradores dos computadores, serviços e equipamentos </a:t>
            </a:r>
            <a:r>
              <a:rPr lang="pt-PT" sz="2400" dirty="0" smtClean="0"/>
              <a:t>envolvidos</a:t>
            </a:r>
            <a:r>
              <a:rPr lang="pt-PT" sz="2400" dirty="0"/>
              <a:t> </a:t>
            </a:r>
            <a:r>
              <a:rPr lang="pt-PT" sz="2400" dirty="0" smtClean="0"/>
              <a:t>é que define as chances de um ataque ser ou não ser bem sucedido.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/>
              <a:t>A parte que cabe </a:t>
            </a:r>
            <a:r>
              <a:rPr lang="pt-PT" sz="2400" dirty="0" smtClean="0"/>
              <a:t>ao utilizador </a:t>
            </a:r>
            <a:r>
              <a:rPr lang="pt-PT" sz="2400" dirty="0"/>
              <a:t>da Internet, </a:t>
            </a:r>
            <a:r>
              <a:rPr lang="pt-PT" sz="2400" dirty="0" smtClean="0"/>
              <a:t>é:</a:t>
            </a:r>
          </a:p>
          <a:p>
            <a:pPr algn="just">
              <a:buFontTx/>
              <a:buChar char="-"/>
            </a:pPr>
            <a:r>
              <a:rPr lang="pt-PT" sz="2400" dirty="0" smtClean="0"/>
              <a:t>Proteger </a:t>
            </a:r>
            <a:r>
              <a:rPr lang="pt-PT" sz="2400" dirty="0"/>
              <a:t>os seus </a:t>
            </a:r>
            <a:r>
              <a:rPr lang="pt-PT" sz="2400" dirty="0" smtClean="0"/>
              <a:t>dados;</a:t>
            </a:r>
            <a:endParaRPr lang="pt-PT" sz="2400" dirty="0"/>
          </a:p>
          <a:p>
            <a:pPr algn="just">
              <a:buFontTx/>
              <a:buChar char="-"/>
            </a:pPr>
            <a:r>
              <a:rPr lang="pt-PT" sz="2400" dirty="0"/>
              <a:t>F</a:t>
            </a:r>
            <a:r>
              <a:rPr lang="pt-PT" sz="2400" dirty="0" smtClean="0"/>
              <a:t>azer </a:t>
            </a:r>
            <a:r>
              <a:rPr lang="pt-PT" sz="2400" dirty="0"/>
              <a:t>uso dos mecanismos de </a:t>
            </a:r>
            <a:r>
              <a:rPr lang="pt-PT" sz="2400" dirty="0" smtClean="0"/>
              <a:t>protecção disponíveis;</a:t>
            </a:r>
            <a:endParaRPr lang="pt-PT" sz="2400" dirty="0"/>
          </a:p>
          <a:p>
            <a:pPr algn="just">
              <a:buFontTx/>
              <a:buChar char="-"/>
            </a:pPr>
            <a:r>
              <a:rPr lang="pt-PT" sz="2400" dirty="0" smtClean="0"/>
              <a:t>Manter </a:t>
            </a:r>
            <a:r>
              <a:rPr lang="pt-PT" sz="2400" dirty="0"/>
              <a:t>o seu computador </a:t>
            </a:r>
            <a:r>
              <a:rPr lang="pt-PT" sz="2400" dirty="0" smtClean="0"/>
              <a:t>actualizado </a:t>
            </a:r>
            <a:r>
              <a:rPr lang="pt-PT" sz="2400" dirty="0"/>
              <a:t>e livre de códigos maliciosos. </a:t>
            </a:r>
          </a:p>
        </p:txBody>
      </p:sp>
    </p:spTree>
    <p:extLst>
      <p:ext uri="{BB962C8B-B14F-4D97-AF65-F5344CB8AC3E}">
        <p14:creationId xmlns:p14="http://schemas.microsoft.com/office/powerpoint/2010/main" val="22096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i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 smtClean="0"/>
              <a:t>São </a:t>
            </a:r>
            <a:r>
              <a:rPr lang="pt-PT" sz="2400" dirty="0"/>
              <a:t>programas especificamente desenvolvidos para executar </a:t>
            </a:r>
            <a:r>
              <a:rPr lang="pt-PT" sz="2400" dirty="0" smtClean="0"/>
              <a:t>acções </a:t>
            </a:r>
            <a:r>
              <a:rPr lang="pt-PT" sz="2400" dirty="0"/>
              <a:t>danosas e </a:t>
            </a:r>
            <a:r>
              <a:rPr lang="pt-PT" sz="2400" dirty="0" smtClean="0"/>
              <a:t>actividades </a:t>
            </a:r>
            <a:r>
              <a:rPr lang="pt-PT" sz="2400" dirty="0"/>
              <a:t>maliciosas em um </a:t>
            </a:r>
            <a:r>
              <a:rPr lang="pt-PT" sz="2400" dirty="0" smtClean="0"/>
              <a:t>computador.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/>
              <a:t>Algumas das </a:t>
            </a:r>
            <a:r>
              <a:rPr lang="pt-PT" sz="2400" dirty="0" smtClean="0"/>
              <a:t>formas </a:t>
            </a:r>
            <a:r>
              <a:rPr lang="pt-PT" sz="2400" dirty="0"/>
              <a:t>como os códigos maliciosos podem infectar ou comprometer um computador são:</a:t>
            </a: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Exploração de Vulnerabilidades;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Auto execução de conteúdos infectados;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A</a:t>
            </a:r>
            <a:r>
              <a:rPr lang="pt-PT" sz="2400" dirty="0" smtClean="0"/>
              <a:t>cesso </a:t>
            </a:r>
            <a:r>
              <a:rPr lang="pt-PT" sz="2400" dirty="0"/>
              <a:t>a páginas </a:t>
            </a:r>
            <a:r>
              <a:rPr lang="pt-PT" sz="2400" i="1" dirty="0"/>
              <a:t>Web</a:t>
            </a:r>
            <a:r>
              <a:rPr lang="pt-PT" sz="2400" dirty="0"/>
              <a:t> </a:t>
            </a:r>
            <a:r>
              <a:rPr lang="pt-PT" sz="2400" dirty="0" smtClean="0"/>
              <a:t>maliciosas;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Acção directa </a:t>
            </a:r>
            <a:r>
              <a:rPr lang="pt-PT" sz="2400" dirty="0"/>
              <a:t>de </a:t>
            </a:r>
            <a:r>
              <a:rPr lang="pt-PT" sz="2400" dirty="0" smtClean="0"/>
              <a:t>atacantes;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E</a:t>
            </a:r>
            <a:r>
              <a:rPr lang="pt-PT" sz="2400" dirty="0" smtClean="0"/>
              <a:t>xecução </a:t>
            </a:r>
            <a:r>
              <a:rPr lang="pt-PT" sz="2400" dirty="0"/>
              <a:t>de arquivos previamente </a:t>
            </a:r>
            <a:r>
              <a:rPr lang="pt-PT" sz="2400" dirty="0" smtClean="0"/>
              <a:t>infectados.</a:t>
            </a:r>
          </a:p>
        </p:txBody>
      </p:sp>
    </p:spTree>
    <p:extLst>
      <p:ext uri="{BB962C8B-B14F-4D97-AF65-F5344CB8AC3E}">
        <p14:creationId xmlns:p14="http://schemas.microsoft.com/office/powerpoint/2010/main" val="41224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i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dirty="0" smtClean="0"/>
              <a:t>Uma </a:t>
            </a:r>
            <a:r>
              <a:rPr lang="pt-PT" sz="2400" dirty="0"/>
              <a:t>vez instalados, os códigos maliciosos passam a ter acesso aos dados armazenados no computador e podem executar </a:t>
            </a:r>
            <a:r>
              <a:rPr lang="pt-PT" sz="2400" dirty="0" smtClean="0"/>
              <a:t>acções </a:t>
            </a:r>
            <a:r>
              <a:rPr lang="pt-PT" sz="2400" dirty="0"/>
              <a:t>em nome dos </a:t>
            </a:r>
            <a:r>
              <a:rPr lang="pt-PT" sz="2400" dirty="0" smtClean="0"/>
              <a:t>urilizadores.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 smtClean="0">
                <a:solidFill>
                  <a:srgbClr val="00B050"/>
                </a:solidFill>
              </a:rPr>
              <a:t>Os </a:t>
            </a:r>
            <a:r>
              <a:rPr lang="pt-PT" sz="2400" dirty="0">
                <a:solidFill>
                  <a:srgbClr val="00B050"/>
                </a:solidFill>
              </a:rPr>
              <a:t>principais </a:t>
            </a:r>
            <a:r>
              <a:rPr lang="pt-PT" sz="2400" dirty="0" smtClean="0">
                <a:solidFill>
                  <a:srgbClr val="00B050"/>
                </a:solidFill>
              </a:rPr>
              <a:t>motivos: </a:t>
            </a:r>
          </a:p>
          <a:p>
            <a:pPr>
              <a:buFont typeface="Courier New" pitchFamily="49" charset="0"/>
              <a:buChar char="o"/>
            </a:pPr>
            <a:r>
              <a:rPr lang="pt-PT" sz="2400" dirty="0" smtClean="0"/>
              <a:t>Obtenção de vantagens financeiras;</a:t>
            </a:r>
          </a:p>
          <a:p>
            <a:pPr>
              <a:buFont typeface="Courier New" pitchFamily="49" charset="0"/>
              <a:buChar char="o"/>
            </a:pPr>
            <a:r>
              <a:rPr lang="pt-PT" sz="2400" dirty="0" smtClean="0"/>
              <a:t>A colecta </a:t>
            </a:r>
            <a:r>
              <a:rPr lang="pt-PT" sz="2400" dirty="0"/>
              <a:t>de informações </a:t>
            </a:r>
            <a:r>
              <a:rPr lang="pt-PT" sz="2400" dirty="0" smtClean="0"/>
              <a:t>confidenciais;</a:t>
            </a:r>
            <a:endParaRPr lang="pt-PT" sz="2400" dirty="0"/>
          </a:p>
          <a:p>
            <a:pPr>
              <a:buFont typeface="Courier New" pitchFamily="49" charset="0"/>
              <a:buChar char="o"/>
            </a:pPr>
            <a:r>
              <a:rPr lang="pt-PT" sz="2400" dirty="0" smtClean="0"/>
              <a:t>O </a:t>
            </a:r>
            <a:r>
              <a:rPr lang="pt-PT" sz="2400" dirty="0"/>
              <a:t>desejo de </a:t>
            </a:r>
            <a:r>
              <a:rPr lang="pt-PT" sz="2400" dirty="0" smtClean="0"/>
              <a:t>autopromoção; e</a:t>
            </a:r>
          </a:p>
          <a:p>
            <a:pPr>
              <a:buFont typeface="Courier New" pitchFamily="49" charset="0"/>
              <a:buChar char="o"/>
            </a:pPr>
            <a:r>
              <a:rPr lang="pt-PT" sz="2400" dirty="0" smtClean="0"/>
              <a:t>Vandalismo.</a:t>
            </a:r>
          </a:p>
          <a:p>
            <a:pPr>
              <a:buFont typeface="Courier New" pitchFamily="49" charset="0"/>
              <a:buChar char="o"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 smtClean="0"/>
              <a:t>Além </a:t>
            </a:r>
            <a:r>
              <a:rPr lang="pt-PT" sz="2400" dirty="0"/>
              <a:t>disto, os códigos maliciosos são muitas vezes usados como intermediários e possibilitam a prática de golpes, </a:t>
            </a:r>
            <a:r>
              <a:rPr lang="pt-PT" sz="2400" dirty="0" smtClean="0"/>
              <a:t>ataques </a:t>
            </a:r>
            <a:r>
              <a:rPr lang="pt-PT" sz="2400" dirty="0"/>
              <a:t>e a disseminação de </a:t>
            </a:r>
            <a:r>
              <a:rPr lang="pt-PT" sz="2400" i="1" dirty="0" smtClean="0"/>
              <a:t>spam.</a:t>
            </a:r>
            <a:endParaRPr lang="pt-P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73542"/>
            <a:ext cx="2819400" cy="20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i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4.1. Vírus</a:t>
            </a:r>
          </a:p>
          <a:p>
            <a:pPr marL="0" indent="0" algn="just">
              <a:buNone/>
            </a:pPr>
            <a:endParaRPr lang="pt-PT" sz="2400" b="1" dirty="0"/>
          </a:p>
          <a:p>
            <a:pPr marL="0" indent="0" algn="just">
              <a:buNone/>
            </a:pPr>
            <a:r>
              <a:rPr lang="pt-PT" sz="2400" dirty="0"/>
              <a:t>É</a:t>
            </a:r>
            <a:r>
              <a:rPr lang="pt-PT" sz="2400" dirty="0" smtClean="0"/>
              <a:t> </a:t>
            </a:r>
            <a:r>
              <a:rPr lang="pt-PT" sz="2400" dirty="0"/>
              <a:t>um programa ou parte de um programa de computador, normalmente malicioso, que se propaga inserindo cópias de si mesmo e se tornando parte de outros programas e </a:t>
            </a:r>
            <a:r>
              <a:rPr lang="pt-PT" sz="2400" dirty="0" smtClean="0"/>
              <a:t>arquivos.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/>
              <a:t>Para que possa se tornar </a:t>
            </a:r>
            <a:r>
              <a:rPr lang="pt-PT" sz="2400" dirty="0" smtClean="0"/>
              <a:t>activo </a:t>
            </a:r>
            <a:r>
              <a:rPr lang="pt-PT" sz="2400" dirty="0"/>
              <a:t>e dar continuidade ao processo de infecção, o vírus depende da execução do programa ou arquivo </a:t>
            </a:r>
            <a:r>
              <a:rPr lang="pt-PT" sz="2400" dirty="0" smtClean="0"/>
              <a:t>hospedeiro.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 smtClean="0"/>
              <a:t>Os meios de propagação diferem, desde o envio de emails à utilização de </a:t>
            </a:r>
            <a:r>
              <a:rPr lang="pt-PT" sz="2400" i="1" dirty="0" err="1" smtClean="0"/>
              <a:t>pen</a:t>
            </a:r>
            <a:r>
              <a:rPr lang="pt-PT" sz="2400" i="1" dirty="0" smtClean="0"/>
              <a:t>-drives</a:t>
            </a:r>
            <a:r>
              <a:rPr lang="pt-PT" sz="2400" dirty="0" smtClean="0"/>
              <a:t>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2476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4.1. Vírus – </a:t>
            </a:r>
            <a:r>
              <a:rPr lang="pt-PT" sz="2400" dirty="0" smtClean="0">
                <a:solidFill>
                  <a:srgbClr val="00B050"/>
                </a:solidFill>
              </a:rPr>
              <a:t>Tipos</a:t>
            </a:r>
          </a:p>
          <a:p>
            <a:pPr marL="0" indent="0" algn="just">
              <a:buNone/>
            </a:pPr>
            <a:endParaRPr lang="pt-PT" sz="2400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dirty="0" smtClean="0">
                <a:solidFill>
                  <a:srgbClr val="00B050"/>
                </a:solidFill>
              </a:rPr>
              <a:t>Há diferentes tipos de vírus:</a:t>
            </a:r>
            <a:endParaRPr lang="pt-PT" sz="24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 smtClean="0"/>
              <a:t>Uns </a:t>
            </a:r>
            <a:r>
              <a:rPr lang="pt-PT" sz="2400" dirty="0"/>
              <a:t>procuram permanecer ocultos, infectando arquivos do disco e executando uma série de </a:t>
            </a:r>
            <a:r>
              <a:rPr lang="pt-PT" sz="2400" dirty="0" smtClean="0"/>
              <a:t>actividades </a:t>
            </a:r>
            <a:r>
              <a:rPr lang="pt-PT" sz="2400" dirty="0"/>
              <a:t>sem o conhecimento do </a:t>
            </a:r>
            <a:r>
              <a:rPr lang="pt-PT" sz="2400" dirty="0" smtClean="0"/>
              <a:t>usuário</a:t>
            </a:r>
            <a:r>
              <a:rPr lang="pt-PT" sz="2400" dirty="0"/>
              <a:t> </a:t>
            </a:r>
            <a:r>
              <a:rPr lang="pt-PT" sz="2400" dirty="0" smtClean="0"/>
              <a:t>e </a:t>
            </a:r>
            <a:r>
              <a:rPr lang="pt-PT" sz="2400" dirty="0"/>
              <a:t>outros que permanecem </a:t>
            </a:r>
            <a:r>
              <a:rPr lang="pt-PT" sz="2400" dirty="0" smtClean="0"/>
              <a:t>inactivos </a:t>
            </a:r>
            <a:r>
              <a:rPr lang="pt-PT" sz="2400" dirty="0"/>
              <a:t>durante certos períodos, entrando em </a:t>
            </a:r>
            <a:r>
              <a:rPr lang="pt-PT" sz="2400" dirty="0" smtClean="0"/>
              <a:t>actividade </a:t>
            </a:r>
            <a:r>
              <a:rPr lang="pt-PT" sz="2400" dirty="0"/>
              <a:t>apenas em datas </a:t>
            </a:r>
            <a:r>
              <a:rPr lang="pt-PT" sz="2400" dirty="0" smtClean="0"/>
              <a:t>específicas;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 smtClean="0"/>
              <a:t>Exemplos:</a:t>
            </a:r>
          </a:p>
          <a:p>
            <a:pPr marL="0" indent="0" algn="just">
              <a:buNone/>
            </a:pPr>
            <a:r>
              <a:rPr lang="pt-PT" sz="2400" b="1" dirty="0">
                <a:solidFill>
                  <a:srgbClr val="00B050"/>
                </a:solidFill>
              </a:rPr>
              <a:t>Vírus propagado por </a:t>
            </a:r>
            <a:r>
              <a:rPr lang="pt-PT" sz="2400" b="1" i="1" dirty="0">
                <a:solidFill>
                  <a:srgbClr val="00B050"/>
                </a:solidFill>
              </a:rPr>
              <a:t>e-mail</a:t>
            </a:r>
            <a:r>
              <a:rPr lang="pt-PT" sz="2400" b="1" dirty="0">
                <a:solidFill>
                  <a:srgbClr val="00B050"/>
                </a:solidFill>
              </a:rPr>
              <a:t>:</a:t>
            </a:r>
            <a:r>
              <a:rPr lang="pt-PT" sz="2400" dirty="0">
                <a:solidFill>
                  <a:srgbClr val="00B050"/>
                </a:solidFill>
              </a:rPr>
              <a:t> </a:t>
            </a:r>
            <a:r>
              <a:rPr lang="pt-PT" sz="2400" dirty="0"/>
              <a:t>recebido como um arquivo anexo a um </a:t>
            </a:r>
            <a:r>
              <a:rPr lang="pt-PT" sz="2400" dirty="0" smtClean="0"/>
              <a:t>e-mail</a:t>
            </a:r>
            <a:r>
              <a:rPr lang="pt-PT" sz="2400" i="1" dirty="0" smtClean="0"/>
              <a:t> </a:t>
            </a:r>
            <a:r>
              <a:rPr lang="pt-PT" sz="2400" dirty="0"/>
              <a:t>cujo conteúdo tenta induzir o usuário a clicar sobre este arquivo, fazendo com que seja executado</a:t>
            </a:r>
            <a:r>
              <a:rPr lang="pt-PT" sz="2400" dirty="0" smtClean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90600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endParaRPr lang="pt-PT" sz="32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4.1. Vírus – </a:t>
            </a:r>
            <a:r>
              <a:rPr lang="pt-PT" sz="2400" dirty="0" smtClean="0">
                <a:solidFill>
                  <a:srgbClr val="00B050"/>
                </a:solidFill>
              </a:rPr>
              <a:t>Tipos</a:t>
            </a:r>
          </a:p>
          <a:p>
            <a:pPr marL="0" indent="0" algn="just">
              <a:buNone/>
            </a:pPr>
            <a:endParaRPr lang="pt-PT" sz="24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dirty="0" smtClean="0">
                <a:solidFill>
                  <a:srgbClr val="00B050"/>
                </a:solidFill>
              </a:rPr>
              <a:t>Exemplos: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Vírus </a:t>
            </a:r>
            <a:r>
              <a:rPr lang="pt-PT" sz="2400" b="1" dirty="0">
                <a:solidFill>
                  <a:srgbClr val="00B050"/>
                </a:solidFill>
              </a:rPr>
              <a:t>de </a:t>
            </a:r>
            <a:r>
              <a:rPr lang="pt-PT" sz="2400" b="1" i="1" dirty="0">
                <a:solidFill>
                  <a:srgbClr val="00B050"/>
                </a:solidFill>
              </a:rPr>
              <a:t>script</a:t>
            </a:r>
            <a:r>
              <a:rPr lang="pt-PT" sz="2400" b="1" dirty="0">
                <a:solidFill>
                  <a:srgbClr val="00B050"/>
                </a:solidFill>
              </a:rPr>
              <a:t>:</a:t>
            </a:r>
            <a:r>
              <a:rPr lang="pt-PT" sz="2400" dirty="0">
                <a:solidFill>
                  <a:srgbClr val="00B050"/>
                </a:solidFill>
              </a:rPr>
              <a:t> </a:t>
            </a:r>
            <a:r>
              <a:rPr lang="pt-PT" sz="2400" dirty="0"/>
              <a:t>escrito em linguagem de </a:t>
            </a:r>
            <a:r>
              <a:rPr lang="pt-PT" sz="2400" i="1" dirty="0"/>
              <a:t>script</a:t>
            </a:r>
            <a:r>
              <a:rPr lang="pt-PT" sz="2400" dirty="0"/>
              <a:t>, como </a:t>
            </a:r>
            <a:r>
              <a:rPr lang="pt-PT" sz="2400" i="1" dirty="0"/>
              <a:t>VBScript</a:t>
            </a:r>
            <a:r>
              <a:rPr lang="pt-PT" sz="2400" dirty="0"/>
              <a:t> e </a:t>
            </a:r>
            <a:r>
              <a:rPr lang="pt-PT" sz="2400" i="1" dirty="0" err="1"/>
              <a:t>JavaScript</a:t>
            </a:r>
            <a:r>
              <a:rPr lang="pt-PT" sz="2400" dirty="0"/>
              <a:t>, e recebido ao </a:t>
            </a:r>
            <a:r>
              <a:rPr lang="pt-PT" sz="2400" dirty="0" smtClean="0"/>
              <a:t>aceder </a:t>
            </a:r>
            <a:r>
              <a:rPr lang="pt-PT" sz="2400" dirty="0"/>
              <a:t>uma </a:t>
            </a:r>
            <a:r>
              <a:rPr lang="pt-PT" sz="2400" dirty="0" smtClean="0"/>
              <a:t>página </a:t>
            </a:r>
            <a:r>
              <a:rPr lang="pt-PT" sz="2400" i="1" dirty="0" smtClean="0"/>
              <a:t>Web </a:t>
            </a:r>
            <a:r>
              <a:rPr lang="pt-PT" sz="2400" dirty="0" smtClean="0"/>
              <a:t>ou por e-mail. Pode ser automaticamente </a:t>
            </a:r>
            <a:r>
              <a:rPr lang="pt-PT" sz="2400" dirty="0"/>
              <a:t>executado, dependendo da configuração do navegador </a:t>
            </a:r>
            <a:r>
              <a:rPr lang="pt-PT" sz="2400" i="1" dirty="0"/>
              <a:t>Web</a:t>
            </a:r>
            <a:r>
              <a:rPr lang="pt-PT" sz="2400" dirty="0"/>
              <a:t> e do programa leitor de </a:t>
            </a:r>
            <a:r>
              <a:rPr lang="pt-PT" sz="2400" dirty="0" smtClean="0"/>
              <a:t>e-mails.</a:t>
            </a:r>
            <a:endParaRPr lang="pt-PT" sz="2400" dirty="0"/>
          </a:p>
          <a:p>
            <a:pPr marL="0" indent="0" algn="just">
              <a:buNone/>
            </a:pPr>
            <a:endParaRPr lang="pt-PT" sz="2400" i="1" dirty="0" smtClean="0"/>
          </a:p>
          <a:p>
            <a:pPr marL="0" indent="0" algn="just">
              <a:buNone/>
            </a:pPr>
            <a:r>
              <a:rPr lang="pt-PT" sz="2400" b="1" dirty="0">
                <a:solidFill>
                  <a:srgbClr val="00B050"/>
                </a:solidFill>
              </a:rPr>
              <a:t>Vírus de macro:</a:t>
            </a:r>
            <a:r>
              <a:rPr lang="pt-PT" sz="2400" dirty="0">
                <a:solidFill>
                  <a:srgbClr val="00B050"/>
                </a:solidFill>
              </a:rPr>
              <a:t> </a:t>
            </a:r>
            <a:r>
              <a:rPr lang="pt-PT" sz="2400" dirty="0"/>
              <a:t>tipo específico de vírus de </a:t>
            </a:r>
            <a:r>
              <a:rPr lang="pt-PT" sz="2400" i="1" dirty="0"/>
              <a:t>script</a:t>
            </a:r>
            <a:r>
              <a:rPr lang="pt-PT" sz="2400" dirty="0"/>
              <a:t>, escrito em linguagem de macro, que tenta infectar arquivos manipulados por aplicativos que utilizam esta </a:t>
            </a:r>
            <a:r>
              <a:rPr lang="pt-PT" sz="2400" dirty="0" smtClean="0"/>
              <a:t>linguagem.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1414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>
            <a:normAutofit fontScale="90000"/>
          </a:bodyPr>
          <a:lstStyle/>
          <a:p>
            <a:pPr lvl="0" algn="l"/>
            <a:r>
              <a:rPr lang="pt-PT" sz="3600" b="1" dirty="0" smtClean="0">
                <a:solidFill>
                  <a:srgbClr val="00B050"/>
                </a:solidFill>
              </a:rPr>
              <a:t>Conteúdo</a:t>
            </a:r>
            <a:r>
              <a:rPr lang="pt-PT" b="1" dirty="0" smtClean="0">
                <a:solidFill>
                  <a:srgbClr val="00B050"/>
                </a:solidFill>
              </a:rPr>
              <a:t/>
            </a:r>
            <a:br>
              <a:rPr lang="pt-PT" b="1" dirty="0" smtClean="0">
                <a:solidFill>
                  <a:srgbClr val="00B050"/>
                </a:solidFill>
              </a:rPr>
            </a:br>
            <a:r>
              <a:rPr lang="pt-PT" sz="3100" dirty="0">
                <a:solidFill>
                  <a:srgbClr val="00B050"/>
                </a:solidFill>
              </a:rPr>
              <a:t>3</a:t>
            </a:r>
            <a:r>
              <a:rPr lang="pt-PT" sz="3100" dirty="0" smtClean="0">
                <a:solidFill>
                  <a:srgbClr val="00B050"/>
                </a:solidFill>
              </a:rPr>
              <a:t>. Ataques Na Internet</a:t>
            </a:r>
            <a:br>
              <a:rPr lang="pt-PT" sz="3100" dirty="0" smtClean="0">
                <a:solidFill>
                  <a:srgbClr val="00B050"/>
                </a:solidFill>
              </a:rPr>
            </a:br>
            <a:r>
              <a:rPr lang="pt-PT" sz="3100" dirty="0" smtClean="0">
                <a:solidFill>
                  <a:srgbClr val="00B050"/>
                </a:solidFill>
              </a:rPr>
              <a:t>4. </a:t>
            </a:r>
            <a:r>
              <a:rPr lang="pt-PT" sz="3100" dirty="0" err="1" smtClean="0">
                <a:solidFill>
                  <a:srgbClr val="00B050"/>
                </a:solidFill>
              </a:rPr>
              <a:t>Malwares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5638800"/>
            <a:ext cx="4191000" cy="838200"/>
          </a:xfrm>
        </p:spPr>
        <p:txBody>
          <a:bodyPr>
            <a:normAutofit/>
          </a:bodyPr>
          <a:lstStyle/>
          <a:p>
            <a:pPr algn="l"/>
            <a:endParaRPr lang="pt-PT" sz="2800" baseline="30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066800"/>
            <a:ext cx="2341067" cy="1950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67" y="3636149"/>
            <a:ext cx="3200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i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endParaRPr lang="pt-PT" sz="32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4.2. </a:t>
            </a:r>
            <a:r>
              <a:rPr lang="pt-PT" sz="2400" b="1" dirty="0" err="1" smtClean="0">
                <a:solidFill>
                  <a:srgbClr val="00B050"/>
                </a:solidFill>
              </a:rPr>
              <a:t>Worm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b="1" dirty="0" smtClean="0"/>
              <a:t>É </a:t>
            </a:r>
            <a:r>
              <a:rPr lang="pt-PT" sz="2400" b="1" dirty="0"/>
              <a:t>um programa capaz de se propagar automaticamente pelas redes, enviando cópias de si mesmo de computador para computador</a:t>
            </a:r>
            <a:r>
              <a:rPr lang="pt-PT" sz="2400" b="1" dirty="0" smtClean="0"/>
              <a:t>.</a:t>
            </a:r>
          </a:p>
          <a:p>
            <a:pPr marL="0" indent="0" algn="just">
              <a:buNone/>
            </a:pPr>
            <a:r>
              <a:rPr lang="pt-PT" sz="2400" dirty="0" smtClean="0"/>
              <a:t>Diferente </a:t>
            </a:r>
            <a:r>
              <a:rPr lang="pt-PT" sz="2400" dirty="0"/>
              <a:t>do vírus, o </a:t>
            </a:r>
            <a:r>
              <a:rPr lang="pt-PT" sz="2400" i="1" dirty="0" err="1"/>
              <a:t>worm</a:t>
            </a:r>
            <a:r>
              <a:rPr lang="pt-PT" sz="2400" dirty="0"/>
              <a:t> não se propaga por meio da inclusão de cópias de si mesmo em outros programas ou arquivos, mas sim pela execução </a:t>
            </a:r>
            <a:r>
              <a:rPr lang="pt-PT" sz="2400" dirty="0" smtClean="0"/>
              <a:t>directa </a:t>
            </a:r>
            <a:r>
              <a:rPr lang="pt-PT" sz="2400" dirty="0"/>
              <a:t>de suas </a:t>
            </a:r>
            <a:r>
              <a:rPr lang="pt-PT" sz="2400" dirty="0" smtClean="0"/>
              <a:t>cópias.</a:t>
            </a:r>
          </a:p>
          <a:p>
            <a:pPr marL="0" indent="0" algn="just">
              <a:buNone/>
            </a:pPr>
            <a:r>
              <a:rPr lang="pt-PT" sz="2400" i="1" dirty="0" err="1" smtClean="0">
                <a:solidFill>
                  <a:srgbClr val="C00000"/>
                </a:solidFill>
              </a:rPr>
              <a:t>Worms</a:t>
            </a:r>
            <a:r>
              <a:rPr lang="pt-PT" sz="2400" dirty="0" smtClean="0">
                <a:solidFill>
                  <a:srgbClr val="C00000"/>
                </a:solidFill>
              </a:rPr>
              <a:t> </a:t>
            </a:r>
            <a:r>
              <a:rPr lang="pt-PT" sz="2400" dirty="0">
                <a:solidFill>
                  <a:srgbClr val="C00000"/>
                </a:solidFill>
              </a:rPr>
              <a:t>são notadamente responsáveis por consumir muitos recursos, devido à grande quantidade de cópias de si mesmo que costumam </a:t>
            </a:r>
            <a:r>
              <a:rPr lang="pt-PT" sz="2400" dirty="0" smtClean="0">
                <a:solidFill>
                  <a:srgbClr val="C00000"/>
                </a:solidFill>
              </a:rPr>
              <a:t>propagar.</a:t>
            </a:r>
          </a:p>
          <a:p>
            <a:pPr marL="0" indent="0" algn="just">
              <a:buNone/>
            </a:pPr>
            <a:endParaRPr lang="pt-PT" sz="2000" dirty="0"/>
          </a:p>
          <a:p>
            <a:pPr marL="0" indent="0" algn="just">
              <a:buNone/>
            </a:pPr>
            <a:endParaRPr lang="pt-PT" sz="2000" dirty="0"/>
          </a:p>
        </p:txBody>
      </p:sp>
      <p:sp>
        <p:nvSpPr>
          <p:cNvPr id="4" name="Oval 3"/>
          <p:cNvSpPr/>
          <p:nvPr/>
        </p:nvSpPr>
        <p:spPr>
          <a:xfrm>
            <a:off x="609600" y="5257800"/>
            <a:ext cx="19812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Identificação de alvos</a:t>
            </a:r>
            <a:endParaRPr lang="pt-PT" dirty="0"/>
          </a:p>
        </p:txBody>
      </p:sp>
      <p:sp>
        <p:nvSpPr>
          <p:cNvPr id="5" name="Oval 4"/>
          <p:cNvSpPr/>
          <p:nvPr/>
        </p:nvSpPr>
        <p:spPr>
          <a:xfrm>
            <a:off x="3276600" y="5257800"/>
            <a:ext cx="18288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Envio das cópias</a:t>
            </a:r>
            <a:endParaRPr lang="pt-PT" dirty="0"/>
          </a:p>
        </p:txBody>
      </p:sp>
      <p:sp>
        <p:nvSpPr>
          <p:cNvPr id="6" name="Oval 5"/>
          <p:cNvSpPr/>
          <p:nvPr/>
        </p:nvSpPr>
        <p:spPr>
          <a:xfrm>
            <a:off x="6019800" y="5257800"/>
            <a:ext cx="1676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Activação </a:t>
            </a:r>
            <a:r>
              <a:rPr lang="pt-PT" dirty="0"/>
              <a:t>das cópias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743200" y="5334000"/>
            <a:ext cx="381000" cy="86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ight Arrow 7"/>
          <p:cNvSpPr/>
          <p:nvPr/>
        </p:nvSpPr>
        <p:spPr>
          <a:xfrm>
            <a:off x="5410200" y="5334000"/>
            <a:ext cx="381000" cy="86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" name="Curved Connector 9"/>
          <p:cNvCxnSpPr>
            <a:stCxn id="6" idx="4"/>
            <a:endCxn id="4" idx="4"/>
          </p:cNvCxnSpPr>
          <p:nvPr/>
        </p:nvCxnSpPr>
        <p:spPr>
          <a:xfrm rot="5400000">
            <a:off x="4229100" y="3543300"/>
            <a:ext cx="12700" cy="5257800"/>
          </a:xfrm>
          <a:prstGeom prst="curvedConnector3">
            <a:avLst>
              <a:gd name="adj1" fmla="val 4384614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14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i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endParaRPr lang="pt-PT" sz="32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4.2. </a:t>
            </a:r>
            <a:r>
              <a:rPr lang="pt-PT" sz="2400" b="1" dirty="0" err="1" smtClean="0">
                <a:solidFill>
                  <a:srgbClr val="00B050"/>
                </a:solidFill>
              </a:rPr>
              <a:t>Worm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b="1" dirty="0"/>
          </a:p>
          <a:p>
            <a:pPr marL="0" indent="0" algn="just">
              <a:buNone/>
            </a:pPr>
            <a:r>
              <a:rPr lang="pt-PT" sz="2400" u="sng" dirty="0" smtClean="0">
                <a:solidFill>
                  <a:srgbClr val="00B050"/>
                </a:solidFill>
              </a:rPr>
              <a:t>Identificação de computadores alvos</a:t>
            </a:r>
            <a:r>
              <a:rPr lang="pt-PT" sz="2400" dirty="0" smtClean="0">
                <a:solidFill>
                  <a:srgbClr val="00B050"/>
                </a:solidFill>
              </a:rPr>
              <a:t> </a:t>
            </a:r>
            <a:r>
              <a:rPr lang="pt-PT" sz="2400" dirty="0" smtClean="0"/>
              <a:t>– Após infectar um computador, o </a:t>
            </a:r>
            <a:r>
              <a:rPr lang="pt-PT" sz="2400" dirty="0" err="1" smtClean="0"/>
              <a:t>Worm</a:t>
            </a:r>
            <a:r>
              <a:rPr lang="pt-PT" sz="2400" dirty="0" smtClean="0"/>
              <a:t> tenta se propagar e continuar o processo de infecção. Começando por identificar os computadores alvos das maneiras </a:t>
            </a:r>
            <a:r>
              <a:rPr lang="pt-PT" sz="2400" dirty="0"/>
              <a:t>seguintes</a:t>
            </a:r>
            <a:r>
              <a:rPr lang="pt-PT" sz="2400" dirty="0" smtClean="0"/>
              <a:t>: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 typeface="Wingdings" pitchFamily="2" charset="2"/>
              <a:buChar char="§"/>
            </a:pPr>
            <a:r>
              <a:rPr lang="pt-PT" sz="2400" dirty="0" smtClean="0"/>
              <a:t>Varredura </a:t>
            </a:r>
            <a:r>
              <a:rPr lang="pt-PT" sz="2400" dirty="0"/>
              <a:t>na rede e identificar computadores </a:t>
            </a:r>
            <a:r>
              <a:rPr lang="pt-PT" sz="2400" dirty="0" smtClean="0"/>
              <a:t>activos;</a:t>
            </a:r>
          </a:p>
          <a:p>
            <a:pPr algn="just">
              <a:buFont typeface="Wingdings" pitchFamily="2" charset="2"/>
              <a:buChar char="§"/>
            </a:pPr>
            <a:r>
              <a:rPr lang="pt-PT" sz="2400" dirty="0" smtClean="0"/>
              <a:t>Contacto do computador infectado;</a:t>
            </a:r>
          </a:p>
          <a:p>
            <a:pPr algn="just">
              <a:buFont typeface="Wingdings" pitchFamily="2" charset="2"/>
              <a:buChar char="§"/>
            </a:pPr>
            <a:r>
              <a:rPr lang="pt-PT" sz="2400" dirty="0" smtClean="0"/>
              <a:t>Utilização de listas contendo </a:t>
            </a:r>
            <a:r>
              <a:rPr lang="pt-PT" sz="2400" dirty="0"/>
              <a:t>a identificação dos </a:t>
            </a:r>
            <a:r>
              <a:rPr lang="pt-PT" sz="2400" dirty="0" smtClean="0"/>
              <a:t>alvos;</a:t>
            </a:r>
          </a:p>
          <a:p>
            <a:pPr algn="just">
              <a:buFont typeface="Wingdings" pitchFamily="2" charset="2"/>
              <a:buChar char="§"/>
            </a:pPr>
            <a:r>
              <a:rPr lang="pt-PT" sz="2400" dirty="0" smtClean="0"/>
              <a:t>Utilização de informações </a:t>
            </a:r>
            <a:r>
              <a:rPr lang="pt-PT" sz="2400" dirty="0"/>
              <a:t>contidas no computador </a:t>
            </a:r>
            <a:r>
              <a:rPr lang="pt-PT" sz="2400" dirty="0" smtClean="0"/>
              <a:t>infectado;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9568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i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endParaRPr lang="pt-PT" sz="32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4.2. </a:t>
            </a:r>
            <a:r>
              <a:rPr lang="pt-PT" sz="2400" b="1" dirty="0" err="1" smtClean="0">
                <a:solidFill>
                  <a:srgbClr val="00B050"/>
                </a:solidFill>
              </a:rPr>
              <a:t>Worm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u="sng" dirty="0" smtClean="0">
                <a:solidFill>
                  <a:srgbClr val="00B050"/>
                </a:solidFill>
              </a:rPr>
              <a:t>Envio de Cópias</a:t>
            </a:r>
            <a:r>
              <a:rPr lang="pt-PT" sz="2400" dirty="0" smtClean="0">
                <a:solidFill>
                  <a:srgbClr val="00B050"/>
                </a:solidFill>
              </a:rPr>
              <a:t> </a:t>
            </a:r>
            <a:r>
              <a:rPr lang="pt-PT" sz="2400" dirty="0" smtClean="0"/>
              <a:t>– Após identificar os alvos, o </a:t>
            </a:r>
            <a:r>
              <a:rPr lang="pt-PT" sz="2400" dirty="0" err="1" smtClean="0"/>
              <a:t>Worm</a:t>
            </a:r>
            <a:r>
              <a:rPr lang="pt-PT" sz="2400" dirty="0" smtClean="0"/>
              <a:t> efectua </a:t>
            </a:r>
            <a:r>
              <a:rPr lang="pt-PT" sz="2400" dirty="0"/>
              <a:t>cópias de si mesmo e tenta enviá-las para estes </a:t>
            </a:r>
            <a:r>
              <a:rPr lang="pt-PT" sz="2400" dirty="0" smtClean="0"/>
              <a:t>computadores das maneiras </a:t>
            </a:r>
            <a:r>
              <a:rPr lang="pt-PT" sz="2400" dirty="0"/>
              <a:t>seguintes</a:t>
            </a:r>
            <a:r>
              <a:rPr lang="pt-PT" sz="2400" dirty="0" smtClean="0"/>
              <a:t>: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 typeface="Wingdings" pitchFamily="2" charset="2"/>
              <a:buChar char="§"/>
            </a:pPr>
            <a:r>
              <a:rPr lang="pt-PT" sz="2400" dirty="0"/>
              <a:t>C</a:t>
            </a:r>
            <a:r>
              <a:rPr lang="pt-PT" sz="2400" dirty="0" smtClean="0"/>
              <a:t>omo </a:t>
            </a:r>
            <a:r>
              <a:rPr lang="pt-PT" sz="2400" dirty="0"/>
              <a:t>parte da exploração de vulnerabilidades </a:t>
            </a:r>
            <a:r>
              <a:rPr lang="pt-PT" sz="2400" dirty="0" smtClean="0"/>
              <a:t>existentes;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err="1"/>
              <a:t>A</a:t>
            </a:r>
            <a:r>
              <a:rPr lang="en-US" sz="2400" dirty="0" err="1" smtClean="0"/>
              <a:t>nexadas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 smtClean="0"/>
              <a:t>e-mails;</a:t>
            </a:r>
          </a:p>
          <a:p>
            <a:pPr algn="just">
              <a:buFont typeface="Wingdings" pitchFamily="2" charset="2"/>
              <a:buChar char="§"/>
            </a:pPr>
            <a:r>
              <a:rPr lang="pt-PT" sz="2400" dirty="0" smtClean="0"/>
              <a:t>Via </a:t>
            </a:r>
            <a:r>
              <a:rPr lang="pt-PT" sz="2400" dirty="0"/>
              <a:t>canais de IRC (Internet </a:t>
            </a:r>
            <a:r>
              <a:rPr lang="pt-PT" sz="2400" dirty="0" err="1"/>
              <a:t>Relay</a:t>
            </a:r>
            <a:r>
              <a:rPr lang="pt-PT" sz="2400" dirty="0"/>
              <a:t> Chat</a:t>
            </a:r>
            <a:r>
              <a:rPr lang="pt-PT" sz="2400" dirty="0" smtClean="0"/>
              <a:t>);</a:t>
            </a:r>
          </a:p>
          <a:p>
            <a:pPr algn="just">
              <a:buFont typeface="Wingdings" pitchFamily="2" charset="2"/>
              <a:buChar char="§"/>
            </a:pPr>
            <a:r>
              <a:rPr lang="pt-PT" sz="2400" dirty="0"/>
              <a:t>V</a:t>
            </a:r>
            <a:r>
              <a:rPr lang="pt-PT" sz="2400" dirty="0" smtClean="0"/>
              <a:t>ia </a:t>
            </a:r>
            <a:r>
              <a:rPr lang="pt-PT" sz="2400" dirty="0"/>
              <a:t>programas de troca de mensagens instantâneas; </a:t>
            </a:r>
            <a:endParaRPr lang="pt-PT" sz="2400" dirty="0" smtClean="0"/>
          </a:p>
          <a:p>
            <a:pPr algn="just">
              <a:buFont typeface="Wingdings" pitchFamily="2" charset="2"/>
              <a:buChar char="§"/>
            </a:pPr>
            <a:r>
              <a:rPr lang="pt-PT" sz="2400" dirty="0" smtClean="0"/>
              <a:t>Incluídas </a:t>
            </a:r>
            <a:r>
              <a:rPr lang="pt-PT" sz="2400" dirty="0"/>
              <a:t>em pastas compartilhadas em redes locais ou do tipo P2P (</a:t>
            </a:r>
            <a:r>
              <a:rPr lang="pt-PT" sz="2400" dirty="0" err="1"/>
              <a:t>Peer</a:t>
            </a:r>
            <a:r>
              <a:rPr lang="pt-PT" sz="2400" dirty="0"/>
              <a:t> to </a:t>
            </a:r>
            <a:r>
              <a:rPr lang="pt-PT" sz="2400" dirty="0" err="1"/>
              <a:t>Peer</a:t>
            </a:r>
            <a:r>
              <a:rPr lang="pt-PT" sz="2400" dirty="0" smtClean="0"/>
              <a:t>).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8401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i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endParaRPr lang="pt-PT" sz="32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4.2. </a:t>
            </a:r>
            <a:r>
              <a:rPr lang="pt-PT" sz="2400" b="1" dirty="0" err="1" smtClean="0">
                <a:solidFill>
                  <a:srgbClr val="00B050"/>
                </a:solidFill>
              </a:rPr>
              <a:t>Worm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u="sng" dirty="0" smtClean="0">
                <a:solidFill>
                  <a:srgbClr val="00B050"/>
                </a:solidFill>
              </a:rPr>
              <a:t>Activação das cópias</a:t>
            </a:r>
            <a:r>
              <a:rPr lang="pt-PT" sz="2400" dirty="0" smtClean="0">
                <a:solidFill>
                  <a:srgbClr val="00B050"/>
                </a:solidFill>
              </a:rPr>
              <a:t> </a:t>
            </a:r>
            <a:r>
              <a:rPr lang="pt-PT" sz="2400" dirty="0"/>
              <a:t>– </a:t>
            </a:r>
            <a:r>
              <a:rPr lang="pt-PT" sz="2400" dirty="0" smtClean="0"/>
              <a:t>Após </a:t>
            </a:r>
            <a:r>
              <a:rPr lang="pt-PT" sz="2400" dirty="0"/>
              <a:t>realizado o envio da cópia, o </a:t>
            </a:r>
            <a:r>
              <a:rPr lang="pt-PT" sz="2400" dirty="0" err="1"/>
              <a:t>worm</a:t>
            </a:r>
            <a:r>
              <a:rPr lang="pt-PT" sz="2400" dirty="0"/>
              <a:t> necessita ser executado para que a infecção ocorra, o que pode acontecer de uma ou mais das seguintes maneiras</a:t>
            </a:r>
            <a:r>
              <a:rPr lang="pt-PT" sz="2400" dirty="0" smtClean="0"/>
              <a:t>: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 typeface="Wingdings" pitchFamily="2" charset="2"/>
              <a:buChar char="§"/>
            </a:pPr>
            <a:r>
              <a:rPr lang="pt-PT" sz="2400" dirty="0" smtClean="0"/>
              <a:t>Imediatamente </a:t>
            </a:r>
            <a:r>
              <a:rPr lang="pt-PT" sz="2400" dirty="0"/>
              <a:t>após ter sido transmitido, pela exploração de vulnerabilidades em </a:t>
            </a:r>
            <a:r>
              <a:rPr lang="pt-PT" sz="2400" dirty="0" smtClean="0"/>
              <a:t>programas;</a:t>
            </a:r>
          </a:p>
          <a:p>
            <a:pPr algn="just">
              <a:buFont typeface="Wingdings" pitchFamily="2" charset="2"/>
              <a:buChar char="§"/>
            </a:pPr>
            <a:r>
              <a:rPr lang="pt-PT" sz="2400" dirty="0" smtClean="0"/>
              <a:t>Directamente </a:t>
            </a:r>
            <a:r>
              <a:rPr lang="pt-PT" sz="2400" dirty="0"/>
              <a:t>pelo </a:t>
            </a:r>
            <a:r>
              <a:rPr lang="pt-PT" sz="2400" dirty="0" smtClean="0"/>
              <a:t>utilizador, </a:t>
            </a:r>
            <a:r>
              <a:rPr lang="pt-PT" sz="2400" dirty="0"/>
              <a:t>pela execução de uma das cópias enviadas ao seu </a:t>
            </a:r>
            <a:r>
              <a:rPr lang="pt-PT" sz="2400" dirty="0" smtClean="0"/>
              <a:t>computador;</a:t>
            </a:r>
          </a:p>
          <a:p>
            <a:pPr algn="just">
              <a:buFont typeface="Wingdings" pitchFamily="2" charset="2"/>
              <a:buChar char="§"/>
            </a:pPr>
            <a:r>
              <a:rPr lang="pt-PT" sz="2400" dirty="0"/>
              <a:t>P</a:t>
            </a:r>
            <a:r>
              <a:rPr lang="pt-PT" sz="2400" dirty="0" smtClean="0"/>
              <a:t>ela </a:t>
            </a:r>
            <a:r>
              <a:rPr lang="pt-PT" sz="2400" dirty="0"/>
              <a:t>realização de uma </a:t>
            </a:r>
            <a:r>
              <a:rPr lang="pt-PT" sz="2400" dirty="0" smtClean="0"/>
              <a:t>acção </a:t>
            </a:r>
            <a:r>
              <a:rPr lang="pt-PT" sz="2400" dirty="0"/>
              <a:t>específica do </a:t>
            </a:r>
            <a:r>
              <a:rPr lang="pt-PT" sz="2400" dirty="0" smtClean="0"/>
              <a:t>utilizador, </a:t>
            </a:r>
            <a:r>
              <a:rPr lang="pt-PT" sz="2400" dirty="0"/>
              <a:t>a qual o worm está condicionado como, por exemplo, a inserção de </a:t>
            </a:r>
            <a:r>
              <a:rPr lang="pt-PT" sz="2400" dirty="0" smtClean="0"/>
              <a:t>um dispositivo de memória </a:t>
            </a:r>
            <a:r>
              <a:rPr lang="pt-PT" sz="2400" dirty="0"/>
              <a:t>removível</a:t>
            </a:r>
            <a:r>
              <a:rPr lang="pt-PT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9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4.3. </a:t>
            </a:r>
            <a:r>
              <a:rPr lang="pt-PT" sz="2400" b="1" dirty="0" err="1" smtClean="0">
                <a:solidFill>
                  <a:srgbClr val="00B050"/>
                </a:solidFill>
              </a:rPr>
              <a:t>Bot</a:t>
            </a:r>
            <a:r>
              <a:rPr lang="pt-PT" sz="2400" b="1" dirty="0" smtClean="0">
                <a:solidFill>
                  <a:srgbClr val="00B050"/>
                </a:solidFill>
              </a:rPr>
              <a:t> e </a:t>
            </a:r>
            <a:r>
              <a:rPr lang="pt-PT" sz="2400" b="1" dirty="0" err="1" smtClean="0">
                <a:solidFill>
                  <a:srgbClr val="00B050"/>
                </a:solidFill>
              </a:rPr>
              <a:t>Botnet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4.3.1. </a:t>
            </a:r>
            <a:r>
              <a:rPr lang="pt-PT" sz="2400" b="1" dirty="0" err="1" smtClean="0">
                <a:solidFill>
                  <a:srgbClr val="00B050"/>
                </a:solidFill>
              </a:rPr>
              <a:t>Bot</a:t>
            </a:r>
            <a:endParaRPr lang="pt-PT" sz="2400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dirty="0"/>
              <a:t>É</a:t>
            </a:r>
            <a:r>
              <a:rPr lang="pt-PT" sz="2400" dirty="0" smtClean="0"/>
              <a:t> </a:t>
            </a:r>
            <a:r>
              <a:rPr lang="pt-PT" sz="2400" dirty="0"/>
              <a:t>um programa que dispõe de mecanismos de comunicação com o invasor que permitem que ele seja controlado remotamente</a:t>
            </a:r>
            <a:r>
              <a:rPr lang="pt-PT" sz="2400" dirty="0" smtClean="0"/>
              <a:t>.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/>
              <a:t>Possui processo de infecção e propagação similar ao do </a:t>
            </a:r>
            <a:r>
              <a:rPr lang="pt-PT" sz="2400" i="1" dirty="0" err="1"/>
              <a:t>worm</a:t>
            </a:r>
            <a:r>
              <a:rPr lang="pt-PT" sz="2400" dirty="0"/>
              <a:t>, ou seja, é capaz de se propagar </a:t>
            </a:r>
            <a:r>
              <a:rPr lang="pt-PT" sz="2400" dirty="0" smtClean="0"/>
              <a:t>automaticamente.</a:t>
            </a:r>
            <a:endParaRPr lang="pt-PT" sz="2400" dirty="0"/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/>
              <a:t>A comunicação entre o invasor e o computador infectado pelo </a:t>
            </a:r>
            <a:r>
              <a:rPr lang="pt-PT" sz="2400" i="1" dirty="0" err="1"/>
              <a:t>bot</a:t>
            </a:r>
            <a:r>
              <a:rPr lang="pt-PT" sz="2400" dirty="0"/>
              <a:t> pode ocorrer via canais de IRC, servidores </a:t>
            </a:r>
            <a:r>
              <a:rPr lang="pt-PT" sz="2400" i="1" dirty="0" smtClean="0"/>
              <a:t>Web</a:t>
            </a:r>
            <a:r>
              <a:rPr lang="pt-PT" sz="2400" dirty="0" smtClean="0"/>
              <a:t>, redes do tipo P2P, </a:t>
            </a:r>
            <a:r>
              <a:rPr lang="pt-PT" sz="2400" dirty="0"/>
              <a:t>entre outros </a:t>
            </a:r>
            <a:r>
              <a:rPr lang="pt-PT" sz="2400" dirty="0" smtClean="0"/>
              <a:t>meios.</a:t>
            </a:r>
          </a:p>
          <a:p>
            <a:pPr marL="0" indent="0" algn="just">
              <a:buNone/>
            </a:pPr>
            <a:r>
              <a:rPr lang="pt-PT" sz="2400" dirty="0" smtClean="0"/>
              <a:t>Ao </a:t>
            </a:r>
            <a:r>
              <a:rPr lang="pt-PT" sz="2400" dirty="0"/>
              <a:t>se comunicar, o invasor pode enviar instruções </a:t>
            </a:r>
            <a:r>
              <a:rPr lang="pt-PT" sz="2400" dirty="0" smtClean="0"/>
              <a:t>para acções maliciosa.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25717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4.3. </a:t>
            </a:r>
            <a:r>
              <a:rPr lang="pt-PT" sz="2400" b="1" dirty="0" err="1" smtClean="0">
                <a:solidFill>
                  <a:srgbClr val="00B050"/>
                </a:solidFill>
              </a:rPr>
              <a:t>Bot</a:t>
            </a:r>
            <a:r>
              <a:rPr lang="pt-PT" sz="2400" b="1" dirty="0" smtClean="0">
                <a:solidFill>
                  <a:srgbClr val="00B050"/>
                </a:solidFill>
              </a:rPr>
              <a:t> e </a:t>
            </a:r>
            <a:r>
              <a:rPr lang="pt-PT" sz="2400" b="1" dirty="0" err="1" smtClean="0">
                <a:solidFill>
                  <a:srgbClr val="00B050"/>
                </a:solidFill>
              </a:rPr>
              <a:t>Botnet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4.3.1. </a:t>
            </a:r>
            <a:r>
              <a:rPr lang="pt-PT" sz="2400" b="1" dirty="0" err="1" smtClean="0">
                <a:solidFill>
                  <a:srgbClr val="00B050"/>
                </a:solidFill>
              </a:rPr>
              <a:t>Bot</a:t>
            </a:r>
            <a:endParaRPr lang="pt-PT" sz="2400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 smtClean="0"/>
              <a:t>Um </a:t>
            </a:r>
            <a:r>
              <a:rPr lang="pt-PT" sz="2400" dirty="0"/>
              <a:t>computador infectado por um </a:t>
            </a:r>
            <a:r>
              <a:rPr lang="pt-PT" sz="2400" i="1" dirty="0" err="1"/>
              <a:t>bot</a:t>
            </a:r>
            <a:r>
              <a:rPr lang="pt-PT" sz="2400" dirty="0"/>
              <a:t> costuma ser chamado de zumbi (</a:t>
            </a:r>
            <a:r>
              <a:rPr lang="pt-PT" sz="2400" i="1" dirty="0"/>
              <a:t>zombie </a:t>
            </a:r>
            <a:r>
              <a:rPr lang="pt-PT" sz="2400" i="1" dirty="0" err="1"/>
              <a:t>computer</a:t>
            </a:r>
            <a:r>
              <a:rPr lang="pt-PT" sz="2400" dirty="0"/>
              <a:t>), pois pode ser controlado </a:t>
            </a:r>
            <a:r>
              <a:rPr lang="pt-PT" sz="2400" dirty="0" smtClean="0"/>
              <a:t>remotamente</a:t>
            </a:r>
            <a:r>
              <a:rPr lang="pt-PT" sz="2400" dirty="0"/>
              <a:t>, sem o conhecimento do seu dono</a:t>
            </a:r>
            <a:r>
              <a:rPr lang="pt-PT" sz="2400" dirty="0" smtClean="0"/>
              <a:t>.</a:t>
            </a:r>
          </a:p>
          <a:p>
            <a:pPr marL="0" indent="0" algn="just">
              <a:buNone/>
            </a:pPr>
            <a:endParaRPr lang="pt-PT" sz="2400" b="1" dirty="0"/>
          </a:p>
          <a:p>
            <a:pPr marL="0" indent="0" algn="just">
              <a:buNone/>
            </a:pPr>
            <a:r>
              <a:rPr lang="pt-PT" sz="2400" dirty="0"/>
              <a:t>Também pode ser chamado de </a:t>
            </a:r>
            <a:r>
              <a:rPr lang="pt-PT" sz="2400" i="1" dirty="0"/>
              <a:t>spam zombie</a:t>
            </a:r>
            <a:r>
              <a:rPr lang="pt-PT" sz="2400" dirty="0"/>
              <a:t> quando o </a:t>
            </a:r>
            <a:r>
              <a:rPr lang="pt-PT" sz="2400" i="1" dirty="0" err="1"/>
              <a:t>bot</a:t>
            </a:r>
            <a:r>
              <a:rPr lang="pt-PT" sz="2400" dirty="0"/>
              <a:t> instalado o transforma em um servidor de </a:t>
            </a:r>
            <a:r>
              <a:rPr lang="pt-PT" sz="2400" i="1" dirty="0"/>
              <a:t>e-mails</a:t>
            </a:r>
            <a:r>
              <a:rPr lang="pt-PT" sz="2400" dirty="0"/>
              <a:t> e o utiliza para o envio de </a:t>
            </a:r>
            <a:r>
              <a:rPr lang="pt-PT" sz="2400" i="1" dirty="0" smtClean="0"/>
              <a:t>spam.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53745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4.3. </a:t>
            </a:r>
            <a:r>
              <a:rPr lang="pt-PT" sz="2400" b="1" dirty="0" err="1" smtClean="0">
                <a:solidFill>
                  <a:srgbClr val="00B050"/>
                </a:solidFill>
              </a:rPr>
              <a:t>Bot</a:t>
            </a:r>
            <a:r>
              <a:rPr lang="pt-PT" sz="2400" b="1" dirty="0" smtClean="0">
                <a:solidFill>
                  <a:srgbClr val="00B050"/>
                </a:solidFill>
              </a:rPr>
              <a:t> e </a:t>
            </a:r>
            <a:r>
              <a:rPr lang="pt-PT" sz="2400" b="1" dirty="0" err="1" smtClean="0">
                <a:solidFill>
                  <a:srgbClr val="00B050"/>
                </a:solidFill>
              </a:rPr>
              <a:t>Botnet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4.3.2. </a:t>
            </a:r>
            <a:r>
              <a:rPr lang="pt-PT" sz="2400" b="1" dirty="0" err="1" smtClean="0">
                <a:solidFill>
                  <a:srgbClr val="00B050"/>
                </a:solidFill>
              </a:rPr>
              <a:t>Botnet</a:t>
            </a:r>
            <a:endParaRPr lang="pt-PT" sz="2400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i="1" dirty="0" smtClean="0"/>
          </a:p>
          <a:p>
            <a:pPr marL="0" indent="0" algn="just">
              <a:buNone/>
            </a:pPr>
            <a:r>
              <a:rPr lang="pt-PT" sz="2400" i="1" dirty="0" err="1" smtClean="0"/>
              <a:t>Botnet</a:t>
            </a:r>
            <a:r>
              <a:rPr lang="pt-PT" sz="2400" dirty="0" smtClean="0"/>
              <a:t> </a:t>
            </a:r>
            <a:r>
              <a:rPr lang="pt-PT" sz="2400" dirty="0"/>
              <a:t>é uma rede formada por centenas ou milhares de computadores zumbis e que permite potencializar as </a:t>
            </a:r>
            <a:r>
              <a:rPr lang="pt-PT" sz="2400" dirty="0" smtClean="0"/>
              <a:t>acções </a:t>
            </a:r>
            <a:r>
              <a:rPr lang="pt-PT" sz="2400" dirty="0"/>
              <a:t>danosas executadas pelos </a:t>
            </a:r>
            <a:r>
              <a:rPr lang="pt-PT" sz="2400" i="1" dirty="0" err="1"/>
              <a:t>bots</a:t>
            </a:r>
            <a:r>
              <a:rPr lang="pt-PT" sz="2400" dirty="0" smtClean="0"/>
              <a:t>.</a:t>
            </a:r>
            <a:endParaRPr lang="pt-PT" sz="2400" dirty="0"/>
          </a:p>
          <a:p>
            <a:pPr marL="0" indent="0" algn="just">
              <a:buNone/>
            </a:pPr>
            <a:r>
              <a:rPr lang="pt-PT" sz="2400" dirty="0"/>
              <a:t>Quanto mais zumbis participarem da </a:t>
            </a:r>
            <a:r>
              <a:rPr lang="pt-PT" sz="2400" i="1" dirty="0" err="1"/>
              <a:t>botnet</a:t>
            </a:r>
            <a:r>
              <a:rPr lang="pt-PT" sz="2400" dirty="0"/>
              <a:t> mais potente ela </a:t>
            </a:r>
            <a:r>
              <a:rPr lang="pt-PT" sz="2400" dirty="0" smtClean="0"/>
              <a:t>será;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 smtClean="0"/>
              <a:t>Algumas </a:t>
            </a:r>
            <a:r>
              <a:rPr lang="pt-PT" sz="2400" dirty="0"/>
              <a:t>das </a:t>
            </a:r>
            <a:r>
              <a:rPr lang="pt-PT" sz="2400" dirty="0" smtClean="0"/>
              <a:t>acções </a:t>
            </a:r>
            <a:r>
              <a:rPr lang="pt-PT" sz="2400" dirty="0"/>
              <a:t>maliciosas </a:t>
            </a:r>
            <a:r>
              <a:rPr lang="pt-PT" sz="2400" dirty="0" smtClean="0"/>
              <a:t>executadas através de </a:t>
            </a:r>
            <a:r>
              <a:rPr lang="pt-PT" sz="2400" i="1" dirty="0" err="1" smtClean="0"/>
              <a:t>botnets</a:t>
            </a:r>
            <a:r>
              <a:rPr lang="pt-PT" sz="2400" dirty="0" smtClean="0"/>
              <a:t>:</a:t>
            </a:r>
          </a:p>
          <a:p>
            <a:pPr marL="0" indent="0" algn="just">
              <a:buNone/>
            </a:pPr>
            <a:r>
              <a:rPr lang="pt-PT" sz="2400" dirty="0" smtClean="0"/>
              <a:t>Ataques de negação de serviço;</a:t>
            </a:r>
          </a:p>
          <a:p>
            <a:pPr marL="0" indent="0" algn="just">
              <a:buNone/>
            </a:pPr>
            <a:r>
              <a:rPr lang="pt-PT" sz="2400" dirty="0" smtClean="0"/>
              <a:t>Propagação de codigos maliciosos;</a:t>
            </a:r>
          </a:p>
          <a:p>
            <a:pPr marL="0" indent="0" algn="just">
              <a:buNone/>
            </a:pPr>
            <a:r>
              <a:rPr lang="pt-PT" sz="2400" dirty="0" smtClean="0"/>
              <a:t>Envio de Spam.</a:t>
            </a:r>
          </a:p>
        </p:txBody>
      </p:sp>
    </p:spTree>
    <p:extLst>
      <p:ext uri="{BB962C8B-B14F-4D97-AF65-F5344CB8AC3E}">
        <p14:creationId xmlns:p14="http://schemas.microsoft.com/office/powerpoint/2010/main" val="32253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4.3. </a:t>
            </a:r>
            <a:r>
              <a:rPr lang="pt-PT" sz="2400" b="1" dirty="0" err="1" smtClean="0">
                <a:solidFill>
                  <a:srgbClr val="00B050"/>
                </a:solidFill>
              </a:rPr>
              <a:t>Bot</a:t>
            </a:r>
            <a:r>
              <a:rPr lang="pt-PT" sz="2400" b="1" dirty="0" smtClean="0">
                <a:solidFill>
                  <a:srgbClr val="00B050"/>
                </a:solidFill>
              </a:rPr>
              <a:t> e </a:t>
            </a:r>
            <a:r>
              <a:rPr lang="pt-PT" sz="2400" b="1" dirty="0" err="1" smtClean="0">
                <a:solidFill>
                  <a:srgbClr val="00B050"/>
                </a:solidFill>
              </a:rPr>
              <a:t>Botnet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4.3.2. </a:t>
            </a:r>
            <a:r>
              <a:rPr lang="pt-PT" sz="2400" b="1" dirty="0" err="1" smtClean="0">
                <a:solidFill>
                  <a:srgbClr val="00B050"/>
                </a:solidFill>
              </a:rPr>
              <a:t>Botnet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b="1" dirty="0"/>
          </a:p>
          <a:p>
            <a:pPr marL="0" indent="0" algn="just">
              <a:buNone/>
            </a:pPr>
            <a:r>
              <a:rPr lang="pt-PT" sz="2400" dirty="0" smtClean="0"/>
              <a:t>Funcionamento básico de uma </a:t>
            </a:r>
            <a:r>
              <a:rPr lang="pt-PT" sz="2400" i="1" dirty="0" err="1" smtClean="0"/>
              <a:t>botnet</a:t>
            </a:r>
            <a:r>
              <a:rPr lang="pt-PT" sz="2400" i="1" dirty="0" smtClean="0"/>
              <a:t>.</a:t>
            </a:r>
          </a:p>
          <a:p>
            <a:pPr marL="0" indent="0" algn="just">
              <a:buNone/>
            </a:pPr>
            <a:endParaRPr lang="pt-PT" sz="2400" i="1" dirty="0"/>
          </a:p>
          <a:p>
            <a:pPr marL="457200" indent="-457200" algn="just">
              <a:buFont typeface="+mj-lt"/>
              <a:buAutoNum type="alphaLcPeriod"/>
            </a:pPr>
            <a:r>
              <a:rPr lang="pt-PT" sz="2400" dirty="0" smtClean="0"/>
              <a:t>Atacante </a:t>
            </a:r>
            <a:r>
              <a:rPr lang="pt-PT" sz="2400" dirty="0"/>
              <a:t>propaga um tipo específico de </a:t>
            </a:r>
            <a:r>
              <a:rPr lang="pt-PT" sz="2400" i="1" dirty="0" err="1" smtClean="0"/>
              <a:t>bot</a:t>
            </a:r>
            <a:r>
              <a:rPr lang="pt-PT" sz="2400" dirty="0" smtClean="0"/>
              <a:t>;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pt-PT" sz="2400" dirty="0" smtClean="0"/>
              <a:t>Zumbis </a:t>
            </a:r>
            <a:r>
              <a:rPr lang="pt-PT" sz="2400" dirty="0"/>
              <a:t>ficam então à disposição do </a:t>
            </a:r>
            <a:r>
              <a:rPr lang="pt-PT" sz="2400" dirty="0" smtClean="0"/>
              <a:t>atacante;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pt-PT" sz="2400" dirty="0" smtClean="0"/>
              <a:t>O </a:t>
            </a:r>
            <a:r>
              <a:rPr lang="pt-PT" sz="2400" dirty="0"/>
              <a:t>controlador </a:t>
            </a:r>
            <a:r>
              <a:rPr lang="pt-PT" sz="2400" dirty="0" smtClean="0"/>
              <a:t>envia </a:t>
            </a:r>
            <a:r>
              <a:rPr lang="pt-PT" sz="2400" dirty="0"/>
              <a:t>aos zumbis os comandos a serem </a:t>
            </a:r>
            <a:r>
              <a:rPr lang="pt-PT" sz="2400" dirty="0" smtClean="0"/>
              <a:t>executados;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pt-PT" sz="2400" dirty="0" smtClean="0"/>
              <a:t>Os </a:t>
            </a:r>
            <a:r>
              <a:rPr lang="pt-PT" sz="2400" dirty="0"/>
              <a:t>zumbis executam então os comandos </a:t>
            </a:r>
            <a:r>
              <a:rPr lang="pt-PT" sz="2400" dirty="0" smtClean="0"/>
              <a:t>recebidos;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pt-PT" sz="2400" dirty="0" smtClean="0"/>
              <a:t>Os </a:t>
            </a:r>
            <a:r>
              <a:rPr lang="pt-PT" sz="2400" dirty="0"/>
              <a:t>zumbis voltam a ficar à espera dos próximos </a:t>
            </a:r>
            <a:r>
              <a:rPr lang="pt-PT" sz="2400" dirty="0" smtClean="0"/>
              <a:t>comandos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24384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4.4. </a:t>
            </a:r>
            <a:r>
              <a:rPr lang="pt-PT" sz="2400" b="1" dirty="0" err="1" smtClean="0">
                <a:solidFill>
                  <a:srgbClr val="00B050"/>
                </a:solidFill>
              </a:rPr>
              <a:t>Spyware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b="1" dirty="0"/>
          </a:p>
          <a:p>
            <a:pPr marL="0" indent="0" algn="just">
              <a:buNone/>
            </a:pPr>
            <a:r>
              <a:rPr lang="pt-PT" sz="2400" dirty="0"/>
              <a:t>É</a:t>
            </a:r>
            <a:r>
              <a:rPr lang="pt-PT" sz="2400" dirty="0" smtClean="0"/>
              <a:t> </a:t>
            </a:r>
            <a:r>
              <a:rPr lang="pt-PT" sz="2400" dirty="0"/>
              <a:t>um programa </a:t>
            </a:r>
            <a:r>
              <a:rPr lang="pt-PT" sz="2400" dirty="0" smtClean="0"/>
              <a:t>projectado </a:t>
            </a:r>
            <a:r>
              <a:rPr lang="pt-PT" sz="2400" dirty="0"/>
              <a:t>para monitorar as </a:t>
            </a:r>
            <a:r>
              <a:rPr lang="pt-PT" sz="2400" dirty="0" smtClean="0"/>
              <a:t>actividades </a:t>
            </a:r>
            <a:r>
              <a:rPr lang="pt-PT" sz="2400" dirty="0"/>
              <a:t>de um sistema e enviar as informações </a:t>
            </a:r>
            <a:r>
              <a:rPr lang="pt-PT" sz="2400" dirty="0" smtClean="0"/>
              <a:t>colectadas </a:t>
            </a:r>
            <a:r>
              <a:rPr lang="pt-PT" sz="2400" dirty="0"/>
              <a:t>para terceiros. </a:t>
            </a:r>
            <a:endParaRPr lang="pt-PT" sz="2400" b="1" dirty="0"/>
          </a:p>
          <a:p>
            <a:pPr marL="0" indent="0" algn="just">
              <a:buNone/>
            </a:pPr>
            <a:endParaRPr lang="pt-PT" sz="2400" i="1" dirty="0" smtClean="0"/>
          </a:p>
          <a:p>
            <a:pPr marL="0" indent="0" algn="just">
              <a:buNone/>
            </a:pPr>
            <a:r>
              <a:rPr lang="pt-PT" sz="2400" dirty="0"/>
              <a:t>D</a:t>
            </a:r>
            <a:r>
              <a:rPr lang="pt-PT" sz="2400" dirty="0" smtClean="0"/>
              <a:t>ependendo </a:t>
            </a:r>
            <a:r>
              <a:rPr lang="pt-PT" sz="2400" dirty="0"/>
              <a:t>de como é instalado, das </a:t>
            </a:r>
            <a:r>
              <a:rPr lang="pt-PT" sz="2400" dirty="0" smtClean="0"/>
              <a:t>acções </a:t>
            </a:r>
            <a:r>
              <a:rPr lang="pt-PT" sz="2400" dirty="0"/>
              <a:t>realizadas, do tipo de informação monitorada e do uso que é feito por quem recebe as informações </a:t>
            </a:r>
            <a:r>
              <a:rPr lang="pt-PT" sz="2400" dirty="0" smtClean="0"/>
              <a:t>colectadas, podem ser legítimo ou malicioso.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b="1" dirty="0">
                <a:solidFill>
                  <a:srgbClr val="00B050"/>
                </a:solidFill>
              </a:rPr>
              <a:t>Legítimo:</a:t>
            </a:r>
            <a:r>
              <a:rPr lang="pt-PT" sz="2400" dirty="0">
                <a:solidFill>
                  <a:srgbClr val="00B050"/>
                </a:solidFill>
              </a:rPr>
              <a:t> </a:t>
            </a:r>
            <a:r>
              <a:rPr lang="pt-PT" sz="2400" dirty="0" smtClean="0"/>
              <a:t>Quando </a:t>
            </a:r>
            <a:r>
              <a:rPr lang="pt-PT" sz="2400" dirty="0"/>
              <a:t>instalado em um computador pessoal, pelo próprio dono ou com consentimento deste, com o </a:t>
            </a:r>
            <a:r>
              <a:rPr lang="pt-PT" sz="2400" dirty="0" smtClean="0"/>
              <a:t>objectivo </a:t>
            </a:r>
            <a:r>
              <a:rPr lang="pt-PT" sz="2400" dirty="0"/>
              <a:t>de verificar se outras pessoas o estão utilizando de modo abusivo ou não autorizado</a:t>
            </a:r>
            <a:r>
              <a:rPr lang="pt-PT" sz="2400" dirty="0" smtClean="0"/>
              <a:t>.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9788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4.4. </a:t>
            </a:r>
            <a:r>
              <a:rPr lang="pt-PT" sz="2400" b="1" dirty="0" err="1" smtClean="0">
                <a:solidFill>
                  <a:srgbClr val="00B050"/>
                </a:solidFill>
              </a:rPr>
              <a:t>Spyware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b="1" dirty="0"/>
          </a:p>
          <a:p>
            <a:pPr algn="just">
              <a:buFont typeface="Courier New" pitchFamily="49" charset="0"/>
              <a:buChar char="o"/>
            </a:pPr>
            <a:r>
              <a:rPr lang="pt-PT" sz="2400" b="1" dirty="0" smtClean="0">
                <a:solidFill>
                  <a:srgbClr val="00B050"/>
                </a:solidFill>
              </a:rPr>
              <a:t>Malicioso</a:t>
            </a:r>
            <a:r>
              <a:rPr lang="pt-PT" sz="2400" b="1" dirty="0">
                <a:solidFill>
                  <a:srgbClr val="00B050"/>
                </a:solidFill>
              </a:rPr>
              <a:t>:</a:t>
            </a:r>
            <a:r>
              <a:rPr lang="pt-PT" sz="2400" dirty="0">
                <a:solidFill>
                  <a:srgbClr val="00B050"/>
                </a:solidFill>
              </a:rPr>
              <a:t> </a:t>
            </a:r>
            <a:r>
              <a:rPr lang="pt-PT" sz="2400" dirty="0" smtClean="0"/>
              <a:t>Quando </a:t>
            </a:r>
            <a:r>
              <a:rPr lang="pt-PT" sz="2400" dirty="0"/>
              <a:t>executa </a:t>
            </a:r>
            <a:r>
              <a:rPr lang="pt-PT" sz="2400" dirty="0" smtClean="0"/>
              <a:t>acções </a:t>
            </a:r>
            <a:r>
              <a:rPr lang="pt-PT" sz="2400" dirty="0"/>
              <a:t>que podem comprometer a privacidade do usuário e a segurança do </a:t>
            </a:r>
            <a:r>
              <a:rPr lang="pt-PT" sz="2400" dirty="0" smtClean="0"/>
              <a:t>computador.</a:t>
            </a:r>
          </a:p>
          <a:p>
            <a:pPr marL="0" indent="0">
              <a:buNone/>
            </a:pPr>
            <a:endParaRPr lang="pt-PT" sz="2400" dirty="0" smtClean="0"/>
          </a:p>
          <a:p>
            <a:pPr marL="0" indent="0">
              <a:buNone/>
            </a:pPr>
            <a:r>
              <a:rPr lang="pt-PT" sz="2400" dirty="0" smtClean="0"/>
              <a:t>Alguns tipos:</a:t>
            </a:r>
          </a:p>
          <a:p>
            <a:pPr marL="0" indent="0">
              <a:buNone/>
            </a:pPr>
            <a:r>
              <a:rPr lang="pt-PT" sz="2400" b="1" i="1" dirty="0" err="1" smtClean="0">
                <a:solidFill>
                  <a:srgbClr val="00B050"/>
                </a:solidFill>
              </a:rPr>
              <a:t>Keylogger</a:t>
            </a:r>
            <a:r>
              <a:rPr lang="pt-PT" sz="2400" i="1" dirty="0"/>
              <a:t> –</a:t>
            </a:r>
            <a:r>
              <a:rPr lang="pt-PT" sz="2400" i="1" dirty="0" smtClean="0"/>
              <a:t> </a:t>
            </a:r>
            <a:r>
              <a:rPr lang="pt-PT" sz="2400" b="1" i="1" dirty="0" smtClean="0"/>
              <a:t> </a:t>
            </a:r>
            <a:r>
              <a:rPr lang="pt-PT" sz="2400" dirty="0"/>
              <a:t>capaz de capturar e armazenar as teclas </a:t>
            </a:r>
            <a:r>
              <a:rPr lang="pt-PT" sz="2400" dirty="0" smtClean="0"/>
              <a:t>digitadas.</a:t>
            </a:r>
          </a:p>
          <a:p>
            <a:pPr marL="0" indent="0">
              <a:buNone/>
            </a:pPr>
            <a:endParaRPr lang="pt-PT" sz="2400" b="1" i="1" dirty="0" smtClean="0"/>
          </a:p>
          <a:p>
            <a:pPr marL="0" indent="0">
              <a:buNone/>
            </a:pPr>
            <a:r>
              <a:rPr lang="pt-PT" sz="2400" b="1" i="1" dirty="0" err="1" smtClean="0">
                <a:solidFill>
                  <a:srgbClr val="00B050"/>
                </a:solidFill>
              </a:rPr>
              <a:t>Screenlogger</a:t>
            </a:r>
            <a:r>
              <a:rPr lang="pt-PT" sz="2400" i="1" dirty="0" smtClean="0">
                <a:solidFill>
                  <a:srgbClr val="00B050"/>
                </a:solidFill>
              </a:rPr>
              <a:t> </a:t>
            </a:r>
            <a:r>
              <a:rPr lang="pt-PT" sz="2400" i="1" dirty="0" smtClean="0"/>
              <a:t>– </a:t>
            </a:r>
            <a:r>
              <a:rPr lang="pt-PT" sz="2400" dirty="0"/>
              <a:t>capaz de armazenar a posição do cursor e a tela apresentada no </a:t>
            </a:r>
            <a:r>
              <a:rPr lang="pt-PT" sz="2400" dirty="0" smtClean="0"/>
              <a:t>monitor;</a:t>
            </a:r>
            <a:endParaRPr lang="pt-PT" sz="2400" b="1" i="1" dirty="0"/>
          </a:p>
          <a:p>
            <a:pPr marL="0" indent="0">
              <a:buNone/>
            </a:pPr>
            <a:endParaRPr lang="pt-PT" sz="2400" b="1" i="1" dirty="0" smtClean="0"/>
          </a:p>
          <a:p>
            <a:pPr marL="0" indent="0">
              <a:buNone/>
            </a:pPr>
            <a:r>
              <a:rPr lang="pt-PT" sz="2400" b="1" i="1" dirty="0" err="1" smtClean="0">
                <a:solidFill>
                  <a:srgbClr val="00B050"/>
                </a:solidFill>
              </a:rPr>
              <a:t>Adware</a:t>
            </a:r>
            <a:r>
              <a:rPr lang="pt-PT" sz="2400" dirty="0" smtClean="0"/>
              <a:t> – projectado </a:t>
            </a:r>
            <a:r>
              <a:rPr lang="pt-PT" sz="2400" dirty="0"/>
              <a:t>especificamente para apresentar propagandas.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24421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3. Ataques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dirty="0" smtClean="0"/>
              <a:t>Ataques </a:t>
            </a:r>
            <a:r>
              <a:rPr lang="pt-PT" sz="2400" dirty="0"/>
              <a:t>costumam ocorrer na Internet com diversos </a:t>
            </a:r>
            <a:r>
              <a:rPr lang="pt-PT" sz="2400" dirty="0" smtClean="0"/>
              <a:t>objectivos, </a:t>
            </a:r>
            <a:r>
              <a:rPr lang="pt-PT" sz="2400" dirty="0"/>
              <a:t>visando diferentes alvos e usando variadas técnicas</a:t>
            </a:r>
            <a:r>
              <a:rPr lang="pt-PT" sz="2400" dirty="0" smtClean="0"/>
              <a:t>.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/>
              <a:t>Qualquer serviço, computador ou rede que seja acessível via Internet pode ser alvo de um ataque, assim como qualquer computador com acesso à Internet pode participar de um ataque</a:t>
            </a:r>
            <a:r>
              <a:rPr lang="pt-PT" sz="2400" dirty="0" smtClean="0"/>
              <a:t>.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3.1. Motivações: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Demonstração de poder;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Motivações financeiras;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Motivações Ideológicas;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Motivações </a:t>
            </a:r>
            <a:r>
              <a:rPr lang="pt-PT" sz="2400" dirty="0" smtClean="0"/>
              <a:t>comerciais e Prestígio.</a:t>
            </a:r>
          </a:p>
        </p:txBody>
      </p:sp>
    </p:spTree>
    <p:extLst>
      <p:ext uri="{BB962C8B-B14F-4D97-AF65-F5344CB8AC3E}">
        <p14:creationId xmlns:p14="http://schemas.microsoft.com/office/powerpoint/2010/main" val="18986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4.5. </a:t>
            </a:r>
            <a:r>
              <a:rPr lang="pt-PT" sz="2400" b="1" dirty="0" err="1">
                <a:solidFill>
                  <a:srgbClr val="00B050"/>
                </a:solidFill>
              </a:rPr>
              <a:t>Backdoor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b="1" dirty="0"/>
          </a:p>
          <a:p>
            <a:pPr marL="0" indent="0" algn="just">
              <a:buNone/>
            </a:pPr>
            <a:r>
              <a:rPr lang="pt-PT" sz="2400" dirty="0"/>
              <a:t>É</a:t>
            </a:r>
            <a:r>
              <a:rPr lang="pt-PT" sz="2400" dirty="0" smtClean="0"/>
              <a:t> </a:t>
            </a:r>
            <a:r>
              <a:rPr lang="pt-PT" sz="2400" dirty="0"/>
              <a:t>um programa que permite o retorno de um </a:t>
            </a:r>
            <a:r>
              <a:rPr lang="pt-PT" sz="2400" dirty="0" smtClean="0"/>
              <a:t>invasor, </a:t>
            </a:r>
            <a:r>
              <a:rPr lang="pt-PT" sz="2400" dirty="0"/>
              <a:t>a um computador comprometido, por meio da inclusão de serviços criados ou modificados para este </a:t>
            </a:r>
            <a:r>
              <a:rPr lang="pt-PT" sz="2400" dirty="0" smtClean="0"/>
              <a:t>fim.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/>
              <a:t>Pode ser incluído pela </a:t>
            </a:r>
            <a:r>
              <a:rPr lang="pt-PT" sz="2400" dirty="0" smtClean="0"/>
              <a:t>acção </a:t>
            </a:r>
            <a:r>
              <a:rPr lang="pt-PT" sz="2400" dirty="0"/>
              <a:t>de outros códigos maliciosos, que tenham previamente infectado o </a:t>
            </a:r>
            <a:r>
              <a:rPr lang="pt-PT" sz="2400" dirty="0" smtClean="0"/>
              <a:t>computador </a:t>
            </a:r>
            <a:r>
              <a:rPr lang="pt-PT" sz="2400" dirty="0"/>
              <a:t>ou por </a:t>
            </a:r>
            <a:r>
              <a:rPr lang="pt-PT" sz="2400" dirty="0" smtClean="0"/>
              <a:t>atacantes, para </a:t>
            </a:r>
            <a:r>
              <a:rPr lang="pt-PT" sz="2400" dirty="0"/>
              <a:t>assegurar o acesso futuro ao computador </a:t>
            </a:r>
            <a:r>
              <a:rPr lang="pt-PT" sz="2400" dirty="0" smtClean="0"/>
              <a:t>comprometido, </a:t>
            </a:r>
            <a:r>
              <a:rPr lang="pt-PT" sz="2400" dirty="0"/>
              <a:t>sem que haja necessidade de recorrer novamente aos métodos </a:t>
            </a:r>
            <a:r>
              <a:rPr lang="pt-PT" sz="2400" dirty="0" smtClean="0"/>
              <a:t>utilizados.</a:t>
            </a:r>
          </a:p>
        </p:txBody>
      </p:sp>
    </p:spTree>
    <p:extLst>
      <p:ext uri="{BB962C8B-B14F-4D97-AF65-F5344CB8AC3E}">
        <p14:creationId xmlns:p14="http://schemas.microsoft.com/office/powerpoint/2010/main" val="217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/>
              <a:t>4</a:t>
            </a:r>
            <a:r>
              <a:rPr lang="pt-PT" sz="3200" dirty="0"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/>
              <a:t>5</a:t>
            </a:r>
            <a:r>
              <a:rPr lang="pt-PT" sz="2400" b="1" dirty="0" smtClean="0"/>
              <a:t>. </a:t>
            </a:r>
            <a:r>
              <a:rPr lang="pt-PT" sz="2400" b="1" dirty="0" err="1"/>
              <a:t>Backdoor</a:t>
            </a:r>
            <a:endParaRPr lang="pt-PT" sz="2400" b="1" dirty="0" smtClean="0"/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/>
              <a:t>Programas de administração remota, como </a:t>
            </a:r>
            <a:r>
              <a:rPr lang="pt-PT" sz="2400" dirty="0" err="1" smtClean="0"/>
              <a:t>NetBus</a:t>
            </a:r>
            <a:r>
              <a:rPr lang="pt-PT" sz="2400" dirty="0"/>
              <a:t>, </a:t>
            </a:r>
            <a:r>
              <a:rPr lang="pt-PT" sz="2400" dirty="0" err="1"/>
              <a:t>SubSeven</a:t>
            </a:r>
            <a:r>
              <a:rPr lang="pt-PT" sz="2400" dirty="0"/>
              <a:t>, VNC e </a:t>
            </a:r>
            <a:r>
              <a:rPr lang="pt-PT" sz="2400" dirty="0" err="1" smtClean="0"/>
              <a:t>Radmin</a:t>
            </a:r>
            <a:r>
              <a:rPr lang="pt-PT" sz="2400" dirty="0" smtClean="0"/>
              <a:t> quando </a:t>
            </a:r>
            <a:r>
              <a:rPr lang="pt-PT" sz="2400" dirty="0"/>
              <a:t>mal configurados ou utilizados sem o consentimento do usuário, também podem ser classificados como </a:t>
            </a:r>
            <a:r>
              <a:rPr lang="pt-PT" sz="2400" i="1" dirty="0" err="1"/>
              <a:t>backdoors</a:t>
            </a:r>
            <a:endParaRPr lang="pt-PT" sz="2400" dirty="0" smtClean="0"/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/>
              <a:t>Há casos de </a:t>
            </a:r>
            <a:r>
              <a:rPr lang="pt-PT" sz="2400" i="1" dirty="0" err="1"/>
              <a:t>backdoors</a:t>
            </a:r>
            <a:r>
              <a:rPr lang="pt-PT" sz="2400" dirty="0"/>
              <a:t> incluídos </a:t>
            </a:r>
            <a:r>
              <a:rPr lang="pt-PT" sz="2400" dirty="0" smtClean="0"/>
              <a:t>propositadamente </a:t>
            </a:r>
            <a:r>
              <a:rPr lang="pt-PT" sz="2400" dirty="0"/>
              <a:t>por fabricantes de programas, sob alegação de necessidades administrativas</a:t>
            </a:r>
            <a:r>
              <a:rPr lang="pt-PT" sz="2400" dirty="0" smtClean="0"/>
              <a:t>.</a:t>
            </a:r>
          </a:p>
          <a:p>
            <a:pPr marL="0" indent="0" algn="just">
              <a:buNone/>
            </a:pPr>
            <a:r>
              <a:rPr lang="pt-PT" sz="2400" dirty="0"/>
              <a:t>Esses casos constituem uma séria ameaça à segurança de um computador </a:t>
            </a:r>
            <a:r>
              <a:rPr lang="pt-PT" sz="2400" dirty="0" smtClean="0"/>
              <a:t>já que podem </a:t>
            </a:r>
            <a:r>
              <a:rPr lang="pt-PT" sz="2400" dirty="0"/>
              <a:t>ser usados por invasores para </a:t>
            </a:r>
            <a:r>
              <a:rPr lang="pt-PT" sz="2400" dirty="0" smtClean="0"/>
              <a:t>acederem </a:t>
            </a:r>
            <a:r>
              <a:rPr lang="pt-PT" sz="2400" dirty="0"/>
              <a:t>remotamente o computador.</a:t>
            </a: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34597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/>
              <a:t>4</a:t>
            </a:r>
            <a:r>
              <a:rPr lang="pt-PT" sz="3200" dirty="0"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/>
              <a:t>5</a:t>
            </a:r>
            <a:r>
              <a:rPr lang="pt-PT" sz="2400" b="1" dirty="0" smtClean="0"/>
              <a:t>. Cavalo de </a:t>
            </a:r>
            <a:r>
              <a:rPr lang="pt-PT" sz="2400" b="1" dirty="0" err="1" smtClean="0"/>
              <a:t>troia</a:t>
            </a:r>
            <a:r>
              <a:rPr lang="pt-PT" sz="2400" b="1" dirty="0" smtClean="0"/>
              <a:t> (</a:t>
            </a:r>
            <a:r>
              <a:rPr lang="pt-PT" sz="2400" b="1" i="1" dirty="0" err="1" smtClean="0"/>
              <a:t>Torjan</a:t>
            </a:r>
            <a:r>
              <a:rPr lang="pt-PT" sz="2400" b="1" dirty="0" smtClean="0"/>
              <a:t>)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/>
              <a:t>É</a:t>
            </a:r>
            <a:r>
              <a:rPr lang="pt-PT" sz="2400" dirty="0" smtClean="0"/>
              <a:t> </a:t>
            </a:r>
            <a:r>
              <a:rPr lang="pt-PT" sz="2400" dirty="0"/>
              <a:t>um programa que, além de executar as funções para as quais foi aparentemente </a:t>
            </a:r>
            <a:r>
              <a:rPr lang="pt-PT" sz="2400" dirty="0" smtClean="0"/>
              <a:t>projectado, </a:t>
            </a:r>
            <a:r>
              <a:rPr lang="pt-PT" sz="2400" dirty="0"/>
              <a:t>também executa outras funções, normalmente maliciosas, e sem o conhecimento do usuário</a:t>
            </a:r>
            <a:r>
              <a:rPr lang="pt-PT" sz="2400" dirty="0" smtClean="0"/>
              <a:t>.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 smtClean="0"/>
              <a:t>Exemplos - </a:t>
            </a:r>
            <a:r>
              <a:rPr lang="pt-PT" sz="2400" dirty="0"/>
              <a:t>programas que </a:t>
            </a:r>
            <a:r>
              <a:rPr lang="pt-PT" sz="2400" dirty="0" smtClean="0"/>
              <a:t>recebidos </a:t>
            </a:r>
            <a:r>
              <a:rPr lang="pt-PT" sz="2400" dirty="0"/>
              <a:t>ou </a:t>
            </a:r>
            <a:r>
              <a:rPr lang="pt-PT" sz="2400" dirty="0" smtClean="0"/>
              <a:t>obtidos </a:t>
            </a:r>
            <a:r>
              <a:rPr lang="pt-PT" sz="2400" dirty="0"/>
              <a:t>de </a:t>
            </a:r>
            <a:r>
              <a:rPr lang="pt-PT" sz="2400" i="1" dirty="0"/>
              <a:t>sites</a:t>
            </a:r>
            <a:r>
              <a:rPr lang="pt-PT" sz="2400" dirty="0"/>
              <a:t> na Internet e que parecem ser apenas cartões virtuais animados, álbuns de fotos, jogos e </a:t>
            </a:r>
            <a:r>
              <a:rPr lang="pt-PT" sz="2400" dirty="0" smtClean="0"/>
              <a:t>protectores </a:t>
            </a:r>
            <a:r>
              <a:rPr lang="pt-PT" sz="2400" dirty="0"/>
              <a:t>de tela, entre </a:t>
            </a:r>
            <a:r>
              <a:rPr lang="pt-PT" sz="2400" dirty="0" smtClean="0"/>
              <a:t>outros.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 smtClean="0"/>
              <a:t>Estes </a:t>
            </a:r>
            <a:r>
              <a:rPr lang="pt-PT" sz="2400" dirty="0"/>
              <a:t>programas, geralmente, consistem de um único arquivo e necessitam ser explicitamente executados para que sejam instalados no computador</a:t>
            </a:r>
            <a:r>
              <a:rPr lang="pt-PT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10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>
                <a:solidFill>
                  <a:srgbClr val="00B050"/>
                </a:solidFill>
              </a:rPr>
              <a:t>5</a:t>
            </a:r>
            <a:r>
              <a:rPr lang="pt-PT" sz="2400" b="1" dirty="0" smtClean="0">
                <a:solidFill>
                  <a:srgbClr val="00B050"/>
                </a:solidFill>
              </a:rPr>
              <a:t>. Cavalo de </a:t>
            </a:r>
            <a:r>
              <a:rPr lang="pt-PT" sz="2400" b="1" dirty="0" err="1" smtClean="0">
                <a:solidFill>
                  <a:srgbClr val="00B050"/>
                </a:solidFill>
              </a:rPr>
              <a:t>troia</a:t>
            </a:r>
            <a:r>
              <a:rPr lang="pt-PT" sz="2400" b="1" dirty="0" smtClean="0">
                <a:solidFill>
                  <a:srgbClr val="00B050"/>
                </a:solidFill>
              </a:rPr>
              <a:t> (</a:t>
            </a:r>
            <a:r>
              <a:rPr lang="pt-PT" sz="2400" b="1" i="1" dirty="0" err="1" smtClean="0">
                <a:solidFill>
                  <a:srgbClr val="00B050"/>
                </a:solidFill>
              </a:rPr>
              <a:t>Torjan</a:t>
            </a:r>
            <a:r>
              <a:rPr lang="pt-PT" sz="2400" b="1" dirty="0" smtClean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b="1" dirty="0"/>
              <a:t>T</a:t>
            </a:r>
            <a:r>
              <a:rPr lang="pt-PT" sz="2400" b="1" dirty="0" smtClean="0"/>
              <a:t>ipos </a:t>
            </a:r>
            <a:r>
              <a:rPr lang="pt-PT" sz="2400" b="1" dirty="0"/>
              <a:t>de </a:t>
            </a:r>
            <a:r>
              <a:rPr lang="pt-PT" sz="2400" b="1" dirty="0" err="1" smtClean="0"/>
              <a:t>trojans</a:t>
            </a:r>
            <a:endParaRPr lang="pt-PT" sz="2400" b="1" dirty="0"/>
          </a:p>
          <a:p>
            <a:pPr marL="0" indent="0" algn="just">
              <a:buNone/>
            </a:pPr>
            <a:r>
              <a:rPr lang="pt-PT" sz="2400" dirty="0" err="1"/>
              <a:t>Trojan</a:t>
            </a:r>
            <a:r>
              <a:rPr lang="pt-PT" sz="2400" dirty="0"/>
              <a:t> </a:t>
            </a:r>
            <a:r>
              <a:rPr lang="pt-PT" sz="2400" dirty="0" err="1" smtClean="0"/>
              <a:t>Downloader</a:t>
            </a:r>
            <a:r>
              <a:rPr lang="pt-PT" sz="2400" dirty="0"/>
              <a:t> </a:t>
            </a:r>
            <a:r>
              <a:rPr lang="pt-PT" sz="2400" dirty="0" smtClean="0"/>
              <a:t>– instala </a:t>
            </a:r>
            <a:r>
              <a:rPr lang="pt-PT" sz="2400" dirty="0"/>
              <a:t>outros códigos </a:t>
            </a:r>
            <a:r>
              <a:rPr lang="pt-PT" sz="2400" dirty="0" smtClean="0"/>
              <a:t>maliciosos;</a:t>
            </a:r>
            <a:endParaRPr lang="pt-PT" sz="2400" dirty="0"/>
          </a:p>
          <a:p>
            <a:pPr marL="0" indent="0" algn="just">
              <a:buNone/>
            </a:pPr>
            <a:r>
              <a:rPr lang="pt-PT" sz="2400" dirty="0" err="1" smtClean="0"/>
              <a:t>Trojan</a:t>
            </a:r>
            <a:r>
              <a:rPr lang="pt-PT" sz="2400" dirty="0" smtClean="0"/>
              <a:t> </a:t>
            </a:r>
            <a:r>
              <a:rPr lang="pt-PT" sz="2400" dirty="0" err="1" smtClean="0"/>
              <a:t>Backdoor</a:t>
            </a:r>
            <a:r>
              <a:rPr lang="pt-PT" sz="2400" dirty="0" smtClean="0"/>
              <a:t> – inclui </a:t>
            </a:r>
            <a:r>
              <a:rPr lang="pt-PT" sz="2400" dirty="0" err="1"/>
              <a:t>backdoors</a:t>
            </a:r>
            <a:r>
              <a:rPr lang="pt-PT" sz="2400" dirty="0"/>
              <a:t>, possibilitando o acesso remoto do atacante ao computador. </a:t>
            </a:r>
          </a:p>
          <a:p>
            <a:pPr marL="0" indent="0" algn="just">
              <a:buNone/>
            </a:pPr>
            <a:r>
              <a:rPr lang="pt-PT" sz="2400" dirty="0" err="1"/>
              <a:t>Trojan</a:t>
            </a:r>
            <a:r>
              <a:rPr lang="pt-PT" sz="2400" dirty="0"/>
              <a:t> </a:t>
            </a:r>
            <a:r>
              <a:rPr lang="pt-PT" sz="2400" dirty="0" err="1"/>
              <a:t>DoS</a:t>
            </a:r>
            <a:r>
              <a:rPr lang="pt-PT" sz="2400" dirty="0"/>
              <a:t>: instala ferramentas de negação de serviço e as utiliza para desferir ataques. </a:t>
            </a:r>
          </a:p>
          <a:p>
            <a:pPr marL="0" indent="0" algn="just">
              <a:buNone/>
            </a:pPr>
            <a:r>
              <a:rPr lang="pt-PT" sz="2400" dirty="0" err="1"/>
              <a:t>Trojan</a:t>
            </a:r>
            <a:r>
              <a:rPr lang="pt-PT" sz="2400" dirty="0"/>
              <a:t> Destrutivo: altera/apaga arquivos e </a:t>
            </a:r>
            <a:r>
              <a:rPr lang="pt-PT" sz="2400" dirty="0" err="1"/>
              <a:t>diretórios</a:t>
            </a:r>
            <a:r>
              <a:rPr lang="pt-PT" sz="2400" dirty="0"/>
              <a:t>, formata o disco rígido e pode deixar o computador fora de operação. </a:t>
            </a:r>
          </a:p>
          <a:p>
            <a:pPr marL="0" indent="0" algn="just">
              <a:buNone/>
            </a:pPr>
            <a:r>
              <a:rPr lang="pt-PT" sz="2400" dirty="0" err="1"/>
              <a:t>Trojan</a:t>
            </a:r>
            <a:r>
              <a:rPr lang="pt-PT" sz="2400" dirty="0"/>
              <a:t> </a:t>
            </a:r>
            <a:r>
              <a:rPr lang="pt-PT" sz="2400" dirty="0" err="1" smtClean="0"/>
              <a:t>Clicker</a:t>
            </a:r>
            <a:r>
              <a:rPr lang="pt-PT" sz="2400" dirty="0" smtClean="0"/>
              <a:t> - redirecciona </a:t>
            </a:r>
            <a:r>
              <a:rPr lang="pt-PT" sz="2400" dirty="0"/>
              <a:t>a navegação do usuário para sites específicos, com o </a:t>
            </a:r>
            <a:r>
              <a:rPr lang="pt-PT" sz="2400" dirty="0" err="1"/>
              <a:t>objetivo</a:t>
            </a:r>
            <a:r>
              <a:rPr lang="pt-PT" sz="2400" dirty="0"/>
              <a:t> de aumentar a quantidade de acessos a estes sites ou apresentar propagandas. </a:t>
            </a:r>
          </a:p>
        </p:txBody>
      </p:sp>
    </p:spTree>
    <p:extLst>
      <p:ext uri="{BB962C8B-B14F-4D97-AF65-F5344CB8AC3E}">
        <p14:creationId xmlns:p14="http://schemas.microsoft.com/office/powerpoint/2010/main" val="27478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4.5. Cavalo de </a:t>
            </a:r>
            <a:r>
              <a:rPr lang="pt-PT" sz="2400" b="1" dirty="0" err="1" smtClean="0">
                <a:solidFill>
                  <a:srgbClr val="00B050"/>
                </a:solidFill>
              </a:rPr>
              <a:t>troia</a:t>
            </a:r>
            <a:r>
              <a:rPr lang="pt-PT" sz="2400" b="1" dirty="0" smtClean="0">
                <a:solidFill>
                  <a:srgbClr val="00B050"/>
                </a:solidFill>
              </a:rPr>
              <a:t> (</a:t>
            </a:r>
            <a:r>
              <a:rPr lang="pt-PT" sz="2400" b="1" i="1" dirty="0" err="1" smtClean="0">
                <a:solidFill>
                  <a:srgbClr val="00B050"/>
                </a:solidFill>
              </a:rPr>
              <a:t>Torjan</a:t>
            </a:r>
            <a:r>
              <a:rPr lang="pt-PT" sz="2400" b="1" dirty="0" smtClean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b="1" dirty="0"/>
              <a:t>T</a:t>
            </a:r>
            <a:r>
              <a:rPr lang="pt-PT" sz="2400" b="1" dirty="0" smtClean="0"/>
              <a:t>ipos </a:t>
            </a:r>
            <a:r>
              <a:rPr lang="pt-PT" sz="2400" b="1" dirty="0"/>
              <a:t>de </a:t>
            </a:r>
            <a:r>
              <a:rPr lang="pt-PT" sz="2400" b="1" dirty="0" err="1" smtClean="0"/>
              <a:t>trojans</a:t>
            </a:r>
            <a:endParaRPr lang="pt-PT" sz="2400" b="1" dirty="0"/>
          </a:p>
          <a:p>
            <a:pPr marL="0" indent="0" algn="just">
              <a:buNone/>
            </a:pPr>
            <a:r>
              <a:rPr lang="pt-PT" sz="2400" dirty="0" err="1" smtClean="0"/>
              <a:t>Trojan</a:t>
            </a:r>
            <a:r>
              <a:rPr lang="pt-PT" sz="2400" dirty="0" smtClean="0"/>
              <a:t> Proxy – </a:t>
            </a:r>
            <a:r>
              <a:rPr lang="pt-PT" sz="2400" dirty="0"/>
              <a:t>instala um servidor de proxy, possibilitando que o computador seja utilizado para navegação </a:t>
            </a:r>
            <a:r>
              <a:rPr lang="pt-PT" sz="2400" dirty="0" smtClean="0"/>
              <a:t>anónima </a:t>
            </a:r>
            <a:r>
              <a:rPr lang="pt-PT" sz="2400" dirty="0"/>
              <a:t>e para envio de spam. </a:t>
            </a:r>
          </a:p>
          <a:p>
            <a:pPr marL="0" indent="0" algn="just">
              <a:buNone/>
            </a:pPr>
            <a:r>
              <a:rPr lang="pt-PT" sz="2400" dirty="0" err="1"/>
              <a:t>Trojan</a:t>
            </a:r>
            <a:r>
              <a:rPr lang="pt-PT" sz="2400" dirty="0"/>
              <a:t> </a:t>
            </a:r>
            <a:r>
              <a:rPr lang="pt-PT" sz="2400" dirty="0" err="1" smtClean="0"/>
              <a:t>Spy</a:t>
            </a:r>
            <a:r>
              <a:rPr lang="pt-PT" sz="2400" dirty="0" smtClean="0"/>
              <a:t> – </a:t>
            </a:r>
            <a:r>
              <a:rPr lang="pt-PT" sz="2400" dirty="0"/>
              <a:t>instala programas </a:t>
            </a:r>
            <a:r>
              <a:rPr lang="pt-PT" sz="2400" dirty="0" err="1"/>
              <a:t>spyware</a:t>
            </a:r>
            <a:r>
              <a:rPr lang="pt-PT" sz="2400" dirty="0"/>
              <a:t> e os utiliza para </a:t>
            </a:r>
            <a:r>
              <a:rPr lang="pt-PT" sz="2400" dirty="0" smtClean="0"/>
              <a:t>colectar </a:t>
            </a:r>
            <a:r>
              <a:rPr lang="pt-PT" sz="2400" dirty="0"/>
              <a:t>informações </a:t>
            </a:r>
            <a:r>
              <a:rPr lang="pt-PT" sz="2400" dirty="0" smtClean="0"/>
              <a:t>sensíveis;</a:t>
            </a:r>
            <a:endParaRPr lang="pt-PT" sz="2400" dirty="0"/>
          </a:p>
          <a:p>
            <a:pPr marL="0" indent="0" algn="just">
              <a:buNone/>
            </a:pPr>
            <a:r>
              <a:rPr lang="pt-PT" sz="2400" dirty="0" err="1" smtClean="0"/>
              <a:t>Trojan</a:t>
            </a:r>
            <a:r>
              <a:rPr lang="pt-PT" sz="2400" dirty="0" smtClean="0"/>
              <a:t> </a:t>
            </a:r>
            <a:r>
              <a:rPr lang="pt-PT" sz="2400" dirty="0" err="1"/>
              <a:t>Banker</a:t>
            </a:r>
            <a:r>
              <a:rPr lang="pt-PT" sz="2400" dirty="0"/>
              <a:t> </a:t>
            </a:r>
            <a:r>
              <a:rPr lang="pt-PT" sz="2400" dirty="0" smtClean="0"/>
              <a:t>– colecta </a:t>
            </a:r>
            <a:r>
              <a:rPr lang="pt-PT" sz="2400" dirty="0"/>
              <a:t>dados bancários do usuário, através da instalação de programas </a:t>
            </a:r>
            <a:r>
              <a:rPr lang="pt-PT" sz="2400" dirty="0" err="1"/>
              <a:t>spyware</a:t>
            </a:r>
            <a:r>
              <a:rPr lang="pt-PT" sz="2400" dirty="0"/>
              <a:t> que são </a:t>
            </a:r>
            <a:r>
              <a:rPr lang="pt-PT" sz="2400" dirty="0" smtClean="0"/>
              <a:t>activados </a:t>
            </a:r>
            <a:r>
              <a:rPr lang="pt-PT" sz="2400" dirty="0"/>
              <a:t>quando sites de Internet </a:t>
            </a:r>
            <a:r>
              <a:rPr lang="pt-PT" sz="2400" dirty="0" err="1"/>
              <a:t>Banking</a:t>
            </a:r>
            <a:r>
              <a:rPr lang="pt-PT" sz="2400" dirty="0"/>
              <a:t> são </a:t>
            </a:r>
            <a:r>
              <a:rPr lang="pt-PT" sz="2400" dirty="0" smtClean="0"/>
              <a:t>acedidos</a:t>
            </a:r>
            <a:r>
              <a:rPr lang="pt-PT" sz="2400" dirty="0"/>
              <a:t>. É similar ao </a:t>
            </a:r>
            <a:r>
              <a:rPr lang="pt-PT" sz="2400" dirty="0" err="1"/>
              <a:t>Trojan</a:t>
            </a:r>
            <a:r>
              <a:rPr lang="pt-PT" sz="2400" dirty="0"/>
              <a:t> </a:t>
            </a:r>
            <a:r>
              <a:rPr lang="pt-PT" sz="2400" dirty="0" err="1"/>
              <a:t>Spy</a:t>
            </a:r>
            <a:r>
              <a:rPr lang="pt-PT" sz="2400" dirty="0"/>
              <a:t> porém com </a:t>
            </a:r>
            <a:r>
              <a:rPr lang="pt-PT" sz="2400" dirty="0" err="1"/>
              <a:t>objetivos</a:t>
            </a:r>
            <a:r>
              <a:rPr lang="pt-PT" sz="2400" dirty="0"/>
              <a:t> mais específicos. </a:t>
            </a:r>
          </a:p>
        </p:txBody>
      </p:sp>
    </p:spTree>
    <p:extLst>
      <p:ext uri="{BB962C8B-B14F-4D97-AF65-F5344CB8AC3E}">
        <p14:creationId xmlns:p14="http://schemas.microsoft.com/office/powerpoint/2010/main" val="10128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endParaRPr lang="pt-PT" sz="32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4.6. </a:t>
            </a:r>
            <a:r>
              <a:rPr lang="pt-PT" sz="2400" b="1" dirty="0" err="1" smtClean="0">
                <a:solidFill>
                  <a:srgbClr val="00B050"/>
                </a:solidFill>
              </a:rPr>
              <a:t>Rootkit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b="1" dirty="0"/>
          </a:p>
          <a:p>
            <a:pPr marL="0" indent="0" algn="just">
              <a:buNone/>
            </a:pPr>
            <a:r>
              <a:rPr lang="pt-PT" sz="2400" dirty="0"/>
              <a:t>É</a:t>
            </a:r>
            <a:r>
              <a:rPr lang="pt-PT" sz="2400" dirty="0" smtClean="0"/>
              <a:t> </a:t>
            </a:r>
            <a:r>
              <a:rPr lang="pt-PT" sz="2400" dirty="0"/>
              <a:t>um conjunto de programas e técnicas que permite esconder e assegurar a presença de um invasor ou de outro código malicioso em um computador comprometido.</a:t>
            </a:r>
            <a:endParaRPr lang="pt-PT" sz="2400" b="1" dirty="0"/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/>
              <a:t>O conjunto de programas e técnicas fornecido pelos </a:t>
            </a:r>
            <a:r>
              <a:rPr lang="pt-PT" sz="2400" i="1" dirty="0" err="1"/>
              <a:t>rootkits</a:t>
            </a:r>
            <a:r>
              <a:rPr lang="pt-PT" sz="2400" dirty="0"/>
              <a:t> pode ser usado para</a:t>
            </a:r>
            <a:r>
              <a:rPr lang="pt-PT" sz="2400" dirty="0" smtClean="0"/>
              <a:t>: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R</a:t>
            </a:r>
            <a:r>
              <a:rPr lang="pt-PT" sz="2400" dirty="0" smtClean="0"/>
              <a:t>emover </a:t>
            </a:r>
            <a:r>
              <a:rPr lang="pt-PT" sz="2400" dirty="0"/>
              <a:t>evidências em arquivos de </a:t>
            </a:r>
            <a:r>
              <a:rPr lang="pt-PT" sz="2400" i="1" dirty="0" err="1" smtClean="0"/>
              <a:t>logs</a:t>
            </a:r>
            <a:r>
              <a:rPr lang="pt-PT" sz="2400" i="1" dirty="0" smtClean="0"/>
              <a:t>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I</a:t>
            </a:r>
            <a:r>
              <a:rPr lang="pt-PT" sz="2400" dirty="0" smtClean="0"/>
              <a:t>nstalar </a:t>
            </a:r>
            <a:r>
              <a:rPr lang="pt-PT" sz="2400" dirty="0"/>
              <a:t>outros códigos </a:t>
            </a:r>
            <a:r>
              <a:rPr lang="pt-PT" sz="2400" dirty="0" smtClean="0"/>
              <a:t>maliciosos;</a:t>
            </a: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E</a:t>
            </a:r>
            <a:r>
              <a:rPr lang="pt-PT" sz="2400" dirty="0" smtClean="0"/>
              <a:t>sconder actividades </a:t>
            </a:r>
            <a:r>
              <a:rPr lang="pt-PT" sz="2400" dirty="0"/>
              <a:t>e </a:t>
            </a:r>
            <a:r>
              <a:rPr lang="pt-PT" sz="2400" dirty="0" smtClean="0"/>
              <a:t>informações;</a:t>
            </a:r>
          </a:p>
        </p:txBody>
      </p:sp>
    </p:spTree>
    <p:extLst>
      <p:ext uri="{BB962C8B-B14F-4D97-AF65-F5344CB8AC3E}">
        <p14:creationId xmlns:p14="http://schemas.microsoft.com/office/powerpoint/2010/main" val="14442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4.6. </a:t>
            </a:r>
            <a:r>
              <a:rPr lang="pt-PT" sz="2400" b="1" dirty="0" err="1" smtClean="0">
                <a:solidFill>
                  <a:srgbClr val="00B050"/>
                </a:solidFill>
              </a:rPr>
              <a:t>Rootkit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b="1" dirty="0"/>
          </a:p>
          <a:p>
            <a:pPr marL="0" indent="0" algn="just">
              <a:buNone/>
            </a:pPr>
            <a:r>
              <a:rPr lang="pt-PT" sz="2400" dirty="0" smtClean="0"/>
              <a:t>O </a:t>
            </a:r>
            <a:r>
              <a:rPr lang="pt-PT" sz="2400" dirty="0"/>
              <a:t>conjunto de programas e técnicas fornecido pelos </a:t>
            </a:r>
            <a:r>
              <a:rPr lang="pt-PT" sz="2400" i="1" dirty="0" err="1"/>
              <a:t>rootkits</a:t>
            </a:r>
            <a:r>
              <a:rPr lang="pt-PT" sz="2400" dirty="0"/>
              <a:t> pode ser usado para</a:t>
            </a:r>
            <a:r>
              <a:rPr lang="pt-PT" sz="2400" dirty="0" smtClean="0"/>
              <a:t>: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dirty="0" smtClean="0"/>
              <a:t>mapear </a:t>
            </a:r>
            <a:r>
              <a:rPr lang="pt-PT" sz="2400" dirty="0"/>
              <a:t>potenciais vulnerabilidades em outros </a:t>
            </a:r>
            <a:r>
              <a:rPr lang="pt-PT" sz="2400" dirty="0" smtClean="0"/>
              <a:t>computadores;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dirty="0"/>
              <a:t>capturar informações da rede onde o computador comprometido está </a:t>
            </a:r>
            <a:r>
              <a:rPr lang="pt-PT" sz="2400" dirty="0" smtClean="0"/>
              <a:t>localizado.</a:t>
            </a:r>
          </a:p>
          <a:p>
            <a:pPr algn="just">
              <a:buFont typeface="Courier New" pitchFamily="49" charset="0"/>
              <a:buChar char="o"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/>
              <a:t>É muito importante ressaltar que o nome </a:t>
            </a:r>
            <a:r>
              <a:rPr lang="pt-PT" sz="2400" dirty="0" err="1"/>
              <a:t>rootkit</a:t>
            </a:r>
            <a:r>
              <a:rPr lang="pt-PT" sz="2400" dirty="0"/>
              <a:t> não indica que os programas e as técnicas que o compõe são usadas para obter acesso privilegiado a um computador, mas sim para mantê-lo.</a:t>
            </a:r>
          </a:p>
          <a:p>
            <a:pPr marL="0" indent="0" algn="just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9486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4.6. </a:t>
            </a:r>
            <a:r>
              <a:rPr lang="pt-PT" sz="2400" b="1" dirty="0" err="1" smtClean="0">
                <a:solidFill>
                  <a:srgbClr val="00B050"/>
                </a:solidFill>
              </a:rPr>
              <a:t>Rootkit</a:t>
            </a:r>
            <a:endParaRPr lang="pt-PT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400" b="1" dirty="0"/>
          </a:p>
          <a:p>
            <a:pPr marL="0" indent="0" algn="just">
              <a:buNone/>
            </a:pPr>
            <a:r>
              <a:rPr lang="pt-PT" sz="2400" i="1" dirty="0" err="1" smtClean="0"/>
              <a:t>Rootkits</a:t>
            </a:r>
            <a:r>
              <a:rPr lang="pt-PT" sz="2400" dirty="0" smtClean="0"/>
              <a:t> </a:t>
            </a:r>
            <a:r>
              <a:rPr lang="pt-PT" sz="2400" dirty="0"/>
              <a:t>inicialmente eram usados por atacantes que, após invadirem um computador, os instalavam para manter o acesso privilegiado, sem precisar recorrer novamente aos métodos utilizados na </a:t>
            </a:r>
            <a:r>
              <a:rPr lang="pt-PT" sz="2400" dirty="0" smtClean="0"/>
              <a:t>invasão;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 smtClean="0"/>
              <a:t>Há </a:t>
            </a:r>
            <a:r>
              <a:rPr lang="pt-PT" sz="2400" dirty="0"/>
              <a:t>casos de </a:t>
            </a:r>
            <a:r>
              <a:rPr lang="pt-PT" sz="2400" i="1" dirty="0" err="1"/>
              <a:t>rootkits</a:t>
            </a:r>
            <a:r>
              <a:rPr lang="pt-PT" sz="2400" dirty="0"/>
              <a:t> instalados propositalmente por empresas distribuidoras de </a:t>
            </a:r>
            <a:r>
              <a:rPr lang="pt-PT" sz="2400" dirty="0" err="1"/>
              <a:t>CDs</a:t>
            </a:r>
            <a:r>
              <a:rPr lang="pt-PT" sz="2400" dirty="0"/>
              <a:t> de música, sob a alegação de necessidade de </a:t>
            </a:r>
            <a:r>
              <a:rPr lang="pt-PT" sz="2400" dirty="0" smtClean="0"/>
              <a:t>protecção </a:t>
            </a:r>
            <a:r>
              <a:rPr lang="pt-PT" sz="2400" dirty="0"/>
              <a:t>aos direitos autorais de suas </a:t>
            </a:r>
            <a:r>
              <a:rPr lang="pt-PT" sz="2400" dirty="0" smtClean="0"/>
              <a:t>obras.</a:t>
            </a:r>
          </a:p>
          <a:p>
            <a:pPr marL="0" indent="0" algn="just">
              <a:buNone/>
            </a:pPr>
            <a:r>
              <a:rPr lang="pt-PT" sz="2400" dirty="0" smtClean="0"/>
              <a:t>A </a:t>
            </a:r>
            <a:r>
              <a:rPr lang="pt-PT" sz="2400" dirty="0"/>
              <a:t>instalação nestes casos costumava ocorrer de forma automática, no momento em que um dos </a:t>
            </a:r>
            <a:r>
              <a:rPr lang="pt-PT" sz="2400" dirty="0" err="1"/>
              <a:t>CDs</a:t>
            </a:r>
            <a:r>
              <a:rPr lang="pt-PT" sz="2400" dirty="0"/>
              <a:t> distribuídos contendo o código malicioso era inserido e executado.</a:t>
            </a:r>
          </a:p>
        </p:txBody>
      </p:sp>
    </p:spTree>
    <p:extLst>
      <p:ext uri="{BB962C8B-B14F-4D97-AF65-F5344CB8AC3E}">
        <p14:creationId xmlns:p14="http://schemas.microsoft.com/office/powerpoint/2010/main" val="25680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4.7. Prevenção</a:t>
            </a:r>
          </a:p>
          <a:p>
            <a:pPr marL="0" indent="0" algn="just">
              <a:buNone/>
            </a:pPr>
            <a:endParaRPr lang="pt-PT" sz="2400" b="1" dirty="0"/>
          </a:p>
          <a:p>
            <a:pPr marL="0" indent="0" algn="just">
              <a:buNone/>
            </a:pPr>
            <a:r>
              <a:rPr lang="pt-PT" sz="2400" dirty="0"/>
              <a:t>Para manter o seu computador livre da </a:t>
            </a:r>
            <a:r>
              <a:rPr lang="pt-PT" sz="2400" dirty="0" smtClean="0"/>
              <a:t>acção </a:t>
            </a:r>
            <a:r>
              <a:rPr lang="pt-PT" sz="2400" dirty="0"/>
              <a:t>dos códigos maliciosos existe um conjunto de medidas preventivas que você precisa </a:t>
            </a:r>
            <a:r>
              <a:rPr lang="pt-PT" sz="2400" dirty="0" smtClean="0"/>
              <a:t>adoptar:</a:t>
            </a:r>
            <a:endParaRPr lang="pt-PT" sz="2400" b="1" dirty="0" smtClean="0"/>
          </a:p>
          <a:p>
            <a:pPr marL="0" indent="0" algn="just">
              <a:buNone/>
            </a:pPr>
            <a:endParaRPr lang="pt-PT" sz="2400" b="1" dirty="0" smtClean="0"/>
          </a:p>
          <a:p>
            <a:pPr marL="0" indent="0" algn="just">
              <a:buNone/>
            </a:pPr>
            <a:r>
              <a:rPr lang="pt-PT" sz="2400" dirty="0"/>
              <a:t>M</a:t>
            </a:r>
            <a:r>
              <a:rPr lang="pt-PT" sz="2400" dirty="0" smtClean="0"/>
              <a:t>anter </a:t>
            </a:r>
            <a:r>
              <a:rPr lang="pt-PT" sz="2400" dirty="0"/>
              <a:t>os programas instalados com as versões mais recentes e com todas as </a:t>
            </a:r>
            <a:r>
              <a:rPr lang="pt-PT" sz="2400" dirty="0" smtClean="0"/>
              <a:t>actualizações </a:t>
            </a:r>
            <a:r>
              <a:rPr lang="pt-PT" sz="2400" dirty="0"/>
              <a:t>disponíveis aplicadas </a:t>
            </a:r>
            <a:r>
              <a:rPr lang="pt-PT" sz="2400" dirty="0" smtClean="0"/>
              <a:t>;</a:t>
            </a:r>
            <a:endParaRPr lang="pt-PT" sz="2400" dirty="0"/>
          </a:p>
          <a:p>
            <a:pPr marL="0" indent="0" algn="just">
              <a:buNone/>
            </a:pPr>
            <a:r>
              <a:rPr lang="pt-PT" sz="2400" dirty="0" smtClean="0"/>
              <a:t>Usar </a:t>
            </a:r>
            <a:r>
              <a:rPr lang="pt-PT" sz="2400" dirty="0"/>
              <a:t>mecanismos de segurança, como </a:t>
            </a:r>
            <a:r>
              <a:rPr lang="pt-PT" sz="2400" i="1" dirty="0"/>
              <a:t>antimalware</a:t>
            </a:r>
            <a:r>
              <a:rPr lang="pt-PT" sz="2400" dirty="0"/>
              <a:t> e </a:t>
            </a:r>
            <a:r>
              <a:rPr lang="pt-PT" sz="2400" i="1" dirty="0"/>
              <a:t>firewall</a:t>
            </a:r>
            <a:r>
              <a:rPr lang="pt-PT" sz="2400" dirty="0"/>
              <a:t> </a:t>
            </a:r>
            <a:r>
              <a:rPr lang="pt-PT" sz="2400" dirty="0" smtClean="0"/>
              <a:t>pessoal;</a:t>
            </a:r>
          </a:p>
        </p:txBody>
      </p:sp>
    </p:spTree>
    <p:extLst>
      <p:ext uri="{BB962C8B-B14F-4D97-AF65-F5344CB8AC3E}">
        <p14:creationId xmlns:p14="http://schemas.microsoft.com/office/powerpoint/2010/main" val="42651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4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Códigos maliciosos (</a:t>
            </a:r>
            <a:r>
              <a:rPr lang="pt-PT" sz="3200" b="1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pt-PT" sz="32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PT" sz="3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4.8. Resumo </a:t>
            </a:r>
            <a:r>
              <a:rPr lang="pt-PT" sz="2400" b="1" dirty="0">
                <a:solidFill>
                  <a:srgbClr val="00B050"/>
                </a:solidFill>
              </a:rPr>
              <a:t>comparativo 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 smtClean="0"/>
              <a:t>Cada </a:t>
            </a:r>
            <a:r>
              <a:rPr lang="pt-PT" sz="2400" dirty="0"/>
              <a:t>tipo de código malicioso possui características próprias que o define e o diferencia dos demais tipos, como forma de obtenção, forma de instalação, meios usados para propagação e </a:t>
            </a:r>
            <a:r>
              <a:rPr lang="pt-PT" sz="2400" dirty="0" smtClean="0"/>
              <a:t>acções </a:t>
            </a:r>
            <a:r>
              <a:rPr lang="pt-PT" sz="2400" dirty="0"/>
              <a:t>maliciosas mais comuns executadas nos computadores </a:t>
            </a:r>
            <a:r>
              <a:rPr lang="pt-PT" sz="2400" dirty="0" smtClean="0"/>
              <a:t>infectados</a:t>
            </a:r>
          </a:p>
          <a:p>
            <a:pPr marL="0" indent="0" algn="just">
              <a:buNone/>
            </a:pPr>
            <a:endParaRPr lang="pt-PT" sz="2400" b="1" dirty="0"/>
          </a:p>
          <a:p>
            <a:pPr marL="0" indent="0" algn="just">
              <a:buNone/>
            </a:pPr>
            <a:r>
              <a:rPr lang="pt-PT" sz="2400" dirty="0"/>
              <a:t>É importante ressaltar, entretanto, que definir e identificar essas características têm se tornado tarefas cada vez mais difíceis, devido às diferentes classificações existentes e ao surgimento de variantes que mesclam características dos demais códigos</a:t>
            </a:r>
            <a:r>
              <a:rPr lang="pt-PT" sz="2400" dirty="0" smtClean="0"/>
              <a:t>.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42684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3. Ataques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3.1. Motivações:</a:t>
            </a:r>
          </a:p>
          <a:p>
            <a:pPr marL="0" indent="0" algn="just">
              <a:buNone/>
            </a:pPr>
            <a:endParaRPr lang="pt-PT" sz="24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400" u="sng" dirty="0" smtClean="0"/>
              <a:t>Demonstração de poder </a:t>
            </a:r>
            <a:r>
              <a:rPr lang="pt-PT" sz="2400" dirty="0" smtClean="0"/>
              <a:t>– mostrar </a:t>
            </a:r>
            <a:r>
              <a:rPr lang="pt-PT" sz="2400" dirty="0"/>
              <a:t>a uma empresa que ela pode ser invadida ou ter os serviços </a:t>
            </a:r>
            <a:r>
              <a:rPr lang="pt-PT" sz="2400" dirty="0" smtClean="0"/>
              <a:t>suspensos.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u="sng" dirty="0" smtClean="0"/>
              <a:t>Prestígio</a:t>
            </a:r>
            <a:r>
              <a:rPr lang="pt-PT" sz="2400" dirty="0" smtClean="0"/>
              <a:t> – vangloriar-se por </a:t>
            </a:r>
            <a:r>
              <a:rPr lang="pt-PT" sz="2400" dirty="0"/>
              <a:t>ter conseguido invadir </a:t>
            </a:r>
            <a:r>
              <a:rPr lang="pt-PT" sz="2400" dirty="0" smtClean="0"/>
              <a:t>computadores, tornar </a:t>
            </a:r>
            <a:r>
              <a:rPr lang="pt-PT" sz="2400" dirty="0"/>
              <a:t>serviços </a:t>
            </a:r>
            <a:r>
              <a:rPr lang="pt-PT" sz="2400" dirty="0" smtClean="0"/>
              <a:t>inacessíveis ou desfigurar sites. 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u="sng" dirty="0"/>
              <a:t>Motivações </a:t>
            </a:r>
            <a:r>
              <a:rPr lang="pt-PT" sz="2400" u="sng" dirty="0" smtClean="0"/>
              <a:t>financeiras </a:t>
            </a:r>
            <a:r>
              <a:rPr lang="pt-PT" sz="2400" dirty="0" smtClean="0"/>
              <a:t>- colectar </a:t>
            </a:r>
            <a:r>
              <a:rPr lang="pt-PT" sz="2400" dirty="0"/>
              <a:t>e utilizar informações confidenciais de </a:t>
            </a:r>
            <a:r>
              <a:rPr lang="pt-PT" sz="2400" dirty="0" smtClean="0"/>
              <a:t>utilizadores </a:t>
            </a:r>
            <a:r>
              <a:rPr lang="pt-PT" sz="2400" dirty="0"/>
              <a:t>para </a:t>
            </a:r>
            <a:r>
              <a:rPr lang="pt-PT" sz="2400" dirty="0" smtClean="0"/>
              <a:t>realizar golpes.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u="sng" dirty="0" smtClean="0"/>
              <a:t>Motivações Ideológicas </a:t>
            </a:r>
            <a:r>
              <a:rPr lang="pt-PT" sz="2400" dirty="0" smtClean="0"/>
              <a:t>– tornar </a:t>
            </a:r>
            <a:r>
              <a:rPr lang="pt-PT" sz="2400" dirty="0"/>
              <a:t>inacessível ou invadir </a:t>
            </a:r>
            <a:r>
              <a:rPr lang="pt-PT" sz="2400" i="1" dirty="0"/>
              <a:t>sites</a:t>
            </a:r>
            <a:r>
              <a:rPr lang="pt-PT" sz="2400" dirty="0"/>
              <a:t> que divulguem conteúdo contrário à opinião do </a:t>
            </a:r>
            <a:r>
              <a:rPr lang="pt-PT" sz="2400" dirty="0" smtClean="0"/>
              <a:t>atacante.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400" u="sng" dirty="0"/>
              <a:t>Motivações </a:t>
            </a:r>
            <a:r>
              <a:rPr lang="pt-PT" sz="2400" u="sng" dirty="0" smtClean="0"/>
              <a:t>comerciais </a:t>
            </a:r>
            <a:r>
              <a:rPr lang="pt-PT" sz="2400" dirty="0" smtClean="0"/>
              <a:t>– tornar </a:t>
            </a:r>
            <a:r>
              <a:rPr lang="pt-PT" sz="2400" dirty="0"/>
              <a:t>inacessível ou invadir </a:t>
            </a:r>
            <a:r>
              <a:rPr lang="pt-PT" sz="2400" i="1" dirty="0"/>
              <a:t>sites</a:t>
            </a:r>
            <a:r>
              <a:rPr lang="pt-PT" sz="2400" dirty="0"/>
              <a:t> e computadores de empresas </a:t>
            </a:r>
            <a:r>
              <a:rPr lang="pt-PT" sz="2400" dirty="0" smtClean="0"/>
              <a:t>concorrentes.</a:t>
            </a:r>
          </a:p>
        </p:txBody>
      </p:sp>
    </p:spTree>
    <p:extLst>
      <p:ext uri="{BB962C8B-B14F-4D97-AF65-F5344CB8AC3E}">
        <p14:creationId xmlns:p14="http://schemas.microsoft.com/office/powerpoint/2010/main" val="26972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3. Ataques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3.2. Algumas técnicas utilizadas</a:t>
            </a:r>
          </a:p>
          <a:p>
            <a:pPr marL="0" indent="0" algn="just">
              <a:buNone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u="sng" dirty="0">
                <a:solidFill>
                  <a:srgbClr val="00B050"/>
                </a:solidFill>
              </a:rPr>
              <a:t>Exploração de </a:t>
            </a:r>
            <a:r>
              <a:rPr lang="pt-PT" sz="2400" u="sng" dirty="0" smtClean="0">
                <a:solidFill>
                  <a:srgbClr val="00B050"/>
                </a:solidFill>
              </a:rPr>
              <a:t>vulnerabilidades</a:t>
            </a:r>
            <a:r>
              <a:rPr lang="pt-PT" sz="2400" dirty="0" smtClean="0">
                <a:solidFill>
                  <a:srgbClr val="00B050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pt-PT" sz="2400" dirty="0" smtClean="0"/>
              <a:t>Uma vulnerabilidade </a:t>
            </a:r>
            <a:r>
              <a:rPr lang="pt-PT" sz="2400" dirty="0"/>
              <a:t>é definida como uma condição que, quando explorada por um atacante, pode resultar em uma violação de </a:t>
            </a:r>
            <a:r>
              <a:rPr lang="pt-PT" sz="2400" dirty="0" smtClean="0"/>
              <a:t>segurança.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 smtClean="0"/>
              <a:t>Exemplos - Falhas </a:t>
            </a:r>
            <a:r>
              <a:rPr lang="pt-PT" sz="2400" dirty="0"/>
              <a:t>no </a:t>
            </a:r>
            <a:r>
              <a:rPr lang="pt-PT" sz="2400" dirty="0" smtClean="0"/>
              <a:t>projecto, </a:t>
            </a:r>
            <a:r>
              <a:rPr lang="pt-PT" sz="2400" dirty="0"/>
              <a:t>na implementação ou na configuração de programas, serviços ou equipamentos de </a:t>
            </a:r>
            <a:r>
              <a:rPr lang="pt-PT" sz="2400" dirty="0" smtClean="0"/>
              <a:t>rede;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/>
              <a:t>Um ataque de exploração de vulnerabilidades ocorre quando um atacante, utilizando-se de uma vulnerabilidade, tenta executar </a:t>
            </a:r>
            <a:r>
              <a:rPr lang="pt-PT" sz="2400" dirty="0" smtClean="0"/>
              <a:t>acções maliciosas.</a:t>
            </a:r>
            <a:endParaRPr lang="pt-PT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810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3. Ataques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3.2. Algumas técnicas utilizadas</a:t>
            </a:r>
          </a:p>
          <a:p>
            <a:pPr marL="0" indent="0" algn="just">
              <a:buNone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u="sng" dirty="0">
                <a:solidFill>
                  <a:srgbClr val="00B050"/>
                </a:solidFill>
              </a:rPr>
              <a:t>Varredura em redes (Scan</a:t>
            </a:r>
            <a:r>
              <a:rPr lang="pt-PT" sz="2400" u="sng" dirty="0" smtClean="0">
                <a:solidFill>
                  <a:srgbClr val="00B050"/>
                </a:solidFill>
              </a:rPr>
              <a:t>)</a:t>
            </a:r>
            <a:r>
              <a:rPr lang="pt-PT" sz="2400" dirty="0" smtClean="0">
                <a:solidFill>
                  <a:srgbClr val="00B050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pt-PT" sz="2400" dirty="0"/>
              <a:t>É</a:t>
            </a:r>
            <a:r>
              <a:rPr lang="pt-PT" sz="2400" dirty="0" smtClean="0"/>
              <a:t> </a:t>
            </a:r>
            <a:r>
              <a:rPr lang="pt-PT" sz="2400" dirty="0"/>
              <a:t>uma técnica que consiste em </a:t>
            </a:r>
            <a:r>
              <a:rPr lang="pt-PT" sz="2400" dirty="0" smtClean="0"/>
              <a:t>efectuar </a:t>
            </a:r>
            <a:r>
              <a:rPr lang="pt-PT" sz="2400" dirty="0"/>
              <a:t>buscas minuciosas em redes, com o </a:t>
            </a:r>
            <a:r>
              <a:rPr lang="pt-PT" sz="2400" dirty="0" smtClean="0"/>
              <a:t>objectivo </a:t>
            </a:r>
            <a:r>
              <a:rPr lang="pt-PT" sz="2400" dirty="0"/>
              <a:t>de identificar computadores </a:t>
            </a:r>
            <a:r>
              <a:rPr lang="pt-PT" sz="2400" dirty="0" smtClean="0"/>
              <a:t>activos </a:t>
            </a:r>
            <a:r>
              <a:rPr lang="pt-PT" sz="2400" dirty="0"/>
              <a:t>e </a:t>
            </a:r>
            <a:r>
              <a:rPr lang="pt-PT" sz="2400" dirty="0" smtClean="0"/>
              <a:t>colectar </a:t>
            </a:r>
            <a:r>
              <a:rPr lang="pt-PT" sz="2400" dirty="0"/>
              <a:t>informações sobre </a:t>
            </a:r>
            <a:r>
              <a:rPr lang="pt-PT" sz="2400" dirty="0" smtClean="0"/>
              <a:t>eles.</a:t>
            </a:r>
          </a:p>
          <a:p>
            <a:pPr marL="0" indent="0" algn="just">
              <a:buNone/>
            </a:pPr>
            <a:r>
              <a:rPr lang="pt-PT" sz="2400" dirty="0" smtClean="0"/>
              <a:t>Exemplos – Serviços </a:t>
            </a:r>
            <a:r>
              <a:rPr lang="pt-PT" sz="2400" dirty="0"/>
              <a:t>disponibilizados </a:t>
            </a:r>
            <a:r>
              <a:rPr lang="pt-PT" sz="2400" dirty="0" smtClean="0"/>
              <a:t>e Programas instalados.</a:t>
            </a:r>
          </a:p>
          <a:p>
            <a:pPr algn="just">
              <a:buFontTx/>
              <a:buChar char="-"/>
            </a:pPr>
            <a:endParaRPr lang="pt-PT" sz="2400" dirty="0"/>
          </a:p>
          <a:p>
            <a:pPr algn="just">
              <a:buFontTx/>
              <a:buChar char="-"/>
            </a:pPr>
            <a:r>
              <a:rPr lang="pt-PT" sz="2400" b="1" dirty="0">
                <a:solidFill>
                  <a:srgbClr val="00B050"/>
                </a:solidFill>
              </a:rPr>
              <a:t>Legítima:</a:t>
            </a:r>
            <a:r>
              <a:rPr lang="pt-PT" sz="2400" dirty="0">
                <a:solidFill>
                  <a:srgbClr val="00B050"/>
                </a:solidFill>
              </a:rPr>
              <a:t> </a:t>
            </a:r>
            <a:r>
              <a:rPr lang="pt-PT" sz="2400" dirty="0"/>
              <a:t>por pessoas devidamente </a:t>
            </a:r>
            <a:r>
              <a:rPr lang="pt-PT" sz="2400" dirty="0" smtClean="0"/>
              <a:t>autorizadas – segurança de computadores e redes e tomar medidas correctivas e preventivas.</a:t>
            </a:r>
          </a:p>
          <a:p>
            <a:pPr algn="just">
              <a:buFontTx/>
              <a:buChar char="-"/>
            </a:pPr>
            <a:r>
              <a:rPr lang="pt-PT" sz="2400" b="1" dirty="0" smtClean="0">
                <a:solidFill>
                  <a:srgbClr val="00B050"/>
                </a:solidFill>
              </a:rPr>
              <a:t>Maliciosa</a:t>
            </a:r>
            <a:r>
              <a:rPr lang="pt-PT" sz="2400" b="1" dirty="0" smtClean="0"/>
              <a:t> </a:t>
            </a:r>
            <a:r>
              <a:rPr lang="pt-PT" sz="2400" dirty="0" smtClean="0"/>
              <a:t>– por atacantes, para execução de actividades maliciosas.</a:t>
            </a:r>
            <a:endParaRPr lang="pt-PT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842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3. Ataques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3.2. Algumas técnicas utilizadas</a:t>
            </a:r>
          </a:p>
          <a:p>
            <a:pPr marL="0" indent="0" algn="just">
              <a:buNone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u="sng" dirty="0">
                <a:solidFill>
                  <a:srgbClr val="00B050"/>
                </a:solidFill>
              </a:rPr>
              <a:t>Falsificação de e-mail</a:t>
            </a:r>
            <a:r>
              <a:rPr lang="pt-PT" sz="2400" dirty="0">
                <a:solidFill>
                  <a:srgbClr val="00B050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pt-PT" sz="2400" dirty="0"/>
              <a:t>É</a:t>
            </a:r>
            <a:r>
              <a:rPr lang="pt-PT" sz="2400" dirty="0" smtClean="0"/>
              <a:t> </a:t>
            </a:r>
            <a:r>
              <a:rPr lang="pt-PT" sz="2400" dirty="0"/>
              <a:t>uma técnica que consiste em alterar campos do cabeçalho de um </a:t>
            </a:r>
            <a:r>
              <a:rPr lang="pt-PT" sz="2400" i="1" dirty="0" smtClean="0"/>
              <a:t>e-mail, </a:t>
            </a:r>
            <a:r>
              <a:rPr lang="pt-PT" sz="2400" dirty="0"/>
              <a:t>de forma a aparentar que ele foi enviado de uma determinada origem </a:t>
            </a:r>
            <a:r>
              <a:rPr lang="pt-PT" sz="2400" dirty="0" smtClean="0"/>
              <a:t>.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/>
              <a:t>Esta técnica é possível devido a características do protocolo SMTP </a:t>
            </a:r>
            <a:r>
              <a:rPr lang="pt-PT" sz="2400" dirty="0" smtClean="0"/>
              <a:t>que </a:t>
            </a:r>
            <a:r>
              <a:rPr lang="pt-PT" sz="2400" dirty="0"/>
              <a:t>permitem que campos do </a:t>
            </a:r>
            <a:r>
              <a:rPr lang="pt-PT" sz="2400" dirty="0" smtClean="0"/>
              <a:t>cabeçalho sejam </a:t>
            </a:r>
            <a:r>
              <a:rPr lang="pt-PT" sz="2400" dirty="0"/>
              <a:t>falsificados.</a:t>
            </a:r>
            <a:endParaRPr lang="pt-PT" sz="2400" dirty="0" smtClean="0"/>
          </a:p>
          <a:p>
            <a:pPr marL="0" indent="0" algn="just">
              <a:buNone/>
            </a:pPr>
            <a:endParaRPr lang="pt-PT" sz="2400" dirty="0" smtClean="0"/>
          </a:p>
          <a:p>
            <a:pPr marL="0" indent="0" algn="just">
              <a:buNone/>
            </a:pPr>
            <a:r>
              <a:rPr lang="pt-PT" sz="2400" dirty="0" smtClean="0"/>
              <a:t>Exemplo – Alguém </a:t>
            </a:r>
            <a:r>
              <a:rPr lang="pt-PT" sz="2400" dirty="0"/>
              <a:t>conhecido, solicitando que </a:t>
            </a:r>
            <a:r>
              <a:rPr lang="pt-PT" sz="2400" dirty="0" smtClean="0"/>
              <a:t>clique num </a:t>
            </a:r>
            <a:r>
              <a:rPr lang="pt-PT" sz="2400" i="1" dirty="0"/>
              <a:t>link</a:t>
            </a:r>
            <a:r>
              <a:rPr lang="pt-PT" sz="2400" dirty="0"/>
              <a:t> ou execute um arquivo </a:t>
            </a:r>
            <a:r>
              <a:rPr lang="pt-PT" sz="2400" dirty="0" smtClean="0"/>
              <a:t>anexado.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7978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3. Ataques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3.2. Algumas técnicas utilizadas</a:t>
            </a:r>
          </a:p>
          <a:p>
            <a:pPr marL="0" indent="0" algn="just">
              <a:buNone/>
            </a:pPr>
            <a:endParaRPr lang="pt-PT" sz="2400" dirty="0"/>
          </a:p>
          <a:p>
            <a:pPr algn="just">
              <a:buFont typeface="Courier New" pitchFamily="49" charset="0"/>
              <a:buChar char="o"/>
            </a:pPr>
            <a:r>
              <a:rPr lang="pt-PT" sz="2400" u="sng" dirty="0">
                <a:solidFill>
                  <a:srgbClr val="00B050"/>
                </a:solidFill>
              </a:rPr>
              <a:t>Interceptação de </a:t>
            </a:r>
            <a:r>
              <a:rPr lang="pt-PT" sz="2400" u="sng" dirty="0" smtClean="0">
                <a:solidFill>
                  <a:srgbClr val="00B050"/>
                </a:solidFill>
              </a:rPr>
              <a:t>tráfego (</a:t>
            </a:r>
            <a:r>
              <a:rPr lang="pt-PT" sz="2400" i="1" u="sng" dirty="0" err="1" smtClean="0">
                <a:solidFill>
                  <a:srgbClr val="00B050"/>
                </a:solidFill>
              </a:rPr>
              <a:t>sniffing</a:t>
            </a:r>
            <a:r>
              <a:rPr lang="pt-PT" sz="2400" u="sng" dirty="0">
                <a:solidFill>
                  <a:srgbClr val="00B050"/>
                </a:solidFill>
              </a:rPr>
              <a:t>)</a:t>
            </a:r>
            <a:r>
              <a:rPr lang="pt-PT" sz="2400" dirty="0" smtClean="0">
                <a:solidFill>
                  <a:srgbClr val="00B050"/>
                </a:solidFill>
              </a:rPr>
              <a:t>;</a:t>
            </a:r>
            <a:endParaRPr lang="pt-PT" sz="24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dirty="0"/>
              <a:t>É</a:t>
            </a:r>
            <a:r>
              <a:rPr lang="pt-PT" sz="2400" dirty="0" smtClean="0"/>
              <a:t> </a:t>
            </a:r>
            <a:r>
              <a:rPr lang="pt-PT" sz="2400" dirty="0"/>
              <a:t>uma técnica que consiste em </a:t>
            </a:r>
            <a:r>
              <a:rPr lang="pt-PT" sz="2400" dirty="0" smtClean="0"/>
              <a:t>inspeccionar </a:t>
            </a:r>
            <a:r>
              <a:rPr lang="pt-PT" sz="2400" dirty="0"/>
              <a:t>os dados trafegados em redes de </a:t>
            </a:r>
            <a:r>
              <a:rPr lang="pt-PT" sz="2400" dirty="0" smtClean="0"/>
              <a:t>computadores;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Tx/>
              <a:buChar char="-"/>
            </a:pPr>
            <a:r>
              <a:rPr lang="pt-PT" sz="2400" b="1" dirty="0" smtClean="0">
                <a:solidFill>
                  <a:srgbClr val="00B050"/>
                </a:solidFill>
              </a:rPr>
              <a:t>Legítima</a:t>
            </a:r>
            <a:r>
              <a:rPr lang="pt-PT" sz="2400" b="1" dirty="0">
                <a:solidFill>
                  <a:srgbClr val="00B050"/>
                </a:solidFill>
              </a:rPr>
              <a:t>:</a:t>
            </a:r>
            <a:r>
              <a:rPr lang="pt-PT" sz="2400" dirty="0">
                <a:solidFill>
                  <a:srgbClr val="00B050"/>
                </a:solidFill>
              </a:rPr>
              <a:t> </a:t>
            </a:r>
            <a:r>
              <a:rPr lang="pt-PT" sz="2400" dirty="0"/>
              <a:t>por administradores de </a:t>
            </a:r>
            <a:r>
              <a:rPr lang="pt-PT" sz="2400" dirty="0" smtClean="0"/>
              <a:t>redes</a:t>
            </a:r>
            <a:r>
              <a:rPr lang="pt-PT" sz="2400" dirty="0"/>
              <a:t> </a:t>
            </a:r>
            <a:r>
              <a:rPr lang="pt-PT" sz="2400" dirty="0" smtClean="0"/>
              <a:t>- </a:t>
            </a:r>
            <a:r>
              <a:rPr lang="pt-PT" sz="2400" dirty="0"/>
              <a:t>detectar </a:t>
            </a:r>
            <a:r>
              <a:rPr lang="pt-PT" sz="2400" dirty="0" smtClean="0"/>
              <a:t>problemas, analisar desempenho e monitorar actividades maliciosas.</a:t>
            </a:r>
          </a:p>
          <a:p>
            <a:pPr marL="0" indent="0" algn="just">
              <a:buNone/>
            </a:pPr>
            <a:endParaRPr lang="pt-PT" sz="2400" dirty="0" smtClean="0"/>
          </a:p>
          <a:p>
            <a:pPr algn="just">
              <a:buFontTx/>
              <a:buChar char="-"/>
            </a:pPr>
            <a:r>
              <a:rPr lang="pt-PT" sz="2400" b="1" dirty="0">
                <a:solidFill>
                  <a:srgbClr val="00B050"/>
                </a:solidFill>
              </a:rPr>
              <a:t>Maliciosa:</a:t>
            </a:r>
            <a:r>
              <a:rPr lang="pt-PT" sz="2400" dirty="0">
                <a:solidFill>
                  <a:srgbClr val="00B050"/>
                </a:solidFill>
              </a:rPr>
              <a:t> </a:t>
            </a:r>
            <a:r>
              <a:rPr lang="pt-PT" sz="2400" dirty="0"/>
              <a:t>por atacantes, para capturar informações </a:t>
            </a:r>
            <a:r>
              <a:rPr lang="pt-PT" sz="2400" dirty="0" smtClean="0"/>
              <a:t>sensíveis (senhas</a:t>
            </a:r>
            <a:r>
              <a:rPr lang="pt-PT" sz="2400" dirty="0"/>
              <a:t>, números de cartão de crédito </a:t>
            </a:r>
            <a:r>
              <a:rPr lang="pt-PT" sz="2400" dirty="0" smtClean="0"/>
              <a:t>e conteúdos confidencial);</a:t>
            </a:r>
          </a:p>
        </p:txBody>
      </p:sp>
    </p:spTree>
    <p:extLst>
      <p:ext uri="{BB962C8B-B14F-4D97-AF65-F5344CB8AC3E}">
        <p14:creationId xmlns:p14="http://schemas.microsoft.com/office/powerpoint/2010/main" val="39864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3. Ataques na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3.2. Algumas técnicas utilizadas</a:t>
            </a:r>
          </a:p>
          <a:p>
            <a:pPr marL="0" indent="0" algn="just">
              <a:buNone/>
            </a:pPr>
            <a:endParaRPr lang="pt-PT" sz="2400" dirty="0">
              <a:solidFill>
                <a:srgbClr val="00B050"/>
              </a:solidFill>
            </a:endParaRPr>
          </a:p>
          <a:p>
            <a:pPr algn="just">
              <a:buFont typeface="Courier New" pitchFamily="49" charset="0"/>
              <a:buChar char="o"/>
            </a:pPr>
            <a:r>
              <a:rPr lang="pt-PT" sz="2400" u="sng" dirty="0">
                <a:solidFill>
                  <a:srgbClr val="00B050"/>
                </a:solidFill>
              </a:rPr>
              <a:t>Força </a:t>
            </a:r>
            <a:r>
              <a:rPr lang="pt-PT" sz="2400" u="sng" dirty="0" smtClean="0">
                <a:solidFill>
                  <a:srgbClr val="00B050"/>
                </a:solidFill>
              </a:rPr>
              <a:t>bruta </a:t>
            </a:r>
            <a:r>
              <a:rPr lang="pt-PT" sz="2400" i="1" u="sng" dirty="0" smtClean="0">
                <a:solidFill>
                  <a:srgbClr val="00B050"/>
                </a:solidFill>
              </a:rPr>
              <a:t>(</a:t>
            </a:r>
            <a:r>
              <a:rPr lang="pt-PT" sz="2400" i="1" u="sng" dirty="0" err="1" smtClean="0">
                <a:solidFill>
                  <a:srgbClr val="00B050"/>
                </a:solidFill>
              </a:rPr>
              <a:t>brute</a:t>
            </a:r>
            <a:r>
              <a:rPr lang="pt-PT" sz="2400" i="1" u="sng" dirty="0" smtClean="0">
                <a:solidFill>
                  <a:srgbClr val="00B050"/>
                </a:solidFill>
              </a:rPr>
              <a:t> force)</a:t>
            </a:r>
            <a:r>
              <a:rPr lang="pt-PT" sz="2400" i="1" dirty="0" smtClean="0">
                <a:solidFill>
                  <a:srgbClr val="00B050"/>
                </a:solidFill>
              </a:rPr>
              <a:t>;</a:t>
            </a:r>
            <a:endParaRPr lang="pt-PT" sz="2400" i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400" dirty="0"/>
              <a:t>C</a:t>
            </a:r>
            <a:r>
              <a:rPr lang="pt-PT" sz="2400" dirty="0" smtClean="0"/>
              <a:t>onsiste </a:t>
            </a:r>
            <a:r>
              <a:rPr lang="pt-PT" sz="2400" dirty="0"/>
              <a:t>em adivinhar, por tentativa e erro, um nome de usuário e </a:t>
            </a:r>
            <a:r>
              <a:rPr lang="pt-PT" sz="2400" dirty="0" smtClean="0"/>
              <a:t>senha, executar processos e aceder sites em nome e privilégios do usuário.</a:t>
            </a:r>
          </a:p>
          <a:p>
            <a:pPr marL="0" indent="0" algn="just">
              <a:buNone/>
            </a:pPr>
            <a:r>
              <a:rPr lang="pt-PT" sz="2400" dirty="0" smtClean="0"/>
              <a:t>Com o nome e senha </a:t>
            </a:r>
            <a:r>
              <a:rPr lang="pt-PT" sz="2400" dirty="0"/>
              <a:t>de usuário </a:t>
            </a:r>
            <a:r>
              <a:rPr lang="pt-PT" sz="2400" dirty="0" smtClean="0"/>
              <a:t>pode-se efectuar acções maliciosas, como:</a:t>
            </a:r>
          </a:p>
          <a:p>
            <a:pPr algn="just">
              <a:buFontTx/>
              <a:buChar char="-"/>
            </a:pPr>
            <a:r>
              <a:rPr lang="pt-PT" sz="2400" dirty="0"/>
              <a:t>T</a:t>
            </a:r>
            <a:r>
              <a:rPr lang="pt-PT" sz="2400" dirty="0" smtClean="0"/>
              <a:t>rocar </a:t>
            </a:r>
            <a:r>
              <a:rPr lang="pt-PT" sz="2400" dirty="0"/>
              <a:t>a </a:t>
            </a:r>
            <a:r>
              <a:rPr lang="pt-PT" sz="2400" dirty="0" smtClean="0"/>
              <a:t>senha;</a:t>
            </a:r>
          </a:p>
          <a:p>
            <a:pPr algn="just">
              <a:buFontTx/>
              <a:buChar char="-"/>
            </a:pPr>
            <a:r>
              <a:rPr lang="pt-PT" sz="2400" dirty="0"/>
              <a:t>I</a:t>
            </a:r>
            <a:r>
              <a:rPr lang="pt-PT" sz="2400" dirty="0" smtClean="0"/>
              <a:t>nvadir </a:t>
            </a:r>
            <a:r>
              <a:rPr lang="pt-PT" sz="2400" dirty="0"/>
              <a:t>o serviço de </a:t>
            </a:r>
            <a:r>
              <a:rPr lang="pt-PT" sz="2400" i="1" dirty="0" smtClean="0"/>
              <a:t>e-mail</a:t>
            </a:r>
            <a:r>
              <a:rPr lang="pt-PT" sz="2400" dirty="0" smtClean="0"/>
              <a:t>;</a:t>
            </a:r>
          </a:p>
          <a:p>
            <a:pPr algn="just">
              <a:buFontTx/>
              <a:buChar char="-"/>
            </a:pPr>
            <a:r>
              <a:rPr lang="pt-PT" sz="2400" dirty="0"/>
              <a:t>A</a:t>
            </a:r>
            <a:r>
              <a:rPr lang="pt-PT" sz="2400" dirty="0" smtClean="0"/>
              <a:t>ceder a rede social;</a:t>
            </a:r>
          </a:p>
          <a:p>
            <a:pPr algn="just">
              <a:buFontTx/>
              <a:buChar char="-"/>
            </a:pPr>
            <a:r>
              <a:rPr lang="pt-PT" sz="2400" dirty="0"/>
              <a:t>I</a:t>
            </a:r>
            <a:r>
              <a:rPr lang="pt-PT" sz="2400" dirty="0" smtClean="0"/>
              <a:t>nvadir </a:t>
            </a:r>
            <a:r>
              <a:rPr lang="pt-PT" sz="2400" dirty="0"/>
              <a:t>o seu </a:t>
            </a:r>
            <a:r>
              <a:rPr lang="pt-PT" sz="2400" dirty="0" smtClean="0"/>
              <a:t>computador.</a:t>
            </a:r>
          </a:p>
        </p:txBody>
      </p:sp>
    </p:spTree>
    <p:extLst>
      <p:ext uri="{BB962C8B-B14F-4D97-AF65-F5344CB8AC3E}">
        <p14:creationId xmlns:p14="http://schemas.microsoft.com/office/powerpoint/2010/main" val="34307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</TotalTime>
  <Words>3006</Words>
  <Application>Microsoft Office PowerPoint</Application>
  <PresentationFormat>On-screen Show (4:3)</PresentationFormat>
  <Paragraphs>337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Comic Sans MS</vt:lpstr>
      <vt:lpstr>Courier New</vt:lpstr>
      <vt:lpstr>Wingdings</vt:lpstr>
      <vt:lpstr>Office Theme</vt:lpstr>
      <vt:lpstr> Aula 2 Ataques na Internet e Malwares </vt:lpstr>
      <vt:lpstr>Conteúdo 3. Ataques Na Internet 4. Malwares</vt:lpstr>
      <vt:lpstr>3. Ataques na Internet</vt:lpstr>
      <vt:lpstr>3. Ataques na Internet</vt:lpstr>
      <vt:lpstr>3. Ataques na Internet</vt:lpstr>
      <vt:lpstr>3. Ataques na Internet</vt:lpstr>
      <vt:lpstr>3. Ataques na Internet</vt:lpstr>
      <vt:lpstr>3. Ataques na Internet</vt:lpstr>
      <vt:lpstr>3. Ataques na Internet</vt:lpstr>
      <vt:lpstr>3. Ataques na Internet</vt:lpstr>
      <vt:lpstr>3. Ataques na Internet</vt:lpstr>
      <vt:lpstr>3. Ataques na Internet</vt:lpstr>
      <vt:lpstr>3. Ataques na Internet</vt:lpstr>
      <vt:lpstr>3. Ataques na Internet</vt:lpstr>
      <vt:lpstr>4. Códigos maliciosos (Malware) </vt:lpstr>
      <vt:lpstr>4. Códigos maliciosos (Malware) </vt:lpstr>
      <vt:lpstr>4. Códigos maliciosos (Malware) </vt:lpstr>
      <vt:lpstr>4. Códigos maliciosos (Malware) </vt:lpstr>
      <vt:lpstr>4. Códigos maliciosos (Malware)</vt:lpstr>
      <vt:lpstr>4. Códigos maliciosos (Malware)</vt:lpstr>
      <vt:lpstr>4. Códigos maliciosos (Malware)</vt:lpstr>
      <vt:lpstr>4. Códigos maliciosos (Malware)</vt:lpstr>
      <vt:lpstr>4. Códigos maliciosos (Malware)</vt:lpstr>
      <vt:lpstr>4. Códigos maliciosos (Malware) </vt:lpstr>
      <vt:lpstr>4. Códigos maliciosos (Malware) </vt:lpstr>
      <vt:lpstr>4. Códigos maliciosos (Malware) </vt:lpstr>
      <vt:lpstr>4. Códigos maliciosos (Malware) </vt:lpstr>
      <vt:lpstr>4. Códigos maliciosos (Malware) </vt:lpstr>
      <vt:lpstr>4. Códigos maliciosos (Malware) </vt:lpstr>
      <vt:lpstr>4. Códigos maliciosos (Malware) </vt:lpstr>
      <vt:lpstr>4. Códigos maliciosos (Malware) </vt:lpstr>
      <vt:lpstr>4. Códigos maliciosos (Malware) </vt:lpstr>
      <vt:lpstr>4. Códigos maliciosos (Malware) </vt:lpstr>
      <vt:lpstr>4. Códigos maliciosos (Malware) </vt:lpstr>
      <vt:lpstr>4. Códigos maliciosos (Malware) </vt:lpstr>
      <vt:lpstr>4. Códigos maliciosos (Malware) </vt:lpstr>
      <vt:lpstr>4. Códigos maliciosos (Malware) </vt:lpstr>
      <vt:lpstr>4. Códigos maliciosos (Malware) </vt:lpstr>
      <vt:lpstr>4. Códigos maliciosos (Malware)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estrutural dum Projecto</dc:title>
  <dc:creator>user</dc:creator>
  <cp:lastModifiedBy>HP</cp:lastModifiedBy>
  <cp:revision>107</cp:revision>
  <dcterms:created xsi:type="dcterms:W3CDTF">2014-03-16T14:04:05Z</dcterms:created>
  <dcterms:modified xsi:type="dcterms:W3CDTF">2023-10-09T06:46:54Z</dcterms:modified>
</cp:coreProperties>
</file>