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89" r:id="rId3"/>
    <p:sldId id="257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6" autoAdjust="0"/>
  </p:normalViewPr>
  <p:slideViewPr>
    <p:cSldViewPr>
      <p:cViewPr varScale="1">
        <p:scale>
          <a:sx n="55" d="100"/>
          <a:sy n="55" d="100"/>
        </p:scale>
        <p:origin x="152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89B9C-AC6A-4A0E-B1D7-471059A2FDE5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 smtClean="0"/>
              <a:t>Beloward EP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9F160-41D5-42FD-BA11-C4E660C5934C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0418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9E2EE-AC16-4684-A540-8AE6486CA605}" type="datetimeFigureOut">
              <a:rPr lang="pt-PT" smtClean="0"/>
              <a:pPr/>
              <a:t>09/10/2023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 smtClean="0"/>
              <a:t>Beloward EP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C034-826F-426E-AC61-73B0D6ED732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7711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oftwar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Beloward EP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848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ActiveX</a:t>
            </a:r>
            <a:r>
              <a:rPr lang="pt-P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serve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criação de componentes de 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"/>
              </a:rPr>
              <a:t>software</a:t>
            </a:r>
            <a:r>
              <a:rPr lang="pt-P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reutilizáveis, conhecidos como controles, que realizam uma função particular ou um conjunto delas de um modo que sua utilização pode ser aplicada em qualquer outro aplicativo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90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PT" smtClean="0"/>
              <a:t>Beloward EP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927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C034-826F-426E-AC61-73B0D6ED732B}" type="slidenum">
              <a:rPr lang="pt-PT" smtClean="0"/>
              <a:pPr/>
              <a:t>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71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4881-3744-4471-A1E2-0860B6FA0A1C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475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83F-23B9-4FFB-94F2-2766811DC461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03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B20F-C601-453E-B810-0FAA86621052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4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6E3-FAC1-4CDB-97CA-96AE4B708201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894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A0BF-AD86-4D70-BB5B-61BE95D60C52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62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F6CB-5DE0-4441-8782-7AA5606D9D6B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48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16A-4383-4E00-B306-E798561C933F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6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8C03-0B0A-40ED-AC8D-B78ACB49FAA3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4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5E8D-6056-4EC8-AB78-B00DC75D186B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CEDD-9195-410B-B5FE-236748C737D9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B3C3-B889-47E9-9CEC-0BFFF30E11EA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44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FDA1-B519-4602-8B27-1B54F7AFFE91}" type="datetime1">
              <a:rPr lang="pt-PT" smtClean="0"/>
              <a:pPr/>
              <a:t>09/10/2023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6548-35E5-4269-8652-2960E286187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95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581400"/>
            <a:ext cx="8077200" cy="1447800"/>
          </a:xfrm>
        </p:spPr>
        <p:txBody>
          <a:bodyPr>
            <a:normAutofit fontScale="90000"/>
          </a:bodyPr>
          <a:lstStyle/>
          <a:p>
            <a:pPr lvl="0"/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 smtClean="0">
                <a:solidFill>
                  <a:srgbClr val="00B050"/>
                </a:solidFill>
              </a:rPr>
              <a:t>Aula 3</a:t>
            </a:r>
            <a:br>
              <a:rPr lang="pt-PT" b="1" dirty="0" smtClean="0">
                <a:solidFill>
                  <a:srgbClr val="00B050"/>
                </a:solidFill>
              </a:rPr>
            </a:br>
            <a:r>
              <a:rPr lang="pt-PT" b="1" i="1" dirty="0" err="1" smtClean="0">
                <a:solidFill>
                  <a:srgbClr val="00B050"/>
                </a:solidFill>
              </a:rPr>
              <a:t>Spams</a:t>
            </a:r>
            <a:r>
              <a:rPr lang="pt-PT" b="1" i="1" dirty="0" smtClean="0">
                <a:solidFill>
                  <a:srgbClr val="00B050"/>
                </a:solidFill>
              </a:rPr>
              <a:t> </a:t>
            </a:r>
            <a:r>
              <a:rPr lang="pt-PT" b="1" dirty="0" smtClean="0">
                <a:solidFill>
                  <a:srgbClr val="00B050"/>
                </a:solidFill>
              </a:rPr>
              <a:t>e Outros Riscos</a:t>
            </a:r>
            <a:br>
              <a:rPr lang="pt-PT" b="1" dirty="0" smtClean="0">
                <a:solidFill>
                  <a:srgbClr val="00B050"/>
                </a:solidFill>
              </a:rPr>
            </a:br>
            <a:r>
              <a:rPr lang="pt-PT" dirty="0" smtClean="0">
                <a:solidFill>
                  <a:srgbClr val="00B050"/>
                </a:solidFill>
              </a:rPr>
              <a:t/>
            </a:r>
            <a:br>
              <a:rPr lang="pt-PT" dirty="0" smtClean="0">
                <a:solidFill>
                  <a:srgbClr val="00B050"/>
                </a:solidFill>
              </a:rPr>
            </a:b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257800"/>
            <a:ext cx="3886200" cy="838200"/>
          </a:xfrm>
        </p:spPr>
        <p:txBody>
          <a:bodyPr>
            <a:normAutofit/>
          </a:bodyPr>
          <a:lstStyle/>
          <a:p>
            <a:pPr algn="l"/>
            <a:endParaRPr lang="pt-PT" sz="2800" baseline="30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8382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b="1" dirty="0"/>
              <a:t>UEM – Faculdade de Engenharia</a:t>
            </a:r>
            <a:br>
              <a:rPr lang="pt-PT" sz="3200" b="1" dirty="0"/>
            </a:br>
            <a:r>
              <a:rPr lang="pt-PT" sz="3200" b="1" dirty="0"/>
              <a:t>Departamento de Engenharia </a:t>
            </a:r>
            <a:r>
              <a:rPr lang="pt-PT" sz="3200" b="1" dirty="0" err="1"/>
              <a:t>Electrotécnica</a:t>
            </a:r>
            <a:r>
              <a:rPr lang="pt-PT" sz="3200" b="1" dirty="0"/>
              <a:t/>
            </a:r>
            <a:br>
              <a:rPr lang="pt-PT" sz="3200" b="1" dirty="0"/>
            </a:br>
            <a:r>
              <a:rPr lang="pt-PT" sz="3200" b="1" dirty="0"/>
              <a:t>Curso de Engenharia Informática</a:t>
            </a:r>
          </a:p>
          <a:p>
            <a:endParaRPr lang="pt-PT" sz="3200" dirty="0"/>
          </a:p>
          <a:p>
            <a:pPr algn="ctr"/>
            <a:r>
              <a:rPr lang="pt-PT" sz="3200" b="1" dirty="0">
                <a:solidFill>
                  <a:srgbClr val="FF0000"/>
                </a:solidFill>
              </a:rPr>
              <a:t>Hardware do Computador</a:t>
            </a:r>
          </a:p>
        </p:txBody>
      </p:sp>
    </p:spTree>
    <p:extLst>
      <p:ext uri="{BB962C8B-B14F-4D97-AF65-F5344CB8AC3E}">
        <p14:creationId xmlns:p14="http://schemas.microsoft.com/office/powerpoint/2010/main" val="19463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6</a:t>
            </a:r>
            <a:r>
              <a:rPr lang="pt-PT" sz="3200" b="1" dirty="0" smtClean="0">
                <a:solidFill>
                  <a:srgbClr val="00B050"/>
                </a:solidFill>
              </a:rPr>
              <a:t>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481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>
                <a:solidFill>
                  <a:srgbClr val="00B050"/>
                </a:solidFill>
              </a:rPr>
              <a:t>6</a:t>
            </a:r>
            <a:r>
              <a:rPr lang="pt-PT" sz="2000" b="1" dirty="0" smtClean="0">
                <a:solidFill>
                  <a:srgbClr val="00B050"/>
                </a:solidFill>
              </a:rPr>
              <a:t>.1. Cookies</a:t>
            </a:r>
            <a:endParaRPr lang="pt-PT" sz="2000" b="1" i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000" dirty="0"/>
              <a:t>S</a:t>
            </a:r>
            <a:r>
              <a:rPr lang="pt-PT" sz="2000" dirty="0" smtClean="0"/>
              <a:t>ão </a:t>
            </a:r>
            <a:r>
              <a:rPr lang="pt-PT" sz="2000" dirty="0"/>
              <a:t>pequenos arquivos que são gravados em seu computador quando </a:t>
            </a:r>
            <a:r>
              <a:rPr lang="pt-PT" sz="2000" dirty="0" smtClean="0"/>
              <a:t>se acede </a:t>
            </a:r>
            <a:r>
              <a:rPr lang="pt-PT" sz="2000" i="1" dirty="0"/>
              <a:t>sites</a:t>
            </a:r>
            <a:r>
              <a:rPr lang="pt-PT" sz="2000" dirty="0"/>
              <a:t> na Internet e que são reenviados a estes mesmos </a:t>
            </a:r>
            <a:r>
              <a:rPr lang="pt-PT" sz="2000" i="1" dirty="0"/>
              <a:t>sites</a:t>
            </a:r>
            <a:r>
              <a:rPr lang="pt-PT" sz="2000" dirty="0"/>
              <a:t> quando novamente visitados</a:t>
            </a:r>
            <a:r>
              <a:rPr lang="pt-PT" sz="2000" dirty="0" smtClean="0"/>
              <a:t>.</a:t>
            </a:r>
            <a:endParaRPr lang="pt-PT" sz="2000" b="1" i="1" dirty="0"/>
          </a:p>
          <a:p>
            <a:pPr marL="0" indent="0" algn="just">
              <a:buNone/>
            </a:pPr>
            <a:r>
              <a:rPr lang="pt-PT" sz="2000" dirty="0"/>
              <a:t>São usados para manter informações sobre </a:t>
            </a:r>
            <a:r>
              <a:rPr lang="pt-PT" sz="2000" dirty="0" smtClean="0"/>
              <a:t>o utilizador, </a:t>
            </a:r>
            <a:r>
              <a:rPr lang="pt-PT" sz="2000" dirty="0"/>
              <a:t>como carrinho de compras, lista de produtos e preferências de </a:t>
            </a:r>
            <a:r>
              <a:rPr lang="pt-PT" sz="2000" dirty="0" smtClean="0"/>
              <a:t>navegação.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E pode ser:</a:t>
            </a:r>
            <a:endParaRPr lang="pt-PT" sz="2000" dirty="0"/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Temporários</a:t>
            </a:r>
            <a:r>
              <a:rPr lang="pt-PT" sz="2000" dirty="0" smtClean="0"/>
              <a:t> - </a:t>
            </a:r>
            <a:r>
              <a:rPr lang="pt-PT" sz="2000" dirty="0"/>
              <a:t>Q</a:t>
            </a:r>
            <a:r>
              <a:rPr lang="pt-PT" sz="2000" dirty="0" smtClean="0"/>
              <a:t>uando </a:t>
            </a:r>
            <a:r>
              <a:rPr lang="pt-PT" sz="2000" dirty="0"/>
              <a:t>é apagado no momento em que o </a:t>
            </a:r>
            <a:r>
              <a:rPr lang="pt-PT" sz="2000" dirty="0" smtClean="0"/>
              <a:t>navegador/programa é fechado;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Permanente</a:t>
            </a:r>
            <a:r>
              <a:rPr lang="pt-PT" sz="2000" dirty="0" smtClean="0"/>
              <a:t> - </a:t>
            </a:r>
            <a:r>
              <a:rPr lang="pt-PT" sz="2000" dirty="0"/>
              <a:t>Q</a:t>
            </a:r>
            <a:r>
              <a:rPr lang="pt-PT" sz="2000" dirty="0" smtClean="0"/>
              <a:t>uando </a:t>
            </a:r>
            <a:r>
              <a:rPr lang="pt-PT" sz="2000" dirty="0"/>
              <a:t>fica gravado no computador até expirar ou ser </a:t>
            </a:r>
            <a:r>
              <a:rPr lang="pt-PT" sz="2000" dirty="0" smtClean="0"/>
              <a:t>apagado.</a:t>
            </a:r>
          </a:p>
          <a:p>
            <a:pPr algn="just">
              <a:buFont typeface="Courier New" pitchFamily="49" charset="0"/>
              <a:buChar char="o"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/>
              <a:t>Também pode </a:t>
            </a:r>
            <a:r>
              <a:rPr lang="pt-PT" sz="2000" dirty="0" smtClean="0"/>
              <a:t>ser: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Primário</a:t>
            </a:r>
            <a:r>
              <a:rPr lang="pt-PT" sz="2000" b="1" dirty="0" smtClean="0"/>
              <a:t> </a:t>
            </a:r>
            <a:r>
              <a:rPr lang="pt-PT" sz="2000" dirty="0" smtClean="0"/>
              <a:t>- </a:t>
            </a:r>
            <a:r>
              <a:rPr lang="pt-PT" sz="2000" dirty="0"/>
              <a:t>Q</a:t>
            </a:r>
            <a:r>
              <a:rPr lang="pt-PT" sz="2000" dirty="0" smtClean="0"/>
              <a:t>uando </a:t>
            </a:r>
            <a:r>
              <a:rPr lang="pt-PT" sz="2000" dirty="0"/>
              <a:t>definido pelo domínio do </a:t>
            </a:r>
            <a:r>
              <a:rPr lang="pt-PT" sz="2000" i="1" dirty="0"/>
              <a:t>site</a:t>
            </a:r>
            <a:r>
              <a:rPr lang="pt-PT" sz="2000" dirty="0"/>
              <a:t> </a:t>
            </a:r>
            <a:r>
              <a:rPr lang="pt-PT" sz="2000" dirty="0" smtClean="0"/>
              <a:t>visitado;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Terciário</a:t>
            </a:r>
            <a:r>
              <a:rPr lang="pt-PT" sz="2000" dirty="0" smtClean="0"/>
              <a:t> - Quando pertence a outro domínio.</a:t>
            </a:r>
            <a:endParaRPr lang="pt-PT" sz="2000" b="1" i="1" dirty="0"/>
          </a:p>
          <a:p>
            <a:pPr marL="0" indent="0" algn="just">
              <a:buNone/>
            </a:pPr>
            <a:endParaRPr lang="pt-PT" sz="20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09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6</a:t>
            </a:r>
            <a:r>
              <a:rPr lang="pt-PT" sz="3200" b="1" dirty="0" smtClean="0">
                <a:solidFill>
                  <a:srgbClr val="00B050"/>
                </a:solidFill>
              </a:rPr>
              <a:t>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>
                <a:solidFill>
                  <a:srgbClr val="00B050"/>
                </a:solidFill>
              </a:rPr>
              <a:t>6</a:t>
            </a:r>
            <a:r>
              <a:rPr lang="pt-PT" sz="2000" b="1" dirty="0" smtClean="0">
                <a:solidFill>
                  <a:srgbClr val="00B050"/>
                </a:solidFill>
              </a:rPr>
              <a:t>.1</a:t>
            </a:r>
            <a:r>
              <a:rPr lang="pt-PT" sz="2000" b="1" dirty="0">
                <a:solidFill>
                  <a:srgbClr val="00B050"/>
                </a:solidFill>
              </a:rPr>
              <a:t>. </a:t>
            </a:r>
            <a:r>
              <a:rPr lang="pt-PT" sz="2000" b="1" dirty="0" smtClean="0">
                <a:solidFill>
                  <a:srgbClr val="00B050"/>
                </a:solidFill>
              </a:rPr>
              <a:t>Cookies</a:t>
            </a:r>
          </a:p>
          <a:p>
            <a:pPr marL="0" indent="0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Riscos relacionados aos Cookies:</a:t>
            </a:r>
            <a:endParaRPr lang="pt-PT" sz="2000" b="1" i="1" dirty="0" smtClean="0">
              <a:solidFill>
                <a:srgbClr val="00B050"/>
              </a:solidFill>
            </a:endParaRPr>
          </a:p>
          <a:p>
            <a:pPr algn="just">
              <a:buFont typeface="Courier New" pitchFamily="49" charset="0"/>
              <a:buChar char="o"/>
            </a:pPr>
            <a:endParaRPr lang="pt-PT" sz="20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000" dirty="0" smtClean="0"/>
              <a:t>Partilha </a:t>
            </a:r>
            <a:r>
              <a:rPr lang="pt-PT" sz="2000" dirty="0"/>
              <a:t>de </a:t>
            </a:r>
            <a:r>
              <a:rPr lang="pt-PT" sz="2000" dirty="0" smtClean="0"/>
              <a:t>informações;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Autenticação </a:t>
            </a:r>
            <a:r>
              <a:rPr lang="pt-PT" sz="2000" dirty="0" smtClean="0"/>
              <a:t>automática;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Coleta de informações </a:t>
            </a:r>
            <a:r>
              <a:rPr lang="pt-PT" sz="2000" dirty="0" smtClean="0"/>
              <a:t>pessoais;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Coleta de hábitos de </a:t>
            </a:r>
            <a:r>
              <a:rPr lang="pt-PT" sz="2000" dirty="0" smtClean="0"/>
              <a:t>navegação;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Prevenção: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N</a:t>
            </a:r>
            <a:r>
              <a:rPr lang="pt-PT" sz="2000" dirty="0" smtClean="0"/>
              <a:t>ão seleccionar </a:t>
            </a:r>
            <a:r>
              <a:rPr lang="pt-PT" sz="2000" dirty="0"/>
              <a:t>níveis de permissão inferiores a </a:t>
            </a:r>
            <a:r>
              <a:rPr lang="pt-PT" sz="2000" dirty="0" smtClean="0"/>
              <a:t>“médio”;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onfigure </a:t>
            </a:r>
            <a:r>
              <a:rPr lang="pt-PT" sz="2000" dirty="0"/>
              <a:t>para que, por padrão, os </a:t>
            </a:r>
            <a:r>
              <a:rPr lang="pt-PT" sz="2000" i="1" dirty="0"/>
              <a:t>sites</a:t>
            </a:r>
            <a:r>
              <a:rPr lang="pt-PT" sz="2000" dirty="0"/>
              <a:t> não possam definir </a:t>
            </a:r>
            <a:r>
              <a:rPr lang="pt-PT" sz="2000" i="1" dirty="0" smtClean="0"/>
              <a:t>cookies;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onfigure </a:t>
            </a:r>
            <a:r>
              <a:rPr lang="pt-PT" sz="2000" dirty="0"/>
              <a:t>para que os </a:t>
            </a:r>
            <a:r>
              <a:rPr lang="pt-PT" sz="2000" i="1" dirty="0"/>
              <a:t>cookies</a:t>
            </a:r>
            <a:r>
              <a:rPr lang="pt-PT" sz="2000" dirty="0"/>
              <a:t> sejam apagados assim que o navegador for </a:t>
            </a:r>
            <a:r>
              <a:rPr lang="pt-PT" sz="2000" dirty="0" smtClean="0"/>
              <a:t>fechado;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onfigure </a:t>
            </a:r>
            <a:r>
              <a:rPr lang="pt-PT" sz="2000" dirty="0"/>
              <a:t>para não aceitar </a:t>
            </a:r>
            <a:r>
              <a:rPr lang="pt-PT" sz="2000" i="1" dirty="0"/>
              <a:t>cookies</a:t>
            </a:r>
            <a:r>
              <a:rPr lang="pt-PT" sz="2000" dirty="0"/>
              <a:t> de </a:t>
            </a:r>
            <a:r>
              <a:rPr lang="pt-PT" sz="2000" dirty="0" smtClean="0"/>
              <a:t>terceiros;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U</a:t>
            </a:r>
            <a:r>
              <a:rPr lang="pt-PT" sz="2000" dirty="0" smtClean="0"/>
              <a:t>tilize </a:t>
            </a:r>
            <a:r>
              <a:rPr lang="pt-PT" sz="2000" dirty="0"/>
              <a:t>opções de navegar </a:t>
            </a:r>
            <a:r>
              <a:rPr lang="pt-PT" sz="2000" dirty="0" smtClean="0"/>
              <a:t>anonimamente.</a:t>
            </a:r>
            <a:endParaRPr lang="pt-PT" sz="20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11</a:t>
            </a:fld>
            <a:endParaRPr lang="pt-PT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16" y="1524000"/>
            <a:ext cx="4129142" cy="22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6.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>
                <a:solidFill>
                  <a:srgbClr val="00B050"/>
                </a:solidFill>
              </a:rPr>
              <a:t>6</a:t>
            </a:r>
            <a:r>
              <a:rPr lang="pt-PT" sz="2000" b="1" dirty="0" smtClean="0">
                <a:solidFill>
                  <a:srgbClr val="00B050"/>
                </a:solidFill>
              </a:rPr>
              <a:t>.2. </a:t>
            </a:r>
            <a:r>
              <a:rPr lang="pt-PT" sz="2000" b="1" dirty="0">
                <a:solidFill>
                  <a:srgbClr val="00B050"/>
                </a:solidFill>
              </a:rPr>
              <a:t>Códigos M</a:t>
            </a:r>
            <a:r>
              <a:rPr lang="pt-PT" sz="2000" b="1" dirty="0" smtClean="0">
                <a:solidFill>
                  <a:srgbClr val="00B050"/>
                </a:solidFill>
              </a:rPr>
              <a:t>óveis</a:t>
            </a:r>
            <a:endParaRPr lang="pt-PT" sz="2000" b="1" i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000" dirty="0"/>
              <a:t>Códigos móveis são utilizados por desenvolvedores para incorporar maior funcionalidade e melhorar a aparência de páginas </a:t>
            </a:r>
            <a:r>
              <a:rPr lang="pt-PT" sz="2000" i="1" dirty="0" smtClean="0"/>
              <a:t>Web.</a:t>
            </a:r>
          </a:p>
          <a:p>
            <a:pPr marL="0" indent="0" algn="just">
              <a:buNone/>
            </a:pPr>
            <a:endParaRPr lang="pt-PT" sz="2000" i="1" dirty="0"/>
          </a:p>
          <a:p>
            <a:pPr marL="0" indent="0" algn="just">
              <a:buNone/>
            </a:pPr>
            <a:r>
              <a:rPr lang="pt-PT" sz="2000" dirty="0"/>
              <a:t>Alguns tipos de códigos móveis e os riscos que podem representar são</a:t>
            </a:r>
            <a:r>
              <a:rPr lang="pt-PT" sz="2000" dirty="0" smtClean="0"/>
              <a:t>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 smtClean="0">
                <a:solidFill>
                  <a:srgbClr val="00B050"/>
                </a:solidFill>
              </a:rPr>
              <a:t>Programas </a:t>
            </a:r>
            <a:r>
              <a:rPr lang="pt-PT" sz="2000" b="1" dirty="0">
                <a:solidFill>
                  <a:srgbClr val="00B050"/>
                </a:solidFill>
              </a:rPr>
              <a:t>e </a:t>
            </a:r>
            <a:r>
              <a:rPr lang="pt-PT" sz="2000" b="1" i="1" dirty="0" err="1">
                <a:solidFill>
                  <a:srgbClr val="00B050"/>
                </a:solidFill>
              </a:rPr>
              <a:t>applets</a:t>
            </a:r>
            <a:r>
              <a:rPr lang="pt-PT" sz="2000" b="1" dirty="0">
                <a:solidFill>
                  <a:srgbClr val="00B050"/>
                </a:solidFill>
              </a:rPr>
              <a:t> </a:t>
            </a:r>
            <a:r>
              <a:rPr lang="pt-PT" sz="2000" b="1" i="1" dirty="0" smtClean="0">
                <a:solidFill>
                  <a:srgbClr val="00B050"/>
                </a:solidFill>
              </a:rPr>
              <a:t>Java - </a:t>
            </a:r>
            <a:r>
              <a:rPr lang="pt-PT" sz="2000" dirty="0"/>
              <a:t>podem conter falhas de implementação e permitir que um programa Java </a:t>
            </a:r>
            <a:r>
              <a:rPr lang="pt-PT" sz="2000" dirty="0" smtClean="0"/>
              <a:t>viole </a:t>
            </a:r>
            <a:r>
              <a:rPr lang="pt-PT" sz="2000" dirty="0"/>
              <a:t>a segurança do computador</a:t>
            </a:r>
            <a:r>
              <a:rPr lang="pt-PT" sz="2000" dirty="0" smtClean="0"/>
              <a:t>.</a:t>
            </a:r>
          </a:p>
          <a:p>
            <a:pPr algn="just">
              <a:buFont typeface="Courier New" pitchFamily="49" charset="0"/>
              <a:buChar char="o"/>
            </a:pPr>
            <a:endParaRPr lang="pt-PT" sz="2000" b="1" i="1" dirty="0"/>
          </a:p>
          <a:p>
            <a:pPr algn="just">
              <a:buFont typeface="Courier New" pitchFamily="49" charset="0"/>
              <a:buChar char="o"/>
            </a:pPr>
            <a:r>
              <a:rPr lang="pt-PT" sz="2000" b="1" i="1" dirty="0">
                <a:solidFill>
                  <a:srgbClr val="00B050"/>
                </a:solidFill>
              </a:rPr>
              <a:t>JavaScripts</a:t>
            </a:r>
            <a:r>
              <a:rPr lang="pt-PT" sz="2000" b="1" dirty="0">
                <a:solidFill>
                  <a:srgbClr val="00B050"/>
                </a:solidFill>
              </a:rPr>
              <a:t>:</a:t>
            </a:r>
            <a:r>
              <a:rPr lang="pt-PT" sz="2000" dirty="0">
                <a:solidFill>
                  <a:srgbClr val="00B050"/>
                </a:solidFill>
              </a:rPr>
              <a:t> </a:t>
            </a:r>
            <a:r>
              <a:rPr lang="pt-PT" sz="2000" dirty="0"/>
              <a:t>assim como outros </a:t>
            </a:r>
            <a:r>
              <a:rPr lang="pt-PT" sz="2000" i="1" dirty="0"/>
              <a:t>scripts Web</a:t>
            </a:r>
            <a:r>
              <a:rPr lang="pt-PT" sz="2000" dirty="0"/>
              <a:t>, podem ser usados para causar violações de segurança em </a:t>
            </a:r>
            <a:r>
              <a:rPr lang="pt-PT" sz="2000" dirty="0" smtClean="0"/>
              <a:t>computadores (redireccionar utilizadores </a:t>
            </a:r>
            <a:r>
              <a:rPr lang="pt-PT" sz="2000" dirty="0"/>
              <a:t>de um </a:t>
            </a:r>
            <a:r>
              <a:rPr lang="pt-PT" sz="2000" i="1" dirty="0"/>
              <a:t>site</a:t>
            </a:r>
            <a:r>
              <a:rPr lang="pt-PT" sz="2000" dirty="0"/>
              <a:t> legítimo para um </a:t>
            </a:r>
            <a:r>
              <a:rPr lang="pt-PT" sz="2000" i="1" dirty="0"/>
              <a:t>site</a:t>
            </a:r>
            <a:r>
              <a:rPr lang="pt-PT" sz="2000" dirty="0"/>
              <a:t> </a:t>
            </a:r>
            <a:r>
              <a:rPr lang="pt-PT" sz="2000" dirty="0" smtClean="0"/>
              <a:t>falso);</a:t>
            </a:r>
          </a:p>
          <a:p>
            <a:pPr algn="just">
              <a:buFont typeface="Courier New" pitchFamily="49" charset="0"/>
              <a:buChar char="o"/>
            </a:pPr>
            <a:endParaRPr lang="pt-PT" sz="2000" b="1" i="1" dirty="0"/>
          </a:p>
          <a:p>
            <a:pPr algn="just">
              <a:buFont typeface="Courier New" pitchFamily="49" charset="0"/>
              <a:buChar char="o"/>
            </a:pPr>
            <a:r>
              <a:rPr lang="pt-PT" sz="2000" b="1" dirty="0">
                <a:solidFill>
                  <a:srgbClr val="00B050"/>
                </a:solidFill>
              </a:rPr>
              <a:t>Componentes (ou controles) </a:t>
            </a:r>
            <a:r>
              <a:rPr lang="pt-PT" sz="2000" b="1" i="1" dirty="0" smtClean="0">
                <a:solidFill>
                  <a:srgbClr val="00B050"/>
                </a:solidFill>
              </a:rPr>
              <a:t>ActiveX </a:t>
            </a:r>
            <a:r>
              <a:rPr lang="pt-PT" sz="2000" i="1" dirty="0" smtClean="0"/>
              <a:t>- </a:t>
            </a:r>
            <a:r>
              <a:rPr lang="pt-PT" sz="2000" dirty="0"/>
              <a:t>o navegador </a:t>
            </a:r>
            <a:r>
              <a:rPr lang="pt-PT" sz="2000" i="1" dirty="0"/>
              <a:t>Web</a:t>
            </a:r>
            <a:r>
              <a:rPr lang="pt-PT" sz="2000" dirty="0"/>
              <a:t>, pelo esquema de certificados digitais, verifica a procedência de um componente </a:t>
            </a:r>
            <a:r>
              <a:rPr lang="pt-PT" sz="2000" i="1" dirty="0"/>
              <a:t>ActiveX</a:t>
            </a:r>
            <a:r>
              <a:rPr lang="pt-PT" sz="2000" dirty="0"/>
              <a:t> antes de recebê-lo. Ao aceitar o certificado, o componente é executado e pode </a:t>
            </a:r>
            <a:r>
              <a:rPr lang="pt-PT" sz="2000" dirty="0" smtClean="0"/>
              <a:t>efectuar </a:t>
            </a:r>
            <a:r>
              <a:rPr lang="pt-PT" sz="2000" dirty="0"/>
              <a:t>qualquer tipo de </a:t>
            </a:r>
            <a:r>
              <a:rPr lang="pt-PT" sz="2000" dirty="0" smtClean="0"/>
              <a:t>acção.</a:t>
            </a:r>
            <a:endParaRPr lang="pt-PT" sz="20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0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6</a:t>
            </a:r>
            <a:r>
              <a:rPr lang="pt-PT" sz="3200" b="1" dirty="0" smtClean="0">
                <a:solidFill>
                  <a:srgbClr val="00B050"/>
                </a:solidFill>
              </a:rPr>
              <a:t>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>
                <a:solidFill>
                  <a:srgbClr val="00B050"/>
                </a:solidFill>
              </a:rPr>
              <a:t>6</a:t>
            </a:r>
            <a:r>
              <a:rPr lang="pt-PT" sz="2000" b="1" dirty="0" smtClean="0">
                <a:solidFill>
                  <a:srgbClr val="00B050"/>
                </a:solidFill>
              </a:rPr>
              <a:t>.2. </a:t>
            </a:r>
            <a:r>
              <a:rPr lang="pt-PT" sz="2000" b="1" dirty="0">
                <a:solidFill>
                  <a:srgbClr val="00B050"/>
                </a:solidFill>
              </a:rPr>
              <a:t>Códigos M</a:t>
            </a:r>
            <a:r>
              <a:rPr lang="pt-PT" sz="2000" b="1" dirty="0" smtClean="0">
                <a:solidFill>
                  <a:srgbClr val="00B050"/>
                </a:solidFill>
              </a:rPr>
              <a:t>óveis</a:t>
            </a:r>
            <a:endParaRPr lang="pt-PT" sz="2000" b="1" i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0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Prevenção</a:t>
            </a:r>
          </a:p>
          <a:p>
            <a:pPr marL="0" indent="0" algn="just">
              <a:buNone/>
            </a:pPr>
            <a:r>
              <a:rPr lang="pt-PT" sz="2000" dirty="0"/>
              <a:t>Assim como no caso de </a:t>
            </a:r>
            <a:r>
              <a:rPr lang="pt-PT" sz="2000" i="1" dirty="0"/>
              <a:t>cookies</a:t>
            </a:r>
            <a:r>
              <a:rPr lang="pt-PT" sz="2000" dirty="0"/>
              <a:t>, não é indicado bloquear totalmente a execução dos códigos móveis, pois isto pode </a:t>
            </a:r>
            <a:r>
              <a:rPr lang="pt-PT" sz="2000" dirty="0" smtClean="0"/>
              <a:t>afectar </a:t>
            </a:r>
            <a:r>
              <a:rPr lang="pt-PT" sz="2000" dirty="0"/>
              <a:t>o acesso a determinados </a:t>
            </a:r>
            <a:r>
              <a:rPr lang="pt-PT" sz="2000" i="1" dirty="0"/>
              <a:t>sites</a:t>
            </a:r>
            <a:r>
              <a:rPr lang="pt-PT" sz="2000" dirty="0"/>
              <a:t> e </a:t>
            </a:r>
            <a:r>
              <a:rPr lang="pt-PT" sz="2000" dirty="0" smtClean="0"/>
              <a:t>serviços.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 smtClean="0"/>
              <a:t>Para </a:t>
            </a:r>
            <a:r>
              <a:rPr lang="pt-PT" sz="2000" dirty="0"/>
              <a:t>se prevenir dos riscos, mas sem comprometer a sua navegação, há algumas dicas que </a:t>
            </a:r>
            <a:r>
              <a:rPr lang="pt-PT" sz="2000" dirty="0" smtClean="0"/>
              <a:t>se deve </a:t>
            </a:r>
            <a:r>
              <a:rPr lang="pt-PT" sz="2000" dirty="0"/>
              <a:t>seguir, como</a:t>
            </a:r>
            <a:r>
              <a:rPr lang="pt-PT" sz="2000" dirty="0" smtClean="0"/>
              <a:t>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 smtClean="0"/>
              <a:t>Permitir </a:t>
            </a:r>
            <a:r>
              <a:rPr lang="pt-PT" sz="2000" dirty="0"/>
              <a:t>a execução de programas </a:t>
            </a:r>
            <a:r>
              <a:rPr lang="pt-PT" sz="2000" i="1" dirty="0"/>
              <a:t>Java</a:t>
            </a:r>
            <a:r>
              <a:rPr lang="pt-PT" sz="2000" dirty="0"/>
              <a:t> e de </a:t>
            </a:r>
            <a:r>
              <a:rPr lang="pt-PT" sz="2000" i="1" dirty="0" err="1"/>
              <a:t>JavaScripts</a:t>
            </a:r>
            <a:r>
              <a:rPr lang="pt-PT" sz="2000" dirty="0"/>
              <a:t> mas </a:t>
            </a:r>
            <a:r>
              <a:rPr lang="pt-PT" sz="2000" dirty="0" smtClean="0"/>
              <a:t>assegurar-se </a:t>
            </a:r>
            <a:r>
              <a:rPr lang="pt-PT" sz="2000" dirty="0"/>
              <a:t>de utilizar complementos, como por exemplo o </a:t>
            </a:r>
            <a:r>
              <a:rPr lang="pt-PT" sz="2000" dirty="0" err="1" smtClean="0"/>
              <a:t>NoScript</a:t>
            </a:r>
            <a:r>
              <a:rPr lang="pt-PT" sz="2000" dirty="0" smtClean="0"/>
              <a:t>, </a:t>
            </a:r>
            <a:r>
              <a:rPr lang="pt-PT" sz="2000" dirty="0"/>
              <a:t>para liberar gradualmente a execução, conforme necessário e apenas em </a:t>
            </a:r>
            <a:r>
              <a:rPr lang="pt-PT" sz="2000" i="1" dirty="0"/>
              <a:t>sites</a:t>
            </a:r>
            <a:r>
              <a:rPr lang="pt-PT" sz="2000" dirty="0"/>
              <a:t> </a:t>
            </a:r>
            <a:r>
              <a:rPr lang="pt-PT" sz="2000" dirty="0" smtClean="0"/>
              <a:t>confiáveis;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P</a:t>
            </a:r>
            <a:r>
              <a:rPr lang="pt-PT" sz="2000" dirty="0" smtClean="0"/>
              <a:t>ermita </a:t>
            </a:r>
            <a:r>
              <a:rPr lang="pt-PT" sz="2000" dirty="0"/>
              <a:t>que componentes </a:t>
            </a:r>
            <a:r>
              <a:rPr lang="pt-PT" sz="2000" i="1" dirty="0"/>
              <a:t>ActiveX</a:t>
            </a:r>
            <a:r>
              <a:rPr lang="pt-PT" sz="2000" dirty="0"/>
              <a:t> sejam executados em seu computador apenas quando vierem de </a:t>
            </a:r>
            <a:r>
              <a:rPr lang="pt-PT" sz="2000" i="1" dirty="0"/>
              <a:t>sites</a:t>
            </a:r>
            <a:r>
              <a:rPr lang="pt-PT" sz="2000" dirty="0"/>
              <a:t> conhecidos e confiáveis;</a:t>
            </a:r>
            <a:endParaRPr lang="pt-PT" sz="2000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10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6</a:t>
            </a:r>
            <a:r>
              <a:rPr lang="pt-PT" sz="3200" b="1" dirty="0" smtClean="0">
                <a:solidFill>
                  <a:srgbClr val="00B050"/>
                </a:solidFill>
              </a:rPr>
              <a:t>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>
                <a:solidFill>
                  <a:srgbClr val="00B050"/>
                </a:solidFill>
              </a:rPr>
              <a:t>6</a:t>
            </a:r>
            <a:r>
              <a:rPr lang="pt-PT" sz="2000" b="1" dirty="0" smtClean="0">
                <a:solidFill>
                  <a:srgbClr val="00B050"/>
                </a:solidFill>
              </a:rPr>
              <a:t>.3. </a:t>
            </a:r>
            <a:r>
              <a:rPr lang="pt-PT" sz="2000" b="1" dirty="0">
                <a:solidFill>
                  <a:srgbClr val="00B050"/>
                </a:solidFill>
              </a:rPr>
              <a:t>Janelas de pop-</a:t>
            </a:r>
            <a:r>
              <a:rPr lang="pt-PT" sz="2000" b="1" dirty="0" err="1">
                <a:solidFill>
                  <a:srgbClr val="00B050"/>
                </a:solidFill>
              </a:rPr>
              <a:t>up</a:t>
            </a:r>
            <a:r>
              <a:rPr lang="pt-PT" sz="2000" b="1" dirty="0">
                <a:solidFill>
                  <a:srgbClr val="00B050"/>
                </a:solidFill>
              </a:rPr>
              <a:t> </a:t>
            </a:r>
            <a:endParaRPr lang="pt-PT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Janelas </a:t>
            </a:r>
            <a:r>
              <a:rPr lang="pt-PT" sz="2000" dirty="0"/>
              <a:t>de </a:t>
            </a:r>
            <a:r>
              <a:rPr lang="pt-PT" sz="2000" i="1" dirty="0"/>
              <a:t>pop-</a:t>
            </a:r>
            <a:r>
              <a:rPr lang="pt-PT" sz="2000" i="1" dirty="0" err="1"/>
              <a:t>up</a:t>
            </a:r>
            <a:r>
              <a:rPr lang="pt-PT" sz="2000" dirty="0"/>
              <a:t> são aquelas que aparecem automaticamente e sem permissão, sobrepondo a janela do navegador </a:t>
            </a:r>
            <a:r>
              <a:rPr lang="pt-PT" sz="2000" i="1" dirty="0"/>
              <a:t>Web</a:t>
            </a:r>
            <a:r>
              <a:rPr lang="pt-PT" sz="2000" dirty="0"/>
              <a:t>, após </a:t>
            </a:r>
            <a:r>
              <a:rPr lang="pt-PT" sz="2000" dirty="0" smtClean="0"/>
              <a:t>aceder a </a:t>
            </a:r>
            <a:r>
              <a:rPr lang="pt-PT" sz="2000" dirty="0"/>
              <a:t>um </a:t>
            </a:r>
            <a:r>
              <a:rPr lang="pt-PT" sz="2000" i="1" dirty="0"/>
              <a:t>s</a:t>
            </a:r>
            <a:r>
              <a:rPr lang="pt-PT" sz="2000" i="1" dirty="0" smtClean="0"/>
              <a:t>ite</a:t>
            </a:r>
            <a:r>
              <a:rPr lang="pt-PT" sz="2000" dirty="0" smtClean="0"/>
              <a:t>.</a:t>
            </a:r>
            <a:endParaRPr lang="pt-PT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50"/>
                </a:solidFill>
              </a:rPr>
              <a:t>Alguns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riscos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que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podem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representar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são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endParaRPr lang="pt-PT" sz="2000" dirty="0">
              <a:solidFill>
                <a:srgbClr val="00B050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pt-PT" sz="2000" dirty="0"/>
              <a:t>A</a:t>
            </a:r>
            <a:r>
              <a:rPr lang="pt-PT" sz="2000" dirty="0" smtClean="0"/>
              <a:t>presentar </a:t>
            </a:r>
            <a:r>
              <a:rPr lang="pt-PT" sz="2000" dirty="0"/>
              <a:t>mensagens indesejadas, contendo propagandas ou conteúdo impróprio; </a:t>
            </a:r>
          </a:p>
          <a:p>
            <a:pPr lvl="0">
              <a:buFont typeface="Courier New" pitchFamily="49" charset="0"/>
              <a:buChar char="o"/>
            </a:pPr>
            <a:r>
              <a:rPr lang="pt-PT" sz="2000" dirty="0"/>
              <a:t>A</a:t>
            </a:r>
            <a:r>
              <a:rPr lang="pt-PT" sz="2000" dirty="0" smtClean="0"/>
              <a:t>presentar </a:t>
            </a:r>
            <a:r>
              <a:rPr lang="pt-PT" sz="2000" i="1" dirty="0"/>
              <a:t>links</a:t>
            </a:r>
            <a:r>
              <a:rPr lang="pt-PT" sz="2000" dirty="0"/>
              <a:t>, que podem </a:t>
            </a:r>
            <a:r>
              <a:rPr lang="pt-PT" sz="2000" dirty="0" smtClean="0"/>
              <a:t>redireccionar </a:t>
            </a:r>
            <a:r>
              <a:rPr lang="pt-PT" sz="2000" dirty="0"/>
              <a:t>a navegação para uma página falsa ou induzi-lo a instalar códigos maliciosos. </a:t>
            </a:r>
            <a:endParaRPr lang="pt-PT" sz="2000" dirty="0" smtClean="0"/>
          </a:p>
          <a:p>
            <a:pPr lvl="0">
              <a:buFont typeface="Courier New" pitchFamily="49" charset="0"/>
              <a:buChar char="o"/>
            </a:pPr>
            <a:endParaRPr lang="pt-PT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00B050"/>
                </a:solidFill>
              </a:rPr>
              <a:t>Prevenção</a:t>
            </a:r>
            <a:r>
              <a:rPr lang="en-US" sz="2000" b="1" dirty="0">
                <a:solidFill>
                  <a:srgbClr val="00B050"/>
                </a:solidFill>
              </a:rPr>
              <a:t>: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endParaRPr lang="pt-PT" sz="2000" dirty="0">
              <a:solidFill>
                <a:srgbClr val="00B050"/>
              </a:solidFill>
            </a:endParaRPr>
          </a:p>
          <a:p>
            <a:pPr lvl="0">
              <a:buFont typeface="Courier New" pitchFamily="49" charset="0"/>
              <a:buChar char="o"/>
            </a:pPr>
            <a:r>
              <a:rPr lang="pt-PT" sz="2000" dirty="0" smtClean="0"/>
              <a:t>Configure </a:t>
            </a:r>
            <a:r>
              <a:rPr lang="pt-PT" sz="2000" dirty="0"/>
              <a:t>seu navegador </a:t>
            </a:r>
            <a:r>
              <a:rPr lang="pt-PT" sz="2000" i="1" dirty="0"/>
              <a:t>Web</a:t>
            </a:r>
            <a:r>
              <a:rPr lang="pt-PT" sz="2000" dirty="0"/>
              <a:t> </a:t>
            </a:r>
            <a:r>
              <a:rPr lang="pt-PT" sz="2000" dirty="0" smtClean="0"/>
              <a:t>para </a:t>
            </a:r>
            <a:r>
              <a:rPr lang="pt-PT" sz="2000" dirty="0"/>
              <a:t>bloquear janelas de </a:t>
            </a:r>
            <a:r>
              <a:rPr lang="pt-PT" sz="2000" i="1" dirty="0"/>
              <a:t>pop-</a:t>
            </a:r>
            <a:r>
              <a:rPr lang="pt-PT" sz="2000" i="1" dirty="0" err="1"/>
              <a:t>up</a:t>
            </a:r>
            <a:r>
              <a:rPr lang="pt-PT" sz="2000" dirty="0"/>
              <a:t>; </a:t>
            </a:r>
          </a:p>
          <a:p>
            <a:pPr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rie </a:t>
            </a:r>
            <a:r>
              <a:rPr lang="pt-PT" sz="2000" dirty="0"/>
              <a:t>uma lista de </a:t>
            </a:r>
            <a:r>
              <a:rPr lang="pt-PT" sz="2000" dirty="0" smtClean="0"/>
              <a:t>excepções</a:t>
            </a:r>
            <a:r>
              <a:rPr lang="pt-PT" sz="2000" dirty="0"/>
              <a:t>, contendo apenas </a:t>
            </a:r>
            <a:r>
              <a:rPr lang="pt-PT" sz="2000" i="1" dirty="0"/>
              <a:t>sites</a:t>
            </a:r>
            <a:r>
              <a:rPr lang="pt-PT" sz="2000" dirty="0"/>
              <a:t> conhecidos e confiáveis e onde forem realmente necessárias.</a:t>
            </a:r>
            <a:endParaRPr lang="pt-PT" sz="2000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79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6</a:t>
            </a:r>
            <a:r>
              <a:rPr lang="pt-PT" sz="3200" b="1" dirty="0" smtClean="0">
                <a:solidFill>
                  <a:srgbClr val="00B050"/>
                </a:solidFill>
              </a:rPr>
              <a:t>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400" b="1" dirty="0" smtClean="0">
                <a:solidFill>
                  <a:srgbClr val="00B050"/>
                </a:solidFill>
              </a:rPr>
              <a:t>6.4. </a:t>
            </a:r>
            <a:r>
              <a:rPr lang="pt-PT" sz="2400" b="1" dirty="0">
                <a:solidFill>
                  <a:srgbClr val="00B050"/>
                </a:solidFill>
              </a:rPr>
              <a:t>Plug-ins, complementos e extensões </a:t>
            </a:r>
            <a:endParaRPr lang="pt-PT" sz="24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000" dirty="0"/>
              <a:t>S</a:t>
            </a:r>
            <a:r>
              <a:rPr lang="pt-PT" sz="2000" dirty="0" smtClean="0"/>
              <a:t>ão </a:t>
            </a:r>
            <a:r>
              <a:rPr lang="pt-PT" sz="2000" dirty="0"/>
              <a:t>programas geralmente desenvolvidos por terceiros e que </a:t>
            </a:r>
            <a:r>
              <a:rPr lang="pt-PT" sz="2000" dirty="0" smtClean="0"/>
              <a:t>se </a:t>
            </a:r>
            <a:r>
              <a:rPr lang="pt-PT" sz="2000" dirty="0"/>
              <a:t>pode </a:t>
            </a:r>
            <a:r>
              <a:rPr lang="pt-PT" sz="2000" dirty="0" smtClean="0"/>
              <a:t>instalar no </a:t>
            </a:r>
            <a:r>
              <a:rPr lang="pt-PT" sz="2000" dirty="0"/>
              <a:t>navegador </a:t>
            </a:r>
            <a:r>
              <a:rPr lang="pt-PT" sz="2000" i="1" dirty="0"/>
              <a:t>Web</a:t>
            </a:r>
            <a:r>
              <a:rPr lang="pt-PT" sz="2000" dirty="0"/>
              <a:t> ou leitor de </a:t>
            </a:r>
            <a:r>
              <a:rPr lang="pt-PT" sz="2000" i="1" dirty="0"/>
              <a:t>e-mails</a:t>
            </a:r>
            <a:r>
              <a:rPr lang="pt-PT" sz="2000" dirty="0"/>
              <a:t> para prover funcionalidades extras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Esses </a:t>
            </a:r>
            <a:r>
              <a:rPr lang="pt-PT" sz="2000" dirty="0"/>
              <a:t>programas, na maioria das vezes, </a:t>
            </a:r>
            <a:r>
              <a:rPr lang="pt-PT" sz="2000" b="1" dirty="0">
                <a:solidFill>
                  <a:srgbClr val="00B050"/>
                </a:solidFill>
              </a:rPr>
              <a:t>são disponibilizados em repositórios</a:t>
            </a:r>
            <a:r>
              <a:rPr lang="pt-PT" sz="2000" dirty="0"/>
              <a:t>, onde podem ser baixados livremente ou </a:t>
            </a:r>
            <a:r>
              <a:rPr lang="pt-PT" sz="2000" dirty="0" smtClean="0"/>
              <a:t>comprados.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/>
              <a:t>Alguns repositórios </a:t>
            </a:r>
            <a:r>
              <a:rPr lang="pt-PT" sz="2000" b="1" dirty="0" smtClean="0">
                <a:solidFill>
                  <a:srgbClr val="00B050"/>
                </a:solidFill>
              </a:rPr>
              <a:t>efectuam </a:t>
            </a:r>
            <a:r>
              <a:rPr lang="pt-PT" sz="2000" b="1" dirty="0">
                <a:solidFill>
                  <a:srgbClr val="00B050"/>
                </a:solidFill>
              </a:rPr>
              <a:t>controle rígido </a:t>
            </a:r>
            <a:r>
              <a:rPr lang="pt-PT" sz="2000" dirty="0"/>
              <a:t>sobre os programas antes de disponibilizá-los, outros utilizam classificações referentes ao tipo de revisão, enquanto outros não </a:t>
            </a:r>
            <a:r>
              <a:rPr lang="pt-PT" sz="2000" dirty="0" smtClean="0"/>
              <a:t>efectuam </a:t>
            </a:r>
            <a:r>
              <a:rPr lang="pt-PT" sz="2000" dirty="0"/>
              <a:t>nenhum tipo de controle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/>
              <a:t>Apesar de grande parte destes programas serem confiáveis, há a chance de existir programas especificamente criados para executar </a:t>
            </a:r>
            <a:r>
              <a:rPr lang="pt-PT" sz="2000" dirty="0" smtClean="0"/>
              <a:t>actividades </a:t>
            </a:r>
            <a:r>
              <a:rPr lang="pt-PT" sz="2000" dirty="0"/>
              <a:t>maliciosas ou que, devido a erros de implementação, possam executar </a:t>
            </a:r>
            <a:r>
              <a:rPr lang="pt-PT" sz="2000" dirty="0" smtClean="0"/>
              <a:t>acções </a:t>
            </a:r>
            <a:r>
              <a:rPr lang="pt-PT" sz="2000" dirty="0"/>
              <a:t>danosas em seu computador.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1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6</a:t>
            </a:r>
            <a:r>
              <a:rPr lang="pt-PT" sz="3200" b="1" dirty="0" smtClean="0">
                <a:solidFill>
                  <a:srgbClr val="00B050"/>
                </a:solidFill>
              </a:rPr>
              <a:t>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6.4. </a:t>
            </a:r>
            <a:r>
              <a:rPr lang="pt-PT" sz="2000" b="1" dirty="0">
                <a:solidFill>
                  <a:srgbClr val="00B050"/>
                </a:solidFill>
              </a:rPr>
              <a:t>Plug-ins, complementos e extensões </a:t>
            </a:r>
            <a:endParaRPr lang="pt-PT" sz="2000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solidFill>
                  <a:srgbClr val="00B050"/>
                </a:solidFill>
              </a:rPr>
              <a:t>Prevenção</a:t>
            </a:r>
            <a:r>
              <a:rPr lang="en-US" sz="2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A</a:t>
            </a:r>
            <a:r>
              <a:rPr lang="pt-PT" sz="2000" dirty="0" smtClean="0"/>
              <a:t>ssegure-se </a:t>
            </a:r>
            <a:r>
              <a:rPr lang="pt-PT" sz="2000" dirty="0"/>
              <a:t>de ter mecanismos de segurança instalados e </a:t>
            </a:r>
            <a:r>
              <a:rPr lang="pt-PT" sz="2000" dirty="0" smtClean="0"/>
              <a:t>actualizados;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 smtClean="0"/>
              <a:t>Utilize </a:t>
            </a:r>
            <a:r>
              <a:rPr lang="pt-PT" sz="2000" dirty="0"/>
              <a:t>programas com grande quantidade de </a:t>
            </a:r>
            <a:r>
              <a:rPr lang="pt-PT" sz="2000" dirty="0" smtClean="0"/>
              <a:t>utilizadores;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V</a:t>
            </a:r>
            <a:r>
              <a:rPr lang="pt-PT" sz="2000" dirty="0" smtClean="0"/>
              <a:t>eja </a:t>
            </a:r>
            <a:r>
              <a:rPr lang="pt-PT" sz="2000" dirty="0"/>
              <a:t>comentários de outros </a:t>
            </a:r>
            <a:r>
              <a:rPr lang="pt-PT" sz="2000" dirty="0" smtClean="0"/>
              <a:t>utilizadores </a:t>
            </a:r>
            <a:r>
              <a:rPr lang="pt-PT" sz="2000" dirty="0"/>
              <a:t>sobre o </a:t>
            </a:r>
            <a:r>
              <a:rPr lang="pt-PT" sz="2000" dirty="0" smtClean="0"/>
              <a:t>programa, antes de instalar;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V</a:t>
            </a:r>
            <a:r>
              <a:rPr lang="pt-PT" sz="2000" dirty="0" smtClean="0"/>
              <a:t>erifique </a:t>
            </a:r>
            <a:r>
              <a:rPr lang="pt-PT" sz="2000" dirty="0"/>
              <a:t>se as permissões necessárias para a instalação e execução são </a:t>
            </a:r>
            <a:r>
              <a:rPr lang="pt-PT" sz="2000" dirty="0" smtClean="0"/>
              <a:t>coerentes;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S</a:t>
            </a:r>
            <a:r>
              <a:rPr lang="pt-PT" sz="2000" dirty="0" smtClean="0"/>
              <a:t>eja </a:t>
            </a:r>
            <a:r>
              <a:rPr lang="pt-PT" sz="2000" dirty="0"/>
              <a:t>cuidadoso ao instalar programas que ainda estejam em processo de </a:t>
            </a:r>
            <a:r>
              <a:rPr lang="pt-PT" sz="2000" dirty="0" smtClean="0"/>
              <a:t>revisão;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D</a:t>
            </a:r>
            <a:r>
              <a:rPr lang="pt-PT" sz="2000" dirty="0" smtClean="0"/>
              <a:t>enuncie </a:t>
            </a:r>
            <a:r>
              <a:rPr lang="pt-PT" sz="2000" dirty="0"/>
              <a:t>aos responsáveis pelo repositório caso identifique programas </a:t>
            </a:r>
            <a:r>
              <a:rPr lang="pt-PT" sz="2000" dirty="0" smtClean="0"/>
              <a:t>maliciosos.</a:t>
            </a:r>
          </a:p>
          <a:p>
            <a:pPr algn="just">
              <a:buFont typeface="Courier New" pitchFamily="49" charset="0"/>
              <a:buChar char="o"/>
            </a:pPr>
            <a:endParaRPr lang="pt-PT" sz="2000" dirty="0" smtClean="0"/>
          </a:p>
          <a:p>
            <a:pPr marL="0" indent="0" algn="just">
              <a:buNone/>
            </a:pPr>
            <a:endParaRPr lang="pt-PT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6</a:t>
            </a:r>
            <a:r>
              <a:rPr lang="pt-PT" sz="3200" b="1" dirty="0" smtClean="0">
                <a:solidFill>
                  <a:srgbClr val="00B050"/>
                </a:solidFill>
              </a:rPr>
              <a:t>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6.5. </a:t>
            </a:r>
            <a:r>
              <a:rPr lang="pt-PT" sz="2000" b="1" i="1" dirty="0">
                <a:solidFill>
                  <a:srgbClr val="00B050"/>
                </a:solidFill>
              </a:rPr>
              <a:t>Links</a:t>
            </a:r>
            <a:r>
              <a:rPr lang="pt-PT" sz="2000" b="1" dirty="0">
                <a:solidFill>
                  <a:srgbClr val="00B050"/>
                </a:solidFill>
              </a:rPr>
              <a:t> patrocinados</a:t>
            </a:r>
            <a:endParaRPr lang="pt-PT" sz="20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pt-PT" sz="2000" dirty="0"/>
              <a:t>Um anunciante que queira fazer propaganda de um produto ou </a:t>
            </a:r>
            <a:r>
              <a:rPr lang="pt-PT" sz="2000" i="1" dirty="0"/>
              <a:t>site</a:t>
            </a:r>
            <a:r>
              <a:rPr lang="pt-PT" sz="2000" dirty="0"/>
              <a:t> paga para o </a:t>
            </a:r>
            <a:r>
              <a:rPr lang="pt-PT" sz="2000" i="1" dirty="0"/>
              <a:t>site</a:t>
            </a:r>
            <a:r>
              <a:rPr lang="pt-PT" sz="2000" dirty="0"/>
              <a:t> de busca apresentar o </a:t>
            </a:r>
            <a:r>
              <a:rPr lang="pt-PT" sz="2000" i="1" dirty="0"/>
              <a:t>link</a:t>
            </a:r>
            <a:r>
              <a:rPr lang="pt-PT" sz="2000" dirty="0"/>
              <a:t> em destaque quando palavras específicas </a:t>
            </a:r>
            <a:r>
              <a:rPr lang="pt-PT" sz="2000" dirty="0" smtClean="0"/>
              <a:t>são pesquisadas. Quando se </a:t>
            </a:r>
            <a:r>
              <a:rPr lang="pt-PT" sz="2000" dirty="0"/>
              <a:t>clica em um </a:t>
            </a:r>
            <a:r>
              <a:rPr lang="pt-PT" sz="2000" i="1" dirty="0"/>
              <a:t>link</a:t>
            </a:r>
            <a:r>
              <a:rPr lang="pt-PT" sz="2000" dirty="0"/>
              <a:t> patrocinado, o </a:t>
            </a:r>
            <a:r>
              <a:rPr lang="pt-PT" sz="2000" i="1" dirty="0"/>
              <a:t>site</a:t>
            </a:r>
            <a:r>
              <a:rPr lang="pt-PT" sz="2000" dirty="0"/>
              <a:t> de busca recebe do anunciante um valor previamente combinado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/>
              <a:t>O anunciante geralmente possui uma página </a:t>
            </a:r>
            <a:r>
              <a:rPr lang="pt-PT" sz="2000" i="1" dirty="0"/>
              <a:t>Web</a:t>
            </a:r>
            <a:r>
              <a:rPr lang="pt-PT" sz="2000" dirty="0"/>
              <a:t> - com acesso via conta de </a:t>
            </a:r>
            <a:r>
              <a:rPr lang="pt-PT" sz="2000" dirty="0" smtClean="0"/>
              <a:t>utilizador </a:t>
            </a:r>
            <a:r>
              <a:rPr lang="pt-PT" sz="2000" dirty="0"/>
              <a:t>e senha - para interagir com o </a:t>
            </a:r>
            <a:r>
              <a:rPr lang="pt-PT" sz="2000" i="1" dirty="0"/>
              <a:t>site</a:t>
            </a:r>
            <a:r>
              <a:rPr lang="pt-PT" sz="2000" dirty="0"/>
              <a:t> de busca, alterar configurações, verificar acessos e fazer pagamentos. </a:t>
            </a:r>
            <a:endParaRPr lang="pt-PT" sz="2000" dirty="0" smtClean="0"/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/>
              <a:t>Este tipo de conta é bastante visado por atacantes, com o intuito de criar </a:t>
            </a:r>
            <a:r>
              <a:rPr lang="pt-PT" sz="2000" dirty="0" smtClean="0"/>
              <a:t>redireccionamentos </a:t>
            </a:r>
            <a:r>
              <a:rPr lang="pt-PT" sz="2000" dirty="0"/>
              <a:t>para páginas de </a:t>
            </a:r>
            <a:r>
              <a:rPr lang="pt-PT" sz="2000" i="1" dirty="0" err="1"/>
              <a:t>phishing</a:t>
            </a:r>
            <a:r>
              <a:rPr lang="pt-PT" sz="2000" dirty="0"/>
              <a:t> ou contendo códigos maliciosos e representa o principal risco relacionado a </a:t>
            </a:r>
            <a:r>
              <a:rPr lang="pt-PT" sz="2000" i="1" dirty="0"/>
              <a:t>links</a:t>
            </a:r>
            <a:r>
              <a:rPr lang="pt-PT" sz="2000" dirty="0"/>
              <a:t> patrocinados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Prevenção</a:t>
            </a:r>
            <a:r>
              <a:rPr lang="pt-PT" sz="2000" b="1" dirty="0" smtClean="0"/>
              <a:t> </a:t>
            </a:r>
            <a:r>
              <a:rPr lang="pt-PT" sz="2000" dirty="0" smtClean="0"/>
              <a:t>- </a:t>
            </a:r>
            <a:r>
              <a:rPr lang="pt-PT" sz="2000" dirty="0"/>
              <a:t>não use </a:t>
            </a:r>
            <a:r>
              <a:rPr lang="pt-PT" sz="2000" i="1" dirty="0"/>
              <a:t>sites</a:t>
            </a:r>
            <a:r>
              <a:rPr lang="pt-PT" sz="2000" dirty="0"/>
              <a:t> de busca para </a:t>
            </a:r>
            <a:r>
              <a:rPr lang="pt-PT" sz="2000" dirty="0" smtClean="0"/>
              <a:t>aceder a </a:t>
            </a:r>
            <a:r>
              <a:rPr lang="pt-PT" sz="2000" dirty="0"/>
              <a:t>todo e qualquer tipo de </a:t>
            </a:r>
            <a:r>
              <a:rPr lang="pt-PT" sz="2000" i="1" dirty="0"/>
              <a:t>site</a:t>
            </a:r>
            <a:r>
              <a:rPr lang="pt-PT" sz="2000" dirty="0"/>
              <a:t>.</a:t>
            </a:r>
            <a:endParaRPr lang="pt-PT" sz="2000" b="1" dirty="0" smtClean="0"/>
          </a:p>
          <a:p>
            <a:pPr marL="0" indent="0" algn="just">
              <a:buNone/>
            </a:pP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2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6.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6.6. </a:t>
            </a:r>
            <a:r>
              <a:rPr lang="pt-PT" sz="2000" b="1" i="1" dirty="0" err="1">
                <a:solidFill>
                  <a:srgbClr val="00B050"/>
                </a:solidFill>
              </a:rPr>
              <a:t>Banners</a:t>
            </a:r>
            <a:r>
              <a:rPr lang="pt-PT" sz="2000" b="1" dirty="0">
                <a:solidFill>
                  <a:srgbClr val="00B050"/>
                </a:solidFill>
              </a:rPr>
              <a:t> de </a:t>
            </a:r>
            <a:r>
              <a:rPr lang="pt-PT" sz="2000" b="1" dirty="0" smtClean="0">
                <a:solidFill>
                  <a:srgbClr val="00B050"/>
                </a:solidFill>
              </a:rPr>
              <a:t>propaganda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pt-PT" sz="2000" dirty="0" smtClean="0"/>
              <a:t>Utilizadores, </a:t>
            </a:r>
            <a:r>
              <a:rPr lang="pt-PT" sz="2000" dirty="0"/>
              <a:t>de forma geral, podem obter rendimentos extras alugando espaço em suas páginas para serviços de publicidade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/>
              <a:t>Caso tenha uma página </a:t>
            </a:r>
            <a:r>
              <a:rPr lang="pt-PT" sz="2000" i="1" dirty="0"/>
              <a:t>Web</a:t>
            </a:r>
            <a:r>
              <a:rPr lang="pt-PT" sz="2000" dirty="0"/>
              <a:t>, </a:t>
            </a:r>
            <a:r>
              <a:rPr lang="pt-PT" sz="2000" b="1" dirty="0" smtClean="0">
                <a:solidFill>
                  <a:srgbClr val="00B050"/>
                </a:solidFill>
              </a:rPr>
              <a:t>pode </a:t>
            </a:r>
            <a:r>
              <a:rPr lang="pt-PT" sz="2000" b="1" dirty="0">
                <a:solidFill>
                  <a:srgbClr val="00B050"/>
                </a:solidFill>
              </a:rPr>
              <a:t>disponibilizar um espaço </a:t>
            </a:r>
            <a:r>
              <a:rPr lang="pt-PT" sz="2000" dirty="0"/>
              <a:t>nela para que o serviço de publicidade apresente </a:t>
            </a:r>
            <a:r>
              <a:rPr lang="pt-PT" sz="2000" i="1" dirty="0"/>
              <a:t>banners</a:t>
            </a:r>
            <a:r>
              <a:rPr lang="pt-PT" sz="2000" dirty="0"/>
              <a:t> de seus </a:t>
            </a:r>
            <a:r>
              <a:rPr lang="pt-PT" sz="2000" dirty="0" smtClean="0"/>
              <a:t>clientes.</a:t>
            </a:r>
          </a:p>
          <a:p>
            <a:pPr marL="0" indent="0" algn="just">
              <a:buNone/>
            </a:pPr>
            <a:r>
              <a:rPr lang="pt-PT" sz="2000" dirty="0" smtClean="0"/>
              <a:t>Quanto </a:t>
            </a:r>
            <a:r>
              <a:rPr lang="pt-PT" sz="2000" b="1" dirty="0">
                <a:solidFill>
                  <a:srgbClr val="00B050"/>
                </a:solidFill>
              </a:rPr>
              <a:t>mais </a:t>
            </a:r>
            <a:r>
              <a:rPr lang="pt-PT" sz="2000" b="1" dirty="0" smtClean="0">
                <a:solidFill>
                  <a:srgbClr val="00B050"/>
                </a:solidFill>
              </a:rPr>
              <a:t>a página </a:t>
            </a:r>
            <a:r>
              <a:rPr lang="pt-PT" sz="2000" b="1" dirty="0">
                <a:solidFill>
                  <a:srgbClr val="00B050"/>
                </a:solidFill>
              </a:rPr>
              <a:t>é </a:t>
            </a:r>
            <a:r>
              <a:rPr lang="pt-PT" sz="2000" b="1" dirty="0" smtClean="0">
                <a:solidFill>
                  <a:srgbClr val="00B050"/>
                </a:solidFill>
              </a:rPr>
              <a:t>acedida </a:t>
            </a:r>
            <a:r>
              <a:rPr lang="pt-PT" sz="2000" dirty="0"/>
              <a:t>e quanto mais cliques são feitos nos </a:t>
            </a:r>
            <a:r>
              <a:rPr lang="pt-PT" sz="2000" i="1" dirty="0"/>
              <a:t>banners</a:t>
            </a:r>
            <a:r>
              <a:rPr lang="pt-PT" sz="2000" dirty="0"/>
              <a:t> por intermédio dela, mais </a:t>
            </a:r>
            <a:r>
              <a:rPr lang="pt-PT" sz="2000" dirty="0" smtClean="0"/>
              <a:t>se </a:t>
            </a:r>
            <a:r>
              <a:rPr lang="pt-PT" sz="2000" dirty="0"/>
              <a:t>pode vir a ser remunerado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r>
              <a:rPr lang="pt-PT" sz="2000" dirty="0"/>
              <a:t>Infelizmente pessoas mal-intencionadas também viram no uso destes serviços novas oportunidades para aplicar </a:t>
            </a:r>
            <a:r>
              <a:rPr lang="pt-PT" sz="2000" dirty="0" smtClean="0"/>
              <a:t>golpes.</a:t>
            </a:r>
            <a:endParaRPr lang="pt-PT" sz="2000" i="1" dirty="0" smtClean="0"/>
          </a:p>
          <a:p>
            <a:pPr marL="0" indent="0" algn="just">
              <a:buNone/>
            </a:pPr>
            <a:endParaRPr lang="pt-PT" sz="2000" i="1" dirty="0" smtClean="0"/>
          </a:p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Prevenção: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S</a:t>
            </a:r>
            <a:r>
              <a:rPr lang="pt-PT" sz="2000" dirty="0" smtClean="0"/>
              <a:t>eja </a:t>
            </a:r>
            <a:r>
              <a:rPr lang="pt-PT" sz="2000" dirty="0"/>
              <a:t>cuidadoso ao clicar em </a:t>
            </a:r>
            <a:r>
              <a:rPr lang="pt-PT" sz="2000" i="1" dirty="0" err="1"/>
              <a:t>banners</a:t>
            </a:r>
            <a:r>
              <a:rPr lang="pt-PT" sz="2000" dirty="0"/>
              <a:t> de </a:t>
            </a:r>
            <a:r>
              <a:rPr lang="pt-PT" sz="2000" dirty="0" smtClean="0"/>
              <a:t>propaganda;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U</a:t>
            </a:r>
            <a:r>
              <a:rPr lang="pt-PT" sz="2000" dirty="0" smtClean="0"/>
              <a:t>tilize </a:t>
            </a:r>
            <a:r>
              <a:rPr lang="pt-PT" sz="2000" dirty="0"/>
              <a:t>e mantenha </a:t>
            </a:r>
            <a:r>
              <a:rPr lang="pt-PT" sz="2000" dirty="0" smtClean="0"/>
              <a:t>actualizados </a:t>
            </a:r>
            <a:r>
              <a:rPr lang="pt-PT" sz="2000" dirty="0"/>
              <a:t>mecanismos de </a:t>
            </a:r>
            <a:r>
              <a:rPr lang="pt-PT" sz="2000" dirty="0" smtClean="0"/>
              <a:t>segurança;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S</a:t>
            </a:r>
            <a:r>
              <a:rPr lang="pt-PT" sz="2000" dirty="0" smtClean="0"/>
              <a:t>eja </a:t>
            </a:r>
            <a:r>
              <a:rPr lang="pt-PT" sz="2000" dirty="0"/>
              <a:t>cuidadoso ao configurar as opções de privacidade em seu navegador </a:t>
            </a:r>
            <a:r>
              <a:rPr lang="pt-PT" sz="2000" i="1" dirty="0" smtClean="0"/>
              <a:t>Web;</a:t>
            </a:r>
            <a:endParaRPr lang="pt-PT" sz="2000" b="1" dirty="0"/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 smtClean="0">
                <a:solidFill>
                  <a:srgbClr val="00B050"/>
                </a:solidFill>
              </a:rPr>
              <a:t>6.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43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6.7. </a:t>
            </a:r>
            <a:r>
              <a:rPr lang="pt-PT" sz="2000" b="1" dirty="0">
                <a:solidFill>
                  <a:srgbClr val="00B050"/>
                </a:solidFill>
              </a:rPr>
              <a:t>Programas de distribuição de arquivos 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São </a:t>
            </a:r>
            <a:r>
              <a:rPr lang="pt-PT" sz="2000" dirty="0"/>
              <a:t>aqueles que permitem que os </a:t>
            </a:r>
            <a:r>
              <a:rPr lang="pt-PT" sz="2000" dirty="0" smtClean="0"/>
              <a:t>utilizadores partilhem </a:t>
            </a:r>
            <a:r>
              <a:rPr lang="pt-PT" sz="2000" dirty="0"/>
              <a:t>arquivos entre </a:t>
            </a:r>
            <a:r>
              <a:rPr lang="pt-PT" sz="2000" dirty="0" smtClean="0"/>
              <a:t>si. </a:t>
            </a:r>
            <a:endParaRPr lang="pt-PT" sz="2000" dirty="0"/>
          </a:p>
          <a:p>
            <a:pPr marL="0" indent="0" algn="just">
              <a:buNone/>
            </a:pPr>
            <a:r>
              <a:rPr lang="pt-PT" sz="2000" dirty="0" smtClean="0"/>
              <a:t>Alguns </a:t>
            </a:r>
            <a:r>
              <a:rPr lang="pt-PT" sz="2000" dirty="0"/>
              <a:t>riscos relacionados ao uso destes programas são:</a:t>
            </a:r>
            <a:endParaRPr lang="pt-PT" sz="20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000" b="1" dirty="0">
                <a:solidFill>
                  <a:srgbClr val="00B050"/>
                </a:solidFill>
              </a:rPr>
              <a:t>Acesso </a:t>
            </a:r>
            <a:r>
              <a:rPr lang="pt-PT" sz="2000" b="1" dirty="0" smtClean="0">
                <a:solidFill>
                  <a:srgbClr val="00B050"/>
                </a:solidFill>
              </a:rPr>
              <a:t>indevido;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>
                <a:solidFill>
                  <a:srgbClr val="00B050"/>
                </a:solidFill>
              </a:rPr>
              <a:t>Obtenção de arquivos </a:t>
            </a:r>
            <a:r>
              <a:rPr lang="pt-PT" sz="2000" b="1" dirty="0" smtClean="0">
                <a:solidFill>
                  <a:srgbClr val="00B050"/>
                </a:solidFill>
              </a:rPr>
              <a:t>maliciosos;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>
                <a:solidFill>
                  <a:srgbClr val="00B050"/>
                </a:solidFill>
              </a:rPr>
              <a:t>Violação de direitos </a:t>
            </a:r>
            <a:r>
              <a:rPr lang="pt-PT" sz="2000" b="1" dirty="0" smtClean="0">
                <a:solidFill>
                  <a:srgbClr val="00B050"/>
                </a:solidFill>
              </a:rPr>
              <a:t>autorais.</a:t>
            </a:r>
          </a:p>
          <a:p>
            <a:pPr marL="0" indent="0" algn="just">
              <a:buNone/>
            </a:pPr>
            <a:endParaRPr lang="pt-PT" sz="2000" i="1" dirty="0" smtClean="0"/>
          </a:p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Prevenção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M</a:t>
            </a:r>
            <a:r>
              <a:rPr lang="pt-PT" sz="2000" dirty="0" smtClean="0"/>
              <a:t>antenha o </a:t>
            </a:r>
            <a:r>
              <a:rPr lang="pt-PT" sz="2000" dirty="0"/>
              <a:t>programa de distribuição de arquivos sempre </a:t>
            </a:r>
            <a:r>
              <a:rPr lang="pt-PT" sz="2000" dirty="0" smtClean="0"/>
              <a:t>actualizado </a:t>
            </a:r>
            <a:r>
              <a:rPr lang="pt-PT" sz="2000" dirty="0"/>
              <a:t>e bem </a:t>
            </a:r>
            <a:r>
              <a:rPr lang="pt-PT" sz="2000" dirty="0" smtClean="0"/>
              <a:t>configurado;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ertifique-se </a:t>
            </a:r>
            <a:r>
              <a:rPr lang="pt-PT" sz="2000" dirty="0"/>
              <a:t>de ter um </a:t>
            </a:r>
            <a:r>
              <a:rPr lang="pt-PT" sz="2000" i="1" dirty="0" err="1"/>
              <a:t>antimalware</a:t>
            </a:r>
            <a:r>
              <a:rPr lang="pt-PT" sz="2000" dirty="0"/>
              <a:t> instalado e </a:t>
            </a:r>
            <a:r>
              <a:rPr lang="pt-PT" sz="2000" dirty="0" smtClean="0"/>
              <a:t>actualizado </a:t>
            </a:r>
            <a:r>
              <a:rPr lang="pt-PT" sz="2000" dirty="0"/>
              <a:t>e o utilize para verificar qualquer arquivo </a:t>
            </a:r>
            <a:r>
              <a:rPr lang="pt-PT" sz="2000" dirty="0" smtClean="0"/>
              <a:t>obtido;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ertifique-se </a:t>
            </a:r>
            <a:r>
              <a:rPr lang="pt-PT" sz="2000" dirty="0"/>
              <a:t>que os arquivos obtidos ou distribuídos são livres, ou seja, não violam as leis de direitos </a:t>
            </a:r>
            <a:r>
              <a:rPr lang="pt-PT" sz="2000" dirty="0" smtClean="0"/>
              <a:t>autorais.</a:t>
            </a:r>
          </a:p>
          <a:p>
            <a:pPr marL="0" indent="0" algn="just">
              <a:buNone/>
            </a:pP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93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2898775"/>
          </a:xfrm>
        </p:spPr>
        <p:txBody>
          <a:bodyPr>
            <a:normAutofit/>
          </a:bodyPr>
          <a:lstStyle/>
          <a:p>
            <a:pPr lvl="0" algn="l"/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 smtClean="0">
                <a:solidFill>
                  <a:srgbClr val="00B050"/>
                </a:solidFill>
              </a:rPr>
              <a:t>5. Spam</a:t>
            </a:r>
            <a:r>
              <a:rPr lang="pt-PT" b="1" dirty="0">
                <a:solidFill>
                  <a:srgbClr val="00B050"/>
                </a:solidFill>
              </a:rPr>
              <a:t/>
            </a:r>
            <a:br>
              <a:rPr lang="pt-PT" b="1" dirty="0">
                <a:solidFill>
                  <a:srgbClr val="00B050"/>
                </a:solidFill>
              </a:rPr>
            </a:br>
            <a:r>
              <a:rPr lang="pt-PT" b="1" dirty="0" smtClean="0">
                <a:solidFill>
                  <a:srgbClr val="00B050"/>
                </a:solidFill>
              </a:rPr>
              <a:t>6. </a:t>
            </a:r>
            <a:r>
              <a:rPr lang="pt-PT" b="1" dirty="0">
                <a:solidFill>
                  <a:srgbClr val="00B050"/>
                </a:solidFill>
              </a:rPr>
              <a:t>Outros </a:t>
            </a:r>
            <a:r>
              <a:rPr lang="pt-PT" b="1" dirty="0" smtClean="0">
                <a:solidFill>
                  <a:srgbClr val="00B050"/>
                </a:solidFill>
              </a:rPr>
              <a:t>Riscos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5257800"/>
            <a:ext cx="3886200" cy="838200"/>
          </a:xfrm>
        </p:spPr>
        <p:txBody>
          <a:bodyPr>
            <a:normAutofit/>
          </a:bodyPr>
          <a:lstStyle/>
          <a:p>
            <a:pPr algn="l"/>
            <a:endParaRPr lang="pt-PT" sz="2800" baseline="30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1220788"/>
            <a:ext cx="28670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619" y="33528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6</a:t>
            </a:r>
            <a:r>
              <a:rPr lang="pt-PT" sz="3200" b="1" dirty="0" smtClean="0">
                <a:solidFill>
                  <a:srgbClr val="00B050"/>
                </a:solidFill>
              </a:rPr>
              <a:t>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6.8. </a:t>
            </a:r>
            <a:r>
              <a:rPr lang="pt-PT" sz="2000" b="1" dirty="0">
                <a:solidFill>
                  <a:srgbClr val="00B050"/>
                </a:solidFill>
              </a:rPr>
              <a:t>Compartilhamento de </a:t>
            </a:r>
            <a:r>
              <a:rPr lang="pt-PT" sz="2000" b="1" dirty="0" smtClean="0">
                <a:solidFill>
                  <a:srgbClr val="00B050"/>
                </a:solidFill>
              </a:rPr>
              <a:t>recursos</a:t>
            </a:r>
          </a:p>
          <a:p>
            <a:pPr marL="0" indent="0">
              <a:buNone/>
            </a:pPr>
            <a:endParaRPr lang="pt-PT" sz="2000" b="1" dirty="0" smtClean="0"/>
          </a:p>
          <a:p>
            <a:pPr marL="0" indent="0">
              <a:buNone/>
            </a:pPr>
            <a:r>
              <a:rPr lang="pt-PT" sz="2000" dirty="0"/>
              <a:t>Alguns </a:t>
            </a:r>
            <a:r>
              <a:rPr lang="pt-PT" sz="2000" dirty="0" smtClean="0"/>
              <a:t>SO permitem </a:t>
            </a:r>
            <a:r>
              <a:rPr lang="pt-PT" sz="2000" dirty="0"/>
              <a:t>que você </a:t>
            </a:r>
            <a:r>
              <a:rPr lang="pt-PT" sz="2000" dirty="0" smtClean="0"/>
              <a:t>partilhe </a:t>
            </a:r>
            <a:r>
              <a:rPr lang="pt-PT" sz="2000" dirty="0"/>
              <a:t>com outros </a:t>
            </a:r>
            <a:r>
              <a:rPr lang="pt-PT" sz="2000" dirty="0" smtClean="0"/>
              <a:t>uutilizadores </a:t>
            </a:r>
            <a:r>
              <a:rPr lang="pt-PT" sz="2000" dirty="0"/>
              <a:t>recursos do seu computador, como </a:t>
            </a:r>
            <a:r>
              <a:rPr lang="pt-PT" sz="2000" dirty="0" smtClean="0"/>
              <a:t>directórios, discos </a:t>
            </a:r>
            <a:r>
              <a:rPr lang="pt-PT" sz="2000" dirty="0"/>
              <a:t>e </a:t>
            </a:r>
            <a:r>
              <a:rPr lang="pt-PT" sz="2000" dirty="0" smtClean="0"/>
              <a:t>impressoras.</a:t>
            </a:r>
          </a:p>
          <a:p>
            <a:pPr marL="0" indent="0">
              <a:buNone/>
            </a:pPr>
            <a:endParaRPr lang="pt-PT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B050"/>
                </a:solidFill>
              </a:rPr>
              <a:t>Ao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fazer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isto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pode</a:t>
            </a:r>
            <a:r>
              <a:rPr lang="en-US" sz="2000" dirty="0" smtClean="0">
                <a:solidFill>
                  <a:srgbClr val="00B050"/>
                </a:solidFill>
              </a:rPr>
              <a:t>-se </a:t>
            </a:r>
            <a:r>
              <a:rPr lang="en-US" sz="2000" dirty="0" err="1">
                <a:solidFill>
                  <a:srgbClr val="00B050"/>
                </a:solidFill>
              </a:rPr>
              <a:t>estar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permitindo</a:t>
            </a:r>
            <a:r>
              <a:rPr lang="en-US" sz="2000" dirty="0" smtClean="0">
                <a:solidFill>
                  <a:srgbClr val="00B050"/>
                </a:solidFill>
              </a:rPr>
              <a:t>:</a:t>
            </a:r>
          </a:p>
          <a:p>
            <a:pPr>
              <a:buFont typeface="Courier New" pitchFamily="49" charset="0"/>
              <a:buChar char="o"/>
            </a:pPr>
            <a:r>
              <a:rPr lang="pt-PT" sz="2000" dirty="0"/>
              <a:t>O</a:t>
            </a:r>
            <a:r>
              <a:rPr lang="pt-PT" sz="2000" dirty="0" smtClean="0"/>
              <a:t> </a:t>
            </a:r>
            <a:r>
              <a:rPr lang="pt-PT" sz="2000" dirty="0"/>
              <a:t>acesso não autorizado a recursos ou informações </a:t>
            </a:r>
            <a:r>
              <a:rPr lang="pt-PT" sz="2000" dirty="0" smtClean="0"/>
              <a:t>sensíveis;</a:t>
            </a:r>
          </a:p>
          <a:p>
            <a:pPr>
              <a:buFont typeface="Courier New" pitchFamily="49" charset="0"/>
              <a:buChar char="o"/>
            </a:pPr>
            <a:r>
              <a:rPr lang="pt-PT" sz="2000" dirty="0"/>
              <a:t>Q</a:t>
            </a:r>
            <a:r>
              <a:rPr lang="pt-PT" sz="2000" dirty="0" smtClean="0"/>
              <a:t>ue </a:t>
            </a:r>
            <a:r>
              <a:rPr lang="pt-PT" sz="2000" dirty="0"/>
              <a:t>seus recursos sejam usados por </a:t>
            </a:r>
            <a:r>
              <a:rPr lang="pt-PT" sz="2000" dirty="0" smtClean="0"/>
              <a:t>atacantes;</a:t>
            </a:r>
          </a:p>
          <a:p>
            <a:pPr>
              <a:buFont typeface="Courier New" pitchFamily="49" charset="0"/>
              <a:buChar char="o"/>
            </a:pPr>
            <a:r>
              <a:rPr lang="pt-PT" sz="2000" dirty="0"/>
              <a:t>A</a:t>
            </a:r>
            <a:r>
              <a:rPr lang="pt-PT" sz="2000" dirty="0" smtClean="0"/>
              <a:t>brir </a:t>
            </a:r>
            <a:r>
              <a:rPr lang="pt-PT" sz="2000" dirty="0"/>
              <a:t>arquivos ou </a:t>
            </a:r>
            <a:r>
              <a:rPr lang="pt-PT" sz="2000" dirty="0" smtClean="0"/>
              <a:t> </a:t>
            </a:r>
            <a:r>
              <a:rPr lang="pt-PT" sz="2000" dirty="0"/>
              <a:t>executar programas que contenham códigos </a:t>
            </a:r>
            <a:r>
              <a:rPr lang="pt-PT" sz="2000" dirty="0" smtClean="0"/>
              <a:t>maliciosos.</a:t>
            </a:r>
            <a:endParaRPr lang="en-US" sz="2000" dirty="0"/>
          </a:p>
          <a:p>
            <a:pPr marL="0" indent="0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Prevenção: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E</a:t>
            </a:r>
            <a:r>
              <a:rPr lang="pt-PT" sz="2000" dirty="0" smtClean="0"/>
              <a:t>stabeleça </a:t>
            </a:r>
            <a:r>
              <a:rPr lang="pt-PT" sz="2000" dirty="0"/>
              <a:t>senhas para os </a:t>
            </a:r>
            <a:r>
              <a:rPr lang="pt-PT" sz="2000" dirty="0" smtClean="0"/>
              <a:t>compartilhamentos;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E</a:t>
            </a:r>
            <a:r>
              <a:rPr lang="pt-PT" sz="2000" dirty="0" smtClean="0"/>
              <a:t>stabeleça </a:t>
            </a:r>
            <a:r>
              <a:rPr lang="pt-PT" sz="2000" dirty="0"/>
              <a:t>permissões de acesso </a:t>
            </a:r>
            <a:r>
              <a:rPr lang="pt-PT" sz="2000" dirty="0" smtClean="0"/>
              <a:t>adequadas;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ompartilhe </a:t>
            </a:r>
            <a:r>
              <a:rPr lang="pt-PT" sz="2000" dirty="0"/>
              <a:t>seus recursos pelo tempo mínimo </a:t>
            </a:r>
            <a:r>
              <a:rPr lang="pt-PT" sz="2000" dirty="0" smtClean="0"/>
              <a:t>necessário.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1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5</a:t>
            </a:r>
            <a:r>
              <a:rPr lang="pt-PT" sz="3200" b="1" dirty="0" smtClean="0">
                <a:solidFill>
                  <a:srgbClr val="00B050"/>
                </a:solidFill>
              </a:rPr>
              <a:t>.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Spam</a:t>
            </a:r>
            <a:r>
              <a:rPr lang="pt-PT" sz="2000" b="1" dirty="0" smtClean="0"/>
              <a:t> </a:t>
            </a:r>
            <a:r>
              <a:rPr lang="pt-PT" sz="2000" dirty="0" smtClean="0"/>
              <a:t>é </a:t>
            </a:r>
            <a:r>
              <a:rPr lang="pt-PT" sz="2000" dirty="0"/>
              <a:t>o termo usado para se referir aos </a:t>
            </a:r>
            <a:r>
              <a:rPr lang="pt-PT" sz="2000" i="1" dirty="0"/>
              <a:t>e-mails</a:t>
            </a:r>
            <a:r>
              <a:rPr lang="pt-PT" sz="2000" dirty="0"/>
              <a:t> não solicitados, que geralmente são enviados para um grande número de </a:t>
            </a:r>
            <a:r>
              <a:rPr lang="pt-PT" sz="2000" dirty="0" smtClean="0"/>
              <a:t>pessoas.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/>
              <a:t>T</a:t>
            </a:r>
            <a:r>
              <a:rPr lang="pt-PT" sz="2000" dirty="0" smtClean="0"/>
              <a:t>ambém </a:t>
            </a:r>
            <a:r>
              <a:rPr lang="pt-PT" sz="2000" dirty="0"/>
              <a:t>é referenciado como UCE (</a:t>
            </a:r>
            <a:r>
              <a:rPr lang="pt-PT" sz="2000" b="1" i="1" dirty="0"/>
              <a:t>U</a:t>
            </a:r>
            <a:r>
              <a:rPr lang="pt-PT" sz="2000" i="1" dirty="0"/>
              <a:t>nsolicited </a:t>
            </a:r>
            <a:r>
              <a:rPr lang="pt-PT" sz="2000" b="1" i="1" dirty="0"/>
              <a:t>C</a:t>
            </a:r>
            <a:r>
              <a:rPr lang="pt-PT" sz="2000" i="1" dirty="0"/>
              <a:t>ommercial </a:t>
            </a:r>
            <a:r>
              <a:rPr lang="pt-PT" sz="2000" b="1" i="1" dirty="0"/>
              <a:t>E</a:t>
            </a:r>
            <a:r>
              <a:rPr lang="pt-PT" sz="2000" i="1" dirty="0"/>
              <a:t>-mail</a:t>
            </a:r>
            <a:r>
              <a:rPr lang="pt-PT" sz="2000" dirty="0" smtClean="0"/>
              <a:t>).</a:t>
            </a:r>
            <a:endParaRPr lang="pt-PT" sz="2000" dirty="0"/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O </a:t>
            </a:r>
            <a:r>
              <a:rPr lang="pt-PT" sz="2000" i="1" dirty="0" smtClean="0"/>
              <a:t>spam</a:t>
            </a:r>
            <a:r>
              <a:rPr lang="pt-PT" sz="2000" dirty="0" smtClean="0"/>
              <a:t> assemelha-se </a:t>
            </a:r>
            <a:r>
              <a:rPr lang="pt-PT" sz="2000" dirty="0"/>
              <a:t>a outras formas de propaganda, como a </a:t>
            </a:r>
            <a:r>
              <a:rPr lang="pt-PT" sz="2000" dirty="0" smtClean="0"/>
              <a:t>carta, </a:t>
            </a:r>
            <a:r>
              <a:rPr lang="pt-PT" sz="2000" dirty="0"/>
              <a:t>o panfleto recebido </a:t>
            </a:r>
            <a:r>
              <a:rPr lang="pt-PT" sz="2000" dirty="0" smtClean="0"/>
              <a:t>e </a:t>
            </a:r>
            <a:r>
              <a:rPr lang="pt-PT" sz="2000" dirty="0"/>
              <a:t>a ligação </a:t>
            </a:r>
            <a:r>
              <a:rPr lang="pt-PT" sz="2000" dirty="0" smtClean="0"/>
              <a:t>telefónica.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/>
              <a:t>O</a:t>
            </a:r>
            <a:r>
              <a:rPr lang="pt-PT" sz="2000" dirty="0" smtClean="0"/>
              <a:t> </a:t>
            </a:r>
            <a:r>
              <a:rPr lang="pt-PT" sz="2000" dirty="0"/>
              <a:t>que o difere é justamente o que o torna tão atraente e motivante para quem o </a:t>
            </a:r>
            <a:r>
              <a:rPr lang="pt-PT" sz="2000" dirty="0" smtClean="0"/>
              <a:t>envia: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 smtClean="0"/>
              <a:t>Ao </a:t>
            </a:r>
            <a:r>
              <a:rPr lang="pt-PT" sz="2000" dirty="0"/>
              <a:t>passo que nas demais formas o remetente precisa fazer algum tipo de investimento, o </a:t>
            </a:r>
            <a:r>
              <a:rPr lang="pt-PT" sz="2000" i="1" dirty="0" err="1"/>
              <a:t>spammer</a:t>
            </a:r>
            <a:r>
              <a:rPr lang="pt-PT" sz="2000" dirty="0"/>
              <a:t> necessita investir muito pouco, ou até mesmo nada, para alcançar os mesmos </a:t>
            </a:r>
            <a:r>
              <a:rPr lang="pt-PT" sz="2000" dirty="0" smtClean="0"/>
              <a:t>objectivos </a:t>
            </a:r>
            <a:r>
              <a:rPr lang="pt-PT" sz="2000" dirty="0"/>
              <a:t>e em uma escala muito maior.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54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5</a:t>
            </a:r>
            <a:r>
              <a:rPr lang="pt-PT" sz="3200" b="1" dirty="0" smtClean="0">
                <a:solidFill>
                  <a:srgbClr val="00B050"/>
                </a:solidFill>
              </a:rPr>
              <a:t>.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i="1" dirty="0"/>
              <a:t>Spams</a:t>
            </a:r>
            <a:r>
              <a:rPr lang="pt-PT" sz="2000" dirty="0"/>
              <a:t> estão </a:t>
            </a:r>
            <a:r>
              <a:rPr lang="pt-PT" sz="2000" dirty="0" smtClean="0"/>
              <a:t>directamente </a:t>
            </a:r>
            <a:r>
              <a:rPr lang="pt-PT" sz="2000" dirty="0"/>
              <a:t>associados a ataques à segurança da Internet e do </a:t>
            </a:r>
            <a:r>
              <a:rPr lang="pt-PT" sz="2000" dirty="0" smtClean="0"/>
              <a:t>utilizador, </a:t>
            </a:r>
            <a:r>
              <a:rPr lang="pt-PT" sz="2000" dirty="0"/>
              <a:t>sendo um dos grandes responsáveis pela propagação de códigos maliciosos, disseminação de golpes e venda ilegal de produtos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/>
              <a:t>Algumas das formas como </a:t>
            </a:r>
            <a:r>
              <a:rPr lang="pt-PT" sz="2000" dirty="0" smtClean="0"/>
              <a:t>um usuário </a:t>
            </a:r>
            <a:r>
              <a:rPr lang="pt-PT" sz="2000" dirty="0"/>
              <a:t>pode ser </a:t>
            </a:r>
            <a:r>
              <a:rPr lang="pt-PT" sz="2000" dirty="0" smtClean="0"/>
              <a:t>afectado </a:t>
            </a:r>
            <a:r>
              <a:rPr lang="pt-PT" sz="2000" dirty="0"/>
              <a:t>pelos problemas causados pelos </a:t>
            </a:r>
            <a:r>
              <a:rPr lang="pt-PT" sz="2000" i="1" dirty="0" err="1"/>
              <a:t>spams</a:t>
            </a:r>
            <a:r>
              <a:rPr lang="pt-PT" sz="2000" dirty="0"/>
              <a:t> são</a:t>
            </a:r>
            <a:r>
              <a:rPr lang="pt-PT" sz="2000" dirty="0" smtClean="0"/>
              <a:t>:</a:t>
            </a:r>
          </a:p>
          <a:p>
            <a:pPr marL="0" indent="0" algn="just">
              <a:buNone/>
            </a:pPr>
            <a:endParaRPr lang="pt-PT" sz="20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Perda de mensagens </a:t>
            </a:r>
            <a:r>
              <a:rPr lang="pt-PT" sz="2000" dirty="0" smtClean="0"/>
              <a:t>importantes;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Conteúdo impróprio ou </a:t>
            </a:r>
            <a:r>
              <a:rPr lang="pt-PT" sz="2000" dirty="0" smtClean="0"/>
              <a:t>ofensivo;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Gasto desnecessário de </a:t>
            </a:r>
            <a:r>
              <a:rPr lang="pt-PT" sz="2000" dirty="0" smtClean="0"/>
              <a:t>tempo;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Não recebimento de </a:t>
            </a:r>
            <a:r>
              <a:rPr lang="pt-PT" sz="2000" i="1" dirty="0" smtClean="0"/>
              <a:t>e-mails;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Classificação errada de </a:t>
            </a:r>
            <a:r>
              <a:rPr lang="pt-PT" sz="2000" dirty="0" smtClean="0"/>
              <a:t>mensagens;</a:t>
            </a:r>
          </a:p>
          <a:p>
            <a:pPr algn="just">
              <a:buFont typeface="Courier New" pitchFamily="49" charset="0"/>
              <a:buChar char="o"/>
            </a:pPr>
            <a:endParaRPr lang="pt-PT" sz="2000" dirty="0"/>
          </a:p>
          <a:p>
            <a:pPr marL="0" indent="0" algn="just">
              <a:buNone/>
            </a:pP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2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5</a:t>
            </a:r>
            <a:r>
              <a:rPr lang="pt-PT" sz="3200" b="1" dirty="0" smtClean="0">
                <a:solidFill>
                  <a:srgbClr val="00B050"/>
                </a:solidFill>
              </a:rPr>
              <a:t>.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dirty="0"/>
              <a:t>Independente do tipo de acesso à Internet usado, </a:t>
            </a:r>
            <a:r>
              <a:rPr lang="pt-PT" sz="2000" b="1" dirty="0" smtClean="0">
                <a:solidFill>
                  <a:srgbClr val="00B050"/>
                </a:solidFill>
              </a:rPr>
              <a:t>é </a:t>
            </a:r>
            <a:r>
              <a:rPr lang="pt-PT" sz="2000" b="1" dirty="0">
                <a:solidFill>
                  <a:srgbClr val="00B050"/>
                </a:solidFill>
              </a:rPr>
              <a:t>destinatário </a:t>
            </a:r>
            <a:r>
              <a:rPr lang="pt-PT" sz="2000" dirty="0"/>
              <a:t>do </a:t>
            </a:r>
            <a:r>
              <a:rPr lang="pt-PT" sz="2000" i="1" dirty="0"/>
              <a:t>spam</a:t>
            </a:r>
            <a:r>
              <a:rPr lang="pt-PT" sz="2000" dirty="0"/>
              <a:t> quem paga pelo envio da </a:t>
            </a:r>
            <a:r>
              <a:rPr lang="pt-PT" sz="2000" dirty="0" smtClean="0"/>
              <a:t>mensagem.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 smtClean="0"/>
              <a:t>Os </a:t>
            </a:r>
            <a:r>
              <a:rPr lang="pt-PT" sz="2000" dirty="0"/>
              <a:t>provedores, para tentar minimizar os problemas, provisionam mais recursos computacionais e os custos derivados acabam sendo transferidos e incorporados ao valor mensal que os </a:t>
            </a:r>
            <a:r>
              <a:rPr lang="pt-PT" sz="2000" dirty="0" smtClean="0"/>
              <a:t>utilizadores </a:t>
            </a:r>
            <a:r>
              <a:rPr lang="pt-PT" sz="2000" dirty="0"/>
              <a:t>pagam</a:t>
            </a:r>
            <a:r>
              <a:rPr lang="pt-PT" sz="2000" dirty="0" smtClean="0"/>
              <a:t>.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/>
              <a:t>Alguns dos problemas relacionados a </a:t>
            </a:r>
            <a:r>
              <a:rPr lang="pt-PT" sz="2000" i="1" dirty="0"/>
              <a:t>spam</a:t>
            </a:r>
            <a:r>
              <a:rPr lang="pt-PT" sz="2000" dirty="0"/>
              <a:t> que provedores e empresas costumam enfrentar são:</a:t>
            </a:r>
            <a:endParaRPr lang="pt-PT" sz="2000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000" dirty="0" smtClean="0"/>
              <a:t>Impacto </a:t>
            </a:r>
            <a:r>
              <a:rPr lang="pt-PT" sz="2000" dirty="0"/>
              <a:t>na </a:t>
            </a:r>
            <a:r>
              <a:rPr lang="pt-PT" sz="2000" dirty="0" smtClean="0"/>
              <a:t>banda;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Má utilização dos </a:t>
            </a:r>
            <a:r>
              <a:rPr lang="pt-PT" sz="2000" dirty="0" smtClean="0"/>
              <a:t>servidores (processamento e espaço);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Inclusão em listas de </a:t>
            </a:r>
            <a:r>
              <a:rPr lang="pt-PT" sz="2000" dirty="0" smtClean="0"/>
              <a:t>bloqueio;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Investimento extra em </a:t>
            </a:r>
            <a:r>
              <a:rPr lang="pt-PT" sz="2000" dirty="0" smtClean="0"/>
              <a:t>recursos.</a:t>
            </a:r>
            <a:endParaRPr lang="pt-PT" sz="2000" dirty="0"/>
          </a:p>
          <a:p>
            <a:pPr marL="0" indent="0" algn="just">
              <a:buNone/>
            </a:pP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Beloward EP, 2016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68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5</a:t>
            </a:r>
            <a:r>
              <a:rPr lang="pt-PT" sz="3200" b="1" dirty="0" smtClean="0">
                <a:solidFill>
                  <a:srgbClr val="00B050"/>
                </a:solidFill>
              </a:rPr>
              <a:t>.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5.1. Técnicas Utilizadas</a:t>
            </a:r>
          </a:p>
          <a:p>
            <a:pPr marL="0" indent="0" algn="just">
              <a:buNone/>
            </a:pPr>
            <a:r>
              <a:rPr lang="pt-PT" sz="2000" dirty="0" smtClean="0"/>
              <a:t>Os </a:t>
            </a:r>
            <a:r>
              <a:rPr lang="pt-PT" sz="2000" i="1" dirty="0" err="1"/>
              <a:t>spammers</a:t>
            </a:r>
            <a:r>
              <a:rPr lang="pt-PT" sz="2000" dirty="0"/>
              <a:t> utilizam diversas técnicas para </a:t>
            </a:r>
            <a:r>
              <a:rPr lang="pt-PT" sz="2000" dirty="0" smtClean="0"/>
              <a:t>colectar </a:t>
            </a:r>
            <a:r>
              <a:rPr lang="pt-PT" sz="2000" dirty="0"/>
              <a:t>endereços de </a:t>
            </a:r>
            <a:r>
              <a:rPr lang="pt-PT" sz="2000" i="1" dirty="0"/>
              <a:t>e-mail</a:t>
            </a:r>
            <a:r>
              <a:rPr lang="pt-PT" sz="2000" dirty="0"/>
              <a:t>, desde a compra de bancos de dados até a produção de suas próprias listas, geradas a partir de</a:t>
            </a:r>
            <a:r>
              <a:rPr lang="pt-PT" sz="2000" dirty="0" smtClean="0"/>
              <a:t>:</a:t>
            </a:r>
            <a:endParaRPr lang="pt-PT" sz="2000" dirty="0"/>
          </a:p>
          <a:p>
            <a:pPr algn="just">
              <a:buFont typeface="Courier New" pitchFamily="49" charset="0"/>
              <a:buChar char="o"/>
            </a:pPr>
            <a:r>
              <a:rPr lang="pt-PT" sz="2000" b="1" dirty="0">
                <a:solidFill>
                  <a:srgbClr val="00B050"/>
                </a:solidFill>
              </a:rPr>
              <a:t>Ataques de </a:t>
            </a:r>
            <a:r>
              <a:rPr lang="pt-PT" sz="2000" b="1" dirty="0" smtClean="0">
                <a:solidFill>
                  <a:srgbClr val="00B050"/>
                </a:solidFill>
              </a:rPr>
              <a:t>dicionário -</a:t>
            </a:r>
            <a:r>
              <a:rPr lang="pt-PT" sz="2000" b="1" dirty="0" smtClean="0"/>
              <a:t> </a:t>
            </a:r>
            <a:r>
              <a:rPr lang="pt-PT" sz="2000" dirty="0" smtClean="0"/>
              <a:t>consistem </a:t>
            </a:r>
            <a:r>
              <a:rPr lang="pt-PT" sz="2000" dirty="0"/>
              <a:t>em formar endereços de </a:t>
            </a:r>
            <a:r>
              <a:rPr lang="pt-PT" sz="2000" i="1" dirty="0"/>
              <a:t>e-mail</a:t>
            </a:r>
            <a:r>
              <a:rPr lang="pt-PT" sz="2000" dirty="0"/>
              <a:t> a partir de listas de nomes de pessoas, de palavras presentes em dicionários e/ou da combinação de caracteres </a:t>
            </a:r>
            <a:r>
              <a:rPr lang="pt-PT" sz="2000" dirty="0" smtClean="0"/>
              <a:t>alfanuméricos;</a:t>
            </a:r>
          </a:p>
          <a:p>
            <a:pPr algn="just">
              <a:buFont typeface="Courier New" pitchFamily="49" charset="0"/>
              <a:buChar char="o"/>
            </a:pPr>
            <a:endParaRPr lang="pt-PT" sz="2000" b="1" dirty="0"/>
          </a:p>
          <a:p>
            <a:pPr algn="just">
              <a:buFont typeface="Courier New" pitchFamily="49" charset="0"/>
              <a:buChar char="o"/>
            </a:pPr>
            <a:r>
              <a:rPr lang="pt-PT" sz="2000" b="1" dirty="0">
                <a:solidFill>
                  <a:srgbClr val="00B050"/>
                </a:solidFill>
              </a:rPr>
              <a:t>Códigos </a:t>
            </a:r>
            <a:r>
              <a:rPr lang="pt-PT" sz="2000" b="1" dirty="0" smtClean="0">
                <a:solidFill>
                  <a:srgbClr val="00B050"/>
                </a:solidFill>
              </a:rPr>
              <a:t>maliciosos - </a:t>
            </a:r>
            <a:r>
              <a:rPr lang="pt-PT" sz="2000" dirty="0" smtClean="0"/>
              <a:t>muitos </a:t>
            </a:r>
            <a:r>
              <a:rPr lang="pt-PT" sz="2000" dirty="0"/>
              <a:t>códigos maliciosos são </a:t>
            </a:r>
            <a:r>
              <a:rPr lang="pt-PT" sz="2000" dirty="0" smtClean="0"/>
              <a:t>projectados </a:t>
            </a:r>
            <a:r>
              <a:rPr lang="pt-PT" sz="2000" dirty="0"/>
              <a:t>para varrer o computador infectado em busca de endereços de </a:t>
            </a:r>
            <a:r>
              <a:rPr lang="pt-PT" sz="2000" i="1" dirty="0"/>
              <a:t>e-mail</a:t>
            </a:r>
            <a:r>
              <a:rPr lang="pt-PT" sz="2000" dirty="0"/>
              <a:t> que, posteriormente, são repassados para os </a:t>
            </a:r>
            <a:r>
              <a:rPr lang="pt-PT" sz="2000" i="1" dirty="0" err="1"/>
              <a:t>spammers</a:t>
            </a:r>
            <a:r>
              <a:rPr lang="pt-PT" sz="2000" dirty="0" smtClean="0"/>
              <a:t>.</a:t>
            </a:r>
          </a:p>
          <a:p>
            <a:pPr algn="just">
              <a:buFont typeface="Courier New" pitchFamily="49" charset="0"/>
              <a:buChar char="o"/>
            </a:pPr>
            <a:endParaRPr lang="pt-PT" sz="2000" b="1" dirty="0" smtClean="0"/>
          </a:p>
          <a:p>
            <a:pPr algn="just">
              <a:buFont typeface="Courier New" pitchFamily="49" charset="0"/>
              <a:buChar char="o"/>
            </a:pPr>
            <a:r>
              <a:rPr lang="pt-PT" sz="2000" b="1" i="1" dirty="0" err="1" smtClean="0">
                <a:solidFill>
                  <a:srgbClr val="00B050"/>
                </a:solidFill>
              </a:rPr>
              <a:t>Harvesting</a:t>
            </a:r>
            <a:r>
              <a:rPr lang="pt-PT" sz="2000" b="1" dirty="0">
                <a:solidFill>
                  <a:srgbClr val="00B050"/>
                </a:solidFill>
              </a:rPr>
              <a:t> </a:t>
            </a:r>
            <a:r>
              <a:rPr lang="pt-PT" sz="2000" b="1" dirty="0" smtClean="0">
                <a:solidFill>
                  <a:srgbClr val="00B050"/>
                </a:solidFill>
              </a:rPr>
              <a:t>-</a:t>
            </a:r>
            <a:r>
              <a:rPr lang="pt-PT" sz="2000" dirty="0" smtClean="0">
                <a:solidFill>
                  <a:srgbClr val="00B050"/>
                </a:solidFill>
              </a:rPr>
              <a:t> </a:t>
            </a:r>
            <a:r>
              <a:rPr lang="pt-PT" sz="2000" dirty="0"/>
              <a:t>consiste em </a:t>
            </a:r>
            <a:r>
              <a:rPr lang="pt-PT" sz="2000" dirty="0" smtClean="0"/>
              <a:t>colectar </a:t>
            </a:r>
            <a:r>
              <a:rPr lang="pt-PT" sz="2000" dirty="0"/>
              <a:t>endereços de </a:t>
            </a:r>
            <a:r>
              <a:rPr lang="pt-PT" sz="2000" i="1" dirty="0"/>
              <a:t>e-mail</a:t>
            </a:r>
            <a:r>
              <a:rPr lang="pt-PT" sz="2000" dirty="0"/>
              <a:t> por meio de varreduras em páginas </a:t>
            </a:r>
            <a:r>
              <a:rPr lang="pt-PT" sz="2000" i="1" dirty="0"/>
              <a:t>Web</a:t>
            </a:r>
            <a:r>
              <a:rPr lang="pt-PT" sz="2000" dirty="0"/>
              <a:t> e arquivos de listas de discussão, entre outros. Para tentar combater esta técnica, muitas páginas </a:t>
            </a:r>
            <a:r>
              <a:rPr lang="pt-PT" sz="2000" i="1" dirty="0"/>
              <a:t>Web</a:t>
            </a:r>
            <a:r>
              <a:rPr lang="pt-PT" sz="2000" dirty="0"/>
              <a:t> e listas de discussão apresentam os endereços de forma </a:t>
            </a:r>
            <a:r>
              <a:rPr lang="pt-PT" sz="2000" dirty="0" smtClean="0"/>
              <a:t>ofuscada.</a:t>
            </a:r>
            <a:endParaRPr lang="pt-PT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5</a:t>
            </a:r>
            <a:r>
              <a:rPr lang="pt-PT" sz="3200" b="1" dirty="0" smtClean="0">
                <a:solidFill>
                  <a:srgbClr val="00B050"/>
                </a:solidFill>
              </a:rPr>
              <a:t>.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5.2. Características</a:t>
            </a:r>
          </a:p>
          <a:p>
            <a:pPr marL="0" indent="0" algn="just">
              <a:buNone/>
            </a:pPr>
            <a:endParaRPr lang="pt-PT" sz="2000" b="1" dirty="0" smtClean="0"/>
          </a:p>
          <a:p>
            <a:pPr marL="0" indent="0" algn="just">
              <a:buNone/>
            </a:pPr>
            <a:r>
              <a:rPr lang="pt-PT" sz="2000" dirty="0"/>
              <a:t>É muito importante </a:t>
            </a:r>
            <a:r>
              <a:rPr lang="pt-PT" sz="2000" dirty="0" smtClean="0"/>
              <a:t>saber </a:t>
            </a:r>
            <a:r>
              <a:rPr lang="pt-PT" sz="2000" dirty="0"/>
              <a:t>como identificar os </a:t>
            </a:r>
            <a:r>
              <a:rPr lang="pt-PT" sz="2000" i="1" dirty="0"/>
              <a:t>spams</a:t>
            </a:r>
            <a:r>
              <a:rPr lang="pt-PT" sz="2000" dirty="0"/>
              <a:t>, para poder detectá-los mais </a:t>
            </a:r>
            <a:r>
              <a:rPr lang="pt-PT" sz="2000" dirty="0" smtClean="0"/>
              <a:t>facilmente </a:t>
            </a:r>
            <a:r>
              <a:rPr lang="pt-PT" sz="2000" dirty="0"/>
              <a:t>e agir </a:t>
            </a:r>
            <a:r>
              <a:rPr lang="pt-PT" sz="2000" dirty="0" smtClean="0"/>
              <a:t>adequadamente.</a:t>
            </a:r>
          </a:p>
          <a:p>
            <a:pPr marL="0" indent="0" algn="just">
              <a:buNone/>
            </a:pPr>
            <a:endParaRPr lang="pt-PT" sz="2000" b="1" dirty="0" smtClean="0"/>
          </a:p>
          <a:p>
            <a:pPr marL="0" indent="0" algn="just">
              <a:buNone/>
            </a:pPr>
            <a:r>
              <a:rPr lang="pt-PT" sz="2000" dirty="0"/>
              <a:t>As principais </a:t>
            </a:r>
            <a:r>
              <a:rPr lang="pt-PT" sz="2000" dirty="0" smtClean="0"/>
              <a:t>características</a:t>
            </a:r>
            <a:r>
              <a:rPr lang="pt-PT" sz="2000" dirty="0"/>
              <a:t> </a:t>
            </a:r>
            <a:r>
              <a:rPr lang="pt-PT" sz="2000" dirty="0" smtClean="0"/>
              <a:t>dos </a:t>
            </a:r>
            <a:r>
              <a:rPr lang="pt-PT" sz="2000" i="1" dirty="0" err="1"/>
              <a:t>spams</a:t>
            </a:r>
            <a:r>
              <a:rPr lang="pt-PT" sz="2000" dirty="0"/>
              <a:t> </a:t>
            </a:r>
            <a:r>
              <a:rPr lang="pt-PT" sz="2000" dirty="0" smtClean="0"/>
              <a:t>são: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/>
              <a:t>Apresentam cabeçalho </a:t>
            </a:r>
            <a:r>
              <a:rPr lang="pt-PT" sz="2000" b="1" dirty="0" smtClean="0"/>
              <a:t>suspeito;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/>
              <a:t>Apresentam no campo Assunto (</a:t>
            </a:r>
            <a:r>
              <a:rPr lang="pt-PT" sz="2000" b="1" i="1" dirty="0" err="1"/>
              <a:t>Subject</a:t>
            </a:r>
            <a:r>
              <a:rPr lang="pt-PT" sz="2000" b="1" dirty="0"/>
              <a:t>) palavras com grafia errada ou </a:t>
            </a:r>
            <a:r>
              <a:rPr lang="pt-PT" sz="2000" b="1" dirty="0" smtClean="0"/>
              <a:t>suspeita;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/>
              <a:t>Apresentam no campo Assunto textos alarmantes ou </a:t>
            </a:r>
            <a:r>
              <a:rPr lang="pt-PT" sz="2000" b="1" dirty="0" smtClean="0"/>
              <a:t>vagos;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/>
              <a:t>Oferecem opção de remoção da lista de </a:t>
            </a:r>
            <a:r>
              <a:rPr lang="pt-PT" sz="2000" b="1" dirty="0" smtClean="0"/>
              <a:t>divulgação;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b="1" dirty="0"/>
              <a:t>Prometem que serão enviados </a:t>
            </a:r>
            <a:r>
              <a:rPr lang="pt-PT" sz="2000" b="1" dirty="0" smtClean="0"/>
              <a:t>“uma </a:t>
            </a:r>
            <a:r>
              <a:rPr lang="pt-PT" sz="2000" b="1" dirty="0"/>
              <a:t>única </a:t>
            </a:r>
            <a:r>
              <a:rPr lang="pt-PT" sz="2000" b="1" dirty="0" smtClean="0"/>
              <a:t>vez”;</a:t>
            </a:r>
          </a:p>
          <a:p>
            <a:pPr marL="0" indent="0" algn="just">
              <a:buNone/>
            </a:pPr>
            <a:endParaRPr lang="pt-PT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6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5</a:t>
            </a:r>
            <a:r>
              <a:rPr lang="pt-PT" sz="3200" b="1" dirty="0" smtClean="0">
                <a:solidFill>
                  <a:srgbClr val="00B050"/>
                </a:solidFill>
              </a:rPr>
              <a:t>.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b="1" dirty="0" smtClean="0">
                <a:solidFill>
                  <a:srgbClr val="00B050"/>
                </a:solidFill>
              </a:rPr>
              <a:t>5.3. Prevenção</a:t>
            </a:r>
          </a:p>
          <a:p>
            <a:pPr marL="0" indent="0" algn="just">
              <a:buNone/>
            </a:pPr>
            <a:endParaRPr lang="pt-PT" sz="2000" b="1" dirty="0" smtClean="0"/>
          </a:p>
          <a:p>
            <a:pPr marL="0" indent="0" algn="just">
              <a:buNone/>
            </a:pPr>
            <a:r>
              <a:rPr lang="pt-PT" sz="2000" dirty="0"/>
              <a:t>Alguns cuidados que você deve tomar para tentar reduzir a quantidade de </a:t>
            </a:r>
            <a:r>
              <a:rPr lang="pt-PT" sz="2000" i="1" dirty="0" err="1"/>
              <a:t>spams</a:t>
            </a:r>
            <a:r>
              <a:rPr lang="pt-PT" sz="2000" dirty="0"/>
              <a:t> recebidos </a:t>
            </a:r>
            <a:r>
              <a:rPr lang="pt-PT" sz="2000" dirty="0" smtClean="0"/>
              <a:t>são:</a:t>
            </a:r>
          </a:p>
          <a:p>
            <a:pPr marL="0" indent="0" algn="just">
              <a:buNone/>
            </a:pPr>
            <a:endParaRPr lang="pt-PT" sz="2000" b="1" dirty="0"/>
          </a:p>
          <a:p>
            <a:pPr algn="just">
              <a:buFont typeface="Courier New" pitchFamily="49" charset="0"/>
              <a:buChar char="o"/>
            </a:pPr>
            <a:r>
              <a:rPr lang="pt-PT" sz="2000" dirty="0" smtClean="0"/>
              <a:t>Filtrar </a:t>
            </a:r>
            <a:r>
              <a:rPr lang="pt-PT" sz="2000" dirty="0"/>
              <a:t>as mensagens </a:t>
            </a:r>
            <a:r>
              <a:rPr lang="pt-PT" sz="2000" dirty="0" smtClean="0"/>
              <a:t>indesejadas;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S</a:t>
            </a:r>
            <a:r>
              <a:rPr lang="pt-PT" sz="2000" dirty="0" smtClean="0"/>
              <a:t>eja </a:t>
            </a:r>
            <a:r>
              <a:rPr lang="pt-PT" sz="2000" dirty="0"/>
              <a:t>cuidadoso ao fornecer seu endereço de </a:t>
            </a:r>
            <a:r>
              <a:rPr lang="pt-PT" sz="2000" i="1" dirty="0" smtClean="0"/>
              <a:t>e-mail;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F</a:t>
            </a:r>
            <a:r>
              <a:rPr lang="pt-PT" sz="2000" dirty="0" smtClean="0"/>
              <a:t>ique </a:t>
            </a:r>
            <a:r>
              <a:rPr lang="pt-PT" sz="2000" dirty="0"/>
              <a:t>atento a opções </a:t>
            </a:r>
            <a:r>
              <a:rPr lang="pt-PT" sz="2000" dirty="0" smtClean="0"/>
              <a:t>pré-seleccionadas;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N</a:t>
            </a:r>
            <a:r>
              <a:rPr lang="pt-PT" sz="2000" dirty="0" smtClean="0"/>
              <a:t>ão </a:t>
            </a:r>
            <a:r>
              <a:rPr lang="pt-PT" sz="2000" dirty="0"/>
              <a:t>siga </a:t>
            </a:r>
            <a:r>
              <a:rPr lang="pt-PT" sz="2000" i="1" dirty="0"/>
              <a:t>links</a:t>
            </a:r>
            <a:r>
              <a:rPr lang="pt-PT" sz="2000" dirty="0"/>
              <a:t> recebidos em </a:t>
            </a:r>
            <a:r>
              <a:rPr lang="pt-PT" sz="2000" i="1" dirty="0" smtClean="0"/>
              <a:t>spams</a:t>
            </a:r>
            <a:r>
              <a:rPr lang="pt-PT" sz="2000" dirty="0" smtClean="0"/>
              <a:t>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N</a:t>
            </a:r>
            <a:r>
              <a:rPr lang="pt-PT" sz="2000" dirty="0" smtClean="0"/>
              <a:t>ão </a:t>
            </a:r>
            <a:r>
              <a:rPr lang="pt-PT" sz="2000" dirty="0"/>
              <a:t>responda mensagens deste </a:t>
            </a:r>
            <a:r>
              <a:rPr lang="pt-PT" sz="2000" dirty="0" smtClean="0"/>
              <a:t>tipo;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C</a:t>
            </a:r>
            <a:r>
              <a:rPr lang="pt-PT" sz="2000" dirty="0" smtClean="0"/>
              <a:t>rie </a:t>
            </a:r>
            <a:r>
              <a:rPr lang="pt-PT" sz="2000" dirty="0"/>
              <a:t>contas de </a:t>
            </a:r>
            <a:r>
              <a:rPr lang="pt-PT" sz="2000" i="1" dirty="0"/>
              <a:t>e-mail</a:t>
            </a:r>
            <a:r>
              <a:rPr lang="pt-PT" sz="2000" dirty="0"/>
              <a:t> secundárias e forneça-as em locais onde as chances de receber </a:t>
            </a:r>
            <a:r>
              <a:rPr lang="pt-PT" sz="2000" i="1" dirty="0"/>
              <a:t>spam</a:t>
            </a:r>
            <a:r>
              <a:rPr lang="pt-PT" sz="2000" dirty="0"/>
              <a:t> são </a:t>
            </a:r>
            <a:r>
              <a:rPr lang="pt-PT" sz="2000" dirty="0" smtClean="0"/>
              <a:t>grandes;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U</a:t>
            </a:r>
            <a:r>
              <a:rPr lang="pt-PT" sz="2000" dirty="0" smtClean="0"/>
              <a:t>tilize </a:t>
            </a:r>
            <a:r>
              <a:rPr lang="pt-PT" sz="2000" dirty="0"/>
              <a:t>as opções de privacidade das redes </a:t>
            </a:r>
            <a:r>
              <a:rPr lang="pt-PT" sz="2000" dirty="0" smtClean="0"/>
              <a:t>sociais;</a:t>
            </a:r>
          </a:p>
          <a:p>
            <a:pPr algn="just">
              <a:buFont typeface="Courier New" pitchFamily="49" charset="0"/>
              <a:buChar char="o"/>
            </a:pPr>
            <a:r>
              <a:rPr lang="pt-PT" sz="2000" dirty="0"/>
              <a:t>R</a:t>
            </a:r>
            <a:r>
              <a:rPr lang="pt-PT" sz="2000" dirty="0" smtClean="0"/>
              <a:t>espeite </a:t>
            </a:r>
            <a:r>
              <a:rPr lang="pt-PT" sz="2000" dirty="0"/>
              <a:t>o endereço de </a:t>
            </a:r>
            <a:r>
              <a:rPr lang="pt-PT" sz="2000" i="1" dirty="0"/>
              <a:t>e-mail</a:t>
            </a:r>
            <a:r>
              <a:rPr lang="pt-PT" sz="2000" dirty="0"/>
              <a:t> de outras </a:t>
            </a:r>
            <a:r>
              <a:rPr lang="pt-PT" sz="2000" dirty="0" smtClean="0"/>
              <a:t>pessoas.</a:t>
            </a:r>
            <a:endParaRPr lang="pt-PT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7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solidFill>
                  <a:srgbClr val="00B050"/>
                </a:solidFill>
              </a:rPr>
              <a:t>6</a:t>
            </a:r>
            <a:r>
              <a:rPr lang="pt-PT" sz="3200" b="1" dirty="0" smtClean="0">
                <a:solidFill>
                  <a:srgbClr val="00B050"/>
                </a:solidFill>
              </a:rPr>
              <a:t>. Outros Riscos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67" y="1142216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2000" dirty="0" smtClean="0"/>
              <a:t>Actualmente, </a:t>
            </a:r>
            <a:r>
              <a:rPr lang="pt-PT" sz="2000" dirty="0"/>
              <a:t>devido à grande quantidade de serviços disponíveis, a maioria das </a:t>
            </a:r>
            <a:r>
              <a:rPr lang="pt-PT" sz="2000" dirty="0" smtClean="0"/>
              <a:t>acções </a:t>
            </a:r>
            <a:r>
              <a:rPr lang="pt-PT" sz="2000" dirty="0"/>
              <a:t>dos </a:t>
            </a:r>
            <a:r>
              <a:rPr lang="pt-PT" sz="2000" dirty="0" smtClean="0"/>
              <a:t>utilizadores </a:t>
            </a:r>
            <a:r>
              <a:rPr lang="pt-PT" sz="2000" dirty="0"/>
              <a:t>na Internet são executadas pelo acesso a páginas </a:t>
            </a:r>
            <a:r>
              <a:rPr lang="pt-PT" sz="2000" i="1" dirty="0" smtClean="0"/>
              <a:t>Web</a:t>
            </a:r>
            <a:r>
              <a:rPr lang="pt-PT" sz="2000" dirty="0"/>
              <a:t>.</a:t>
            </a:r>
            <a:endParaRPr lang="pt-PT" sz="2000" b="1" dirty="0" smtClean="0"/>
          </a:p>
          <a:p>
            <a:pPr marL="0" indent="0" algn="just">
              <a:buNone/>
            </a:pPr>
            <a:endParaRPr lang="pt-PT" sz="2000" b="1" dirty="0" smtClean="0"/>
          </a:p>
          <a:p>
            <a:pPr marL="0" indent="0" algn="just">
              <a:buNone/>
            </a:pPr>
            <a:r>
              <a:rPr lang="pt-PT" sz="2000" dirty="0"/>
              <a:t>Para atender a grande demanda, incorporar maior funcionalidade e melhorar a aparência das páginas </a:t>
            </a:r>
            <a:r>
              <a:rPr lang="pt-PT" sz="2000" i="1" dirty="0"/>
              <a:t>Web</a:t>
            </a:r>
            <a:r>
              <a:rPr lang="pt-PT" sz="2000" dirty="0"/>
              <a:t>, novos recursos de navegação foram desenvolvidos e novos serviços foram </a:t>
            </a:r>
            <a:r>
              <a:rPr lang="pt-PT" sz="2000" dirty="0" smtClean="0"/>
              <a:t>disponibilizados.</a:t>
            </a:r>
          </a:p>
          <a:p>
            <a:pPr marL="0" indent="0" algn="just">
              <a:buNone/>
            </a:pPr>
            <a:endParaRPr lang="pt-PT" sz="2000" dirty="0"/>
          </a:p>
          <a:p>
            <a:pPr marL="0" indent="0" algn="just">
              <a:buNone/>
            </a:pPr>
            <a:r>
              <a:rPr lang="pt-PT" sz="2000" dirty="0" smtClean="0"/>
              <a:t>Estes </a:t>
            </a:r>
            <a:r>
              <a:rPr lang="pt-PT" sz="2000" dirty="0"/>
              <a:t>novos recursos e serviços, infelizmente, não passaram despercebidos por pessoas mal-intencionadas, que viram neles novas possibilidades para </a:t>
            </a:r>
            <a:r>
              <a:rPr lang="pt-PT" sz="2000" dirty="0" smtClean="0"/>
              <a:t>colectar </a:t>
            </a:r>
            <a:r>
              <a:rPr lang="pt-PT" sz="2000" dirty="0"/>
              <a:t>informações e aplicar golpes</a:t>
            </a:r>
            <a:r>
              <a:rPr lang="pt-PT" sz="2000" dirty="0" smtClean="0"/>
              <a:t>.</a:t>
            </a:r>
            <a:endParaRPr lang="pt-PT" sz="2000" dirty="0"/>
          </a:p>
          <a:p>
            <a:pPr marL="0" indent="0" algn="just">
              <a:buNone/>
            </a:pPr>
            <a:endParaRPr lang="pt-PT" sz="2000" dirty="0" smtClean="0"/>
          </a:p>
          <a:p>
            <a:pPr marL="0" indent="0" algn="just">
              <a:buNone/>
            </a:pPr>
            <a:r>
              <a:rPr lang="pt-PT" sz="2000" dirty="0"/>
              <a:t>Além disto, a grande quantidade de computadores conectados à rede propiciou e facilitou </a:t>
            </a:r>
            <a:r>
              <a:rPr lang="pt-PT" sz="2000" dirty="0" smtClean="0"/>
              <a:t>a partilha de </a:t>
            </a:r>
            <a:r>
              <a:rPr lang="pt-PT" sz="2000" dirty="0"/>
              <a:t>recursos entre os </a:t>
            </a:r>
            <a:r>
              <a:rPr lang="pt-PT" sz="2000" dirty="0" smtClean="0"/>
              <a:t>utilizadores. </a:t>
            </a:r>
            <a:r>
              <a:rPr lang="pt-PT" sz="2000" dirty="0"/>
              <a:t>Assim como no caso dos recursos e serviços </a:t>
            </a:r>
            <a:r>
              <a:rPr lang="pt-PT" sz="2000" i="1" dirty="0"/>
              <a:t>Web</a:t>
            </a:r>
            <a:r>
              <a:rPr lang="pt-PT" sz="2000" dirty="0"/>
              <a:t>, </a:t>
            </a:r>
            <a:r>
              <a:rPr lang="pt-PT" sz="2000" dirty="0" smtClean="0"/>
              <a:t>a partilha de </a:t>
            </a:r>
            <a:r>
              <a:rPr lang="pt-PT" sz="2000" dirty="0"/>
              <a:t>recursos também pode representar riscos e necessitar de alguns cuidados especiais</a:t>
            </a:r>
            <a:endParaRPr lang="pt-PT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548-35E5-4269-8652-2960E2861878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9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9059</TotalTime>
  <Words>1972</Words>
  <Application>Microsoft Office PowerPoint</Application>
  <PresentationFormat>On-screen Show (4:3)</PresentationFormat>
  <Paragraphs>230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 Theme</vt:lpstr>
      <vt:lpstr> Aula 3 Spams e Outros Riscos  </vt:lpstr>
      <vt:lpstr> 5. Spam 6. Outros Riscos </vt:lpstr>
      <vt:lpstr>5. Spam</vt:lpstr>
      <vt:lpstr>5. Spam</vt:lpstr>
      <vt:lpstr>5. Spam</vt:lpstr>
      <vt:lpstr>5. Spam</vt:lpstr>
      <vt:lpstr>5. Spam</vt:lpstr>
      <vt:lpstr>5. Spam</vt:lpstr>
      <vt:lpstr>6. Outros Riscos</vt:lpstr>
      <vt:lpstr>6. Outros Riscos</vt:lpstr>
      <vt:lpstr>6. Outros Riscos</vt:lpstr>
      <vt:lpstr>6. Outros Riscos</vt:lpstr>
      <vt:lpstr>6. Outros Riscos</vt:lpstr>
      <vt:lpstr>6. Outros Riscos</vt:lpstr>
      <vt:lpstr>6. Outros Riscos</vt:lpstr>
      <vt:lpstr>6. Outros Riscos</vt:lpstr>
      <vt:lpstr>6. Outros Riscos</vt:lpstr>
      <vt:lpstr>6. Outros Riscos</vt:lpstr>
      <vt:lpstr>6. Outros Riscos</vt:lpstr>
      <vt:lpstr>6. Outros Riscos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estrutural dum Projecto</dc:title>
  <dc:creator>user</dc:creator>
  <cp:lastModifiedBy>HP</cp:lastModifiedBy>
  <cp:revision>179</cp:revision>
  <dcterms:created xsi:type="dcterms:W3CDTF">2014-03-16T14:04:05Z</dcterms:created>
  <dcterms:modified xsi:type="dcterms:W3CDTF">2023-10-09T08:17:52Z</dcterms:modified>
</cp:coreProperties>
</file>