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89" r:id="rId2"/>
    <p:sldId id="390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91" r:id="rId15"/>
    <p:sldId id="379" r:id="rId16"/>
    <p:sldId id="380" r:id="rId17"/>
    <p:sldId id="381" r:id="rId18"/>
    <p:sldId id="382" r:id="rId19"/>
    <p:sldId id="384" r:id="rId20"/>
    <p:sldId id="392" r:id="rId21"/>
    <p:sldId id="385" r:id="rId22"/>
    <p:sldId id="393" r:id="rId23"/>
    <p:sldId id="387" r:id="rId24"/>
    <p:sldId id="394" r:id="rId25"/>
    <p:sldId id="395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BF90F-AF76-4ACC-BD76-D199C1A8DA99}" type="datetimeFigureOut">
              <a:rPr lang="pt-PT" smtClean="0"/>
              <a:pPr/>
              <a:t>02-05-2018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6818C-A449-4305-9F17-D62C56D13252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08189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9E2EE-AC16-4684-A540-8AE6486CA605}" type="datetimeFigureOut">
              <a:rPr lang="pt-PT" smtClean="0"/>
              <a:pPr/>
              <a:t>02-05-2018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C034-826F-426E-AC61-73B0D6ED732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7711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Assinatura,</a:t>
            </a:r>
            <a:r>
              <a:rPr lang="pt-PT" baseline="0" dirty="0" smtClean="0"/>
              <a:t> quando eh detectado gracas a uma detecao anterior. </a:t>
            </a:r>
            <a:r>
              <a:rPr lang="pt-PT" baseline="0" smtClean="0"/>
              <a:t>Heuristica, quando apresenta caracteristicas semelhantes (nome, endereco, tipo fisico), comportamento,.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141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1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A8B3-969D-44D1-B659-825CABFB0EEE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7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7255-8DE3-4A59-BE4C-36EBC162371F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03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771B-272E-4529-B15B-B1D5070E8B78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4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91EB-232B-43BB-A191-313BAFC6B028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9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CF7A-089E-4878-8CB4-F3D998DC64BA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6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E674-BA71-45F9-9470-F003605A350E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4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3E99-7888-4E20-8603-59BFC6A19C0D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2ED-9DB6-47B1-8513-C4A9A91271CF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8510-44C7-4040-A5CB-8F3B8DEACBE7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539E-582B-4FD9-A213-01DEC54E9D61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27E-3367-4DC9-87C6-0B566652B0C6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44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6E68C-E9E9-4D26-B735-A1F602FA9B82}" type="datetime1">
              <a:rPr lang="pt-PT" smtClean="0"/>
              <a:pPr/>
              <a:t>02-05-2018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5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2898775"/>
          </a:xfrm>
        </p:spPr>
        <p:txBody>
          <a:bodyPr>
            <a:normAutofit fontScale="90000"/>
          </a:bodyPr>
          <a:lstStyle/>
          <a:p>
            <a:pPr lvl="0"/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 smtClean="0">
                <a:solidFill>
                  <a:srgbClr val="00B050"/>
                </a:solidFill>
              </a:rPr>
              <a:t>Aula 4</a:t>
            </a:r>
            <a:br>
              <a:rPr lang="pt-PT" b="1" dirty="0" smtClean="0">
                <a:solidFill>
                  <a:srgbClr val="00B050"/>
                </a:solidFill>
              </a:rPr>
            </a:br>
            <a:r>
              <a:rPr lang="pt-PT" b="1" dirty="0" smtClean="0">
                <a:solidFill>
                  <a:srgbClr val="00B050"/>
                </a:solidFill>
              </a:rPr>
              <a:t>Mecanismos </a:t>
            </a:r>
            <a:r>
              <a:rPr lang="pt-PT" b="1" dirty="0">
                <a:solidFill>
                  <a:srgbClr val="00B050"/>
                </a:solidFill>
              </a:rPr>
              <a:t>de </a:t>
            </a:r>
            <a:r>
              <a:rPr lang="pt-PT" b="1" dirty="0" smtClean="0">
                <a:solidFill>
                  <a:srgbClr val="00B050"/>
                </a:solidFill>
              </a:rPr>
              <a:t>Segurança, Contas </a:t>
            </a:r>
            <a:r>
              <a:rPr lang="pt-PT" b="1" dirty="0">
                <a:solidFill>
                  <a:srgbClr val="00B050"/>
                </a:solidFill>
              </a:rPr>
              <a:t>e </a:t>
            </a:r>
            <a:r>
              <a:rPr lang="pt-PT" b="1" dirty="0" smtClean="0">
                <a:solidFill>
                  <a:srgbClr val="00B050"/>
                </a:solidFill>
              </a:rPr>
              <a:t>Senhas</a:t>
            </a:r>
            <a:r>
              <a:rPr lang="pt-PT" b="1" dirty="0">
                <a:solidFill>
                  <a:srgbClr val="00B050"/>
                </a:solidFill>
              </a:rPr>
              <a:t> </a:t>
            </a:r>
            <a:r>
              <a:rPr lang="pt-PT" b="1" dirty="0" smtClean="0">
                <a:solidFill>
                  <a:srgbClr val="00B050"/>
                </a:solidFill>
              </a:rPr>
              <a:t>e Criptografia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257800"/>
            <a:ext cx="3886200" cy="838200"/>
          </a:xfrm>
        </p:spPr>
        <p:txBody>
          <a:bodyPr>
            <a:normAutofit/>
          </a:bodyPr>
          <a:lstStyle/>
          <a:p>
            <a:pPr algn="l"/>
            <a:endParaRPr lang="pt-PT" sz="2800" baseline="30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7.5.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Ferramentas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i="1" dirty="0" smtClean="0">
                <a:solidFill>
                  <a:schemeClr val="accent3">
                    <a:lumMod val="50000"/>
                  </a:schemeClr>
                </a:solidFill>
              </a:rPr>
              <a:t>antimalware</a:t>
            </a:r>
            <a:endParaRPr lang="pt-PT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pt-PT" sz="2000" dirty="0" smtClean="0"/>
              <a:t>São </a:t>
            </a:r>
            <a:r>
              <a:rPr lang="pt-PT" sz="2000" dirty="0"/>
              <a:t>aquelas que procuram detectar e, então, anular ou remover os códigos maliciosos de um computador</a:t>
            </a:r>
            <a:r>
              <a:rPr lang="pt-PT" sz="2000" dirty="0" smtClean="0"/>
              <a:t>. Ex: Antivírus, </a:t>
            </a:r>
            <a:r>
              <a:rPr lang="pt-PT" sz="2000" i="1" dirty="0" err="1" smtClean="0"/>
              <a:t>antispyware</a:t>
            </a:r>
            <a:r>
              <a:rPr lang="pt-PT" sz="2000" i="1" dirty="0" smtClean="0"/>
              <a:t> e </a:t>
            </a:r>
            <a:r>
              <a:rPr lang="pt-PT" sz="2000" i="1" dirty="0" err="1"/>
              <a:t>antitrojan</a:t>
            </a:r>
            <a:r>
              <a:rPr lang="pt-PT" sz="2000" i="1" dirty="0" smtClean="0"/>
              <a:t>. </a:t>
            </a:r>
            <a:r>
              <a:rPr lang="pt-PT" sz="2000" dirty="0"/>
              <a:t>Entre as diferentes ferramentas existentes, a que engloba a maior quantidade de funcionalidades é o </a:t>
            </a:r>
            <a:r>
              <a:rPr lang="pt-PT" sz="2000" dirty="0" smtClean="0"/>
              <a:t>antivírus.</a:t>
            </a:r>
            <a:endParaRPr lang="pt-PT" sz="2000" i="1" dirty="0" smtClean="0"/>
          </a:p>
          <a:p>
            <a:pPr marL="0" lvl="0" indent="0" algn="just">
              <a:buNone/>
            </a:pPr>
            <a:endParaRPr lang="pt-PT" sz="2000" i="1" dirty="0" smtClean="0"/>
          </a:p>
          <a:p>
            <a:pPr marL="0" lvl="0" indent="0" algn="just">
              <a:buNone/>
            </a:pPr>
            <a:r>
              <a:rPr lang="pt-PT" sz="2000" dirty="0" smtClean="0"/>
              <a:t>Os </a:t>
            </a:r>
            <a:r>
              <a:rPr lang="pt-PT" sz="2000" dirty="0"/>
              <a:t>tipos de programas </a:t>
            </a:r>
            <a:r>
              <a:rPr lang="pt-PT" sz="2000" i="1" dirty="0" err="1"/>
              <a:t>antimalware</a:t>
            </a:r>
            <a:r>
              <a:rPr lang="pt-PT" sz="2000" dirty="0"/>
              <a:t> </a:t>
            </a:r>
            <a:r>
              <a:rPr lang="pt-PT" sz="2000" dirty="0" smtClean="0"/>
              <a:t>diferem </a:t>
            </a:r>
            <a:r>
              <a:rPr lang="pt-PT" sz="2000" dirty="0"/>
              <a:t>entre si das seguintes </a:t>
            </a:r>
            <a:r>
              <a:rPr lang="pt-PT" sz="2000" dirty="0" smtClean="0"/>
              <a:t>formas: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Método </a:t>
            </a:r>
            <a:r>
              <a:rPr lang="pt-PT" sz="2000" dirty="0"/>
              <a:t>de </a:t>
            </a:r>
            <a:r>
              <a:rPr lang="pt-PT" sz="2000" dirty="0" smtClean="0"/>
              <a:t>detecção – assinatura, heurística e comportamento;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Forma de </a:t>
            </a:r>
            <a:r>
              <a:rPr lang="pt-PT" sz="2000" dirty="0" smtClean="0"/>
              <a:t>obtenção – Gratuitos, experimentais, pagos (versões diferentes);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Execução – Locais ou em servidores remotos;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Funcionalidades </a:t>
            </a:r>
            <a:r>
              <a:rPr lang="pt-PT" sz="2000" dirty="0" smtClean="0"/>
              <a:t>apresentadas -</a:t>
            </a:r>
            <a:r>
              <a:rPr lang="pt-PT" sz="2000" dirty="0"/>
              <a:t>além das funções </a:t>
            </a:r>
            <a:r>
              <a:rPr lang="pt-PT" sz="2000" dirty="0" smtClean="0"/>
              <a:t>básicas, outras.</a:t>
            </a:r>
          </a:p>
          <a:p>
            <a:pPr marL="0" lvl="0" indent="0" algn="just">
              <a:buNone/>
            </a:pPr>
            <a:r>
              <a:rPr lang="en-US" sz="2000" dirty="0" err="1"/>
              <a:t>Cuidados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 smtClean="0"/>
              <a:t>tomados</a:t>
            </a:r>
            <a:r>
              <a:rPr lang="en-US" sz="2000" dirty="0" smtClean="0"/>
              <a:t>:</a:t>
            </a:r>
            <a:endParaRPr lang="pt-PT" sz="2000" dirty="0"/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Ter </a:t>
            </a:r>
            <a:r>
              <a:rPr lang="pt-PT" sz="2000" dirty="0"/>
              <a:t>um </a:t>
            </a:r>
            <a:r>
              <a:rPr lang="pt-PT" sz="2000" i="1" dirty="0"/>
              <a:t>antimalware</a:t>
            </a:r>
            <a:r>
              <a:rPr lang="pt-PT" sz="2000" dirty="0"/>
              <a:t> instalado </a:t>
            </a:r>
            <a:r>
              <a:rPr lang="pt-PT" sz="2000" dirty="0" smtClean="0"/>
              <a:t>no computador;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M</a:t>
            </a:r>
            <a:r>
              <a:rPr lang="pt-PT" sz="2000" dirty="0" smtClean="0"/>
              <a:t>antenha </a:t>
            </a:r>
            <a:r>
              <a:rPr lang="pt-PT" sz="2000" dirty="0"/>
              <a:t>o arquivo de assinaturas sempre </a:t>
            </a:r>
            <a:r>
              <a:rPr lang="pt-PT" sz="2000" dirty="0" smtClean="0"/>
              <a:t>actualizado;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M</a:t>
            </a:r>
            <a:r>
              <a:rPr lang="pt-PT" sz="2000" dirty="0" smtClean="0"/>
              <a:t>antenha </a:t>
            </a:r>
            <a:r>
              <a:rPr lang="pt-PT" sz="2000" dirty="0"/>
              <a:t>o </a:t>
            </a:r>
            <a:r>
              <a:rPr lang="pt-PT" sz="2000" i="1" dirty="0" err="1"/>
              <a:t>antimalware</a:t>
            </a:r>
            <a:r>
              <a:rPr lang="pt-PT" sz="2000" dirty="0"/>
              <a:t> sempre </a:t>
            </a:r>
            <a:r>
              <a:rPr lang="pt-PT" sz="2000" dirty="0" smtClean="0"/>
              <a:t>actualizado;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E</a:t>
            </a:r>
            <a:r>
              <a:rPr lang="pt-PT" sz="2000" dirty="0" smtClean="0"/>
              <a:t>vite </a:t>
            </a:r>
            <a:r>
              <a:rPr lang="pt-PT" sz="2000" dirty="0"/>
              <a:t>executar simultaneamente diferentes programas </a:t>
            </a:r>
            <a:r>
              <a:rPr lang="pt-PT" sz="2000" i="1" dirty="0" err="1" smtClean="0"/>
              <a:t>antimalware</a:t>
            </a:r>
            <a:r>
              <a:rPr lang="pt-PT" sz="2000" dirty="0" smtClean="0"/>
              <a:t>;</a:t>
            </a:r>
          </a:p>
          <a:p>
            <a:pPr marL="0" lvl="0" indent="0" algn="just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10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7.6.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Firewall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pessoal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pt-PT" sz="2000" dirty="0"/>
              <a:t>É</a:t>
            </a:r>
            <a:r>
              <a:rPr lang="pt-PT" sz="2000" dirty="0" smtClean="0"/>
              <a:t> </a:t>
            </a:r>
            <a:r>
              <a:rPr lang="pt-PT" sz="2000" dirty="0"/>
              <a:t>um tipo específico de </a:t>
            </a:r>
            <a:r>
              <a:rPr lang="pt-PT" sz="2000" i="1" dirty="0"/>
              <a:t>firewall</a:t>
            </a:r>
            <a:r>
              <a:rPr lang="pt-PT" sz="2000" dirty="0"/>
              <a:t> que é utilizado para proteger um computador contra acessos não autorizados vindos da Internet</a:t>
            </a:r>
            <a:r>
              <a:rPr lang="pt-PT" sz="2000" dirty="0" smtClean="0"/>
              <a:t>.</a:t>
            </a:r>
            <a:endParaRPr lang="pt-PT" sz="2000" i="1" dirty="0" smtClean="0"/>
          </a:p>
          <a:p>
            <a:pPr marL="0" lvl="0" indent="0" algn="just">
              <a:buNone/>
            </a:pPr>
            <a:endParaRPr lang="pt-PT" sz="2000" i="1" dirty="0" smtClean="0"/>
          </a:p>
          <a:p>
            <a:pPr marL="0" lvl="0" indent="0" algn="just">
              <a:buNone/>
            </a:pPr>
            <a:r>
              <a:rPr lang="pt-PT" sz="2000" dirty="0"/>
              <a:t>Os programas </a:t>
            </a:r>
            <a:r>
              <a:rPr lang="pt-PT" sz="2000" i="1" dirty="0" err="1"/>
              <a:t>antimalware</a:t>
            </a:r>
            <a:r>
              <a:rPr lang="pt-PT" sz="2000" dirty="0"/>
              <a:t>, apesar da grande quantidade de funcionalidades, não são capazes de impedir que um atacante tente explorar, via rede, alguma vulnerabilidade </a:t>
            </a:r>
            <a:r>
              <a:rPr lang="pt-PT" sz="2000" dirty="0" smtClean="0"/>
              <a:t>e </a:t>
            </a:r>
            <a:r>
              <a:rPr lang="pt-PT" sz="2000" dirty="0"/>
              <a:t>nem de evitar o acesso não </a:t>
            </a:r>
            <a:r>
              <a:rPr lang="pt-PT" sz="2000" dirty="0" smtClean="0"/>
              <a:t>autorizado.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Quando bem configurado, o </a:t>
            </a:r>
            <a:r>
              <a:rPr lang="pt-PT" sz="2000" i="1" dirty="0"/>
              <a:t>firewall</a:t>
            </a:r>
            <a:r>
              <a:rPr lang="pt-PT" sz="2000" dirty="0"/>
              <a:t> pessoal pode ser capaz </a:t>
            </a:r>
            <a:r>
              <a:rPr lang="pt-PT" sz="2000" dirty="0" smtClean="0"/>
              <a:t>de:</a:t>
            </a:r>
            <a:endParaRPr lang="pt-PT" sz="2000" i="1" dirty="0" smtClean="0"/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Registar </a:t>
            </a:r>
            <a:r>
              <a:rPr lang="pt-PT" sz="2000" dirty="0"/>
              <a:t>as tentativas de acesso aos serviços </a:t>
            </a:r>
            <a:r>
              <a:rPr lang="pt-PT" sz="2000" dirty="0" smtClean="0"/>
              <a:t>do computador;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Bloquear </a:t>
            </a:r>
            <a:r>
              <a:rPr lang="pt-PT" sz="2000" dirty="0"/>
              <a:t>o envio para terceiros de informações </a:t>
            </a:r>
            <a:r>
              <a:rPr lang="pt-PT" sz="2000" dirty="0" smtClean="0"/>
              <a:t>colectadas </a:t>
            </a:r>
            <a:r>
              <a:rPr lang="pt-PT" sz="2000" dirty="0"/>
              <a:t>por </a:t>
            </a:r>
            <a:r>
              <a:rPr lang="pt-PT" sz="2000" dirty="0" smtClean="0"/>
              <a:t>invasores;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B</a:t>
            </a:r>
            <a:r>
              <a:rPr lang="pt-PT" sz="2000" dirty="0" smtClean="0"/>
              <a:t>loquear </a:t>
            </a:r>
            <a:r>
              <a:rPr lang="pt-PT" sz="2000" dirty="0"/>
              <a:t>as tentativas de invasão e de exploração de </a:t>
            </a:r>
            <a:r>
              <a:rPr lang="pt-PT" sz="2000" dirty="0" smtClean="0"/>
              <a:t>vulnerabilidades;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A</a:t>
            </a:r>
            <a:r>
              <a:rPr lang="pt-PT" sz="2000" dirty="0" smtClean="0"/>
              <a:t>nalisar </a:t>
            </a:r>
            <a:r>
              <a:rPr lang="pt-PT" sz="2000" dirty="0"/>
              <a:t>continuamente o conteúdo das </a:t>
            </a:r>
            <a:r>
              <a:rPr lang="pt-PT" sz="2000" dirty="0" smtClean="0"/>
              <a:t>conexões;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E</a:t>
            </a:r>
            <a:r>
              <a:rPr lang="pt-PT" sz="2000" dirty="0" smtClean="0"/>
              <a:t>vitar </a:t>
            </a:r>
            <a:r>
              <a:rPr lang="pt-PT" sz="2000" dirty="0"/>
              <a:t>que um código malicioso já instalado seja capaz de se </a:t>
            </a:r>
            <a:r>
              <a:rPr lang="pt-PT" sz="2000" dirty="0" smtClean="0"/>
              <a:t>propagar.</a:t>
            </a: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11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</a:t>
            </a:r>
            <a:r>
              <a:rPr lang="pt-PT" sz="3600" b="1" dirty="0" smtClean="0">
                <a:solidFill>
                  <a:srgbClr val="00B050"/>
                </a:solidFill>
              </a:rPr>
              <a:t> </a:t>
            </a:r>
            <a:r>
              <a:rPr lang="pt-PT" sz="3200" b="1" dirty="0" smtClean="0">
                <a:solidFill>
                  <a:srgbClr val="00B050"/>
                </a:solidFill>
              </a:rPr>
              <a:t>Mecanismos</a:t>
            </a:r>
            <a:r>
              <a:rPr lang="pt-PT" sz="3600" b="1" dirty="0" smtClean="0">
                <a:solidFill>
                  <a:srgbClr val="00B050"/>
                </a:solidFill>
              </a:rPr>
              <a:t> </a:t>
            </a:r>
            <a:r>
              <a:rPr lang="pt-PT" sz="3200" b="1" dirty="0" smtClean="0">
                <a:solidFill>
                  <a:srgbClr val="00B050"/>
                </a:solidFill>
              </a:rPr>
              <a:t>de Segurança</a:t>
            </a:r>
            <a:endParaRPr lang="pt-PT" sz="3600" b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7.7.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Filtro </a:t>
            </a:r>
            <a:r>
              <a:rPr lang="pt-PT" sz="2000" b="1" i="1" dirty="0" err="1">
                <a:solidFill>
                  <a:schemeClr val="accent3">
                    <a:lumMod val="50000"/>
                  </a:schemeClr>
                </a:solidFill>
              </a:rPr>
              <a:t>antispam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pt-PT" sz="2000" dirty="0"/>
              <a:t>Os filtros </a:t>
            </a:r>
            <a:r>
              <a:rPr lang="pt-PT" sz="2000" i="1" dirty="0" err="1"/>
              <a:t>antispam</a:t>
            </a:r>
            <a:r>
              <a:rPr lang="pt-PT" sz="2000" dirty="0"/>
              <a:t> já vem integrado à maioria dos </a:t>
            </a:r>
            <a:r>
              <a:rPr lang="pt-PT" sz="2000" i="1" dirty="0"/>
              <a:t>Webmails</a:t>
            </a:r>
            <a:r>
              <a:rPr lang="pt-PT" sz="2000" dirty="0"/>
              <a:t> e programas leitores de </a:t>
            </a:r>
            <a:r>
              <a:rPr lang="pt-PT" sz="2000" i="1" dirty="0"/>
              <a:t>e-mails</a:t>
            </a:r>
            <a:r>
              <a:rPr lang="pt-PT" sz="2000" dirty="0"/>
              <a:t> e permite separar os </a:t>
            </a:r>
            <a:r>
              <a:rPr lang="pt-PT" sz="2000" i="1" dirty="0"/>
              <a:t>e-mails</a:t>
            </a:r>
            <a:r>
              <a:rPr lang="pt-PT" sz="2000" dirty="0"/>
              <a:t> desejados dos </a:t>
            </a:r>
            <a:r>
              <a:rPr lang="pt-PT" sz="2000" dirty="0" smtClean="0"/>
              <a:t>indesejados.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A </a:t>
            </a:r>
            <a:r>
              <a:rPr lang="pt-PT" sz="2000" dirty="0"/>
              <a:t>maioria dos filtros passa por um período inicial de treinamento, no qual o </a:t>
            </a:r>
            <a:r>
              <a:rPr lang="pt-PT" sz="2000" dirty="0" smtClean="0"/>
              <a:t>utilizador selecciona </a:t>
            </a:r>
            <a:r>
              <a:rPr lang="pt-PT" sz="2000" dirty="0"/>
              <a:t>manualmente as mensagens consideradas </a:t>
            </a:r>
            <a:r>
              <a:rPr lang="pt-PT" sz="2000" i="1" dirty="0"/>
              <a:t>spam</a:t>
            </a:r>
            <a:r>
              <a:rPr lang="pt-PT" sz="2000" dirty="0"/>
              <a:t> e, com base nas classificações, o filtro vai "aprendendo" a distinguir as mensagens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7.8.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Outros mecanismos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Filtro </a:t>
            </a:r>
            <a:r>
              <a:rPr lang="pt-PT" sz="2000" i="1" dirty="0" err="1" smtClean="0"/>
              <a:t>antiphishing</a:t>
            </a:r>
            <a:r>
              <a:rPr lang="pt-PT" sz="2000" i="1" dirty="0" smtClean="0"/>
              <a:t>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Filtro de janelas de </a:t>
            </a:r>
            <a:r>
              <a:rPr lang="pt-PT" sz="2000" i="1" dirty="0" smtClean="0"/>
              <a:t>pop-</a:t>
            </a:r>
            <a:r>
              <a:rPr lang="pt-PT" sz="2000" i="1" dirty="0" err="1" smtClean="0"/>
              <a:t>up</a:t>
            </a:r>
            <a:r>
              <a:rPr lang="pt-PT" sz="2000" i="1" dirty="0" smtClean="0"/>
              <a:t>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Filtro de códigos </a:t>
            </a:r>
            <a:r>
              <a:rPr lang="pt-PT" sz="2000" dirty="0" smtClean="0"/>
              <a:t>móveis;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Filtro de bloqueio de propagandas;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Teste de reputação de </a:t>
            </a:r>
            <a:r>
              <a:rPr lang="pt-PT" sz="2000" i="1" dirty="0" smtClean="0"/>
              <a:t>site;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Programa para verificação de </a:t>
            </a:r>
            <a:r>
              <a:rPr lang="pt-PT" sz="2000" dirty="0" smtClean="0"/>
              <a:t>vulnerabilidades;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i="1" dirty="0" err="1"/>
              <a:t>Anonymizer</a:t>
            </a:r>
            <a:r>
              <a:rPr lang="pt-PT" sz="2000" i="1" dirty="0"/>
              <a:t>.</a:t>
            </a:r>
            <a:endParaRPr lang="pt-PT" sz="2000" dirty="0"/>
          </a:p>
          <a:p>
            <a:pPr lvl="0" algn="just">
              <a:buFont typeface="Courier New" pitchFamily="49" charset="0"/>
              <a:buChar char="o"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12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8</a:t>
            </a:r>
            <a:r>
              <a:rPr lang="pt-PT" sz="3200" b="1" dirty="0" smtClean="0">
                <a:solidFill>
                  <a:srgbClr val="00B050"/>
                </a:solidFill>
              </a:rPr>
              <a:t>. Contas 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dirty="0"/>
              <a:t>Uma conta de </a:t>
            </a:r>
            <a:r>
              <a:rPr lang="pt-PT" sz="2000" dirty="0" smtClean="0"/>
              <a:t>utilizador (nome, </a:t>
            </a:r>
            <a:r>
              <a:rPr lang="pt-PT" sz="2000" i="1" dirty="0" smtClean="0"/>
              <a:t>login</a:t>
            </a:r>
            <a:r>
              <a:rPr lang="pt-PT" sz="2000" dirty="0"/>
              <a:t> </a:t>
            </a:r>
            <a:r>
              <a:rPr lang="pt-PT" sz="2000" dirty="0" smtClean="0"/>
              <a:t>ou </a:t>
            </a:r>
            <a:r>
              <a:rPr lang="pt-PT" sz="2000" i="1" dirty="0" smtClean="0"/>
              <a:t>username</a:t>
            </a:r>
            <a:r>
              <a:rPr lang="pt-PT" sz="2000" dirty="0" smtClean="0"/>
              <a:t>) corresponde </a:t>
            </a:r>
            <a:r>
              <a:rPr lang="pt-PT" sz="2000" dirty="0"/>
              <a:t>à identificação única de um </a:t>
            </a:r>
            <a:r>
              <a:rPr lang="pt-PT" sz="2000" dirty="0" smtClean="0"/>
              <a:t>utilizador </a:t>
            </a:r>
            <a:r>
              <a:rPr lang="pt-PT" sz="2000" dirty="0"/>
              <a:t>em um computador ou serviço</a:t>
            </a:r>
            <a:r>
              <a:rPr lang="pt-PT" sz="2000" dirty="0" smtClean="0"/>
              <a:t>. </a:t>
            </a:r>
            <a:r>
              <a:rPr lang="pt-PT" sz="2000" dirty="0"/>
              <a:t>Por meio das contas de </a:t>
            </a:r>
            <a:r>
              <a:rPr lang="pt-PT" sz="2000" dirty="0" smtClean="0"/>
              <a:t>utilizador </a:t>
            </a:r>
            <a:r>
              <a:rPr lang="pt-PT" sz="2000" dirty="0"/>
              <a:t>é possível que um mesmo computador ou serviço seja </a:t>
            </a:r>
            <a:r>
              <a:rPr lang="pt-PT" sz="2000" dirty="0" smtClean="0"/>
              <a:t>partilhado </a:t>
            </a:r>
            <a:r>
              <a:rPr lang="pt-PT" sz="2000" dirty="0"/>
              <a:t>por diversas </a:t>
            </a:r>
            <a:r>
              <a:rPr lang="pt-PT" sz="2000" dirty="0" smtClean="0"/>
              <a:t>pessoas.</a:t>
            </a:r>
          </a:p>
          <a:p>
            <a:pPr marL="0" lvl="0" indent="0" algn="just">
              <a:buNone/>
            </a:pPr>
            <a:endParaRPr lang="pt-PT" sz="2000" b="1" dirty="0"/>
          </a:p>
          <a:p>
            <a:pPr marL="0" lvl="0" indent="0" algn="just">
              <a:buNone/>
            </a:pPr>
            <a:r>
              <a:rPr lang="pt-PT" sz="2000" dirty="0"/>
              <a:t>Ela é, muitas vezes, derivada </a:t>
            </a:r>
            <a:r>
              <a:rPr lang="pt-PT" sz="2000" dirty="0" smtClean="0"/>
              <a:t>do próprio </a:t>
            </a:r>
            <a:r>
              <a:rPr lang="pt-PT" sz="2000" dirty="0"/>
              <a:t>nome, mas pode ser qualquer sequência de caracteres que permita que </a:t>
            </a:r>
            <a:r>
              <a:rPr lang="pt-PT" sz="2000" dirty="0" smtClean="0"/>
              <a:t>seja </a:t>
            </a:r>
            <a:r>
              <a:rPr lang="pt-PT" sz="2000" dirty="0"/>
              <a:t>identificado unicamente, como o </a:t>
            </a:r>
            <a:r>
              <a:rPr lang="pt-PT" sz="2000" dirty="0" smtClean="0"/>
              <a:t>endereço </a:t>
            </a:r>
            <a:r>
              <a:rPr lang="pt-PT" sz="2000" dirty="0"/>
              <a:t>de </a:t>
            </a:r>
            <a:r>
              <a:rPr lang="pt-PT" sz="2000" i="1" dirty="0"/>
              <a:t>e-mail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endParaRPr lang="pt-PT" sz="2000" b="1" dirty="0"/>
          </a:p>
          <a:p>
            <a:pPr marL="0" lvl="0" indent="0" algn="just">
              <a:buNone/>
            </a:pPr>
            <a:r>
              <a:rPr lang="pt-PT" sz="2000" dirty="0"/>
              <a:t>Existem três grupos básicos de mecanismos de autenticação, que se utilizam de: aquilo que você </a:t>
            </a:r>
            <a:r>
              <a:rPr lang="pt-PT" sz="2000" dirty="0" smtClean="0"/>
              <a:t>é, </a:t>
            </a:r>
            <a:r>
              <a:rPr lang="pt-PT" sz="2000" dirty="0"/>
              <a:t>aquilo que apenas você possui </a:t>
            </a:r>
            <a:r>
              <a:rPr lang="pt-PT" sz="2000" dirty="0" smtClean="0"/>
              <a:t>e</a:t>
            </a:r>
            <a:r>
              <a:rPr lang="pt-PT" sz="2000" dirty="0"/>
              <a:t>, finalmente, aquilo que apenas você </a:t>
            </a:r>
            <a:r>
              <a:rPr lang="pt-PT" sz="2000" dirty="0" smtClean="0"/>
              <a:t>sabe.</a:t>
            </a:r>
          </a:p>
          <a:p>
            <a:pPr marL="0" lvl="0" indent="0" algn="just">
              <a:buNone/>
            </a:pPr>
            <a:endParaRPr lang="pt-PT" sz="2000" b="1" dirty="0"/>
          </a:p>
          <a:p>
            <a:pPr marL="0" lvl="0" indent="0" algn="just">
              <a:buNone/>
            </a:pPr>
            <a:r>
              <a:rPr lang="pt-PT" sz="2000" dirty="0"/>
              <a:t>Uma senha, ou </a:t>
            </a:r>
            <a:r>
              <a:rPr lang="pt-PT" sz="2000" i="1" dirty="0"/>
              <a:t>password</a:t>
            </a:r>
            <a:r>
              <a:rPr lang="pt-PT" sz="2000" dirty="0"/>
              <a:t>, serve para autenticar uma conta, ou seja, é usada no processo de verificação </a:t>
            </a:r>
            <a:r>
              <a:rPr lang="pt-PT" sz="2000" dirty="0" smtClean="0"/>
              <a:t>de </a:t>
            </a:r>
            <a:r>
              <a:rPr lang="pt-PT" sz="2000" dirty="0"/>
              <a:t>identidade, assegurando que </a:t>
            </a:r>
            <a:r>
              <a:rPr lang="pt-PT" sz="2000" dirty="0" smtClean="0"/>
              <a:t>o utilizador </a:t>
            </a:r>
            <a:r>
              <a:rPr lang="pt-PT" sz="2000" dirty="0"/>
              <a:t>é realmente quem diz ser </a:t>
            </a:r>
            <a:endParaRPr lang="pt-PT" sz="2000" dirty="0" smtClean="0"/>
          </a:p>
          <a:p>
            <a:pPr lvl="0" algn="just">
              <a:buFont typeface="Courier New" pitchFamily="49" charset="0"/>
              <a:buChar char="o"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13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8</a:t>
            </a:r>
            <a:r>
              <a:rPr lang="pt-PT" sz="3200" b="1" dirty="0" smtClean="0">
                <a:solidFill>
                  <a:srgbClr val="00B050"/>
                </a:solidFill>
              </a:rPr>
              <a:t>. Contas 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.1. Uso seguro de contas e Senhas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Algumas </a:t>
            </a:r>
            <a:r>
              <a:rPr lang="pt-PT" sz="2000" dirty="0"/>
              <a:t>das formas como a sua senha pode ser descoberta são</a:t>
            </a:r>
            <a:r>
              <a:rPr lang="pt-PT" sz="2000" dirty="0" smtClean="0"/>
              <a:t>:</a:t>
            </a:r>
          </a:p>
          <a:p>
            <a:pPr marL="0" indent="0" algn="just">
              <a:buNone/>
            </a:pPr>
            <a:r>
              <a:rPr lang="pt-PT" sz="2000" dirty="0"/>
              <a:t>C</a:t>
            </a:r>
            <a:r>
              <a:rPr lang="pt-PT" sz="2000" dirty="0" smtClean="0"/>
              <a:t>ódigos maliciosos – (</a:t>
            </a:r>
            <a:r>
              <a:rPr lang="pt-PT" sz="2000" dirty="0"/>
              <a:t>armazenam as teclas </a:t>
            </a:r>
            <a:r>
              <a:rPr lang="pt-PT" sz="2000" dirty="0" smtClean="0"/>
              <a:t>digitadas, </a:t>
            </a:r>
            <a:r>
              <a:rPr lang="pt-PT" sz="2000" dirty="0"/>
              <a:t>gravam </a:t>
            </a:r>
            <a:r>
              <a:rPr lang="pt-PT" sz="2000" dirty="0" smtClean="0"/>
              <a:t>a tela, </a:t>
            </a:r>
            <a:r>
              <a:rPr lang="pt-PT" sz="2000" dirty="0" err="1" smtClean="0"/>
              <a:t>etc</a:t>
            </a:r>
            <a:r>
              <a:rPr lang="pt-PT" sz="2000" dirty="0" smtClean="0"/>
              <a:t>);</a:t>
            </a:r>
          </a:p>
          <a:p>
            <a:pPr marL="0" indent="0" algn="just">
              <a:buNone/>
            </a:pPr>
            <a:r>
              <a:rPr lang="pt-PT" sz="2000" dirty="0"/>
              <a:t>Ao digitar </a:t>
            </a:r>
            <a:r>
              <a:rPr lang="pt-PT" sz="2000" dirty="0" smtClean="0"/>
              <a:t>a </a:t>
            </a:r>
            <a:r>
              <a:rPr lang="pt-PT" sz="2000" dirty="0"/>
              <a:t>senha em um </a:t>
            </a:r>
            <a:r>
              <a:rPr lang="pt-PT" sz="2000" i="1" dirty="0"/>
              <a:t>site</a:t>
            </a:r>
            <a:r>
              <a:rPr lang="pt-PT" sz="2000" dirty="0"/>
              <a:t> </a:t>
            </a:r>
            <a:r>
              <a:rPr lang="pt-PT" sz="2000" dirty="0" smtClean="0"/>
              <a:t>falso;</a:t>
            </a:r>
          </a:p>
          <a:p>
            <a:pPr marL="0" indent="0" algn="just">
              <a:buNone/>
            </a:pPr>
            <a:r>
              <a:rPr lang="pt-PT" sz="2000" dirty="0"/>
              <a:t>P</a:t>
            </a:r>
            <a:r>
              <a:rPr lang="pt-PT" sz="2000" dirty="0" smtClean="0"/>
              <a:t>or </a:t>
            </a:r>
            <a:r>
              <a:rPr lang="pt-PT" sz="2000" dirty="0"/>
              <a:t>meio de tentativas de </a:t>
            </a:r>
            <a:r>
              <a:rPr lang="pt-PT" sz="2000" dirty="0" smtClean="0"/>
              <a:t>adivinhação;</a:t>
            </a:r>
          </a:p>
          <a:p>
            <a:pPr marL="0" indent="0" algn="just">
              <a:buNone/>
            </a:pPr>
            <a:r>
              <a:rPr lang="pt-PT" sz="2000" dirty="0"/>
              <a:t>P</a:t>
            </a:r>
            <a:r>
              <a:rPr lang="pt-PT" sz="2000" dirty="0" smtClean="0"/>
              <a:t>or </a:t>
            </a:r>
            <a:r>
              <a:rPr lang="pt-PT" sz="2000" dirty="0"/>
              <a:t>meio do acesso ao arquivo onde a senha foi </a:t>
            </a:r>
            <a:r>
              <a:rPr lang="pt-PT" sz="2000" dirty="0" smtClean="0"/>
              <a:t>armazenada;</a:t>
            </a:r>
          </a:p>
          <a:p>
            <a:pPr marL="0" indent="0" algn="just">
              <a:buNone/>
            </a:pPr>
            <a:r>
              <a:rPr lang="pt-PT" sz="2000" dirty="0"/>
              <a:t>C</a:t>
            </a:r>
            <a:r>
              <a:rPr lang="pt-PT" sz="2000" dirty="0" smtClean="0"/>
              <a:t>om </a:t>
            </a:r>
            <a:r>
              <a:rPr lang="pt-PT" sz="2000" dirty="0"/>
              <a:t>o uso de técnicas de engenharia </a:t>
            </a:r>
            <a:r>
              <a:rPr lang="pt-PT" sz="2000" dirty="0" smtClean="0"/>
              <a:t>social.</a:t>
            </a:r>
          </a:p>
          <a:p>
            <a:pPr marL="0" indent="0" algn="just">
              <a:buNone/>
            </a:pPr>
            <a:endParaRPr lang="pt-PT" sz="2000" b="1" dirty="0"/>
          </a:p>
          <a:p>
            <a:pPr mar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Cuidados a serem tomados ao usar suas contas e senhas: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Certifique-se </a:t>
            </a:r>
            <a:r>
              <a:rPr lang="pt-PT" sz="2000" dirty="0"/>
              <a:t>de não estar sendo observado ao digitar </a:t>
            </a:r>
            <a:r>
              <a:rPr lang="pt-PT" sz="2000" dirty="0" smtClean="0"/>
              <a:t>senhas;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Não </a:t>
            </a:r>
            <a:r>
              <a:rPr lang="pt-PT" sz="2000" dirty="0"/>
              <a:t>forneça as </a:t>
            </a:r>
            <a:r>
              <a:rPr lang="pt-PT" sz="2000" dirty="0" smtClean="0"/>
              <a:t>senhas </a:t>
            </a:r>
            <a:r>
              <a:rPr lang="pt-PT" sz="2000" dirty="0"/>
              <a:t>para </a:t>
            </a:r>
            <a:r>
              <a:rPr lang="pt-PT" sz="2000" dirty="0" smtClean="0"/>
              <a:t>outras pessoas;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ertifique-se </a:t>
            </a:r>
            <a:r>
              <a:rPr lang="pt-PT" sz="2000" dirty="0"/>
              <a:t>de </a:t>
            </a:r>
            <a:r>
              <a:rPr lang="pt-PT" sz="2000" dirty="0" smtClean="0"/>
              <a:t>terminar sessão;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N</a:t>
            </a:r>
            <a:r>
              <a:rPr lang="pt-PT" sz="2000" dirty="0" smtClean="0"/>
              <a:t>ão </a:t>
            </a:r>
            <a:r>
              <a:rPr lang="pt-PT" sz="2000" dirty="0"/>
              <a:t>use a mesma senha para todos os serviços que </a:t>
            </a:r>
            <a:r>
              <a:rPr lang="pt-PT" sz="2000" dirty="0" smtClean="0"/>
              <a:t>acede;</a:t>
            </a:r>
          </a:p>
          <a:p>
            <a:pPr lvl="0" algn="just">
              <a:buFont typeface="Courier New" pitchFamily="49" charset="0"/>
              <a:buChar char="o"/>
            </a:pPr>
            <a:endParaRPr lang="pt-PT" sz="2000" dirty="0" smtClean="0"/>
          </a:p>
          <a:p>
            <a:pPr lvl="0" algn="just">
              <a:buFont typeface="Courier New" pitchFamily="49" charset="0"/>
              <a:buChar char="o"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14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8</a:t>
            </a:r>
            <a:r>
              <a:rPr lang="pt-PT" sz="3200" b="1" dirty="0" smtClean="0">
                <a:solidFill>
                  <a:srgbClr val="00B050"/>
                </a:solidFill>
              </a:rPr>
              <a:t>. Contas 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.2. Elaboração de Senhas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Uma senha boa, bem elaborada, é aquela que é difícil de ser descoberta (forte) e fácil de ser lembrada</a:t>
            </a:r>
            <a:r>
              <a:rPr lang="pt-PT" sz="2000" dirty="0" smtClean="0"/>
              <a:t>.</a:t>
            </a:r>
            <a:endParaRPr lang="pt-PT" sz="2000" b="1" dirty="0"/>
          </a:p>
          <a:p>
            <a:pPr marL="0" indent="0" algn="just">
              <a:buNone/>
            </a:pPr>
            <a:r>
              <a:rPr lang="pt-PT" sz="2000" dirty="0"/>
              <a:t>Alguns elementos </a:t>
            </a:r>
            <a:r>
              <a:rPr lang="pt-PT" sz="2000" dirty="0" smtClean="0"/>
              <a:t>que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não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deve</a:t>
            </a:r>
            <a:r>
              <a:rPr lang="pt-PT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dirty="0"/>
              <a:t>usar na elaboração </a:t>
            </a:r>
            <a:r>
              <a:rPr lang="pt-PT" sz="2000" dirty="0" smtClean="0"/>
              <a:t>de </a:t>
            </a:r>
            <a:r>
              <a:rPr lang="pt-PT" sz="2000" dirty="0"/>
              <a:t>senhas são:</a:t>
            </a:r>
            <a:endParaRPr lang="pt-PT" sz="2000" b="1" dirty="0"/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Qualquer </a:t>
            </a:r>
            <a:r>
              <a:rPr lang="pt-PT" sz="2000" dirty="0"/>
              <a:t>tipo de dado </a:t>
            </a:r>
            <a:r>
              <a:rPr lang="pt-PT" sz="2000" dirty="0" smtClean="0"/>
              <a:t>pessoal;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Sequências de </a:t>
            </a:r>
            <a:r>
              <a:rPr lang="pt-PT" sz="2000" dirty="0" smtClean="0"/>
              <a:t>teclado;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Palavras que façam parte de </a:t>
            </a:r>
            <a:r>
              <a:rPr lang="pt-PT" sz="2000" dirty="0" smtClean="0"/>
              <a:t>listas.</a:t>
            </a:r>
          </a:p>
          <a:p>
            <a:pPr marL="0" lvl="0" indent="0" algn="just">
              <a:buNone/>
            </a:pPr>
            <a:r>
              <a:rPr lang="pt-PT" sz="2000" dirty="0"/>
              <a:t>Alguns elementos </a:t>
            </a:r>
            <a:r>
              <a:rPr lang="pt-PT" sz="2000" dirty="0" smtClean="0"/>
              <a:t>que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deve</a:t>
            </a:r>
            <a:r>
              <a:rPr lang="pt-PT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dirty="0"/>
              <a:t>usar na elaboração de </a:t>
            </a:r>
            <a:r>
              <a:rPr lang="pt-PT" sz="2000" dirty="0" smtClean="0"/>
              <a:t>senhas </a:t>
            </a:r>
            <a:r>
              <a:rPr lang="pt-PT" sz="2000" dirty="0"/>
              <a:t>são:</a:t>
            </a:r>
            <a:endParaRPr lang="pt-PT" sz="2000" b="1" dirty="0"/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Números </a:t>
            </a:r>
            <a:r>
              <a:rPr lang="pt-PT" sz="2000" dirty="0" smtClean="0"/>
              <a:t>aleatórios;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Grande </a:t>
            </a:r>
            <a:r>
              <a:rPr lang="pt-PT" sz="2000" dirty="0" smtClean="0"/>
              <a:t>quantidade e tipos </a:t>
            </a:r>
            <a:r>
              <a:rPr lang="pt-PT" sz="2000" dirty="0"/>
              <a:t>de </a:t>
            </a:r>
            <a:r>
              <a:rPr lang="pt-PT" sz="2000" dirty="0" smtClean="0"/>
              <a:t>caracteres;</a:t>
            </a:r>
          </a:p>
          <a:p>
            <a:pPr marL="0" lvl="0" indent="0" algn="just">
              <a:buNone/>
            </a:pPr>
            <a:r>
              <a:rPr lang="pt-PT" sz="2000" dirty="0"/>
              <a:t>Algumas </a:t>
            </a:r>
            <a:r>
              <a:rPr lang="pt-PT" sz="2000" dirty="0" smtClean="0"/>
              <a:t> dicas para </a:t>
            </a:r>
            <a:r>
              <a:rPr lang="pt-PT" sz="2000" dirty="0"/>
              <a:t>elaboração de boas senhas são:</a:t>
            </a:r>
            <a:endParaRPr lang="pt-PT" sz="2000" b="1" dirty="0" smtClean="0"/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Seleccione </a:t>
            </a:r>
            <a:r>
              <a:rPr lang="pt-PT" sz="2000" dirty="0"/>
              <a:t>caracteres de uma </a:t>
            </a:r>
            <a:r>
              <a:rPr lang="pt-PT" sz="2000" dirty="0" smtClean="0"/>
              <a:t>frase;</a:t>
            </a:r>
            <a:endParaRPr lang="pt-PT" sz="2000" dirty="0"/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Utilize uma frase </a:t>
            </a:r>
            <a:r>
              <a:rPr lang="pt-PT" sz="2000" dirty="0" smtClean="0"/>
              <a:t>longa;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Faça substituições de </a:t>
            </a:r>
            <a:r>
              <a:rPr lang="pt-PT" sz="2000" dirty="0" smtClean="0"/>
              <a:t>caracteres.</a:t>
            </a: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15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8</a:t>
            </a:r>
            <a:r>
              <a:rPr lang="pt-PT" sz="3200" b="1" dirty="0" smtClean="0">
                <a:solidFill>
                  <a:srgbClr val="00B050"/>
                </a:solidFill>
              </a:rPr>
              <a:t>. Contas 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.3.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Alteração de senhas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Deve-se alterar a senha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imediatamente</a:t>
            </a:r>
            <a:r>
              <a:rPr lang="pt-PT" sz="2000" dirty="0"/>
              <a:t> sempre que desconfiar que ela pode ter sido descoberta ou que o computador no qual você a utilizou pode ter sido invadido ou infectado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r>
              <a:rPr lang="pt-PT" sz="2000" dirty="0"/>
              <a:t>Algumas situações onde </a:t>
            </a:r>
            <a:r>
              <a:rPr lang="pt-PT" sz="2000" dirty="0" smtClean="0"/>
              <a:t>se </a:t>
            </a:r>
            <a:r>
              <a:rPr lang="pt-PT" sz="2000" dirty="0"/>
              <a:t>deve alterar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rapidamente</a:t>
            </a:r>
            <a:r>
              <a:rPr lang="pt-PT" sz="2000" dirty="0"/>
              <a:t> a sua senha </a:t>
            </a:r>
            <a:r>
              <a:rPr lang="pt-PT" sz="2000" dirty="0" smtClean="0"/>
              <a:t>são: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S</a:t>
            </a:r>
            <a:r>
              <a:rPr lang="pt-PT" sz="2000" dirty="0" smtClean="0"/>
              <a:t>e </a:t>
            </a:r>
            <a:r>
              <a:rPr lang="pt-PT" sz="2000" dirty="0"/>
              <a:t>um computador onde a senha esteja armazenada tenha sido </a:t>
            </a:r>
            <a:r>
              <a:rPr lang="pt-PT" sz="2000" dirty="0" smtClean="0"/>
              <a:t>perdido;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S</a:t>
            </a:r>
            <a:r>
              <a:rPr lang="pt-PT" sz="2000" dirty="0" smtClean="0"/>
              <a:t>e </a:t>
            </a:r>
            <a:r>
              <a:rPr lang="pt-PT" sz="2000" dirty="0"/>
              <a:t>usar um padrão para a formação de senhas e desconfiar que </a:t>
            </a:r>
            <a:r>
              <a:rPr lang="pt-PT" sz="2000" dirty="0" smtClean="0"/>
              <a:t>tenha </a:t>
            </a:r>
            <a:r>
              <a:rPr lang="pt-PT" sz="2000" dirty="0"/>
              <a:t>sido </a:t>
            </a:r>
            <a:r>
              <a:rPr lang="pt-PT" sz="2000" dirty="0" smtClean="0"/>
              <a:t>descoberta.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Se </a:t>
            </a:r>
            <a:r>
              <a:rPr lang="pt-PT" sz="2000" dirty="0"/>
              <a:t>utilizar uma mesma senha em mais de um lugar e desconfiar que ela tenha sido descoberta em algum </a:t>
            </a:r>
            <a:r>
              <a:rPr lang="pt-PT" sz="2000" dirty="0" smtClean="0"/>
              <a:t>deles.</a:t>
            </a:r>
          </a:p>
          <a:p>
            <a:pPr lvl="0" algn="just">
              <a:buFont typeface="Courier New" pitchFamily="49" charset="0"/>
              <a:buChar char="o"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É </a:t>
            </a:r>
            <a:r>
              <a:rPr lang="pt-PT" sz="2000" dirty="0"/>
              <a:t>importante que </a:t>
            </a:r>
            <a:r>
              <a:rPr lang="pt-PT" sz="2000" dirty="0" smtClean="0"/>
              <a:t>a </a:t>
            </a:r>
            <a:r>
              <a:rPr lang="pt-PT" sz="2000" dirty="0"/>
              <a:t>senha seja alterada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regularmente</a:t>
            </a:r>
            <a:r>
              <a:rPr lang="pt-PT" sz="2000" dirty="0"/>
              <a:t>, como forma de assegurar a </a:t>
            </a:r>
            <a:r>
              <a:rPr lang="pt-PT" sz="2000" dirty="0" smtClean="0"/>
              <a:t>confidencialidade e também, não </a:t>
            </a:r>
            <a:r>
              <a:rPr lang="pt-PT" sz="2000" dirty="0"/>
              <a:t>convém que </a:t>
            </a:r>
            <a:r>
              <a:rPr lang="pt-PT" sz="2000" dirty="0" smtClean="0"/>
              <a:t>se </a:t>
            </a:r>
            <a:r>
              <a:rPr lang="pt-PT" sz="2000" dirty="0"/>
              <a:t>troque a senha em períodos muito </a:t>
            </a:r>
            <a:r>
              <a:rPr lang="pt-PT" sz="2000" dirty="0" smtClean="0"/>
              <a:t>curtos.</a:t>
            </a: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16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8</a:t>
            </a:r>
            <a:r>
              <a:rPr lang="pt-PT" sz="3200" b="1" dirty="0" smtClean="0">
                <a:solidFill>
                  <a:srgbClr val="00B050"/>
                </a:solidFill>
              </a:rPr>
              <a:t>. Contas 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.4.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Gerenciamento de contas e senhas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Actualmente o numero de contas e senhas diferentes para aceder a todos os serviços está a aumentar, algumas </a:t>
            </a:r>
            <a:r>
              <a:rPr lang="pt-PT" sz="2000" dirty="0"/>
              <a:t>técnicas e os cuidados que </a:t>
            </a:r>
            <a:r>
              <a:rPr lang="pt-PT" sz="2000" dirty="0" smtClean="0"/>
              <a:t>se </a:t>
            </a:r>
            <a:r>
              <a:rPr lang="pt-PT" sz="2000" dirty="0"/>
              <a:t>deve tomar caso, mesmo ciente dos riscos, opte por usá-las são</a:t>
            </a:r>
            <a:r>
              <a:rPr lang="pt-PT" sz="2000" dirty="0" smtClean="0"/>
              <a:t>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Reutilizar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as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senhas </a:t>
            </a:r>
            <a:r>
              <a:rPr lang="pt-PT" sz="2000" dirty="0" smtClean="0"/>
              <a:t>– evitar para assuntos pessoais e profissionais e já mais reutilizar para assuntos bancários.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Usar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opções como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“Continuar conectado”</a:t>
            </a:r>
            <a:r>
              <a:rPr lang="pt-PT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dirty="0" smtClean="0"/>
              <a:t>- </a:t>
            </a:r>
            <a:r>
              <a:rPr lang="pt-PT" sz="2000" dirty="0"/>
              <a:t>somente nos </a:t>
            </a:r>
            <a:r>
              <a:rPr lang="pt-PT" sz="2000" i="1" dirty="0"/>
              <a:t>sites</a:t>
            </a:r>
            <a:r>
              <a:rPr lang="pt-PT" sz="2000" dirty="0"/>
              <a:t> </a:t>
            </a:r>
            <a:r>
              <a:rPr lang="pt-PT" sz="2000" dirty="0" smtClean="0"/>
              <a:t>onde o risco </a:t>
            </a:r>
            <a:r>
              <a:rPr lang="pt-PT" sz="2000" dirty="0"/>
              <a:t>envolvido é </a:t>
            </a:r>
            <a:r>
              <a:rPr lang="pt-PT" sz="2000" dirty="0" smtClean="0"/>
              <a:t>baixo e jamais em </a:t>
            </a:r>
            <a:r>
              <a:rPr lang="pt-PT" sz="2000" dirty="0"/>
              <a:t>computadores de </a:t>
            </a:r>
            <a:r>
              <a:rPr lang="pt-PT" sz="2000" dirty="0" smtClean="0"/>
              <a:t>terceiros.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Salvar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as senhas no navegador </a:t>
            </a:r>
            <a:r>
              <a:rPr lang="pt-PT" sz="2000" b="1" i="1" dirty="0" smtClean="0">
                <a:solidFill>
                  <a:schemeClr val="accent3">
                    <a:lumMod val="50000"/>
                  </a:schemeClr>
                </a:solidFill>
              </a:rPr>
              <a:t>Web </a:t>
            </a:r>
            <a:r>
              <a:rPr lang="pt-PT" sz="2000" i="1" dirty="0" smtClean="0"/>
              <a:t>-</a:t>
            </a:r>
            <a:r>
              <a:rPr lang="pt-PT" sz="2000" b="1" i="1" dirty="0" smtClean="0"/>
              <a:t> </a:t>
            </a:r>
            <a:r>
              <a:rPr lang="pt-PT" sz="2000" dirty="0"/>
              <a:t>assegure-se de </a:t>
            </a:r>
            <a:r>
              <a:rPr lang="pt-PT" sz="2000" dirty="0" smtClean="0"/>
              <a:t>configurar cuidadosamente </a:t>
            </a:r>
            <a:r>
              <a:rPr lang="pt-PT" sz="2000" dirty="0"/>
              <a:t>uma </a:t>
            </a:r>
            <a:r>
              <a:rPr lang="pt-PT" sz="2000" dirty="0" smtClean="0"/>
              <a:t>chave mestra 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não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esqueça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dessa chave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Outras técnicas:</a:t>
            </a:r>
          </a:p>
          <a:p>
            <a:pPr marL="0" lvl="0" indent="0" algn="just">
              <a:buNone/>
            </a:pPr>
            <a:r>
              <a:rPr lang="pt-PT" sz="2000" dirty="0"/>
              <a:t>L</a:t>
            </a:r>
            <a:r>
              <a:rPr lang="pt-PT" sz="2000" dirty="0" smtClean="0"/>
              <a:t>istar </a:t>
            </a:r>
            <a:r>
              <a:rPr lang="pt-PT" sz="2000" dirty="0"/>
              <a:t>suas contas/senhas em um papel e </a:t>
            </a:r>
            <a:r>
              <a:rPr lang="pt-PT" sz="2000" dirty="0" smtClean="0"/>
              <a:t>guardar </a:t>
            </a:r>
            <a:r>
              <a:rPr lang="pt-PT" sz="2000" dirty="0"/>
              <a:t>em </a:t>
            </a:r>
            <a:r>
              <a:rPr lang="pt-PT" sz="2000" dirty="0" smtClean="0"/>
              <a:t>local seguro;</a:t>
            </a:r>
          </a:p>
          <a:p>
            <a:pPr marL="0" lvl="0" indent="0" algn="just">
              <a:buNone/>
            </a:pPr>
            <a:r>
              <a:rPr lang="pt-PT" sz="2000" dirty="0"/>
              <a:t>Criar grupos de senhas, de acordo com o risco </a:t>
            </a:r>
            <a:r>
              <a:rPr lang="pt-PT" sz="2000" dirty="0" smtClean="0"/>
              <a:t>envolvido;</a:t>
            </a:r>
          </a:p>
          <a:p>
            <a:pPr marL="0" lvl="0" indent="0" algn="just">
              <a:buNone/>
            </a:pPr>
            <a:r>
              <a:rPr lang="pt-PT" sz="2000" dirty="0"/>
              <a:t>Usar um programa gerenciador de </a:t>
            </a:r>
            <a:r>
              <a:rPr lang="pt-PT" sz="2000" dirty="0" smtClean="0"/>
              <a:t>contas/senhas;</a:t>
            </a:r>
          </a:p>
          <a:p>
            <a:pPr marL="0" lvl="0" indent="0" algn="just">
              <a:buNone/>
            </a:pPr>
            <a:r>
              <a:rPr lang="pt-PT" sz="2000" dirty="0"/>
              <a:t>Gravar em um arquivo </a:t>
            </a:r>
            <a:r>
              <a:rPr lang="pt-PT" sz="2000" dirty="0" smtClean="0"/>
              <a:t>criptografado.</a:t>
            </a: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17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8</a:t>
            </a:r>
            <a:r>
              <a:rPr lang="pt-PT" sz="3200" b="1" dirty="0" smtClean="0">
                <a:solidFill>
                  <a:srgbClr val="00B050"/>
                </a:solidFill>
              </a:rPr>
              <a:t>. Contas 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8.5.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Recuperação de senhas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Para restabelecer o acesso perdido, alguns sistemas disponibilizam recursos como</a:t>
            </a:r>
            <a:r>
              <a:rPr lang="pt-PT" sz="2000" dirty="0" smtClean="0"/>
              <a:t>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Responder </a:t>
            </a:r>
            <a:r>
              <a:rPr lang="pt-PT" sz="2000" dirty="0"/>
              <a:t>a uma pergunta de segurança previamente </a:t>
            </a:r>
            <a:r>
              <a:rPr lang="pt-PT" sz="2000" dirty="0" smtClean="0"/>
              <a:t>determinada;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Reenviar </a:t>
            </a:r>
            <a:r>
              <a:rPr lang="pt-PT" sz="2000" dirty="0"/>
              <a:t>a </a:t>
            </a:r>
            <a:r>
              <a:rPr lang="pt-PT" sz="2000" dirty="0" smtClean="0"/>
              <a:t>senha (actual ou nova), </a:t>
            </a:r>
            <a:r>
              <a:rPr lang="pt-PT" sz="2000" dirty="0"/>
              <a:t>para o </a:t>
            </a:r>
            <a:r>
              <a:rPr lang="pt-PT" sz="2000" i="1" dirty="0"/>
              <a:t>e-mail</a:t>
            </a:r>
            <a:r>
              <a:rPr lang="pt-PT" sz="2000" dirty="0"/>
              <a:t> de </a:t>
            </a:r>
            <a:r>
              <a:rPr lang="pt-PT" sz="2000" dirty="0" smtClean="0"/>
              <a:t>recuperação;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Confirmar </a:t>
            </a:r>
            <a:r>
              <a:rPr lang="pt-PT" sz="2000" dirty="0"/>
              <a:t>suas informações </a:t>
            </a:r>
            <a:r>
              <a:rPr lang="pt-PT" sz="2000" dirty="0" smtClean="0"/>
              <a:t>cadastrais;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Apresentar </a:t>
            </a:r>
            <a:r>
              <a:rPr lang="pt-PT" sz="2000" dirty="0"/>
              <a:t>uma dica de segurança previamente </a:t>
            </a:r>
            <a:r>
              <a:rPr lang="pt-PT" sz="2000" dirty="0" smtClean="0"/>
              <a:t>cadastrada;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E</a:t>
            </a:r>
            <a:r>
              <a:rPr lang="pt-PT" sz="2000" dirty="0" smtClean="0"/>
              <a:t>nviar </a:t>
            </a:r>
            <a:r>
              <a:rPr lang="pt-PT" sz="2000" dirty="0"/>
              <a:t>por </a:t>
            </a:r>
            <a:r>
              <a:rPr lang="pt-PT" sz="2000" dirty="0" smtClean="0"/>
              <a:t>mensagem </a:t>
            </a:r>
            <a:r>
              <a:rPr lang="pt-PT" sz="2000" dirty="0"/>
              <a:t>texto para </a:t>
            </a:r>
            <a:r>
              <a:rPr lang="pt-PT" sz="2000" dirty="0" smtClean="0"/>
              <a:t>número previamente cadastrado.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Alguns cuidados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que se deve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tomar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são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E</a:t>
            </a:r>
            <a:r>
              <a:rPr lang="pt-PT" sz="2000" dirty="0" smtClean="0"/>
              <a:t>vite </a:t>
            </a:r>
            <a:r>
              <a:rPr lang="pt-PT" sz="2000" dirty="0"/>
              <a:t>cadastrar perguntas de segurança que possam ser facilmente </a:t>
            </a:r>
            <a:r>
              <a:rPr lang="pt-PT" sz="2000" dirty="0" smtClean="0"/>
              <a:t>descobertas;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A</a:t>
            </a:r>
            <a:r>
              <a:rPr lang="pt-PT" sz="2000" dirty="0" smtClean="0"/>
              <a:t>o </a:t>
            </a:r>
            <a:r>
              <a:rPr lang="pt-PT" sz="2000" dirty="0"/>
              <a:t>receber senhas por </a:t>
            </a:r>
            <a:r>
              <a:rPr lang="pt-PT" sz="2000" i="1" dirty="0"/>
              <a:t>e-mail</a:t>
            </a:r>
            <a:r>
              <a:rPr lang="pt-PT" sz="2000" dirty="0"/>
              <a:t> procure alterá-las o mais rápido </a:t>
            </a:r>
            <a:r>
              <a:rPr lang="pt-PT" sz="2000" dirty="0" smtClean="0"/>
              <a:t>possível;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P</a:t>
            </a:r>
            <a:r>
              <a:rPr lang="pt-PT" sz="2000" dirty="0" smtClean="0"/>
              <a:t>reste </a:t>
            </a:r>
            <a:r>
              <a:rPr lang="pt-PT" sz="2000" dirty="0"/>
              <a:t>muita atenção ao cadastrar o </a:t>
            </a:r>
            <a:r>
              <a:rPr lang="pt-PT" sz="2000" i="1" dirty="0"/>
              <a:t>e-mail</a:t>
            </a:r>
            <a:r>
              <a:rPr lang="pt-PT" sz="2000" dirty="0"/>
              <a:t> de recuperação para não digitar um endereço que seja </a:t>
            </a:r>
            <a:r>
              <a:rPr lang="pt-PT" sz="2000" dirty="0" smtClean="0"/>
              <a:t>inválido;</a:t>
            </a:r>
          </a:p>
          <a:p>
            <a:pPr lvl="0" algn="just">
              <a:buFont typeface="Courier New" pitchFamily="49" charset="0"/>
              <a:buChar char="o"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18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9</a:t>
            </a:r>
            <a:r>
              <a:rPr lang="pt-PT" sz="3200" b="1" dirty="0" smtClean="0">
                <a:solidFill>
                  <a:srgbClr val="00B050"/>
                </a:solidFill>
              </a:rPr>
              <a:t>. Criptografia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Considerada </a:t>
            </a:r>
            <a:r>
              <a:rPr lang="pt-PT" sz="2000" dirty="0"/>
              <a:t>como a ciência e a arte de escrever mensagens em forma cifrada ou em código, é um dos principais mecanismos de segurança que você pode usar para se proteger dos riscos associados ao uso da Internet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Actualmente, </a:t>
            </a:r>
            <a:r>
              <a:rPr lang="pt-PT" sz="2000" dirty="0"/>
              <a:t>a criptografia já está integrada ou pode ser facilmente adicionada à grande maioria dos sistemas operacionais e aplicativos e para usá-la, muitas vezes, basta a realização de algumas configurações ou cliques de </a:t>
            </a:r>
            <a:r>
              <a:rPr lang="pt-PT" sz="2000" i="1" dirty="0"/>
              <a:t>mouse</a:t>
            </a:r>
            <a:r>
              <a:rPr lang="pt-PT" sz="2000" dirty="0"/>
              <a:t>. </a:t>
            </a:r>
            <a:endParaRPr lang="pt-PT" sz="2000" dirty="0" smtClean="0"/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Alguns dos benefícios que advém do uso da Criptografia: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Proteger </a:t>
            </a:r>
            <a:r>
              <a:rPr lang="pt-PT" sz="2000" dirty="0"/>
              <a:t>os dados sigilosos armazenados </a:t>
            </a:r>
            <a:r>
              <a:rPr lang="pt-PT" sz="2000" dirty="0" smtClean="0"/>
              <a:t>num computador;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riar </a:t>
            </a:r>
            <a:r>
              <a:rPr lang="pt-PT" sz="2000" dirty="0"/>
              <a:t>uma </a:t>
            </a:r>
            <a:r>
              <a:rPr lang="pt-PT" sz="2000" dirty="0" smtClean="0"/>
              <a:t>partição específica </a:t>
            </a:r>
            <a:r>
              <a:rPr lang="pt-PT" sz="2000" dirty="0"/>
              <a:t>no </a:t>
            </a:r>
            <a:r>
              <a:rPr lang="pt-PT" sz="2000" dirty="0" smtClean="0"/>
              <a:t>computador de auto criptografia;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Proteger </a:t>
            </a:r>
            <a:r>
              <a:rPr lang="pt-PT" sz="2000" i="1" dirty="0" smtClean="0"/>
              <a:t>backups</a:t>
            </a:r>
            <a:r>
              <a:rPr lang="pt-PT" sz="2000" dirty="0" smtClean="0"/>
              <a:t> </a:t>
            </a:r>
            <a:r>
              <a:rPr lang="pt-PT" sz="2000" dirty="0"/>
              <a:t>contra acesso </a:t>
            </a:r>
            <a:r>
              <a:rPr lang="pt-PT" sz="2000" dirty="0" smtClean="0"/>
              <a:t>indevido;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P</a:t>
            </a:r>
            <a:r>
              <a:rPr lang="pt-PT" sz="2000" dirty="0" smtClean="0"/>
              <a:t>roteger  </a:t>
            </a:r>
            <a:r>
              <a:rPr lang="pt-PT" sz="2000" dirty="0"/>
              <a:t>comunicações realizadas pela </a:t>
            </a:r>
            <a:r>
              <a:rPr lang="pt-PT" sz="2000" dirty="0" smtClean="0"/>
              <a:t>Internet (e-mails, transacções, </a:t>
            </a:r>
            <a:r>
              <a:rPr lang="pt-PT" sz="2000" dirty="0" err="1" smtClean="0"/>
              <a:t>etc</a:t>
            </a:r>
            <a:r>
              <a:rPr lang="pt-PT" sz="20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19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2898775"/>
          </a:xfrm>
        </p:spPr>
        <p:txBody>
          <a:bodyPr>
            <a:normAutofit fontScale="90000"/>
          </a:bodyPr>
          <a:lstStyle/>
          <a:p>
            <a:pPr lvl="0" algn="l"/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>
                <a:solidFill>
                  <a:srgbClr val="00B050"/>
                </a:solidFill>
              </a:rPr>
              <a:t>7</a:t>
            </a:r>
            <a:r>
              <a:rPr lang="pt-PT" b="1" dirty="0" smtClean="0">
                <a:solidFill>
                  <a:srgbClr val="00B050"/>
                </a:solidFill>
              </a:rPr>
              <a:t>. </a:t>
            </a:r>
            <a:r>
              <a:rPr lang="pt-PT" b="1" dirty="0">
                <a:solidFill>
                  <a:srgbClr val="00B050"/>
                </a:solidFill>
              </a:rPr>
              <a:t>Mecanismos de </a:t>
            </a:r>
            <a:r>
              <a:rPr lang="pt-PT" b="1" dirty="0" smtClean="0">
                <a:solidFill>
                  <a:srgbClr val="00B050"/>
                </a:solidFill>
              </a:rPr>
              <a:t>Segurança</a:t>
            </a:r>
            <a:br>
              <a:rPr lang="pt-PT" b="1" dirty="0" smtClean="0">
                <a:solidFill>
                  <a:srgbClr val="00B050"/>
                </a:solidFill>
              </a:rPr>
            </a:br>
            <a:r>
              <a:rPr lang="pt-PT" b="1" dirty="0">
                <a:solidFill>
                  <a:srgbClr val="00B050"/>
                </a:solidFill>
              </a:rPr>
              <a:t>8</a:t>
            </a:r>
            <a:r>
              <a:rPr lang="pt-PT" b="1" dirty="0" smtClean="0">
                <a:solidFill>
                  <a:srgbClr val="00B050"/>
                </a:solidFill>
              </a:rPr>
              <a:t>. </a:t>
            </a:r>
            <a:r>
              <a:rPr lang="pt-PT" b="1" dirty="0">
                <a:solidFill>
                  <a:srgbClr val="00B050"/>
                </a:solidFill>
              </a:rPr>
              <a:t>Contas e </a:t>
            </a:r>
            <a:r>
              <a:rPr lang="pt-PT" b="1" dirty="0" smtClean="0">
                <a:solidFill>
                  <a:srgbClr val="00B050"/>
                </a:solidFill>
              </a:rPr>
              <a:t>Senhas</a:t>
            </a:r>
            <a:br>
              <a:rPr lang="pt-PT" b="1" dirty="0" smtClean="0">
                <a:solidFill>
                  <a:srgbClr val="00B050"/>
                </a:solidFill>
              </a:rPr>
            </a:br>
            <a:r>
              <a:rPr lang="pt-PT" b="1" dirty="0" smtClean="0">
                <a:solidFill>
                  <a:srgbClr val="00B050"/>
                </a:solidFill>
              </a:rPr>
              <a:t>9. Criptografia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257800"/>
            <a:ext cx="3886200" cy="838200"/>
          </a:xfrm>
        </p:spPr>
        <p:txBody>
          <a:bodyPr>
            <a:normAutofit/>
          </a:bodyPr>
          <a:lstStyle/>
          <a:p>
            <a:pPr algn="l"/>
            <a:endParaRPr lang="pt-PT" sz="2800" baseline="30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2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9</a:t>
            </a:r>
            <a:r>
              <a:rPr lang="pt-PT" sz="3200" b="1" dirty="0" smtClean="0">
                <a:solidFill>
                  <a:srgbClr val="00B050"/>
                </a:solidFill>
              </a:rPr>
              <a:t>. Criptografia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9.1.</a:t>
            </a:r>
            <a:r>
              <a:rPr lang="pt-PT" sz="2000" b="1" dirty="0"/>
              <a:t>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Criptografia de chave simétrica e de chaves assimétricas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just">
              <a:buNone/>
            </a:pPr>
            <a:endParaRPr lang="pt-PT" sz="2000" b="1" dirty="0" smtClean="0"/>
          </a:p>
          <a:p>
            <a:pPr marL="0" lv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Criptografia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 chave simétrica:</a:t>
            </a:r>
            <a:r>
              <a:rPr lang="pt-PT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dirty="0"/>
              <a:t>também chamada de criptografia de chave </a:t>
            </a:r>
            <a:r>
              <a:rPr lang="pt-PT" sz="2000" dirty="0" smtClean="0"/>
              <a:t>secreta </a:t>
            </a:r>
            <a:r>
              <a:rPr lang="pt-PT" sz="2000" dirty="0"/>
              <a:t>ou única, utiliza uma mesma chave tanto para codificar como para </a:t>
            </a:r>
            <a:r>
              <a:rPr lang="pt-PT" sz="2000" dirty="0" smtClean="0"/>
              <a:t>descodificar </a:t>
            </a:r>
            <a:r>
              <a:rPr lang="pt-PT" sz="2000" dirty="0"/>
              <a:t>informações, sendo usada principalmente para garantir a confidencialidade dos dados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Casos nos quais a informação é codificada e decodificada por uma mesma pessoa não há necessidade de compartilhamento da chave secreta. </a:t>
            </a:r>
            <a:endParaRPr lang="pt-PT" sz="2000" dirty="0" smtClean="0"/>
          </a:p>
          <a:p>
            <a:pPr marL="0" lvl="0" indent="0" algn="just">
              <a:buNone/>
            </a:pPr>
            <a:endParaRPr lang="pt-PT" sz="2000" dirty="0"/>
          </a:p>
          <a:p>
            <a:pPr marL="0" lvl="0" indent="0" algn="just">
              <a:buNone/>
            </a:pPr>
            <a:r>
              <a:rPr lang="pt-PT" sz="2000" dirty="0" smtClean="0"/>
              <a:t>Entretanto</a:t>
            </a:r>
            <a:r>
              <a:rPr lang="pt-PT" sz="2000" dirty="0"/>
              <a:t>, quando estas operações envolvem pessoas ou equipamentos diferentes, é necessário que a chave secreta seja previamente combinada por meio de um canal de comunicação </a:t>
            </a:r>
            <a:r>
              <a:rPr lang="pt-PT" sz="2000" dirty="0" smtClean="0"/>
              <a:t>seguro.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Exemplos </a:t>
            </a:r>
            <a:r>
              <a:rPr lang="pt-PT" sz="2000" dirty="0"/>
              <a:t>de métodos criptográficos que usam chave simétrica são: AES, </a:t>
            </a:r>
            <a:r>
              <a:rPr lang="pt-PT" sz="2000" dirty="0" err="1" smtClean="0"/>
              <a:t>Blowfish</a:t>
            </a:r>
            <a:r>
              <a:rPr lang="pt-PT" sz="2000" dirty="0"/>
              <a:t>, RC4, 3DES e </a:t>
            </a:r>
            <a:r>
              <a:rPr lang="pt-PT" sz="2000" dirty="0" smtClean="0"/>
              <a:t>IDEA.</a:t>
            </a:r>
          </a:p>
          <a:p>
            <a:pPr marL="0" lvl="0" indent="0" algn="just">
              <a:buNone/>
            </a:pPr>
            <a:endParaRPr lang="pt-PT" sz="2000" dirty="0"/>
          </a:p>
          <a:p>
            <a:pPr marL="0" lvl="0" indent="0" algn="just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20</a:t>
            </a:fld>
            <a:endParaRPr lang="pt-PT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9</a:t>
            </a:r>
            <a:r>
              <a:rPr lang="pt-PT" sz="3200" b="1" dirty="0" smtClean="0">
                <a:solidFill>
                  <a:srgbClr val="00B050"/>
                </a:solidFill>
              </a:rPr>
              <a:t>. Criptografia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.1.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 Criptografia de chave simétrica e de chaves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assimétricas;</a:t>
            </a:r>
          </a:p>
          <a:p>
            <a:pPr marL="0" lvl="0" indent="0" algn="just">
              <a:buNone/>
            </a:pPr>
            <a:endParaRPr lang="pt-PT" sz="2000" b="1" dirty="0" smtClean="0"/>
          </a:p>
          <a:p>
            <a:pPr marL="0" lv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Criptografia de chaves assimétricas:</a:t>
            </a:r>
            <a:r>
              <a:rPr lang="pt-PT" sz="2000" dirty="0"/>
              <a:t> também conhecida como criptografia de chave pública, utiliza duas chaves distintas: uma pública, que pode ser livremente divulgada, e uma privada, que deve ser mantida em segredo por seu dono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endParaRPr lang="pt-PT" sz="2000" dirty="0"/>
          </a:p>
          <a:p>
            <a:pPr marL="0" lvl="0" indent="0" algn="just">
              <a:buNone/>
            </a:pPr>
            <a:r>
              <a:rPr lang="pt-PT" sz="2000" dirty="0"/>
              <a:t>Quando uma informação é codificada com uma das chaves, somente a outra chave do par pode </a:t>
            </a:r>
            <a:r>
              <a:rPr lang="pt-PT" sz="2000" dirty="0" smtClean="0"/>
              <a:t>descodificá-la. </a:t>
            </a:r>
            <a:r>
              <a:rPr lang="pt-PT" sz="2000" dirty="0"/>
              <a:t>Qual chave usar para codificar depende da </a:t>
            </a:r>
            <a:r>
              <a:rPr lang="pt-PT" sz="2000" dirty="0" smtClean="0"/>
              <a:t>protecção </a:t>
            </a:r>
            <a:r>
              <a:rPr lang="pt-PT" sz="2000" dirty="0"/>
              <a:t>que se deseja, se confidencialidade ou autenticação</a:t>
            </a:r>
            <a:r>
              <a:rPr lang="pt-PT" sz="2000" dirty="0" smtClean="0"/>
              <a:t>, ou integridade.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A chave privada pode ser armazenada de diferentes maneiras, como um arquivo no computador, um </a:t>
            </a:r>
            <a:r>
              <a:rPr lang="pt-PT" sz="2000" i="1" dirty="0" err="1"/>
              <a:t>smartcard</a:t>
            </a:r>
            <a:r>
              <a:rPr lang="pt-PT" sz="2000" dirty="0"/>
              <a:t> ou um </a:t>
            </a:r>
            <a:r>
              <a:rPr lang="pt-PT" sz="2000" i="1" dirty="0" err="1"/>
              <a:t>token</a:t>
            </a:r>
            <a:r>
              <a:rPr lang="pt-PT" sz="2000" dirty="0"/>
              <a:t>.</a:t>
            </a: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Exemplos de métodos criptográficos que usam chaves assimétricas são: RSA, DSA, ECC e </a:t>
            </a:r>
            <a:r>
              <a:rPr lang="pt-PT" sz="2000" dirty="0" err="1"/>
              <a:t>Diffie-Hellman</a:t>
            </a:r>
            <a:r>
              <a:rPr lang="pt-PT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21</a:t>
            </a:fld>
            <a:endParaRPr lang="pt-PT" sz="1600" b="1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9</a:t>
            </a:r>
            <a:r>
              <a:rPr lang="pt-PT" sz="3200" b="1" dirty="0" smtClean="0">
                <a:solidFill>
                  <a:srgbClr val="00B050"/>
                </a:solidFill>
              </a:rPr>
              <a:t>. Criptografia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.2. Função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 resumo (</a:t>
            </a:r>
            <a:r>
              <a:rPr lang="pt-PT" sz="2000" b="1" dirty="0" err="1">
                <a:solidFill>
                  <a:schemeClr val="accent3">
                    <a:lumMod val="50000"/>
                  </a:schemeClr>
                </a:solidFill>
              </a:rPr>
              <a:t>Hash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0" lvl="0" indent="0" algn="just">
              <a:buNone/>
            </a:pP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pt-PT" sz="2000" dirty="0"/>
              <a:t>Uma função de resumo é um método criptográfico que, quando aplicado sobre uma informação, independente do tamanho que ela tenha, gera um resultado único e de tamanho fixo, chamado </a:t>
            </a:r>
            <a:r>
              <a:rPr lang="pt-PT" sz="2000" i="1" dirty="0" err="1" smtClean="0"/>
              <a:t>hash</a:t>
            </a:r>
            <a:r>
              <a:rPr lang="pt-PT" sz="2000" i="1" dirty="0" smtClean="0"/>
              <a:t>.</a:t>
            </a:r>
          </a:p>
          <a:p>
            <a:pPr marL="0" lvl="0" indent="0" algn="just">
              <a:buNone/>
            </a:pPr>
            <a:endParaRPr lang="pt-PT" sz="2000" i="1" dirty="0"/>
          </a:p>
          <a:p>
            <a:pPr marL="0" lvl="0" indent="0" algn="just">
              <a:buNone/>
            </a:pPr>
            <a:r>
              <a:rPr lang="pt-PT" sz="2000" dirty="0" smtClean="0"/>
              <a:t>Pode ser utilizada para:</a:t>
            </a:r>
            <a:endParaRPr lang="pt-PT" sz="2000" i="1" dirty="0" smtClean="0"/>
          </a:p>
          <a:p>
            <a:pPr lvl="0" algn="just">
              <a:buFont typeface="Wingdings" pitchFamily="2" charset="2"/>
              <a:buChar char="q"/>
            </a:pPr>
            <a:r>
              <a:rPr lang="pt-PT" sz="2000" dirty="0"/>
              <a:t>V</a:t>
            </a:r>
            <a:r>
              <a:rPr lang="pt-PT" sz="2000" dirty="0" smtClean="0"/>
              <a:t>erificar </a:t>
            </a:r>
            <a:r>
              <a:rPr lang="pt-PT" sz="2000" dirty="0"/>
              <a:t>a integridade de um arquivo armazenado </a:t>
            </a:r>
            <a:r>
              <a:rPr lang="pt-PT" sz="2000" dirty="0" smtClean="0"/>
              <a:t>no computador.</a:t>
            </a:r>
            <a:endParaRPr lang="pt-PT" sz="2000" dirty="0"/>
          </a:p>
          <a:p>
            <a:pPr lvl="0" algn="just">
              <a:buFont typeface="Wingdings" pitchFamily="2" charset="2"/>
              <a:buChar char="q"/>
            </a:pPr>
            <a:r>
              <a:rPr lang="pt-PT" sz="2000" dirty="0"/>
              <a:t>V</a:t>
            </a:r>
            <a:r>
              <a:rPr lang="pt-PT" sz="2000" dirty="0" smtClean="0"/>
              <a:t>erificar </a:t>
            </a:r>
            <a:r>
              <a:rPr lang="pt-PT" sz="2000" dirty="0"/>
              <a:t>a integridade de um arquivo obtido da </a:t>
            </a:r>
            <a:r>
              <a:rPr lang="pt-PT" sz="2000" dirty="0" smtClean="0"/>
              <a:t>Internet;</a:t>
            </a:r>
            <a:endParaRPr lang="pt-PT" sz="2000" dirty="0"/>
          </a:p>
          <a:p>
            <a:pPr algn="just">
              <a:buFont typeface="Wingdings" pitchFamily="2" charset="2"/>
              <a:buChar char="q"/>
            </a:pPr>
            <a:r>
              <a:rPr lang="pt-PT" sz="2000" dirty="0"/>
              <a:t>G</a:t>
            </a:r>
            <a:r>
              <a:rPr lang="pt-PT" sz="2000" dirty="0" smtClean="0"/>
              <a:t>erar </a:t>
            </a:r>
            <a:r>
              <a:rPr lang="pt-PT" sz="2000" dirty="0"/>
              <a:t>assinaturas </a:t>
            </a:r>
            <a:r>
              <a:rPr lang="pt-PT" sz="2000" dirty="0" smtClean="0"/>
              <a:t>digitais.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/>
              <a:t>Para verificar a integridade de um </a:t>
            </a:r>
            <a:r>
              <a:rPr lang="pt-PT" sz="2000" dirty="0" smtClean="0"/>
              <a:t>arquivo calcula-se </a:t>
            </a:r>
            <a:r>
              <a:rPr lang="pt-PT" sz="2000" dirty="0"/>
              <a:t>o </a:t>
            </a:r>
            <a:r>
              <a:rPr lang="pt-PT" sz="2000" i="1" dirty="0" err="1"/>
              <a:t>hash</a:t>
            </a:r>
            <a:r>
              <a:rPr lang="pt-PT" sz="2000" dirty="0"/>
              <a:t> </a:t>
            </a:r>
            <a:r>
              <a:rPr lang="pt-PT" sz="2000" dirty="0" smtClean="0"/>
              <a:t>e</a:t>
            </a:r>
            <a:r>
              <a:rPr lang="pt-PT" sz="2000" dirty="0"/>
              <a:t>, quando julgar necessário, gerar novamente este valor. Se os dois </a:t>
            </a:r>
            <a:r>
              <a:rPr lang="pt-PT" sz="2000" i="1" dirty="0" err="1"/>
              <a:t>hashes</a:t>
            </a:r>
            <a:r>
              <a:rPr lang="pt-PT" sz="2000" dirty="0"/>
              <a:t> forem iguais então </a:t>
            </a:r>
            <a:r>
              <a:rPr lang="pt-PT" sz="2000" dirty="0" smtClean="0"/>
              <a:t>pode-se </a:t>
            </a:r>
            <a:r>
              <a:rPr lang="pt-PT" sz="2000" dirty="0"/>
              <a:t>concluir que o arquivo não foi alterado. Caso contrário, este pode ser um forte indício de que o arquivo esteja corrompido ou </a:t>
            </a:r>
            <a:r>
              <a:rPr lang="pt-PT" sz="2000" dirty="0" smtClean="0"/>
              <a:t>modificado.</a:t>
            </a:r>
          </a:p>
          <a:p>
            <a:pPr marL="0" indent="0" algn="just">
              <a:buNone/>
            </a:pPr>
            <a:r>
              <a:rPr lang="pt-PT" sz="2000" dirty="0" smtClean="0"/>
              <a:t>Exemplos </a:t>
            </a:r>
            <a:r>
              <a:rPr lang="pt-PT" sz="2000" dirty="0"/>
              <a:t>de métodos de </a:t>
            </a:r>
            <a:r>
              <a:rPr lang="pt-PT" sz="2000" i="1" dirty="0" err="1"/>
              <a:t>hash</a:t>
            </a:r>
            <a:r>
              <a:rPr lang="pt-PT" sz="2000" dirty="0"/>
              <a:t> são: SHA-1, SHA-256 e MD5. </a:t>
            </a:r>
          </a:p>
          <a:p>
            <a:pPr marL="0" indent="0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22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9</a:t>
            </a:r>
            <a:r>
              <a:rPr lang="pt-PT" sz="3200" b="1" dirty="0" smtClean="0">
                <a:solidFill>
                  <a:srgbClr val="00B050"/>
                </a:solidFill>
              </a:rPr>
              <a:t>. Criptografia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9.3. Assinatura Digital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É um método de autenticação de informação digital tipicamente tratada como análoga à assinatura física em papel. A assinatura digital permite comprovar a autenticidade e a integridade de uma informação;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A </a:t>
            </a:r>
            <a:r>
              <a:rPr lang="pt-PT" sz="2000" dirty="0"/>
              <a:t>assinatura digital baseia-se no fato de que apenas o dono conhece a chave privada e que, se ela foi usada para codificar uma informação, então apenas seu dono poderia ter feito isto. A verificação da assinatura é feita com o uso da chave pública, pois se o texto foi codificado com a chave privada, somente a chave pública correspondente pode </a:t>
            </a:r>
            <a:r>
              <a:rPr lang="pt-PT" sz="2000" dirty="0" smtClean="0"/>
              <a:t>descodificá-lo. </a:t>
            </a:r>
            <a:endParaRPr lang="pt-PT" sz="2000" dirty="0"/>
          </a:p>
          <a:p>
            <a:pPr marL="0" indent="0">
              <a:buNone/>
            </a:pPr>
            <a:endParaRPr lang="pt-PT" sz="2000" dirty="0" smtClean="0"/>
          </a:p>
          <a:p>
            <a:pPr marL="0" indent="0">
              <a:buNone/>
            </a:pPr>
            <a:r>
              <a:rPr lang="pt-PT" sz="2000" dirty="0" smtClean="0"/>
              <a:t>Para </a:t>
            </a:r>
            <a:r>
              <a:rPr lang="pt-PT" sz="2000" dirty="0"/>
              <a:t>contornar a baixa eficiência característica da criptografia de chaves assimétricas, a codificação é feita sobre o </a:t>
            </a:r>
            <a:r>
              <a:rPr lang="pt-PT" sz="2000" i="1" dirty="0" err="1"/>
              <a:t>hash</a:t>
            </a:r>
            <a:r>
              <a:rPr lang="pt-PT" sz="2000" dirty="0"/>
              <a:t> e não sobre o conteúdo em si, pois é mais rápido codificar o </a:t>
            </a:r>
            <a:r>
              <a:rPr lang="pt-PT" sz="2000" i="1" dirty="0" err="1"/>
              <a:t>hash</a:t>
            </a:r>
            <a:r>
              <a:rPr lang="pt-PT" sz="2000" dirty="0"/>
              <a:t> </a:t>
            </a:r>
            <a:r>
              <a:rPr lang="pt-PT" sz="2000" dirty="0" smtClean="0"/>
              <a:t>do </a:t>
            </a:r>
            <a:r>
              <a:rPr lang="pt-PT" sz="2000" dirty="0"/>
              <a:t>que a informação toda.</a:t>
            </a:r>
            <a:endParaRPr lang="pt-PT" sz="2000" dirty="0" smtClean="0"/>
          </a:p>
          <a:p>
            <a:pPr marL="0" lvl="0" indent="0" algn="just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23</a:t>
            </a:fld>
            <a:endParaRPr lang="pt-PT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9</a:t>
            </a:r>
            <a:r>
              <a:rPr lang="pt-PT" sz="3200" b="1" dirty="0" smtClean="0">
                <a:solidFill>
                  <a:srgbClr val="00B050"/>
                </a:solidFill>
              </a:rPr>
              <a:t>. Criptografia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.4. Certificado digital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É um registro electrónico composto por um conjunto de dados que distingue uma entidade e associa a ela uma chave pública. Pode ser emitido para pessoas, empresas, equipamentos ou serviços e pode ser homologado para diferentes usos (confidencialidade e assinatura digital).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E</a:t>
            </a:r>
            <a:r>
              <a:rPr lang="pt-PT" sz="2000" dirty="0" smtClean="0"/>
              <a:t>mbora </a:t>
            </a:r>
            <a:r>
              <a:rPr lang="pt-PT" sz="2000" dirty="0"/>
              <a:t>os campos apresentados sejam padronizados, a representação gráfica pode variar entre diferentes navegadores e sistemas operacionais. De forma geral, </a:t>
            </a:r>
            <a:r>
              <a:rPr lang="pt-PT" sz="2000" dirty="0" smtClean="0"/>
              <a:t>os </a:t>
            </a:r>
            <a:r>
              <a:rPr lang="pt-PT" sz="2000" dirty="0"/>
              <a:t>dados básicos que compõem um certificado digital são</a:t>
            </a:r>
            <a:r>
              <a:rPr lang="pt-PT" sz="2000" dirty="0" smtClean="0"/>
              <a:t>:</a:t>
            </a:r>
          </a:p>
          <a:p>
            <a:pPr lvl="0" algn="just">
              <a:buFont typeface="Wingdings" pitchFamily="2" charset="2"/>
              <a:buChar char="§"/>
            </a:pPr>
            <a:r>
              <a:rPr lang="pt-PT" sz="2000" dirty="0" smtClean="0"/>
              <a:t>Versão </a:t>
            </a:r>
            <a:r>
              <a:rPr lang="pt-PT" sz="2000" dirty="0"/>
              <a:t>e número de série do certificado</a:t>
            </a:r>
            <a:r>
              <a:rPr lang="pt-PT" sz="2000" dirty="0" smtClean="0"/>
              <a:t>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000" dirty="0"/>
              <a:t>D</a:t>
            </a:r>
            <a:r>
              <a:rPr lang="pt-PT" sz="2000" dirty="0" smtClean="0"/>
              <a:t>ados </a:t>
            </a:r>
            <a:r>
              <a:rPr lang="pt-PT" sz="2000" dirty="0"/>
              <a:t>que identificam a </a:t>
            </a:r>
            <a:r>
              <a:rPr lang="pt-PT" sz="2000" dirty="0" smtClean="0"/>
              <a:t>entidade que emitiu </a:t>
            </a:r>
            <a:r>
              <a:rPr lang="pt-PT" sz="2000" dirty="0"/>
              <a:t>o certificado</a:t>
            </a:r>
            <a:r>
              <a:rPr lang="pt-PT" sz="2000" dirty="0" smtClean="0"/>
              <a:t>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000" dirty="0"/>
              <a:t>D</a:t>
            </a:r>
            <a:r>
              <a:rPr lang="pt-PT" sz="2000" dirty="0" smtClean="0"/>
              <a:t>ados </a:t>
            </a:r>
            <a:r>
              <a:rPr lang="pt-PT" sz="2000" dirty="0"/>
              <a:t>que identificam o dono do </a:t>
            </a:r>
            <a:r>
              <a:rPr lang="pt-PT" sz="2000" dirty="0" smtClean="0"/>
              <a:t>certificado;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000" dirty="0" smtClean="0"/>
              <a:t>Chave </a:t>
            </a:r>
            <a:r>
              <a:rPr lang="pt-PT" sz="2000" dirty="0"/>
              <a:t>pública do dono do </a:t>
            </a:r>
            <a:r>
              <a:rPr lang="pt-PT" sz="2000" dirty="0" smtClean="0"/>
              <a:t>certificado;</a:t>
            </a:r>
          </a:p>
          <a:p>
            <a:pPr algn="just">
              <a:buFont typeface="Wingdings" pitchFamily="2" charset="2"/>
              <a:buChar char="§"/>
            </a:pPr>
            <a:r>
              <a:rPr lang="pt-PT" sz="2000" dirty="0" smtClean="0"/>
              <a:t>Validade </a:t>
            </a:r>
            <a:r>
              <a:rPr lang="pt-PT" sz="2000" dirty="0"/>
              <a:t>do </a:t>
            </a:r>
            <a:r>
              <a:rPr lang="pt-PT" sz="2000" dirty="0" smtClean="0"/>
              <a:t>certificado;</a:t>
            </a:r>
            <a:endParaRPr lang="pt-PT" sz="2000" dirty="0"/>
          </a:p>
          <a:p>
            <a:pPr marL="0" lvl="0" indent="0" algn="just">
              <a:buNone/>
            </a:pPr>
            <a:endParaRPr lang="pt-PT" sz="2000" dirty="0"/>
          </a:p>
          <a:p>
            <a:pPr lvl="0" algn="just">
              <a:buFont typeface="Wingdings" pitchFamily="2" charset="2"/>
              <a:buChar char="§"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24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9</a:t>
            </a:r>
            <a:r>
              <a:rPr lang="pt-PT" sz="3200" b="1" dirty="0" smtClean="0">
                <a:solidFill>
                  <a:srgbClr val="00B050"/>
                </a:solidFill>
              </a:rPr>
              <a:t>. Criptografia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9.5.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Programas de criptografia </a:t>
            </a:r>
            <a:endParaRPr lang="pt-PT" sz="2000" dirty="0" smtClean="0"/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Para garantir a segurança das suas mensagens é importante usar programas leitores de e-mails com suporte nativo a criptografia (por exemplo, que implementam S/MIME - Secure/</a:t>
            </a:r>
            <a:r>
              <a:rPr lang="pt-PT" sz="2000" dirty="0" err="1"/>
              <a:t>Multipurpose</a:t>
            </a:r>
            <a:r>
              <a:rPr lang="pt-PT" sz="2000" dirty="0"/>
              <a:t> Internet Mail </a:t>
            </a:r>
            <a:r>
              <a:rPr lang="pt-PT" sz="2000" dirty="0" err="1"/>
              <a:t>Extensions</a:t>
            </a:r>
            <a:r>
              <a:rPr lang="pt-PT" sz="2000" dirty="0"/>
              <a:t>) ou que permitam a integração de outros programas e complementos específicos para este fim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endParaRPr lang="pt-PT" sz="2000" dirty="0"/>
          </a:p>
          <a:p>
            <a:pPr marL="0" lvl="0" indent="0" algn="just">
              <a:buNone/>
            </a:pPr>
            <a:r>
              <a:rPr lang="pt-PT" sz="2000" dirty="0"/>
              <a:t>Programas de criptografia, como o GnuPG2, além de poderem ser integrados aos programas leitores de e-mails, também podem ser usados separadamente para cifrar outros tipos de informação, como os arquivos armazenados em seu computador ou em </a:t>
            </a:r>
            <a:r>
              <a:rPr lang="pt-PT" sz="2000" dirty="0" smtClean="0"/>
              <a:t>memórias </a:t>
            </a:r>
            <a:r>
              <a:rPr lang="pt-PT" sz="2000" dirty="0"/>
              <a:t>removíveis</a:t>
            </a:r>
            <a:r>
              <a:rPr lang="pt-PT" sz="2000" dirty="0" smtClean="0"/>
              <a:t>.</a:t>
            </a:r>
          </a:p>
          <a:p>
            <a:pPr marL="0" lvl="0" indent="0" algn="just">
              <a:buNone/>
            </a:pPr>
            <a:r>
              <a:rPr lang="pt-PT" sz="2000" dirty="0" smtClean="0"/>
              <a:t> </a:t>
            </a:r>
            <a:endParaRPr lang="pt-PT" sz="2000" dirty="0"/>
          </a:p>
          <a:p>
            <a:pPr marL="0" lvl="0" indent="0" algn="just">
              <a:buNone/>
            </a:pPr>
            <a:r>
              <a:rPr lang="pt-PT" sz="2000" dirty="0"/>
              <a:t>Existem também programas (nativos </a:t>
            </a:r>
            <a:r>
              <a:rPr lang="pt-PT" sz="2000" dirty="0" smtClean="0"/>
              <a:t>SO ou adquiridos) </a:t>
            </a:r>
            <a:r>
              <a:rPr lang="pt-PT" sz="2000" dirty="0"/>
              <a:t>que permitem cifrar todo o disco do computador, </a:t>
            </a:r>
            <a:r>
              <a:rPr lang="pt-PT" sz="2000" dirty="0" smtClean="0"/>
              <a:t>directórios </a:t>
            </a:r>
            <a:r>
              <a:rPr lang="pt-PT" sz="2000" dirty="0"/>
              <a:t>de arquivos e dispositivos de armazenamento </a:t>
            </a:r>
            <a:r>
              <a:rPr lang="pt-PT" sz="2000" dirty="0" smtClean="0"/>
              <a:t>externo, os </a:t>
            </a:r>
            <a:r>
              <a:rPr lang="pt-PT" sz="2000" dirty="0"/>
              <a:t>quais visam preservar o sigilo das informações em caso de perda ou furto do equipamento. </a:t>
            </a:r>
          </a:p>
          <a:p>
            <a:pPr marL="0" lvl="0" indent="0" algn="just">
              <a:buNone/>
            </a:pPr>
            <a:endParaRPr lang="pt-PT" sz="2000" dirty="0"/>
          </a:p>
          <a:p>
            <a:pPr lvl="0" algn="just">
              <a:buFont typeface="Wingdings" pitchFamily="2" charset="2"/>
              <a:buChar char="§"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25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dirty="0" smtClean="0"/>
              <a:t>No dia-a</a:t>
            </a:r>
            <a:r>
              <a:rPr lang="pt-PT" sz="2000" dirty="0"/>
              <a:t>-</a:t>
            </a:r>
            <a:r>
              <a:rPr lang="pt-PT" sz="2000" dirty="0" smtClean="0"/>
              <a:t>dia</a:t>
            </a:r>
            <a:r>
              <a:rPr lang="pt-PT" sz="2000" dirty="0"/>
              <a:t>, há cuidados que </a:t>
            </a:r>
            <a:r>
              <a:rPr lang="pt-PT" sz="2000" dirty="0" smtClean="0"/>
              <a:t>se tomam, </a:t>
            </a:r>
            <a:r>
              <a:rPr lang="pt-PT" sz="2000" dirty="0"/>
              <a:t>muitas vezes de forma instintiva, para detectar e evitar </a:t>
            </a:r>
            <a:r>
              <a:rPr lang="pt-PT" sz="2000" dirty="0" smtClean="0"/>
              <a:t>riscos nas diversas actividades realizadas (apresentação de documentos, presença na agência, cartórios).</a:t>
            </a:r>
            <a:r>
              <a:rPr lang="pt-PT" sz="2000" dirty="0"/>
              <a:t> </a:t>
            </a:r>
            <a:r>
              <a:rPr lang="pt-PT" sz="2000" dirty="0" smtClean="0"/>
              <a:t>E </a:t>
            </a:r>
            <a:r>
              <a:rPr lang="pt-PT" sz="2000" dirty="0"/>
              <a:t>como fazer isto na </a:t>
            </a:r>
            <a:r>
              <a:rPr lang="pt-PT" sz="2000" dirty="0" smtClean="0"/>
              <a:t>Internet?</a:t>
            </a:r>
          </a:p>
          <a:p>
            <a:pPr marL="0" indent="0" algn="just">
              <a:buNone/>
            </a:pPr>
            <a:r>
              <a:rPr lang="pt-PT" sz="2000" dirty="0" smtClean="0"/>
              <a:t>Serviços </a:t>
            </a:r>
            <a:r>
              <a:rPr lang="pt-PT" sz="2000" dirty="0"/>
              <a:t>disponibilizados e as comunicações realizadas por este meio </a:t>
            </a:r>
            <a:r>
              <a:rPr lang="pt-PT" sz="2000" b="1" dirty="0" smtClean="0"/>
              <a:t>devem garantir </a:t>
            </a:r>
            <a:r>
              <a:rPr lang="pt-PT" sz="2000" b="1" dirty="0"/>
              <a:t>alguns requisitos básicos de </a:t>
            </a:r>
            <a:r>
              <a:rPr lang="pt-PT" sz="2000" b="1" dirty="0" smtClean="0"/>
              <a:t>segurança</a:t>
            </a:r>
            <a:r>
              <a:rPr lang="pt-PT" sz="2000" dirty="0" smtClean="0"/>
              <a:t>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Identificação </a:t>
            </a:r>
            <a:r>
              <a:rPr lang="pt-PT" sz="2000" dirty="0" smtClean="0"/>
              <a:t>- </a:t>
            </a:r>
            <a:r>
              <a:rPr lang="pt-PT" sz="2000" dirty="0"/>
              <a:t>permitir que uma </a:t>
            </a:r>
            <a:r>
              <a:rPr lang="pt-PT" sz="2000" dirty="0" smtClean="0"/>
              <a:t>entidade </a:t>
            </a:r>
            <a:r>
              <a:rPr lang="pt-PT" sz="2000" dirty="0"/>
              <a:t>se </a:t>
            </a:r>
            <a:r>
              <a:rPr lang="pt-PT" sz="2000" dirty="0" smtClean="0"/>
              <a:t>identifique;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Autenticação</a:t>
            </a:r>
            <a:r>
              <a:rPr lang="pt-PT" sz="2000" b="1" dirty="0" smtClean="0"/>
              <a:t> - </a:t>
            </a:r>
            <a:r>
              <a:rPr lang="pt-PT" sz="2000" dirty="0" smtClean="0"/>
              <a:t>verificar </a:t>
            </a:r>
            <a:r>
              <a:rPr lang="pt-PT" sz="2000" dirty="0"/>
              <a:t>se a entidade é realmente quem ela diz </a:t>
            </a:r>
            <a:r>
              <a:rPr lang="pt-PT" sz="2000" dirty="0" smtClean="0"/>
              <a:t>ser;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Autorização</a:t>
            </a:r>
            <a:r>
              <a:rPr lang="pt-PT" sz="2000" b="1" dirty="0" smtClean="0"/>
              <a:t> -</a:t>
            </a:r>
            <a:r>
              <a:rPr lang="pt-PT" sz="2000" dirty="0" smtClean="0"/>
              <a:t> </a:t>
            </a:r>
            <a:r>
              <a:rPr lang="pt-PT" sz="2000" dirty="0"/>
              <a:t>determinar as </a:t>
            </a:r>
            <a:r>
              <a:rPr lang="pt-PT" sz="2000" dirty="0" smtClean="0"/>
              <a:t>acções </a:t>
            </a:r>
            <a:r>
              <a:rPr lang="pt-PT" sz="2000" dirty="0"/>
              <a:t>que a entidade pode </a:t>
            </a:r>
            <a:r>
              <a:rPr lang="pt-PT" sz="2000" dirty="0" smtClean="0"/>
              <a:t>executar;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Integridade</a:t>
            </a:r>
            <a:r>
              <a:rPr lang="pt-PT" sz="2000" b="1" dirty="0" smtClean="0"/>
              <a:t> -</a:t>
            </a:r>
            <a:r>
              <a:rPr lang="pt-PT" sz="2000" dirty="0" smtClean="0"/>
              <a:t> </a:t>
            </a:r>
            <a:r>
              <a:rPr lang="pt-PT" sz="2000" dirty="0"/>
              <a:t>proteger a informação contra alteração não </a:t>
            </a:r>
            <a:r>
              <a:rPr lang="pt-PT" sz="2000" dirty="0" smtClean="0"/>
              <a:t>autorizada;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Confidencialidade</a:t>
            </a:r>
            <a:r>
              <a:rPr lang="pt-PT" sz="2000" b="1" dirty="0" smtClean="0"/>
              <a:t> -</a:t>
            </a:r>
            <a:r>
              <a:rPr lang="pt-PT" sz="2000" dirty="0" smtClean="0"/>
              <a:t> </a:t>
            </a:r>
            <a:r>
              <a:rPr lang="pt-PT" sz="2000" dirty="0"/>
              <a:t>proteger uma informação contra acesso não autorizado</a:t>
            </a:r>
            <a:r>
              <a:rPr lang="pt-PT" sz="2000" dirty="0" smtClean="0"/>
              <a:t>.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>
                <a:solidFill>
                  <a:srgbClr val="00B050"/>
                </a:solidFill>
              </a:rPr>
              <a:t>Não</a:t>
            </a:r>
            <a:r>
              <a:rPr lang="pt-PT" sz="2000" b="1" dirty="0"/>
              <a:t> </a:t>
            </a:r>
            <a:r>
              <a:rPr lang="pt-PT" sz="2000" b="1" dirty="0">
                <a:solidFill>
                  <a:srgbClr val="00B050"/>
                </a:solidFill>
              </a:rPr>
              <a:t>repúdio</a:t>
            </a:r>
            <a:r>
              <a:rPr lang="pt-PT" sz="2000" b="1" dirty="0"/>
              <a:t>:</a:t>
            </a:r>
            <a:r>
              <a:rPr lang="pt-PT" sz="2000" dirty="0"/>
              <a:t> evitar que uma entidade possa negar que foi ela quem executou uma </a:t>
            </a:r>
            <a:r>
              <a:rPr lang="pt-PT" sz="2000" dirty="0" smtClean="0"/>
              <a:t>acção.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Disponibilidade</a:t>
            </a:r>
            <a:r>
              <a:rPr lang="pt-PT" sz="2000" b="1" dirty="0" smtClean="0"/>
              <a:t> -</a:t>
            </a:r>
            <a:r>
              <a:rPr lang="pt-PT" sz="2000" dirty="0" smtClean="0"/>
              <a:t> </a:t>
            </a:r>
            <a:r>
              <a:rPr lang="pt-PT" sz="2000" dirty="0"/>
              <a:t>garantir que um recurso esteja disponível sempre que </a:t>
            </a:r>
            <a:r>
              <a:rPr lang="pt-PT" sz="2000" dirty="0" smtClean="0"/>
              <a:t>necessário.</a:t>
            </a:r>
          </a:p>
          <a:p>
            <a:pPr>
              <a:buFont typeface="Courier New" pitchFamily="49" charset="0"/>
              <a:buChar char="o"/>
            </a:pPr>
            <a:endParaRPr lang="pt-PT" sz="2000" dirty="0" smtClean="0"/>
          </a:p>
          <a:p>
            <a:pPr marL="0" indent="0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3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7.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.1.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Política 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Segurança</a:t>
            </a:r>
          </a:p>
          <a:p>
            <a:pPr marL="0" indent="0" algn="just">
              <a:buNone/>
            </a:pPr>
            <a:r>
              <a:rPr lang="pt-PT" sz="2000" dirty="0"/>
              <a:t>A política de segurança define os direitos e as responsabilidades de cada um em relação à segurança dos recursos computacionais que utiliza e as penalidades às quais está sujeito, caso não a cumpra.</a:t>
            </a:r>
            <a:endParaRPr lang="pt-PT" sz="2000" b="1" dirty="0"/>
          </a:p>
          <a:p>
            <a:pPr>
              <a:buFont typeface="Courier New" pitchFamily="49" charset="0"/>
              <a:buChar char="o"/>
            </a:pPr>
            <a:endParaRPr lang="pt-PT" sz="2000" b="1" dirty="0"/>
          </a:p>
          <a:p>
            <a:pPr marL="0" indent="0">
              <a:buNone/>
            </a:pPr>
            <a:r>
              <a:rPr lang="pt-PT" sz="2000" dirty="0"/>
              <a:t>A política de segurança pode conter outras políticas específicas, como</a:t>
            </a:r>
            <a:r>
              <a:rPr lang="pt-PT" sz="2000" dirty="0" smtClean="0"/>
              <a:t>:</a:t>
            </a:r>
            <a:endParaRPr lang="pt-PT" sz="2000" b="1" dirty="0" smtClean="0"/>
          </a:p>
          <a:p>
            <a:pPr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Política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senhas</a:t>
            </a:r>
            <a:r>
              <a:rPr lang="pt-PT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dirty="0" smtClean="0"/>
              <a:t>- </a:t>
            </a:r>
            <a:r>
              <a:rPr lang="pt-PT" sz="2000" dirty="0"/>
              <a:t>define as regras sobre o uso de senhas nos recursos </a:t>
            </a:r>
            <a:r>
              <a:rPr lang="pt-PT" sz="2000" dirty="0" smtClean="0"/>
              <a:t>computacionais;</a:t>
            </a:r>
            <a:endParaRPr lang="pt-PT" sz="2000" b="1" dirty="0" smtClean="0"/>
          </a:p>
          <a:p>
            <a:pPr>
              <a:buFont typeface="Courier New" pitchFamily="49" charset="0"/>
              <a:buChar char="o"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Política de </a:t>
            </a:r>
            <a:r>
              <a:rPr lang="pt-PT" sz="2000" b="1" i="1" dirty="0" smtClean="0">
                <a:solidFill>
                  <a:schemeClr val="accent3">
                    <a:lumMod val="50000"/>
                  </a:schemeClr>
                </a:solidFill>
              </a:rPr>
              <a:t>backup</a:t>
            </a:r>
            <a:r>
              <a:rPr lang="pt-PT" sz="20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i="1" dirty="0" smtClean="0"/>
              <a:t>- </a:t>
            </a:r>
            <a:r>
              <a:rPr lang="pt-PT" sz="2000" dirty="0"/>
              <a:t>define as regras sobre a realização de cópias de </a:t>
            </a:r>
            <a:r>
              <a:rPr lang="pt-PT" sz="2000" dirty="0" smtClean="0"/>
              <a:t>segurança;</a:t>
            </a:r>
            <a:endParaRPr lang="pt-PT" sz="2000" b="1" i="1" dirty="0" smtClean="0"/>
          </a:p>
          <a:p>
            <a:pPr>
              <a:buFont typeface="Courier New" pitchFamily="49" charset="0"/>
              <a:buChar char="o"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Política 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privacidade</a:t>
            </a:r>
            <a:r>
              <a:rPr lang="pt-PT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dirty="0" smtClean="0"/>
              <a:t>- </a:t>
            </a:r>
            <a:r>
              <a:rPr lang="pt-PT" sz="2000" dirty="0"/>
              <a:t>define como são tratadas as informações </a:t>
            </a:r>
            <a:r>
              <a:rPr lang="pt-PT" sz="2000" dirty="0" smtClean="0"/>
              <a:t>pessoais;</a:t>
            </a:r>
            <a:endParaRPr lang="pt-PT" sz="2000" b="1" dirty="0" smtClean="0"/>
          </a:p>
          <a:p>
            <a:pPr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Política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 uso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aceitável </a:t>
            </a:r>
            <a:r>
              <a:rPr lang="pt-PT" sz="2000" dirty="0" smtClean="0"/>
              <a:t>- </a:t>
            </a:r>
            <a:r>
              <a:rPr lang="pt-PT" sz="2000" dirty="0"/>
              <a:t>também chamada de "Termo de Uso" ou </a:t>
            </a:r>
            <a:r>
              <a:rPr lang="pt-PT" sz="2000" dirty="0" smtClean="0"/>
              <a:t>“Termo </a:t>
            </a:r>
            <a:r>
              <a:rPr lang="pt-PT" sz="2000" dirty="0"/>
              <a:t>de </a:t>
            </a:r>
            <a:r>
              <a:rPr lang="pt-PT" sz="2000" dirty="0" smtClean="0"/>
              <a:t>Serviço”.</a:t>
            </a:r>
          </a:p>
          <a:p>
            <a:pPr>
              <a:buFont typeface="Courier New" pitchFamily="49" charset="0"/>
              <a:buChar char="o"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Política 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confidencialidade </a:t>
            </a:r>
            <a:r>
              <a:rPr lang="pt-PT" sz="2000" dirty="0" smtClean="0"/>
              <a:t>- </a:t>
            </a:r>
            <a:r>
              <a:rPr lang="pt-PT" sz="2000" dirty="0"/>
              <a:t>define como são tratadas as informações </a:t>
            </a:r>
            <a:r>
              <a:rPr lang="pt-PT" sz="2000" dirty="0" smtClean="0"/>
              <a:t>institucionais;</a:t>
            </a:r>
          </a:p>
          <a:p>
            <a:pPr>
              <a:buFont typeface="Courier New" pitchFamily="49" charset="0"/>
              <a:buChar char="o"/>
            </a:pPr>
            <a:endParaRPr lang="pt-PT" sz="2000" dirty="0" smtClean="0"/>
          </a:p>
          <a:p>
            <a:pPr marL="0" indent="0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4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.2.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Notificação de incidentes 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abusos</a:t>
            </a:r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Incidente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segurança </a:t>
            </a:r>
            <a:r>
              <a:rPr lang="pt-PT" sz="2000" dirty="0" smtClean="0"/>
              <a:t>- pode </a:t>
            </a:r>
            <a:r>
              <a:rPr lang="pt-PT" sz="2000" dirty="0"/>
              <a:t>ser definido como qualquer evento adverso, confirmado ou sob suspeita, relacionado à segurança de sistemas de computação ou de redes de computadores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>
              <a:buNone/>
            </a:pPr>
            <a:r>
              <a:rPr lang="pt-PT" sz="2000" dirty="0" smtClean="0"/>
              <a:t>Exemplos:</a:t>
            </a:r>
          </a:p>
          <a:p>
            <a:pPr marL="0" indent="0">
              <a:buNone/>
            </a:pPr>
            <a:r>
              <a:rPr lang="pt-PT" sz="2000" dirty="0"/>
              <a:t>T</a:t>
            </a:r>
            <a:r>
              <a:rPr lang="pt-PT" sz="2000" dirty="0" smtClean="0"/>
              <a:t>entativa </a:t>
            </a:r>
            <a:r>
              <a:rPr lang="pt-PT" sz="2000" dirty="0"/>
              <a:t>de uso ou acesso não autorizado a sistemas ou </a:t>
            </a:r>
            <a:r>
              <a:rPr lang="pt-PT" sz="2000" dirty="0" smtClean="0"/>
              <a:t>dados;</a:t>
            </a:r>
          </a:p>
          <a:p>
            <a:pPr marL="0" indent="0">
              <a:buNone/>
            </a:pPr>
            <a:r>
              <a:rPr lang="pt-PT" sz="2000" dirty="0"/>
              <a:t>T</a:t>
            </a:r>
            <a:r>
              <a:rPr lang="pt-PT" sz="2000" dirty="0" smtClean="0"/>
              <a:t>entativa </a:t>
            </a:r>
            <a:r>
              <a:rPr lang="pt-PT" sz="2000" dirty="0"/>
              <a:t>de tornar serviços </a:t>
            </a:r>
            <a:r>
              <a:rPr lang="pt-PT" sz="2000" dirty="0" smtClean="0"/>
              <a:t>indisponíveis;</a:t>
            </a:r>
          </a:p>
          <a:p>
            <a:pPr marL="0" indent="0">
              <a:buNone/>
            </a:pPr>
            <a:r>
              <a:rPr lang="pt-PT" sz="2000" dirty="0" smtClean="0"/>
              <a:t>Modificação </a:t>
            </a:r>
            <a:r>
              <a:rPr lang="pt-PT" sz="2000" dirty="0"/>
              <a:t>em </a:t>
            </a:r>
            <a:r>
              <a:rPr lang="pt-PT" sz="2000" dirty="0" smtClean="0"/>
              <a:t>sistemas;</a:t>
            </a:r>
          </a:p>
          <a:p>
            <a:pPr marL="0" indent="0" algn="just">
              <a:buNone/>
            </a:pPr>
            <a:r>
              <a:rPr lang="pt-PT" sz="2000" dirty="0" smtClean="0"/>
              <a:t>Desrespeito </a:t>
            </a:r>
            <a:r>
              <a:rPr lang="pt-PT" sz="2000" dirty="0"/>
              <a:t>à política de segurança ou </a:t>
            </a:r>
            <a:r>
              <a:rPr lang="pt-PT" sz="2000" dirty="0" smtClean="0"/>
              <a:t>de </a:t>
            </a:r>
            <a:r>
              <a:rPr lang="pt-PT" sz="2000" dirty="0"/>
              <a:t>uso aceitável de uma instituição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lista 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entidades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a serem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notificadas </a:t>
            </a:r>
            <a:r>
              <a:rPr lang="pt-PT" sz="2000" dirty="0" smtClean="0"/>
              <a:t>- os </a:t>
            </a:r>
            <a:r>
              <a:rPr lang="pt-PT" sz="2000" dirty="0"/>
              <a:t>responsáveis pelo </a:t>
            </a:r>
            <a:r>
              <a:rPr lang="pt-PT" sz="2000" dirty="0" smtClean="0"/>
              <a:t>computador, os </a:t>
            </a:r>
            <a:r>
              <a:rPr lang="pt-PT" sz="2000" dirty="0"/>
              <a:t>responsáveis pela rede que originou o </a:t>
            </a:r>
            <a:r>
              <a:rPr lang="pt-PT" sz="2000" dirty="0" smtClean="0"/>
              <a:t>incidente, etc.</a:t>
            </a:r>
          </a:p>
          <a:p>
            <a:pPr marL="0" indent="0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5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.2.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Notificação de incidentes 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abusos</a:t>
            </a:r>
          </a:p>
          <a:p>
            <a:pPr mar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Encontrar responsáveis </a:t>
            </a:r>
            <a:r>
              <a:rPr lang="pt-PT" sz="2000" dirty="0" smtClean="0"/>
              <a:t>- </a:t>
            </a:r>
            <a:r>
              <a:rPr lang="pt-PT" sz="2000" dirty="0"/>
              <a:t>consultar um "servidor de WHOIS", onde são mantidas as bases de dados sobre os responsáveis por cada bloco de números IP existentes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b="1" dirty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Actividades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deste grupo</a:t>
            </a:r>
            <a:endParaRPr lang="pt-PT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PT" sz="2000" dirty="0" smtClean="0"/>
              <a:t>Correlacionar dados </a:t>
            </a:r>
            <a:r>
              <a:rPr lang="pt-PT" sz="2000" dirty="0"/>
              <a:t>relativos a vários </a:t>
            </a:r>
            <a:r>
              <a:rPr lang="pt-PT" sz="2000" dirty="0" smtClean="0"/>
              <a:t>incidentes;</a:t>
            </a:r>
          </a:p>
          <a:p>
            <a:pPr lvl="0">
              <a:buFont typeface="Courier New" pitchFamily="49" charset="0"/>
              <a:buChar char="o"/>
            </a:pPr>
            <a:r>
              <a:rPr lang="pt-PT" sz="2000" dirty="0" smtClean="0"/>
              <a:t>Organizar  acções correctivas em cooperação </a:t>
            </a:r>
            <a:r>
              <a:rPr lang="pt-PT" sz="2000" dirty="0"/>
              <a:t>com outras instituições</a:t>
            </a:r>
            <a:r>
              <a:rPr lang="pt-PT" sz="2000" dirty="0" smtClean="0"/>
              <a:t>;</a:t>
            </a:r>
          </a:p>
          <a:p>
            <a:pPr lvl="0">
              <a:buFont typeface="Courier New" pitchFamily="49" charset="0"/>
              <a:buChar char="o"/>
            </a:pPr>
            <a:r>
              <a:rPr lang="pt-PT" sz="2000" dirty="0" smtClean="0"/>
              <a:t>Gerar </a:t>
            </a:r>
            <a:r>
              <a:rPr lang="pt-PT" sz="2000" dirty="0"/>
              <a:t>estatísticas sobre a incidência e </a:t>
            </a:r>
            <a:r>
              <a:rPr lang="pt-PT" sz="2000" dirty="0" smtClean="0"/>
              <a:t>origens;</a:t>
            </a:r>
          </a:p>
          <a:p>
            <a:pPr lvl="0">
              <a:buFont typeface="Courier New" pitchFamily="49" charset="0"/>
              <a:buChar char="o"/>
            </a:pPr>
            <a:r>
              <a:rPr lang="pt-PT" sz="2000" dirty="0" smtClean="0"/>
              <a:t>Elaborar documentos (como </a:t>
            </a:r>
            <a:r>
              <a:rPr lang="pt-PT" sz="2000" dirty="0"/>
              <a:t>recomendações e </a:t>
            </a:r>
            <a:r>
              <a:rPr lang="pt-PT" sz="2000" dirty="0" smtClean="0"/>
              <a:t>manuais).</a:t>
            </a:r>
          </a:p>
          <a:p>
            <a:pPr lvl="0">
              <a:buFont typeface="Courier New" pitchFamily="49" charset="0"/>
              <a:buChar char="o"/>
            </a:pPr>
            <a:endParaRPr lang="pt-PT" sz="2000" dirty="0" smtClean="0"/>
          </a:p>
          <a:p>
            <a:pPr marL="0" lvl="0" indent="0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Informação possível:</a:t>
            </a:r>
          </a:p>
          <a:p>
            <a:pPr lvl="0">
              <a:buFont typeface="Courier New" pitchFamily="49" charset="0"/>
              <a:buChar char="o"/>
            </a:pPr>
            <a:r>
              <a:rPr lang="en-US" sz="2000" i="1" dirty="0"/>
              <a:t>logs</a:t>
            </a:r>
            <a:r>
              <a:rPr lang="en-US" sz="2000" dirty="0"/>
              <a:t> </a:t>
            </a:r>
            <a:r>
              <a:rPr lang="en-US" sz="2000" dirty="0" err="1" smtClean="0"/>
              <a:t>completos</a:t>
            </a:r>
            <a:r>
              <a:rPr lang="en-US" sz="2000" dirty="0" smtClean="0"/>
              <a:t> (</a:t>
            </a:r>
            <a:r>
              <a:rPr lang="pt-PT" sz="2000" dirty="0"/>
              <a:t>data, horário e fuso </a:t>
            </a:r>
            <a:r>
              <a:rPr lang="pt-PT" sz="2000" dirty="0" smtClean="0"/>
              <a:t>horário);</a:t>
            </a:r>
          </a:p>
          <a:p>
            <a:pPr lvl="0">
              <a:buFont typeface="Courier New" pitchFamily="49" charset="0"/>
              <a:buChar char="o"/>
            </a:pPr>
            <a:r>
              <a:rPr lang="pt-PT" sz="2000" dirty="0"/>
              <a:t>O</a:t>
            </a:r>
            <a:r>
              <a:rPr lang="pt-PT" sz="2000" dirty="0" smtClean="0"/>
              <a:t> </a:t>
            </a:r>
            <a:r>
              <a:rPr lang="pt-PT" sz="2000" i="1" dirty="0"/>
              <a:t>e-mail</a:t>
            </a:r>
            <a:r>
              <a:rPr lang="pt-PT" sz="2000" dirty="0"/>
              <a:t> </a:t>
            </a:r>
            <a:r>
              <a:rPr lang="pt-PT" sz="2000" dirty="0" smtClean="0"/>
              <a:t>completo (cabeçalhos </a:t>
            </a:r>
            <a:r>
              <a:rPr lang="pt-PT" sz="2000" dirty="0"/>
              <a:t>e </a:t>
            </a:r>
            <a:r>
              <a:rPr lang="pt-PT" sz="2000" dirty="0" smtClean="0"/>
              <a:t>conteúdo);</a:t>
            </a:r>
          </a:p>
          <a:p>
            <a:pPr lvl="0">
              <a:buFont typeface="Courier New" pitchFamily="49" charset="0"/>
              <a:buChar char="o"/>
            </a:pPr>
            <a:r>
              <a:rPr lang="pt-PT" sz="2000" dirty="0"/>
              <a:t>D</a:t>
            </a:r>
            <a:r>
              <a:rPr lang="pt-PT" sz="2000" dirty="0" smtClean="0"/>
              <a:t>ados </a:t>
            </a:r>
            <a:r>
              <a:rPr lang="pt-PT" sz="2000" dirty="0"/>
              <a:t>completos do </a:t>
            </a:r>
            <a:r>
              <a:rPr lang="pt-PT" sz="2000" dirty="0" smtClean="0"/>
              <a:t>incidente.</a:t>
            </a:r>
          </a:p>
          <a:p>
            <a:pPr marL="0" indent="0">
              <a:buNone/>
            </a:pP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6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7.3.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Cópias 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segurança</a:t>
            </a:r>
            <a:endParaRPr lang="pt-PT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Para evitar a perda de dados importantes é </a:t>
            </a:r>
            <a:r>
              <a:rPr lang="pt-PT" sz="2000" dirty="0"/>
              <a:t>necessário que você </a:t>
            </a:r>
            <a:r>
              <a:rPr lang="pt-PT" sz="2000" dirty="0" smtClean="0"/>
              <a:t>aja de </a:t>
            </a:r>
            <a:r>
              <a:rPr lang="pt-PT" sz="2000" dirty="0"/>
              <a:t>forma preventiva e realize cópias de </a:t>
            </a:r>
            <a:r>
              <a:rPr lang="pt-PT" sz="2000" dirty="0" smtClean="0"/>
              <a:t>segurança. Elas permitem:</a:t>
            </a:r>
            <a:endParaRPr lang="en-US" sz="2000" i="1" dirty="0" smtClean="0"/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Protecção </a:t>
            </a:r>
            <a:r>
              <a:rPr lang="pt-PT" sz="2000" dirty="0"/>
              <a:t>de dados</a:t>
            </a:r>
            <a:r>
              <a:rPr lang="pt-PT" sz="2000" dirty="0" smtClean="0"/>
              <a:t>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Recuperação de </a:t>
            </a:r>
            <a:r>
              <a:rPr lang="pt-PT" sz="2000" dirty="0" smtClean="0"/>
              <a:t>versões;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Arquivamento.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Muitos </a:t>
            </a:r>
            <a:r>
              <a:rPr lang="pt-PT" sz="2000" dirty="0" err="1" smtClean="0"/>
              <a:t>SOs</a:t>
            </a:r>
            <a:r>
              <a:rPr lang="pt-PT" sz="2000" dirty="0" smtClean="0"/>
              <a:t> </a:t>
            </a:r>
            <a:r>
              <a:rPr lang="pt-PT" sz="2000" dirty="0"/>
              <a:t>já possuem ferramentas de </a:t>
            </a:r>
            <a:r>
              <a:rPr lang="pt-PT" sz="2000" i="1" dirty="0"/>
              <a:t>backup</a:t>
            </a:r>
            <a:r>
              <a:rPr lang="pt-PT" sz="2000" dirty="0"/>
              <a:t> e recuperação integradas e também há a opção de instalar programas externos.</a:t>
            </a: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 smtClean="0"/>
              <a:t>Aspectos a ter em conta: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Onde gravar os </a:t>
            </a:r>
            <a:r>
              <a:rPr lang="pt-PT" sz="2000" b="1" i="1" dirty="0" smtClean="0">
                <a:solidFill>
                  <a:schemeClr val="accent3">
                    <a:lumMod val="50000"/>
                  </a:schemeClr>
                </a:solidFill>
              </a:rPr>
              <a:t>backups </a:t>
            </a:r>
            <a:r>
              <a:rPr lang="pt-PT" sz="2000" dirty="0" smtClean="0"/>
              <a:t>(capacidade, custo e fiabilidade);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Quais arquivos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copiar </a:t>
            </a:r>
            <a:r>
              <a:rPr lang="pt-PT" sz="2000" dirty="0" smtClean="0"/>
              <a:t>(apenas arquivos importantes);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Qual deve ser a periodicidade </a:t>
            </a:r>
            <a:r>
              <a:rPr lang="pt-PT" sz="2000" dirty="0" smtClean="0"/>
              <a:t>(</a:t>
            </a:r>
            <a:r>
              <a:rPr lang="pt-PT" sz="2000" dirty="0"/>
              <a:t>frequência com </a:t>
            </a:r>
            <a:r>
              <a:rPr lang="pt-PT" sz="2000" dirty="0" smtClean="0"/>
              <a:t>que se </a:t>
            </a:r>
            <a:r>
              <a:rPr lang="pt-PT" sz="2000" dirty="0"/>
              <a:t>cria ou modifica </a:t>
            </a:r>
            <a:r>
              <a:rPr lang="pt-PT" sz="2000" dirty="0" smtClean="0"/>
              <a:t>arquivos)</a:t>
            </a:r>
            <a:endParaRPr lang="pt-P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7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7.3.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Cópias de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segurança</a:t>
            </a:r>
          </a:p>
          <a:p>
            <a:pPr marL="0" lvl="0" indent="0">
              <a:buNone/>
            </a:pPr>
            <a:endParaRPr lang="en-US" sz="2000" b="1" dirty="0" smtClean="0"/>
          </a:p>
          <a:p>
            <a:pPr marL="0" lvl="0" indent="0" algn="just">
              <a:buNone/>
            </a:pP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Cuidados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serem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tomados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Manter </a:t>
            </a:r>
            <a:r>
              <a:rPr lang="pt-PT" sz="2000" i="1" dirty="0" smtClean="0"/>
              <a:t>backups</a:t>
            </a:r>
            <a:r>
              <a:rPr lang="pt-PT" sz="2000" dirty="0" smtClean="0"/>
              <a:t> actualizados e em locais seguros;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onfigure </a:t>
            </a:r>
            <a:r>
              <a:rPr lang="pt-PT" sz="2000" dirty="0"/>
              <a:t>para </a:t>
            </a:r>
            <a:r>
              <a:rPr lang="pt-PT" sz="2000" dirty="0" smtClean="0"/>
              <a:t>que </a:t>
            </a:r>
            <a:r>
              <a:rPr lang="pt-PT" sz="2000" i="1" dirty="0" smtClean="0"/>
              <a:t>backups</a:t>
            </a:r>
            <a:r>
              <a:rPr lang="pt-PT" sz="2000" dirty="0" smtClean="0"/>
              <a:t> </a:t>
            </a:r>
            <a:r>
              <a:rPr lang="pt-PT" sz="2000" dirty="0"/>
              <a:t>sejam realizados </a:t>
            </a:r>
            <a:r>
              <a:rPr lang="pt-PT" sz="2000" dirty="0" smtClean="0"/>
              <a:t>automaticamente;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Armazenar </a:t>
            </a:r>
            <a:r>
              <a:rPr lang="pt-PT" sz="2000" dirty="0"/>
              <a:t>dados sensíveis em formato criptografado </a:t>
            </a:r>
            <a:r>
              <a:rPr lang="pt-PT" sz="2000" dirty="0" smtClean="0"/>
              <a:t>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M</a:t>
            </a:r>
            <a:r>
              <a:rPr lang="pt-PT" sz="2000" dirty="0" smtClean="0"/>
              <a:t>antenha os </a:t>
            </a:r>
            <a:r>
              <a:rPr lang="pt-PT" sz="2000" i="1" dirty="0"/>
              <a:t>backups</a:t>
            </a:r>
            <a:r>
              <a:rPr lang="pt-PT" sz="2000" dirty="0"/>
              <a:t> organizados e </a:t>
            </a:r>
            <a:r>
              <a:rPr lang="pt-PT" sz="2000" dirty="0" smtClean="0"/>
              <a:t>identificados;</a:t>
            </a:r>
          </a:p>
          <a:p>
            <a:pPr lvl="0" algn="just">
              <a:buFont typeface="Courier New" pitchFamily="49" charset="0"/>
              <a:buChar char="o"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dirty="0"/>
              <a:t>Ao utilizar serviços de </a:t>
            </a:r>
            <a:r>
              <a:rPr lang="pt-PT" sz="2000" i="1" dirty="0"/>
              <a:t>backup online</a:t>
            </a:r>
            <a:r>
              <a:rPr lang="pt-PT" sz="2000" dirty="0"/>
              <a:t> há alguns cuidados adicionais que </a:t>
            </a:r>
            <a:r>
              <a:rPr lang="pt-PT" sz="2000" dirty="0" smtClean="0"/>
              <a:t>se </a:t>
            </a:r>
            <a:r>
              <a:rPr lang="pt-PT" sz="2000" dirty="0"/>
              <a:t>deve tomar, </a:t>
            </a:r>
            <a:r>
              <a:rPr lang="pt-PT" sz="2000" dirty="0" smtClean="0"/>
              <a:t>como: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 smtClean="0"/>
              <a:t>Observe </a:t>
            </a:r>
            <a:r>
              <a:rPr lang="pt-PT" sz="2000" dirty="0"/>
              <a:t>a </a:t>
            </a:r>
            <a:r>
              <a:rPr lang="pt-PT" sz="2000" dirty="0" smtClean="0"/>
              <a:t>disponibilidade;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O</a:t>
            </a:r>
            <a:r>
              <a:rPr lang="pt-PT" sz="2000" dirty="0" smtClean="0"/>
              <a:t>bserve </a:t>
            </a:r>
            <a:r>
              <a:rPr lang="pt-PT" sz="2000" dirty="0"/>
              <a:t>o tempo estimado de transmissão de </a:t>
            </a:r>
            <a:r>
              <a:rPr lang="pt-PT" sz="2000" dirty="0" smtClean="0"/>
              <a:t>dados;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L</a:t>
            </a:r>
            <a:r>
              <a:rPr lang="pt-PT" sz="2000" dirty="0" smtClean="0"/>
              <a:t>eve em consideração o tempo que os </a:t>
            </a:r>
            <a:r>
              <a:rPr lang="pt-PT" sz="2000" dirty="0"/>
              <a:t>arquivos são mantidos, o espaço de armazenagem e a política </a:t>
            </a:r>
            <a:r>
              <a:rPr lang="pt-PT" sz="2000" dirty="0" smtClean="0"/>
              <a:t>de </a:t>
            </a:r>
            <a:r>
              <a:rPr lang="pt-PT" sz="2000" dirty="0"/>
              <a:t>segurança;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8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7</a:t>
            </a:r>
            <a:r>
              <a:rPr lang="pt-PT" sz="3200" b="1" dirty="0" smtClean="0">
                <a:solidFill>
                  <a:srgbClr val="00B050"/>
                </a:solidFill>
              </a:rPr>
              <a:t>. Mecanismos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7.4.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Registro de eventos (</a:t>
            </a:r>
            <a:r>
              <a:rPr lang="pt-PT" sz="2000" b="1" i="1" dirty="0" err="1">
                <a:solidFill>
                  <a:schemeClr val="accent3">
                    <a:lumMod val="50000"/>
                  </a:schemeClr>
                </a:solidFill>
              </a:rPr>
              <a:t>Logs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pt-PT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just">
              <a:buNone/>
            </a:pPr>
            <a:endParaRPr lang="pt-PT" sz="2000" i="1" dirty="0" smtClean="0"/>
          </a:p>
          <a:p>
            <a:pPr marL="0" lvl="0" indent="0" algn="just">
              <a:buNone/>
            </a:pPr>
            <a:r>
              <a:rPr lang="pt-PT" sz="2000" i="1" dirty="0" smtClean="0"/>
              <a:t>Log</a:t>
            </a:r>
            <a:r>
              <a:rPr lang="pt-PT" sz="2000" dirty="0" smtClean="0"/>
              <a:t> </a:t>
            </a:r>
            <a:r>
              <a:rPr lang="pt-PT" sz="2000" dirty="0"/>
              <a:t>é o registro de </a:t>
            </a:r>
            <a:r>
              <a:rPr lang="pt-PT" sz="2000" dirty="0" smtClean="0"/>
              <a:t>actividade </a:t>
            </a:r>
            <a:r>
              <a:rPr lang="pt-PT" sz="2000" dirty="0"/>
              <a:t>gerado por programas e serviços de um </a:t>
            </a:r>
            <a:r>
              <a:rPr lang="pt-PT" sz="2000" dirty="0" smtClean="0"/>
              <a:t>computador. </a:t>
            </a:r>
            <a:r>
              <a:rPr lang="pt-PT" sz="2000" dirty="0"/>
              <a:t>F</a:t>
            </a:r>
            <a:r>
              <a:rPr lang="pt-PT" sz="2000" dirty="0" smtClean="0"/>
              <a:t>ica </a:t>
            </a:r>
            <a:r>
              <a:rPr lang="pt-PT" sz="2000" dirty="0"/>
              <a:t>armazenado em arquivos, na memória do computador ou em bases de </a:t>
            </a:r>
            <a:r>
              <a:rPr lang="pt-PT" sz="2000" dirty="0" smtClean="0"/>
              <a:t>dados.</a:t>
            </a:r>
          </a:p>
          <a:p>
            <a:pPr marL="0" lvl="0" indent="0" algn="just">
              <a:buNone/>
            </a:pPr>
            <a:endParaRPr lang="pt-PT" sz="2000" dirty="0" smtClean="0"/>
          </a:p>
          <a:p>
            <a:pPr marL="0" lvl="0" indent="0" algn="just">
              <a:buNone/>
            </a:pP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partir da análise 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de </a:t>
            </a:r>
            <a:r>
              <a:rPr lang="pt-PT" sz="2000" b="1" i="1" dirty="0" err="1" smtClean="0">
                <a:solidFill>
                  <a:schemeClr val="accent3">
                    <a:lumMod val="50000"/>
                  </a:schemeClr>
                </a:solidFill>
              </a:rPr>
              <a:t>logs</a:t>
            </a:r>
            <a:r>
              <a:rPr lang="pt-PT" sz="2000" b="1" dirty="0" smtClean="0">
                <a:solidFill>
                  <a:schemeClr val="accent3">
                    <a:lumMod val="50000"/>
                  </a:schemeClr>
                </a:solidFill>
              </a:rPr>
              <a:t> pode-se: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D</a:t>
            </a:r>
            <a:r>
              <a:rPr lang="pt-PT" sz="2000" dirty="0" smtClean="0"/>
              <a:t>etectar </a:t>
            </a:r>
            <a:r>
              <a:rPr lang="pt-PT" sz="2000" dirty="0"/>
              <a:t>o uso indevido </a:t>
            </a:r>
            <a:r>
              <a:rPr lang="pt-PT" sz="2000" dirty="0" smtClean="0"/>
              <a:t>do computador;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D</a:t>
            </a:r>
            <a:r>
              <a:rPr lang="pt-PT" sz="2000" dirty="0" smtClean="0"/>
              <a:t>etectar </a:t>
            </a:r>
            <a:r>
              <a:rPr lang="pt-PT" sz="2000" dirty="0"/>
              <a:t>um ataque, como de força </a:t>
            </a:r>
            <a:r>
              <a:rPr lang="pt-PT" sz="2000" dirty="0" smtClean="0"/>
              <a:t>bruta;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R</a:t>
            </a:r>
            <a:r>
              <a:rPr lang="pt-PT" sz="2000" dirty="0" smtClean="0"/>
              <a:t>astrear </a:t>
            </a:r>
            <a:r>
              <a:rPr lang="pt-PT" sz="2000" dirty="0"/>
              <a:t>(auditar) as </a:t>
            </a:r>
            <a:r>
              <a:rPr lang="pt-PT" sz="2000" dirty="0" smtClean="0"/>
              <a:t>acções executadas </a:t>
            </a:r>
            <a:r>
              <a:rPr lang="pt-PT" sz="2000" dirty="0"/>
              <a:t>por um </a:t>
            </a:r>
            <a:r>
              <a:rPr lang="pt-PT" sz="2000" dirty="0" smtClean="0"/>
              <a:t>utilizador;</a:t>
            </a:r>
          </a:p>
          <a:p>
            <a:pPr lvl="0" algn="just">
              <a:buFont typeface="Courier New" pitchFamily="49" charset="0"/>
              <a:buChar char="o"/>
            </a:pPr>
            <a:r>
              <a:rPr lang="pt-PT" sz="2000" dirty="0"/>
              <a:t>D</a:t>
            </a:r>
            <a:r>
              <a:rPr lang="pt-PT" sz="2000" dirty="0" smtClean="0"/>
              <a:t>etectar </a:t>
            </a:r>
            <a:r>
              <a:rPr lang="pt-PT" sz="2000" dirty="0"/>
              <a:t>problemas de </a:t>
            </a:r>
            <a:r>
              <a:rPr lang="pt-PT" sz="2000" i="1" dirty="0" smtClean="0"/>
              <a:t>hardware,</a:t>
            </a:r>
            <a:r>
              <a:rPr lang="pt-PT" sz="2000" dirty="0" smtClean="0"/>
              <a:t> programas </a:t>
            </a:r>
            <a:r>
              <a:rPr lang="pt-PT" sz="2000" dirty="0"/>
              <a:t>e serviços instalados no </a:t>
            </a:r>
            <a:r>
              <a:rPr lang="pt-PT" sz="2000" dirty="0" smtClean="0"/>
              <a:t>computador;</a:t>
            </a:r>
          </a:p>
          <a:p>
            <a:pPr marL="0" lvl="0" indent="0" algn="just">
              <a:buNone/>
            </a:pPr>
            <a:endParaRPr lang="pt-PT" sz="2000" dirty="0"/>
          </a:p>
          <a:p>
            <a:pPr marL="0" lvl="0" indent="0" algn="just">
              <a:buNone/>
            </a:pPr>
            <a:r>
              <a:rPr lang="pt-PT" sz="2000" dirty="0"/>
              <a:t>Baseado </a:t>
            </a:r>
            <a:r>
              <a:rPr lang="pt-PT" sz="2000" dirty="0" smtClean="0"/>
              <a:t>nestas informações pode-se </a:t>
            </a:r>
            <a:r>
              <a:rPr lang="pt-PT" sz="2000" dirty="0"/>
              <a:t>tomar medidas preventivas para tentar evitar que um problema maior ocorra ou, caso não seja possível, tentar reduzir os danos. </a:t>
            </a:r>
            <a:endParaRPr lang="pt-PT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z="1600" b="1" smtClean="0">
                <a:solidFill>
                  <a:srgbClr val="00B050"/>
                </a:solidFill>
                <a:latin typeface="Algerian" pitchFamily="82" charset="0"/>
              </a:rPr>
              <a:pPr/>
              <a:t>9</a:t>
            </a:fld>
            <a:endParaRPr lang="pt-PT" sz="1600" b="1" dirty="0">
              <a:solidFill>
                <a:srgbClr val="00B05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</TotalTime>
  <Words>2969</Words>
  <Application>Microsoft Office PowerPoint</Application>
  <PresentationFormat>On-screen Show (4:3)</PresentationFormat>
  <Paragraphs>320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Algerian</vt:lpstr>
      <vt:lpstr>Arial</vt:lpstr>
      <vt:lpstr>Calibri</vt:lpstr>
      <vt:lpstr>Courier New</vt:lpstr>
      <vt:lpstr>Wingdings</vt:lpstr>
      <vt:lpstr>Office Theme</vt:lpstr>
      <vt:lpstr> Aula 4 Mecanismos de Segurança, Contas e Senhas e Criptografia </vt:lpstr>
      <vt:lpstr> 7. Mecanismos de Segurança 8. Contas e Senhas 9. Criptografia </vt:lpstr>
      <vt:lpstr>7. Mecanismos de Segurança</vt:lpstr>
      <vt:lpstr>7. Mecanismos de Segurança</vt:lpstr>
      <vt:lpstr>7. Mecanismos de Segurança</vt:lpstr>
      <vt:lpstr>7. Mecanismos de Segurança</vt:lpstr>
      <vt:lpstr>7. Mecanismos de Segurança</vt:lpstr>
      <vt:lpstr>7. Mecanismos de Segurança</vt:lpstr>
      <vt:lpstr>7. Mecanismos de Segurança</vt:lpstr>
      <vt:lpstr>7. Mecanismos de Segurança</vt:lpstr>
      <vt:lpstr>7. Mecanismos de Segurança</vt:lpstr>
      <vt:lpstr>7. Mecanismos de Segurança</vt:lpstr>
      <vt:lpstr>8. Contas e Senhas</vt:lpstr>
      <vt:lpstr>8. Contas e Senhas</vt:lpstr>
      <vt:lpstr>8. Contas e Senhas</vt:lpstr>
      <vt:lpstr>8. Contas e Senhas</vt:lpstr>
      <vt:lpstr>8. Contas e Senhas</vt:lpstr>
      <vt:lpstr>8. Contas e Senhas</vt:lpstr>
      <vt:lpstr>9. Criptografia</vt:lpstr>
      <vt:lpstr>9. Criptografia</vt:lpstr>
      <vt:lpstr>9. Criptografia</vt:lpstr>
      <vt:lpstr>9. Criptografia</vt:lpstr>
      <vt:lpstr>9. Criptografia</vt:lpstr>
      <vt:lpstr>9. Criptografia</vt:lpstr>
      <vt:lpstr>9. Criptografia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estrutural dum Projecto</dc:title>
  <dc:creator>user</dc:creator>
  <cp:lastModifiedBy>Felizardo Munguambe</cp:lastModifiedBy>
  <cp:revision>203</cp:revision>
  <dcterms:created xsi:type="dcterms:W3CDTF">2014-03-16T14:04:05Z</dcterms:created>
  <dcterms:modified xsi:type="dcterms:W3CDTF">2018-05-02T17:59:39Z</dcterms:modified>
</cp:coreProperties>
</file>