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57" r:id="rId3"/>
    <p:sldId id="325" r:id="rId4"/>
    <p:sldId id="326" r:id="rId5"/>
    <p:sldId id="327" r:id="rId6"/>
    <p:sldId id="328" r:id="rId7"/>
    <p:sldId id="261" r:id="rId8"/>
    <p:sldId id="262" r:id="rId9"/>
    <p:sldId id="263" r:id="rId10"/>
    <p:sldId id="329" r:id="rId11"/>
    <p:sldId id="330" r:id="rId12"/>
    <p:sldId id="266" r:id="rId13"/>
    <p:sldId id="267" r:id="rId14"/>
    <p:sldId id="331" r:id="rId15"/>
    <p:sldId id="332" r:id="rId16"/>
    <p:sldId id="333" r:id="rId17"/>
    <p:sldId id="271" r:id="rId18"/>
    <p:sldId id="272" r:id="rId19"/>
    <p:sldId id="321" r:id="rId20"/>
    <p:sldId id="31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19"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A2C51-C802-4DBE-A8E3-04C6A38DD603}" type="datetimeFigureOut">
              <a:rPr lang="en-US" smtClean="0"/>
              <a:t>7/30/2024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212968-4844-4E8F-A70A-20BE60ECE652}" type="slidenum">
              <a:rPr lang="en-US" smtClean="0"/>
              <a:t>‹#›</a:t>
            </a:fld>
            <a:endParaRPr lang="en-US"/>
          </a:p>
        </p:txBody>
      </p:sp>
    </p:spTree>
    <p:extLst>
      <p:ext uri="{BB962C8B-B14F-4D97-AF65-F5344CB8AC3E}">
        <p14:creationId xmlns:p14="http://schemas.microsoft.com/office/powerpoint/2010/main" val="2263308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Espaço Reservado para Imagem de Slide 1">
            <a:extLst>
              <a:ext uri="{FF2B5EF4-FFF2-40B4-BE49-F238E27FC236}">
                <a16:creationId xmlns:a16="http://schemas.microsoft.com/office/drawing/2014/main" id="{697B8043-7FC1-1F4F-9E38-15E9ED88781F}"/>
              </a:ext>
            </a:extLst>
          </p:cNvPr>
          <p:cNvSpPr>
            <a:spLocks noGrp="1" noRot="1" noChangeAspect="1" noTextEdit="1"/>
          </p:cNvSpPr>
          <p:nvPr>
            <p:ph type="sldImg"/>
          </p:nvPr>
        </p:nvSpPr>
        <p:spPr>
          <a:ln/>
        </p:spPr>
      </p:sp>
      <p:sp>
        <p:nvSpPr>
          <p:cNvPr id="31747" name="Espaço Reservado para Anotações 2">
            <a:extLst>
              <a:ext uri="{FF2B5EF4-FFF2-40B4-BE49-F238E27FC236}">
                <a16:creationId xmlns:a16="http://schemas.microsoft.com/office/drawing/2014/main" id="{7A59371F-325D-1F4F-AA10-48C33E41D04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Introducao</a:t>
            </a:r>
            <a:endParaRPr lang="pt-PT" altLang="en-US"/>
          </a:p>
        </p:txBody>
      </p:sp>
    </p:spTree>
    <p:extLst>
      <p:ext uri="{BB962C8B-B14F-4D97-AF65-F5344CB8AC3E}">
        <p14:creationId xmlns:p14="http://schemas.microsoft.com/office/powerpoint/2010/main" val="2407344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Espaço Reservado para Imagem de Slide 1">
            <a:extLst>
              <a:ext uri="{FF2B5EF4-FFF2-40B4-BE49-F238E27FC236}">
                <a16:creationId xmlns:a16="http://schemas.microsoft.com/office/drawing/2014/main" id="{819E16EC-763D-A443-9BB2-5350F87425F0}"/>
              </a:ext>
            </a:extLst>
          </p:cNvPr>
          <p:cNvSpPr>
            <a:spLocks noGrp="1" noRot="1" noChangeAspect="1" noTextEdit="1"/>
          </p:cNvSpPr>
          <p:nvPr>
            <p:ph type="sldImg"/>
          </p:nvPr>
        </p:nvSpPr>
        <p:spPr>
          <a:ln/>
        </p:spPr>
      </p:sp>
      <p:sp>
        <p:nvSpPr>
          <p:cNvPr id="32771" name="Espaço Reservado para Anotações 2">
            <a:extLst>
              <a:ext uri="{FF2B5EF4-FFF2-40B4-BE49-F238E27FC236}">
                <a16:creationId xmlns:a16="http://schemas.microsoft.com/office/drawing/2014/main" id="{D30F6E39-B101-9C46-96C1-77ADD337A4A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Introducao</a:t>
            </a:r>
            <a:endParaRPr lang="pt-PT" altLang="en-US"/>
          </a:p>
        </p:txBody>
      </p:sp>
    </p:spTree>
    <p:extLst>
      <p:ext uri="{BB962C8B-B14F-4D97-AF65-F5344CB8AC3E}">
        <p14:creationId xmlns:p14="http://schemas.microsoft.com/office/powerpoint/2010/main" val="2765597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Espaço Reservado para Imagem de Slide 1">
            <a:extLst>
              <a:ext uri="{FF2B5EF4-FFF2-40B4-BE49-F238E27FC236}">
                <a16:creationId xmlns:a16="http://schemas.microsoft.com/office/drawing/2014/main" id="{9EE2FAEE-BF8F-8B43-A80A-91EB0B0C2222}"/>
              </a:ext>
            </a:extLst>
          </p:cNvPr>
          <p:cNvSpPr>
            <a:spLocks noGrp="1" noRot="1" noChangeAspect="1" noTextEdit="1"/>
          </p:cNvSpPr>
          <p:nvPr>
            <p:ph type="sldImg"/>
          </p:nvPr>
        </p:nvSpPr>
        <p:spPr>
          <a:ln/>
        </p:spPr>
      </p:sp>
      <p:sp>
        <p:nvSpPr>
          <p:cNvPr id="33795" name="Espaço Reservado para Anotações 2">
            <a:extLst>
              <a:ext uri="{FF2B5EF4-FFF2-40B4-BE49-F238E27FC236}">
                <a16:creationId xmlns:a16="http://schemas.microsoft.com/office/drawing/2014/main" id="{B1C5C063-41F1-D045-A0E5-0D4254CC4FF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Introducao</a:t>
            </a:r>
            <a:endParaRPr lang="pt-PT" altLang="en-US"/>
          </a:p>
        </p:txBody>
      </p:sp>
    </p:spTree>
    <p:extLst>
      <p:ext uri="{BB962C8B-B14F-4D97-AF65-F5344CB8AC3E}">
        <p14:creationId xmlns:p14="http://schemas.microsoft.com/office/powerpoint/2010/main" val="716707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Espaço Reservado para Imagem de Slide 1">
            <a:extLst>
              <a:ext uri="{FF2B5EF4-FFF2-40B4-BE49-F238E27FC236}">
                <a16:creationId xmlns:a16="http://schemas.microsoft.com/office/drawing/2014/main" id="{35DF30DF-2AFE-284D-8079-54929BF203CA}"/>
              </a:ext>
            </a:extLst>
          </p:cNvPr>
          <p:cNvSpPr>
            <a:spLocks noGrp="1" noRot="1" noChangeAspect="1" noTextEdit="1"/>
          </p:cNvSpPr>
          <p:nvPr>
            <p:ph type="sldImg"/>
          </p:nvPr>
        </p:nvSpPr>
        <p:spPr>
          <a:ln/>
        </p:spPr>
      </p:sp>
      <p:sp>
        <p:nvSpPr>
          <p:cNvPr id="36867" name="Espaço Reservado para Anotações 2">
            <a:extLst>
              <a:ext uri="{FF2B5EF4-FFF2-40B4-BE49-F238E27FC236}">
                <a16:creationId xmlns:a16="http://schemas.microsoft.com/office/drawing/2014/main" id="{C0D94C90-5947-4340-BFE0-42BB94F99A4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Introducao</a:t>
            </a:r>
            <a:endParaRPr lang="pt-PT" altLang="en-US"/>
          </a:p>
        </p:txBody>
      </p:sp>
    </p:spTree>
    <p:extLst>
      <p:ext uri="{BB962C8B-B14F-4D97-AF65-F5344CB8AC3E}">
        <p14:creationId xmlns:p14="http://schemas.microsoft.com/office/powerpoint/2010/main" val="1934523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Espaço Reservado para Imagem de Slide 1">
            <a:extLst>
              <a:ext uri="{FF2B5EF4-FFF2-40B4-BE49-F238E27FC236}">
                <a16:creationId xmlns:a16="http://schemas.microsoft.com/office/drawing/2014/main" id="{2CFE95DE-2BA2-764D-A763-19F072CA4517}"/>
              </a:ext>
            </a:extLst>
          </p:cNvPr>
          <p:cNvSpPr>
            <a:spLocks noGrp="1" noRot="1" noChangeAspect="1" noTextEdit="1"/>
          </p:cNvSpPr>
          <p:nvPr>
            <p:ph type="sldImg"/>
          </p:nvPr>
        </p:nvSpPr>
        <p:spPr>
          <a:ln/>
        </p:spPr>
      </p:sp>
      <p:sp>
        <p:nvSpPr>
          <p:cNvPr id="37891" name="Espaço Reservado para Anotações 2">
            <a:extLst>
              <a:ext uri="{FF2B5EF4-FFF2-40B4-BE49-F238E27FC236}">
                <a16:creationId xmlns:a16="http://schemas.microsoft.com/office/drawing/2014/main" id="{793ECD16-BE3F-694B-AF5D-979876D7C97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Introducao</a:t>
            </a:r>
            <a:endParaRPr lang="pt-PT" altLang="en-US"/>
          </a:p>
        </p:txBody>
      </p:sp>
    </p:spTree>
    <p:extLst>
      <p:ext uri="{BB962C8B-B14F-4D97-AF65-F5344CB8AC3E}">
        <p14:creationId xmlns:p14="http://schemas.microsoft.com/office/powerpoint/2010/main" val="1077894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Espaço Reservado para Imagem de Slide 1">
            <a:extLst>
              <a:ext uri="{FF2B5EF4-FFF2-40B4-BE49-F238E27FC236}">
                <a16:creationId xmlns:a16="http://schemas.microsoft.com/office/drawing/2014/main" id="{1F775CE3-1353-7645-AFDA-A793AD05EFE7}"/>
              </a:ext>
            </a:extLst>
          </p:cNvPr>
          <p:cNvSpPr>
            <a:spLocks noGrp="1" noRot="1" noChangeAspect="1" noTextEdit="1"/>
          </p:cNvSpPr>
          <p:nvPr>
            <p:ph type="sldImg"/>
          </p:nvPr>
        </p:nvSpPr>
        <p:spPr>
          <a:ln/>
        </p:spPr>
      </p:sp>
      <p:sp>
        <p:nvSpPr>
          <p:cNvPr id="41987" name="Espaço Reservado para Anotações 2">
            <a:extLst>
              <a:ext uri="{FF2B5EF4-FFF2-40B4-BE49-F238E27FC236}">
                <a16:creationId xmlns:a16="http://schemas.microsoft.com/office/drawing/2014/main" id="{E9B9A1FE-65CA-B24F-A5B4-15169E89B1C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Introducao</a:t>
            </a:r>
            <a:endParaRPr lang="pt-PT" altLang="en-US"/>
          </a:p>
        </p:txBody>
      </p:sp>
    </p:spTree>
    <p:extLst>
      <p:ext uri="{BB962C8B-B14F-4D97-AF65-F5344CB8AC3E}">
        <p14:creationId xmlns:p14="http://schemas.microsoft.com/office/powerpoint/2010/main" val="4257088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Espaço Reservado para Imagem de Slide 1">
            <a:extLst>
              <a:ext uri="{FF2B5EF4-FFF2-40B4-BE49-F238E27FC236}">
                <a16:creationId xmlns:a16="http://schemas.microsoft.com/office/drawing/2014/main" id="{D6E70C45-B528-0048-9428-874220CBC7CA}"/>
              </a:ext>
            </a:extLst>
          </p:cNvPr>
          <p:cNvSpPr>
            <a:spLocks noGrp="1" noRot="1" noChangeAspect="1" noTextEdit="1"/>
          </p:cNvSpPr>
          <p:nvPr>
            <p:ph type="sldImg"/>
          </p:nvPr>
        </p:nvSpPr>
        <p:spPr>
          <a:ln/>
        </p:spPr>
      </p:sp>
      <p:sp>
        <p:nvSpPr>
          <p:cNvPr id="43011" name="Espaço Reservado para Anotações 2">
            <a:extLst>
              <a:ext uri="{FF2B5EF4-FFF2-40B4-BE49-F238E27FC236}">
                <a16:creationId xmlns:a16="http://schemas.microsoft.com/office/drawing/2014/main" id="{AB8061DF-0BAA-1147-A1E8-C10ECB387CE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Introducao</a:t>
            </a:r>
            <a:endParaRPr lang="pt-PT" altLang="en-US"/>
          </a:p>
        </p:txBody>
      </p:sp>
    </p:spTree>
    <p:extLst>
      <p:ext uri="{BB962C8B-B14F-4D97-AF65-F5344CB8AC3E}">
        <p14:creationId xmlns:p14="http://schemas.microsoft.com/office/powerpoint/2010/main" val="3297769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F3784-7DF2-4612-9ED2-D632DD43DD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F4802D-480D-48C4-B24D-169AE06DBE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45CA55-E76C-463A-A8EE-81278DE002E2}"/>
              </a:ext>
            </a:extLst>
          </p:cNvPr>
          <p:cNvSpPr>
            <a:spLocks noGrp="1"/>
          </p:cNvSpPr>
          <p:nvPr>
            <p:ph type="dt" sz="half" idx="10"/>
          </p:nvPr>
        </p:nvSpPr>
        <p:spPr/>
        <p:txBody>
          <a:bodyPr/>
          <a:lstStyle/>
          <a:p>
            <a:fld id="{9781A543-4FAA-463B-8547-193B3CBCAC38}" type="datetime1">
              <a:rPr lang="pt-PT" smtClean="0"/>
              <a:t>30/07/2024</a:t>
            </a:fld>
            <a:endParaRPr lang="en-US"/>
          </a:p>
        </p:txBody>
      </p:sp>
      <p:sp>
        <p:nvSpPr>
          <p:cNvPr id="5" name="Footer Placeholder 4">
            <a:extLst>
              <a:ext uri="{FF2B5EF4-FFF2-40B4-BE49-F238E27FC236}">
                <a16:creationId xmlns:a16="http://schemas.microsoft.com/office/drawing/2014/main" id="{A5CC87CE-6E91-43E3-8E94-4F10D4E6B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72A96D-6B55-43BF-AABD-10DD483CC4DB}"/>
              </a:ext>
            </a:extLst>
          </p:cNvPr>
          <p:cNvSpPr>
            <a:spLocks noGrp="1"/>
          </p:cNvSpPr>
          <p:nvPr>
            <p:ph type="sldNum" sz="quarter" idx="12"/>
          </p:nvPr>
        </p:nvSpPr>
        <p:spPr/>
        <p:txBody>
          <a:bodyPr/>
          <a:lstStyle/>
          <a:p>
            <a:fld id="{0023C5BA-212A-4618-87B1-C700690D5974}" type="slidenum">
              <a:rPr lang="en-US" smtClean="0"/>
              <a:t>‹#›</a:t>
            </a:fld>
            <a:endParaRPr lang="en-US"/>
          </a:p>
        </p:txBody>
      </p:sp>
    </p:spTree>
    <p:extLst>
      <p:ext uri="{BB962C8B-B14F-4D97-AF65-F5344CB8AC3E}">
        <p14:creationId xmlns:p14="http://schemas.microsoft.com/office/powerpoint/2010/main" val="2909802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8507-25E1-4D3F-A8AD-65FE1E4A76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74750B-6F2B-43CC-B313-2F71E61989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2ADE28-329F-4189-930E-6AB2B7D5CEE2}"/>
              </a:ext>
            </a:extLst>
          </p:cNvPr>
          <p:cNvSpPr>
            <a:spLocks noGrp="1"/>
          </p:cNvSpPr>
          <p:nvPr>
            <p:ph type="dt" sz="half" idx="10"/>
          </p:nvPr>
        </p:nvSpPr>
        <p:spPr/>
        <p:txBody>
          <a:bodyPr/>
          <a:lstStyle/>
          <a:p>
            <a:fld id="{073C6524-13B8-4B00-8BE5-04F937570AB4}" type="datetime1">
              <a:rPr lang="pt-PT" smtClean="0"/>
              <a:t>30/07/2024</a:t>
            </a:fld>
            <a:endParaRPr lang="en-US"/>
          </a:p>
        </p:txBody>
      </p:sp>
      <p:sp>
        <p:nvSpPr>
          <p:cNvPr id="5" name="Footer Placeholder 4">
            <a:extLst>
              <a:ext uri="{FF2B5EF4-FFF2-40B4-BE49-F238E27FC236}">
                <a16:creationId xmlns:a16="http://schemas.microsoft.com/office/drawing/2014/main" id="{28DA64A1-B6C2-4C5A-818B-6B45F96EB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C3D0D7-D1AF-4351-B2AA-C8742A216872}"/>
              </a:ext>
            </a:extLst>
          </p:cNvPr>
          <p:cNvSpPr>
            <a:spLocks noGrp="1"/>
          </p:cNvSpPr>
          <p:nvPr>
            <p:ph type="sldNum" sz="quarter" idx="12"/>
          </p:nvPr>
        </p:nvSpPr>
        <p:spPr/>
        <p:txBody>
          <a:bodyPr/>
          <a:lstStyle/>
          <a:p>
            <a:fld id="{0023C5BA-212A-4618-87B1-C700690D5974}" type="slidenum">
              <a:rPr lang="en-US" smtClean="0"/>
              <a:t>‹#›</a:t>
            </a:fld>
            <a:endParaRPr lang="en-US"/>
          </a:p>
        </p:txBody>
      </p:sp>
    </p:spTree>
    <p:extLst>
      <p:ext uri="{BB962C8B-B14F-4D97-AF65-F5344CB8AC3E}">
        <p14:creationId xmlns:p14="http://schemas.microsoft.com/office/powerpoint/2010/main" val="456933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3BA937-3B5D-489E-BDB8-5A13396A6F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ADE213-A5E8-449A-A01D-029C761F4C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48C08-F2AF-4B27-964C-61B76F481640}"/>
              </a:ext>
            </a:extLst>
          </p:cNvPr>
          <p:cNvSpPr>
            <a:spLocks noGrp="1"/>
          </p:cNvSpPr>
          <p:nvPr>
            <p:ph type="dt" sz="half" idx="10"/>
          </p:nvPr>
        </p:nvSpPr>
        <p:spPr/>
        <p:txBody>
          <a:bodyPr/>
          <a:lstStyle/>
          <a:p>
            <a:fld id="{080B69A9-DFF9-4C28-81DC-75FA8BFF4181}" type="datetime1">
              <a:rPr lang="pt-PT" smtClean="0"/>
              <a:t>30/07/2024</a:t>
            </a:fld>
            <a:endParaRPr lang="en-US"/>
          </a:p>
        </p:txBody>
      </p:sp>
      <p:sp>
        <p:nvSpPr>
          <p:cNvPr id="5" name="Footer Placeholder 4">
            <a:extLst>
              <a:ext uri="{FF2B5EF4-FFF2-40B4-BE49-F238E27FC236}">
                <a16:creationId xmlns:a16="http://schemas.microsoft.com/office/drawing/2014/main" id="{F8163518-53CB-480A-9AD7-FBD5B96313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798FE0-904E-4489-B35C-7231700F639F}"/>
              </a:ext>
            </a:extLst>
          </p:cNvPr>
          <p:cNvSpPr>
            <a:spLocks noGrp="1"/>
          </p:cNvSpPr>
          <p:nvPr>
            <p:ph type="sldNum" sz="quarter" idx="12"/>
          </p:nvPr>
        </p:nvSpPr>
        <p:spPr/>
        <p:txBody>
          <a:bodyPr/>
          <a:lstStyle/>
          <a:p>
            <a:fld id="{0023C5BA-212A-4618-87B1-C700690D5974}" type="slidenum">
              <a:rPr lang="en-US" smtClean="0"/>
              <a:t>‹#›</a:t>
            </a:fld>
            <a:endParaRPr lang="en-US"/>
          </a:p>
        </p:txBody>
      </p:sp>
    </p:spTree>
    <p:extLst>
      <p:ext uri="{BB962C8B-B14F-4D97-AF65-F5344CB8AC3E}">
        <p14:creationId xmlns:p14="http://schemas.microsoft.com/office/powerpoint/2010/main" val="383264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1"/>
        <p:cNvGrpSpPr/>
        <p:nvPr/>
      </p:nvGrpSpPr>
      <p:grpSpPr>
        <a:xfrm>
          <a:off x="0" y="0"/>
          <a:ext cx="0" cy="0"/>
          <a:chOff x="0" y="0"/>
          <a:chExt cx="0" cy="0"/>
        </a:xfrm>
      </p:grpSpPr>
      <p:sp>
        <p:nvSpPr>
          <p:cNvPr id="34" name="Shape 34"/>
          <p:cNvSpPr txBox="1">
            <a:spLocks noGrp="1"/>
          </p:cNvSpPr>
          <p:nvPr>
            <p:ph type="title"/>
          </p:nvPr>
        </p:nvSpPr>
        <p:spPr>
          <a:xfrm>
            <a:off x="1117800" y="2410535"/>
            <a:ext cx="7098800" cy="647599"/>
          </a:xfrm>
          <a:prstGeom prst="rect">
            <a:avLst/>
          </a:prstGeom>
        </p:spPr>
        <p:txBody>
          <a:bodyPr lIns="91425" tIns="91425" rIns="91425" bIns="91425" anchor="b"/>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1117667" y="3225800"/>
            <a:ext cx="7098800" cy="3007600"/>
          </a:xfrm>
          <a:prstGeom prst="rect">
            <a:avLst/>
          </a:prstGeom>
        </p:spPr>
        <p:txBody>
          <a:bodyPr lIns="91425" tIns="91425" rIns="91425" b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2375843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63A0-6B24-491D-BB14-47FD5019D2E5}"/>
              </a:ext>
            </a:extLst>
          </p:cNvPr>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C45EDFF8-9D55-4E15-91A0-2E1481B75844}"/>
              </a:ext>
            </a:extLst>
          </p:cNvPr>
          <p:cNvSpPr>
            <a:spLocks noGrp="1"/>
          </p:cNvSpPr>
          <p:nvPr>
            <p:ph idx="1"/>
          </p:nvPr>
        </p:nvSpPr>
        <p:spPr>
          <a:xfrm>
            <a:off x="838200" y="1690688"/>
            <a:ext cx="10515600" cy="4351338"/>
          </a:xfrm>
        </p:spPr>
        <p:txBody>
          <a:bodyPr/>
          <a:lstStyle>
            <a:lvl1pPr marL="0" indent="0" algn="just">
              <a:buNone/>
              <a:defRPr>
                <a:latin typeface="Times New Roman" panose="02020603050405020304" pitchFamily="18" charset="0"/>
                <a:cs typeface="Times New Roman" panose="02020603050405020304" pitchFamily="18" charset="0"/>
              </a:defRPr>
            </a:lvl1pPr>
            <a:lvl2pPr algn="just">
              <a:defRPr>
                <a:latin typeface="Times New Roman" panose="02020603050405020304" pitchFamily="18" charset="0"/>
                <a:cs typeface="Times New Roman" panose="02020603050405020304" pitchFamily="18" charset="0"/>
              </a:defRPr>
            </a:lvl2pPr>
            <a:lvl3pPr algn="just">
              <a:defRPr>
                <a:latin typeface="Times New Roman" panose="02020603050405020304" pitchFamily="18" charset="0"/>
                <a:cs typeface="Times New Roman" panose="02020603050405020304" pitchFamily="18" charset="0"/>
              </a:defRPr>
            </a:lvl3pPr>
            <a:lvl4pPr algn="just">
              <a:defRPr>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9E6350-8B70-435B-B67D-1FB1BFF22FE8}"/>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8FB1D554-4EA4-45E9-ACA2-9E7B5C24B521}" type="datetime1">
              <a:rPr lang="pt-PT" smtClean="0"/>
              <a:t>30/07/2024</a:t>
            </a:fld>
            <a:endParaRPr lang="en-US" dirty="0"/>
          </a:p>
        </p:txBody>
      </p:sp>
      <p:sp>
        <p:nvSpPr>
          <p:cNvPr id="5" name="Footer Placeholder 4">
            <a:extLst>
              <a:ext uri="{FF2B5EF4-FFF2-40B4-BE49-F238E27FC236}">
                <a16:creationId xmlns:a16="http://schemas.microsoft.com/office/drawing/2014/main" id="{90D05F46-616B-47FC-A714-59173668FFFD}"/>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dirty="0"/>
          </a:p>
        </p:txBody>
      </p:sp>
      <p:sp>
        <p:nvSpPr>
          <p:cNvPr id="6" name="Slide Number Placeholder 5">
            <a:extLst>
              <a:ext uri="{FF2B5EF4-FFF2-40B4-BE49-F238E27FC236}">
                <a16:creationId xmlns:a16="http://schemas.microsoft.com/office/drawing/2014/main" id="{64FC4441-F8C4-497B-91A5-DD7F980E1187}"/>
              </a:ext>
            </a:extLst>
          </p:cNvPr>
          <p:cNvSpPr>
            <a:spLocks noGrp="1"/>
          </p:cNvSpPr>
          <p:nvPr>
            <p:ph type="sldNum" sz="quarter" idx="12"/>
          </p:nvPr>
        </p:nvSpPr>
        <p:spPr/>
        <p:txBody>
          <a:bodyPr/>
          <a:lstStyle>
            <a:lvl1pPr>
              <a:defRPr sz="1400" b="1">
                <a:latin typeface="Lucida Console" panose="020B0609040504020204" pitchFamily="49" charset="0"/>
                <a:cs typeface="Times New Roman" panose="02020603050405020304" pitchFamily="18" charset="0"/>
              </a:defRPr>
            </a:lvl1pPr>
          </a:lstStyle>
          <a:p>
            <a:fld id="{0023C5BA-212A-4618-87B1-C700690D5974}" type="slidenum">
              <a:rPr lang="en-US" smtClean="0"/>
              <a:pPr/>
              <a:t>‹#›</a:t>
            </a:fld>
            <a:endParaRPr lang="en-US" dirty="0"/>
          </a:p>
        </p:txBody>
      </p:sp>
    </p:spTree>
    <p:extLst>
      <p:ext uri="{BB962C8B-B14F-4D97-AF65-F5344CB8AC3E}">
        <p14:creationId xmlns:p14="http://schemas.microsoft.com/office/powerpoint/2010/main" val="37757509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B72D-982E-45EC-92A5-57FED07084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099A67-72CA-4880-BE72-6CB772DDFE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E73E84-F9AB-4746-8019-893CB2D43667}"/>
              </a:ext>
            </a:extLst>
          </p:cNvPr>
          <p:cNvSpPr>
            <a:spLocks noGrp="1"/>
          </p:cNvSpPr>
          <p:nvPr>
            <p:ph type="dt" sz="half" idx="10"/>
          </p:nvPr>
        </p:nvSpPr>
        <p:spPr/>
        <p:txBody>
          <a:bodyPr/>
          <a:lstStyle/>
          <a:p>
            <a:fld id="{920A78A1-EB79-47E2-B00F-4E8A537B316A}" type="datetime1">
              <a:rPr lang="pt-PT" smtClean="0"/>
              <a:t>30/07/2024</a:t>
            </a:fld>
            <a:endParaRPr lang="en-US"/>
          </a:p>
        </p:txBody>
      </p:sp>
      <p:sp>
        <p:nvSpPr>
          <p:cNvPr id="5" name="Footer Placeholder 4">
            <a:extLst>
              <a:ext uri="{FF2B5EF4-FFF2-40B4-BE49-F238E27FC236}">
                <a16:creationId xmlns:a16="http://schemas.microsoft.com/office/drawing/2014/main" id="{0D16DD6C-7176-4F83-81A9-706FED3F6D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81C7D4-BA9D-4E9E-A0F9-9B54830B8C2C}"/>
              </a:ext>
            </a:extLst>
          </p:cNvPr>
          <p:cNvSpPr>
            <a:spLocks noGrp="1"/>
          </p:cNvSpPr>
          <p:nvPr>
            <p:ph type="sldNum" sz="quarter" idx="12"/>
          </p:nvPr>
        </p:nvSpPr>
        <p:spPr/>
        <p:txBody>
          <a:bodyPr/>
          <a:lstStyle/>
          <a:p>
            <a:fld id="{0023C5BA-212A-4618-87B1-C700690D5974}" type="slidenum">
              <a:rPr lang="en-US" smtClean="0"/>
              <a:t>‹#›</a:t>
            </a:fld>
            <a:endParaRPr lang="en-US"/>
          </a:p>
        </p:txBody>
      </p:sp>
    </p:spTree>
    <p:extLst>
      <p:ext uri="{BB962C8B-B14F-4D97-AF65-F5344CB8AC3E}">
        <p14:creationId xmlns:p14="http://schemas.microsoft.com/office/powerpoint/2010/main" val="1512758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8FEE8-3916-4706-92B2-1C9170A6D9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BF5AAC-DBD2-43C5-B727-A428939F9B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D0626C-12E3-4EAC-A50F-68B84DF9D4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1780F4-00C0-42E3-9762-8DD7BD2A58E1}"/>
              </a:ext>
            </a:extLst>
          </p:cNvPr>
          <p:cNvSpPr>
            <a:spLocks noGrp="1"/>
          </p:cNvSpPr>
          <p:nvPr>
            <p:ph type="dt" sz="half" idx="10"/>
          </p:nvPr>
        </p:nvSpPr>
        <p:spPr/>
        <p:txBody>
          <a:bodyPr/>
          <a:lstStyle/>
          <a:p>
            <a:fld id="{606FA20F-97F2-403A-98B5-3E131F324EC0}" type="datetime1">
              <a:rPr lang="pt-PT" smtClean="0"/>
              <a:t>30/07/2024</a:t>
            </a:fld>
            <a:endParaRPr lang="en-US"/>
          </a:p>
        </p:txBody>
      </p:sp>
      <p:sp>
        <p:nvSpPr>
          <p:cNvPr id="6" name="Footer Placeholder 5">
            <a:extLst>
              <a:ext uri="{FF2B5EF4-FFF2-40B4-BE49-F238E27FC236}">
                <a16:creationId xmlns:a16="http://schemas.microsoft.com/office/drawing/2014/main" id="{FC078C82-BA32-4CBE-BC3F-8E58E470F2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1AD28A-F87C-4ACB-9141-60E13AF666F1}"/>
              </a:ext>
            </a:extLst>
          </p:cNvPr>
          <p:cNvSpPr>
            <a:spLocks noGrp="1"/>
          </p:cNvSpPr>
          <p:nvPr>
            <p:ph type="sldNum" sz="quarter" idx="12"/>
          </p:nvPr>
        </p:nvSpPr>
        <p:spPr/>
        <p:txBody>
          <a:bodyPr/>
          <a:lstStyle/>
          <a:p>
            <a:fld id="{0023C5BA-212A-4618-87B1-C700690D5974}" type="slidenum">
              <a:rPr lang="en-US" smtClean="0"/>
              <a:t>‹#›</a:t>
            </a:fld>
            <a:endParaRPr lang="en-US"/>
          </a:p>
        </p:txBody>
      </p:sp>
    </p:spTree>
    <p:extLst>
      <p:ext uri="{BB962C8B-B14F-4D97-AF65-F5344CB8AC3E}">
        <p14:creationId xmlns:p14="http://schemas.microsoft.com/office/powerpoint/2010/main" val="2988696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0B21B-7944-42FB-A55F-E47190DDC6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2617A9-1085-44B7-9661-64840EBBCA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820F3B-2A61-4FCC-A57F-89CFD503FC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96E88-9EA3-40A5-8EE8-7816AD302E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B26DDB-2C50-4AF6-A1FE-946DA73CE4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89972C-00C8-4596-979F-0BF05A069298}"/>
              </a:ext>
            </a:extLst>
          </p:cNvPr>
          <p:cNvSpPr>
            <a:spLocks noGrp="1"/>
          </p:cNvSpPr>
          <p:nvPr>
            <p:ph type="dt" sz="half" idx="10"/>
          </p:nvPr>
        </p:nvSpPr>
        <p:spPr/>
        <p:txBody>
          <a:bodyPr/>
          <a:lstStyle/>
          <a:p>
            <a:fld id="{3E44AB74-5B91-4D8C-9360-632E2CA8248D}" type="datetime1">
              <a:rPr lang="pt-PT" smtClean="0"/>
              <a:t>30/07/2024</a:t>
            </a:fld>
            <a:endParaRPr lang="en-US"/>
          </a:p>
        </p:txBody>
      </p:sp>
      <p:sp>
        <p:nvSpPr>
          <p:cNvPr id="8" name="Footer Placeholder 7">
            <a:extLst>
              <a:ext uri="{FF2B5EF4-FFF2-40B4-BE49-F238E27FC236}">
                <a16:creationId xmlns:a16="http://schemas.microsoft.com/office/drawing/2014/main" id="{C5844BFF-74C9-4B40-A8C2-0687E228B1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913DC7-F2DB-4808-B95D-2DD2DB140A84}"/>
              </a:ext>
            </a:extLst>
          </p:cNvPr>
          <p:cNvSpPr>
            <a:spLocks noGrp="1"/>
          </p:cNvSpPr>
          <p:nvPr>
            <p:ph type="sldNum" sz="quarter" idx="12"/>
          </p:nvPr>
        </p:nvSpPr>
        <p:spPr/>
        <p:txBody>
          <a:bodyPr/>
          <a:lstStyle/>
          <a:p>
            <a:fld id="{0023C5BA-212A-4618-87B1-C700690D5974}" type="slidenum">
              <a:rPr lang="en-US" smtClean="0"/>
              <a:t>‹#›</a:t>
            </a:fld>
            <a:endParaRPr lang="en-US"/>
          </a:p>
        </p:txBody>
      </p:sp>
    </p:spTree>
    <p:extLst>
      <p:ext uri="{BB962C8B-B14F-4D97-AF65-F5344CB8AC3E}">
        <p14:creationId xmlns:p14="http://schemas.microsoft.com/office/powerpoint/2010/main" val="1785746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B08B9-2BA4-46F0-AEB7-7319549BFC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4EC46D-B9FA-409A-B340-DE4C9778B92E}"/>
              </a:ext>
            </a:extLst>
          </p:cNvPr>
          <p:cNvSpPr>
            <a:spLocks noGrp="1"/>
          </p:cNvSpPr>
          <p:nvPr>
            <p:ph type="dt" sz="half" idx="10"/>
          </p:nvPr>
        </p:nvSpPr>
        <p:spPr/>
        <p:txBody>
          <a:bodyPr/>
          <a:lstStyle/>
          <a:p>
            <a:fld id="{3B1B4AC3-7D49-4F7E-9C94-706C088E42FD}" type="datetime1">
              <a:rPr lang="pt-PT" smtClean="0"/>
              <a:t>30/07/2024</a:t>
            </a:fld>
            <a:endParaRPr lang="en-US"/>
          </a:p>
        </p:txBody>
      </p:sp>
      <p:sp>
        <p:nvSpPr>
          <p:cNvPr id="4" name="Footer Placeholder 3">
            <a:extLst>
              <a:ext uri="{FF2B5EF4-FFF2-40B4-BE49-F238E27FC236}">
                <a16:creationId xmlns:a16="http://schemas.microsoft.com/office/drawing/2014/main" id="{6D355B52-EB2E-4067-9EC9-3ADA97B5EA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917095-1BE8-4D63-B9CF-C0CFA719C395}"/>
              </a:ext>
            </a:extLst>
          </p:cNvPr>
          <p:cNvSpPr>
            <a:spLocks noGrp="1"/>
          </p:cNvSpPr>
          <p:nvPr>
            <p:ph type="sldNum" sz="quarter" idx="12"/>
          </p:nvPr>
        </p:nvSpPr>
        <p:spPr/>
        <p:txBody>
          <a:bodyPr/>
          <a:lstStyle/>
          <a:p>
            <a:fld id="{0023C5BA-212A-4618-87B1-C700690D5974}" type="slidenum">
              <a:rPr lang="en-US" smtClean="0"/>
              <a:t>‹#›</a:t>
            </a:fld>
            <a:endParaRPr lang="en-US"/>
          </a:p>
        </p:txBody>
      </p:sp>
    </p:spTree>
    <p:extLst>
      <p:ext uri="{BB962C8B-B14F-4D97-AF65-F5344CB8AC3E}">
        <p14:creationId xmlns:p14="http://schemas.microsoft.com/office/powerpoint/2010/main" val="354303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061A7F-F911-4CC7-9032-66628DE51B5B}"/>
              </a:ext>
            </a:extLst>
          </p:cNvPr>
          <p:cNvSpPr>
            <a:spLocks noGrp="1"/>
          </p:cNvSpPr>
          <p:nvPr>
            <p:ph type="dt" sz="half" idx="10"/>
          </p:nvPr>
        </p:nvSpPr>
        <p:spPr/>
        <p:txBody>
          <a:bodyPr/>
          <a:lstStyle/>
          <a:p>
            <a:fld id="{BBBA2DBF-492F-4449-A884-BD60142FDC18}" type="datetime1">
              <a:rPr lang="pt-PT" smtClean="0"/>
              <a:t>30/07/2024</a:t>
            </a:fld>
            <a:endParaRPr lang="en-US"/>
          </a:p>
        </p:txBody>
      </p:sp>
      <p:sp>
        <p:nvSpPr>
          <p:cNvPr id="3" name="Footer Placeholder 2">
            <a:extLst>
              <a:ext uri="{FF2B5EF4-FFF2-40B4-BE49-F238E27FC236}">
                <a16:creationId xmlns:a16="http://schemas.microsoft.com/office/drawing/2014/main" id="{72509AB1-3A0D-4781-B513-02CC2CC69A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002C01-DACB-48D6-B6F9-C44A030DCC6B}"/>
              </a:ext>
            </a:extLst>
          </p:cNvPr>
          <p:cNvSpPr>
            <a:spLocks noGrp="1"/>
          </p:cNvSpPr>
          <p:nvPr>
            <p:ph type="sldNum" sz="quarter" idx="12"/>
          </p:nvPr>
        </p:nvSpPr>
        <p:spPr/>
        <p:txBody>
          <a:bodyPr/>
          <a:lstStyle/>
          <a:p>
            <a:fld id="{0023C5BA-212A-4618-87B1-C700690D5974}" type="slidenum">
              <a:rPr lang="en-US" smtClean="0"/>
              <a:t>‹#›</a:t>
            </a:fld>
            <a:endParaRPr lang="en-US"/>
          </a:p>
        </p:txBody>
      </p:sp>
    </p:spTree>
    <p:extLst>
      <p:ext uri="{BB962C8B-B14F-4D97-AF65-F5344CB8AC3E}">
        <p14:creationId xmlns:p14="http://schemas.microsoft.com/office/powerpoint/2010/main" val="3186957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B5843-B9A1-4A54-815D-31664472E5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F7BBA0-B084-44D8-9435-32A261C11F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A3E1E0-F7A2-4019-A5D4-F0485E4B95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CBFA36-D6C9-4CB0-9640-941EF2312C6F}"/>
              </a:ext>
            </a:extLst>
          </p:cNvPr>
          <p:cNvSpPr>
            <a:spLocks noGrp="1"/>
          </p:cNvSpPr>
          <p:nvPr>
            <p:ph type="dt" sz="half" idx="10"/>
          </p:nvPr>
        </p:nvSpPr>
        <p:spPr/>
        <p:txBody>
          <a:bodyPr/>
          <a:lstStyle/>
          <a:p>
            <a:fld id="{6D2DE368-6761-4D6A-A7EB-913AAE233820}" type="datetime1">
              <a:rPr lang="pt-PT" smtClean="0"/>
              <a:t>30/07/2024</a:t>
            </a:fld>
            <a:endParaRPr lang="en-US"/>
          </a:p>
        </p:txBody>
      </p:sp>
      <p:sp>
        <p:nvSpPr>
          <p:cNvPr id="6" name="Footer Placeholder 5">
            <a:extLst>
              <a:ext uri="{FF2B5EF4-FFF2-40B4-BE49-F238E27FC236}">
                <a16:creationId xmlns:a16="http://schemas.microsoft.com/office/drawing/2014/main" id="{555B5417-50BD-496E-BD99-4EC15982E2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70D31-886A-4F4A-A3E4-A83A970C127C}"/>
              </a:ext>
            </a:extLst>
          </p:cNvPr>
          <p:cNvSpPr>
            <a:spLocks noGrp="1"/>
          </p:cNvSpPr>
          <p:nvPr>
            <p:ph type="sldNum" sz="quarter" idx="12"/>
          </p:nvPr>
        </p:nvSpPr>
        <p:spPr/>
        <p:txBody>
          <a:bodyPr/>
          <a:lstStyle/>
          <a:p>
            <a:fld id="{0023C5BA-212A-4618-87B1-C700690D5974}" type="slidenum">
              <a:rPr lang="en-US" smtClean="0"/>
              <a:t>‹#›</a:t>
            </a:fld>
            <a:endParaRPr lang="en-US"/>
          </a:p>
        </p:txBody>
      </p:sp>
    </p:spTree>
    <p:extLst>
      <p:ext uri="{BB962C8B-B14F-4D97-AF65-F5344CB8AC3E}">
        <p14:creationId xmlns:p14="http://schemas.microsoft.com/office/powerpoint/2010/main" val="3019083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F53E-D116-47F3-AE2A-E84ECDB442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FD7EB4-7483-419E-93DC-14954EC80D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2F89EA-583D-4151-891E-8CBDA7E59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B2AD2C-A5EF-4CD3-B5E9-873A07776038}"/>
              </a:ext>
            </a:extLst>
          </p:cNvPr>
          <p:cNvSpPr>
            <a:spLocks noGrp="1"/>
          </p:cNvSpPr>
          <p:nvPr>
            <p:ph type="dt" sz="half" idx="10"/>
          </p:nvPr>
        </p:nvSpPr>
        <p:spPr/>
        <p:txBody>
          <a:bodyPr/>
          <a:lstStyle/>
          <a:p>
            <a:fld id="{82CAE01F-E1B8-45C6-B848-6AF4E9253784}" type="datetime1">
              <a:rPr lang="pt-PT" smtClean="0"/>
              <a:t>30/07/2024</a:t>
            </a:fld>
            <a:endParaRPr lang="en-US"/>
          </a:p>
        </p:txBody>
      </p:sp>
      <p:sp>
        <p:nvSpPr>
          <p:cNvPr id="6" name="Footer Placeholder 5">
            <a:extLst>
              <a:ext uri="{FF2B5EF4-FFF2-40B4-BE49-F238E27FC236}">
                <a16:creationId xmlns:a16="http://schemas.microsoft.com/office/drawing/2014/main" id="{16AFD15E-490F-4366-8509-1981E132B4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1CFD34-47F6-4D5C-9988-2400486A6184}"/>
              </a:ext>
            </a:extLst>
          </p:cNvPr>
          <p:cNvSpPr>
            <a:spLocks noGrp="1"/>
          </p:cNvSpPr>
          <p:nvPr>
            <p:ph type="sldNum" sz="quarter" idx="12"/>
          </p:nvPr>
        </p:nvSpPr>
        <p:spPr/>
        <p:txBody>
          <a:bodyPr/>
          <a:lstStyle/>
          <a:p>
            <a:fld id="{0023C5BA-212A-4618-87B1-C700690D5974}" type="slidenum">
              <a:rPr lang="en-US" smtClean="0"/>
              <a:t>‹#›</a:t>
            </a:fld>
            <a:endParaRPr lang="en-US"/>
          </a:p>
        </p:txBody>
      </p:sp>
    </p:spTree>
    <p:extLst>
      <p:ext uri="{BB962C8B-B14F-4D97-AF65-F5344CB8AC3E}">
        <p14:creationId xmlns:p14="http://schemas.microsoft.com/office/powerpoint/2010/main" val="1600349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E511A5-48BE-4DCC-AF6A-E33829397D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D7434C-B3A1-4EC1-BE53-5F91B0FCEE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66A391-923B-4866-85C0-D0F076C281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43F5B-C6C3-4BA6-9EB0-3D423B1CF1AC}" type="datetime1">
              <a:rPr lang="pt-PT" smtClean="0"/>
              <a:t>30/07/2024</a:t>
            </a:fld>
            <a:endParaRPr lang="en-US"/>
          </a:p>
        </p:txBody>
      </p:sp>
      <p:sp>
        <p:nvSpPr>
          <p:cNvPr id="5" name="Footer Placeholder 4">
            <a:extLst>
              <a:ext uri="{FF2B5EF4-FFF2-40B4-BE49-F238E27FC236}">
                <a16:creationId xmlns:a16="http://schemas.microsoft.com/office/drawing/2014/main" id="{67BEBA39-EDE8-4F66-B8BF-B717CD70C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01E39E-BCDD-4A5D-B693-9237DF4B50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23C5BA-212A-4618-87B1-C700690D5974}" type="slidenum">
              <a:rPr lang="en-US" smtClean="0"/>
              <a:t>‹#›</a:t>
            </a:fld>
            <a:endParaRPr lang="en-US"/>
          </a:p>
        </p:txBody>
      </p:sp>
    </p:spTree>
    <p:extLst>
      <p:ext uri="{BB962C8B-B14F-4D97-AF65-F5344CB8AC3E}">
        <p14:creationId xmlns:p14="http://schemas.microsoft.com/office/powerpoint/2010/main" val="2573687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uem.mz/biograp.htm"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5C151A5-2692-44C2-9F6F-B3781F3F5368}"/>
              </a:ext>
            </a:extLst>
          </p:cNvPr>
          <p:cNvSpPr txBox="1">
            <a:spLocks/>
          </p:cNvSpPr>
          <p:nvPr/>
        </p:nvSpPr>
        <p:spPr>
          <a:xfrm>
            <a:off x="938712" y="1048624"/>
            <a:ext cx="10314575" cy="222062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PT" sz="2800" b="1" kern="0" dirty="0">
                <a:latin typeface="Garamond" pitchFamily="18" charset="0"/>
                <a:cs typeface="Arial" panose="020B0604020202020204" pitchFamily="34" charset="0"/>
              </a:rPr>
              <a:t/>
            </a:r>
            <a:br>
              <a:rPr lang="pt-PT" sz="2800" b="1" kern="0" dirty="0">
                <a:latin typeface="Garamond" pitchFamily="18" charset="0"/>
                <a:cs typeface="Arial" panose="020B0604020202020204" pitchFamily="34" charset="0"/>
              </a:rPr>
            </a:br>
            <a:r>
              <a:rPr lang="pt-PT" sz="2800" b="1" dirty="0">
                <a:latin typeface="Garamond" pitchFamily="18" charset="0"/>
              </a:rPr>
              <a:t>FACULDADE DE ENGENHARIA</a:t>
            </a:r>
            <a:r>
              <a:rPr lang="pt-PT" sz="2400" b="1" kern="0" dirty="0">
                <a:latin typeface="Garamond" pitchFamily="18" charset="0"/>
                <a:cs typeface="Arial" panose="020B0604020202020204" pitchFamily="34" charset="0"/>
              </a:rPr>
              <a:t/>
            </a:r>
            <a:br>
              <a:rPr lang="pt-PT" sz="2400" b="1" kern="0" dirty="0">
                <a:latin typeface="Garamond" pitchFamily="18" charset="0"/>
                <a:cs typeface="Arial" panose="020B0604020202020204" pitchFamily="34" charset="0"/>
              </a:rPr>
            </a:br>
            <a:r>
              <a:rPr lang="pt-PT" sz="2400" b="1" dirty="0">
                <a:latin typeface="Garamond" pitchFamily="18" charset="0"/>
              </a:rPr>
              <a:t>DEPARTAMENTO DE ENGENHARIA ELECTROTÉCNICA </a:t>
            </a:r>
            <a:r>
              <a:rPr lang="pt-PT" sz="2400" dirty="0">
                <a:latin typeface="Garamond" pitchFamily="18" charset="0"/>
              </a:rPr>
              <a:t/>
            </a:r>
            <a:br>
              <a:rPr lang="pt-PT" sz="2400" dirty="0">
                <a:latin typeface="Garamond" pitchFamily="18" charset="0"/>
              </a:rPr>
            </a:br>
            <a:r>
              <a:rPr lang="pt-PT" sz="2400" b="1" dirty="0">
                <a:latin typeface="Garamond" pitchFamily="18" charset="0"/>
              </a:rPr>
              <a:t>LICENCIATURA EM ENGENHARIA INFORMÁTICA</a:t>
            </a:r>
            <a:r>
              <a:rPr lang="pt-PT" sz="2400" dirty="0">
                <a:latin typeface="Garamond" pitchFamily="18" charset="0"/>
              </a:rPr>
              <a:t/>
            </a:r>
            <a:br>
              <a:rPr lang="pt-PT" sz="2400" dirty="0">
                <a:latin typeface="Garamond" pitchFamily="18" charset="0"/>
              </a:rPr>
            </a:br>
            <a:r>
              <a:rPr lang="pt-PT" sz="2400" b="1" dirty="0">
                <a:latin typeface="Garamond" pitchFamily="18" charset="0"/>
              </a:rPr>
              <a:t>REDES DE COMPUTADORES II</a:t>
            </a:r>
            <a:r>
              <a:rPr lang="pt-PT" sz="2400" dirty="0">
                <a:latin typeface="Garamond" pitchFamily="18" charset="0"/>
              </a:rPr>
              <a:t/>
            </a:r>
            <a:br>
              <a:rPr lang="pt-PT" sz="2400" dirty="0">
                <a:latin typeface="Garamond" pitchFamily="18" charset="0"/>
              </a:rPr>
            </a:br>
            <a:endParaRPr lang="en-ZA" sz="2400" b="1" dirty="0">
              <a:latin typeface="Garamond" pitchFamily="18" charset="0"/>
              <a:cs typeface="Arial" panose="020B0604020202020204" pitchFamily="34" charset="0"/>
            </a:endParaRPr>
          </a:p>
        </p:txBody>
      </p:sp>
      <p:pic>
        <p:nvPicPr>
          <p:cNvPr id="5" name="Imagem 5" descr="modlane">
            <a:hlinkClick r:id="rId2"/>
            <a:extLst>
              <a:ext uri="{FF2B5EF4-FFF2-40B4-BE49-F238E27FC236}">
                <a16:creationId xmlns:a16="http://schemas.microsoft.com/office/drawing/2014/main" id="{B2AEE1E5-84C0-44AF-968A-919BC15E43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524337" y="564836"/>
            <a:ext cx="561340" cy="619125"/>
          </a:xfrm>
          <a:prstGeom prst="rect">
            <a:avLst/>
          </a:prstGeom>
          <a:noFill/>
        </p:spPr>
      </p:pic>
      <p:pic>
        <p:nvPicPr>
          <p:cNvPr id="6" name="Picture 5" descr="logo_uem.png">
            <a:extLst>
              <a:ext uri="{FF2B5EF4-FFF2-40B4-BE49-F238E27FC236}">
                <a16:creationId xmlns:a16="http://schemas.microsoft.com/office/drawing/2014/main" id="{34464110-9079-4E8B-9F8D-C1E06267751F}"/>
              </a:ext>
            </a:extLst>
          </p:cNvPr>
          <p:cNvPicPr/>
          <p:nvPr/>
        </p:nvPicPr>
        <p:blipFill>
          <a:blip r:embed="rId4"/>
          <a:stretch>
            <a:fillRect/>
          </a:stretch>
        </p:blipFill>
        <p:spPr>
          <a:xfrm>
            <a:off x="465113" y="254281"/>
            <a:ext cx="1415946" cy="1400019"/>
          </a:xfrm>
          <a:prstGeom prst="rect">
            <a:avLst/>
          </a:prstGeom>
        </p:spPr>
      </p:pic>
      <p:sp>
        <p:nvSpPr>
          <p:cNvPr id="7" name="Subtitle 6">
            <a:extLst>
              <a:ext uri="{FF2B5EF4-FFF2-40B4-BE49-F238E27FC236}">
                <a16:creationId xmlns:a16="http://schemas.microsoft.com/office/drawing/2014/main" id="{7A6381B8-1141-4394-A1BD-87A8E704F408}"/>
              </a:ext>
            </a:extLst>
          </p:cNvPr>
          <p:cNvSpPr txBox="1">
            <a:spLocks/>
          </p:cNvSpPr>
          <p:nvPr/>
        </p:nvSpPr>
        <p:spPr>
          <a:xfrm>
            <a:off x="968691" y="3429000"/>
            <a:ext cx="10314575" cy="95844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sz="3200" b="1" dirty="0">
                <a:solidFill>
                  <a:srgbClr val="00B050"/>
                </a:solidFill>
                <a:latin typeface="Garamond" pitchFamily="18" charset="0"/>
              </a:rPr>
              <a:t>TEMA: Introdução a Redes WAN</a:t>
            </a:r>
            <a:endParaRPr lang="pt-PT" sz="3200" dirty="0">
              <a:solidFill>
                <a:srgbClr val="00B050"/>
              </a:solidFill>
              <a:latin typeface="Garamond" pitchFamily="18" charset="0"/>
            </a:endParaRPr>
          </a:p>
        </p:txBody>
      </p:sp>
      <p:sp>
        <p:nvSpPr>
          <p:cNvPr id="9" name="Text Box 2">
            <a:extLst>
              <a:ext uri="{FF2B5EF4-FFF2-40B4-BE49-F238E27FC236}">
                <a16:creationId xmlns:a16="http://schemas.microsoft.com/office/drawing/2014/main" id="{D8AF6306-FD0C-4DB2-B706-2C01E33DB68D}"/>
              </a:ext>
            </a:extLst>
          </p:cNvPr>
          <p:cNvSpPr txBox="1">
            <a:spLocks noChangeArrowheads="1"/>
          </p:cNvSpPr>
          <p:nvPr/>
        </p:nvSpPr>
        <p:spPr bwMode="auto">
          <a:xfrm>
            <a:off x="6649268" y="4582333"/>
            <a:ext cx="5073445" cy="143116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t-PT" sz="2400" b="1" i="0" u="none" strike="noStrike" cap="none" normalizeH="0" baseline="0" dirty="0">
                <a:ln>
                  <a:noFill/>
                </a:ln>
                <a:effectLst/>
                <a:latin typeface="Garamond" pitchFamily="18" charset="0"/>
                <a:cs typeface="Arial" pitchFamily="34" charset="0"/>
              </a:rPr>
              <a:t>Grupo  Docente:</a:t>
            </a:r>
          </a:p>
          <a:p>
            <a:pPr fontAlgn="base">
              <a:spcBef>
                <a:spcPct val="0"/>
              </a:spcBef>
              <a:spcAft>
                <a:spcPts val="800"/>
              </a:spcAft>
              <a:buFont typeface="Symbol" pitchFamily="18" charset="2"/>
              <a:buChar char="·"/>
            </a:pPr>
            <a:r>
              <a:rPr lang="en-US" sz="2400" b="1" dirty="0">
                <a:latin typeface="Garamond" pitchFamily="18" charset="0"/>
                <a:cs typeface="Arial" pitchFamily="34" charset="0"/>
              </a:rPr>
              <a:t>: </a:t>
            </a:r>
            <a:r>
              <a:rPr lang="en-US" sz="2400" dirty="0" err="1">
                <a:latin typeface="Garamond" pitchFamily="18" charset="0"/>
                <a:cs typeface="Arial" pitchFamily="34" charset="0"/>
              </a:rPr>
              <a:t>Eng</a:t>
            </a:r>
            <a:r>
              <a:rPr lang="en-US" sz="2400" dirty="0">
                <a:latin typeface="Garamond" pitchFamily="18" charset="0"/>
                <a:cs typeface="Arial" pitchFamily="34" charset="0"/>
              </a:rPr>
              <a:t>º. </a:t>
            </a:r>
            <a:r>
              <a:rPr lang="pt-BR" sz="2400" dirty="0">
                <a:latin typeface="Garamond" panose="02020404030301010803" pitchFamily="18" charset="0"/>
              </a:rPr>
              <a:t>Felizardo Munguambe </a:t>
            </a:r>
            <a:r>
              <a:rPr lang="pt-BR" sz="2400">
                <a:latin typeface="Garamond" panose="02020404030301010803" pitchFamily="18" charset="0"/>
              </a:rPr>
              <a:t>(MSc.) </a:t>
            </a:r>
            <a:endParaRPr kumimoji="0" lang="en-US" sz="2400" b="0" i="0" u="none" strike="noStrike" cap="none" normalizeH="0" baseline="0" dirty="0">
              <a:ln>
                <a:noFill/>
              </a:ln>
              <a:solidFill>
                <a:schemeClr val="tx1"/>
              </a:solidFill>
              <a:effectLst/>
              <a:latin typeface="Garamond" pitchFamily="18" charset="0"/>
              <a:cs typeface="Arial" pitchFamily="34" charset="0"/>
            </a:endParaRPr>
          </a:p>
          <a:p>
            <a:pPr lvl="0" fontAlgn="base">
              <a:spcBef>
                <a:spcPct val="0"/>
              </a:spcBef>
              <a:spcAft>
                <a:spcPts val="800"/>
              </a:spcAft>
              <a:buFont typeface="Symbol" pitchFamily="18" charset="2"/>
              <a:buChar char="·"/>
            </a:pPr>
            <a:r>
              <a:rPr lang="en-US" sz="2400" b="1" dirty="0">
                <a:latin typeface="Garamond" pitchFamily="18" charset="0"/>
                <a:cs typeface="Arial" pitchFamily="34" charset="0"/>
              </a:rPr>
              <a:t>: </a:t>
            </a:r>
            <a:r>
              <a:rPr lang="en-US" sz="2400" dirty="0" err="1">
                <a:latin typeface="Garamond" pitchFamily="18" charset="0"/>
                <a:cs typeface="Arial" pitchFamily="34" charset="0"/>
              </a:rPr>
              <a:t>Eng</a:t>
            </a:r>
            <a:r>
              <a:rPr lang="en-US" sz="2400" dirty="0">
                <a:latin typeface="Garamond" pitchFamily="18" charset="0"/>
                <a:cs typeface="Arial" pitchFamily="34" charset="0"/>
              </a:rPr>
              <a:t>º. Délcio Chadreca (MSc.)</a:t>
            </a:r>
          </a:p>
        </p:txBody>
      </p:sp>
    </p:spTree>
    <p:extLst>
      <p:ext uri="{BB962C8B-B14F-4D97-AF65-F5344CB8AC3E}">
        <p14:creationId xmlns:p14="http://schemas.microsoft.com/office/powerpoint/2010/main" val="36597366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262DE-EFC4-4BAB-890E-78F39F484FC2}"/>
              </a:ext>
            </a:extLst>
          </p:cNvPr>
          <p:cNvSpPr>
            <a:spLocks noGrp="1"/>
          </p:cNvSpPr>
          <p:nvPr>
            <p:ph type="title"/>
          </p:nvPr>
        </p:nvSpPr>
        <p:spPr>
          <a:xfrm>
            <a:off x="838200" y="169183"/>
            <a:ext cx="10515600" cy="689234"/>
          </a:xfrm>
        </p:spPr>
        <p:txBody>
          <a:bodyPr>
            <a:normAutofit fontScale="90000"/>
          </a:bodyPr>
          <a:lstStyle/>
          <a:p>
            <a:r>
              <a:rPr lang="en-US" altLang="en-US" dirty="0"/>
              <a:t>4. Virtual Circuit Switching				</a:t>
            </a:r>
            <a:r>
              <a:rPr lang="en-US" altLang="en-US" dirty="0" smtClean="0"/>
              <a:t>2/3</a:t>
            </a:r>
            <a:endParaRPr lang="en-US" dirty="0"/>
          </a:p>
        </p:txBody>
      </p:sp>
      <p:sp>
        <p:nvSpPr>
          <p:cNvPr id="3" name="Content Placeholder 2">
            <a:extLst>
              <a:ext uri="{FF2B5EF4-FFF2-40B4-BE49-F238E27FC236}">
                <a16:creationId xmlns:a16="http://schemas.microsoft.com/office/drawing/2014/main" id="{ADCFE509-77F6-4A55-AF70-263A6AFA3759}"/>
              </a:ext>
            </a:extLst>
          </p:cNvPr>
          <p:cNvSpPr>
            <a:spLocks noGrp="1"/>
          </p:cNvSpPr>
          <p:nvPr>
            <p:ph idx="1"/>
          </p:nvPr>
        </p:nvSpPr>
        <p:spPr>
          <a:xfrm>
            <a:off x="709127" y="858417"/>
            <a:ext cx="10748865" cy="5411754"/>
          </a:xfrm>
        </p:spPr>
        <p:txBody>
          <a:bodyPr>
            <a:normAutofit/>
          </a:bodyPr>
          <a:lstStyle/>
          <a:p>
            <a:pPr>
              <a:lnSpc>
                <a:spcPts val="3100"/>
              </a:lnSpc>
              <a:spcBef>
                <a:spcPct val="0"/>
              </a:spcBef>
            </a:pPr>
            <a:r>
              <a:rPr lang="pt-PT" altLang="en-US" sz="2400" dirty="0">
                <a:latin typeface="Georgia" panose="02040502050405020303" pitchFamily="18" charset="0"/>
              </a:rPr>
              <a:t>A entrada na tabela VC em um único switch contém:</a:t>
            </a:r>
          </a:p>
          <a:p>
            <a:pPr>
              <a:lnSpc>
                <a:spcPts val="3100"/>
              </a:lnSpc>
              <a:spcBef>
                <a:spcPct val="0"/>
              </a:spcBef>
            </a:pPr>
            <a:r>
              <a:rPr lang="pt-PT" altLang="en-US" sz="2400" dirty="0">
                <a:latin typeface="Georgia" panose="02040502050405020303" pitchFamily="18" charset="0"/>
              </a:rPr>
              <a:t>Um identificador de circuito virtual (VCI) que identifica de forma exclusiva a conexão neste switch e que será transportado dentro do cabeçalho dos pacotes que pertencem a esta conexão </a:t>
            </a:r>
          </a:p>
          <a:p>
            <a:pPr>
              <a:lnSpc>
                <a:spcPts val="3100"/>
              </a:lnSpc>
              <a:spcBef>
                <a:spcPct val="0"/>
              </a:spcBef>
            </a:pPr>
            <a:r>
              <a:rPr lang="pt-PT" altLang="en-US" sz="2400" dirty="0">
                <a:latin typeface="Georgia" panose="02040502050405020303" pitchFamily="18" charset="0"/>
              </a:rPr>
              <a:t>Uma interface de entrada na qual os pacotes chegam este VC ao switch </a:t>
            </a:r>
          </a:p>
          <a:p>
            <a:pPr>
              <a:lnSpc>
                <a:spcPts val="3100"/>
              </a:lnSpc>
              <a:spcBef>
                <a:spcPct val="0"/>
              </a:spcBef>
            </a:pPr>
            <a:r>
              <a:rPr lang="pt-PT" altLang="en-US" sz="2400" dirty="0">
                <a:latin typeface="Georgia" panose="02040502050405020303" pitchFamily="18" charset="0"/>
              </a:rPr>
              <a:t>Uma interface de saída em que os pacotes passam pelo VC e deixam o switch</a:t>
            </a:r>
          </a:p>
          <a:p>
            <a:pPr>
              <a:lnSpc>
                <a:spcPts val="3100"/>
              </a:lnSpc>
              <a:spcBef>
                <a:spcPct val="0"/>
              </a:spcBef>
            </a:pPr>
            <a:r>
              <a:rPr lang="pt-PT" altLang="en-US" sz="2400" dirty="0">
                <a:solidFill>
                  <a:srgbClr val="FF0000"/>
                </a:solidFill>
                <a:latin typeface="Georgia" panose="02040502050405020303" pitchFamily="18" charset="0"/>
              </a:rPr>
              <a:t>Um VCI potencialmente diferente que será usado pelos pacotes de saída</a:t>
            </a:r>
          </a:p>
          <a:p>
            <a:pPr marL="457200" indent="-457200">
              <a:lnSpc>
                <a:spcPct val="150000"/>
              </a:lnSpc>
              <a:spcBef>
                <a:spcPct val="0"/>
              </a:spcBef>
              <a:buFont typeface="Arial" panose="020B0604020202020204" pitchFamily="34" charset="0"/>
              <a:buChar char="•"/>
            </a:pPr>
            <a:endParaRPr lang="pt-PT" sz="2200" dirty="0"/>
          </a:p>
        </p:txBody>
      </p:sp>
      <p:sp>
        <p:nvSpPr>
          <p:cNvPr id="4" name="Date Placeholder 3">
            <a:extLst>
              <a:ext uri="{FF2B5EF4-FFF2-40B4-BE49-F238E27FC236}">
                <a16:creationId xmlns:a16="http://schemas.microsoft.com/office/drawing/2014/main" id="{9983CCF9-B39A-408A-A8FD-BB62748486CE}"/>
              </a:ext>
            </a:extLst>
          </p:cNvPr>
          <p:cNvSpPr>
            <a:spLocks noGrp="1"/>
          </p:cNvSpPr>
          <p:nvPr>
            <p:ph type="dt" sz="half" idx="10"/>
          </p:nvPr>
        </p:nvSpPr>
        <p:spPr/>
        <p:txBody>
          <a:bodyPr/>
          <a:lstStyle/>
          <a:p>
            <a:fld id="{E7A6F6C5-2168-483D-8646-6879DF100DBE}" type="datetime1">
              <a:rPr lang="pt-PT" smtClean="0"/>
              <a:t>30/07/2024</a:t>
            </a:fld>
            <a:endParaRPr lang="en-US" dirty="0"/>
          </a:p>
        </p:txBody>
      </p:sp>
      <p:sp>
        <p:nvSpPr>
          <p:cNvPr id="6" name="Slide Number Placeholder 5">
            <a:extLst>
              <a:ext uri="{FF2B5EF4-FFF2-40B4-BE49-F238E27FC236}">
                <a16:creationId xmlns:a16="http://schemas.microsoft.com/office/drawing/2014/main" id="{564F490F-50B4-4132-BFD6-BD4B13A60B26}"/>
              </a:ext>
            </a:extLst>
          </p:cNvPr>
          <p:cNvSpPr>
            <a:spLocks noGrp="1"/>
          </p:cNvSpPr>
          <p:nvPr>
            <p:ph type="sldNum" sz="quarter" idx="12"/>
          </p:nvPr>
        </p:nvSpPr>
        <p:spPr/>
        <p:txBody>
          <a:bodyPr/>
          <a:lstStyle/>
          <a:p>
            <a:fld id="{0023C5BA-212A-4618-87B1-C700690D5974}" type="slidenum">
              <a:rPr lang="en-US" smtClean="0"/>
              <a:pPr/>
              <a:t>10</a:t>
            </a:fld>
            <a:endParaRPr lang="en-US" dirty="0"/>
          </a:p>
        </p:txBody>
      </p:sp>
      <p:graphicFrame>
        <p:nvGraphicFramePr>
          <p:cNvPr id="7" name="Table 6">
            <a:extLst>
              <a:ext uri="{FF2B5EF4-FFF2-40B4-BE49-F238E27FC236}">
                <a16:creationId xmlns:a16="http://schemas.microsoft.com/office/drawing/2014/main" id="{C3CE87E2-2859-684E-8CC5-B8D7D73A5FDD}"/>
              </a:ext>
            </a:extLst>
          </p:cNvPr>
          <p:cNvGraphicFramePr>
            <a:graphicFrameLocks noGrp="1"/>
          </p:cNvGraphicFramePr>
          <p:nvPr>
            <p:extLst>
              <p:ext uri="{D42A27DB-BD31-4B8C-83A1-F6EECF244321}">
                <p14:modId xmlns:p14="http://schemas.microsoft.com/office/powerpoint/2010/main" val="3157314900"/>
              </p:ext>
            </p:extLst>
          </p:nvPr>
        </p:nvGraphicFramePr>
        <p:xfrm>
          <a:off x="1956611" y="4313854"/>
          <a:ext cx="7561264" cy="1349375"/>
        </p:xfrm>
        <a:graphic>
          <a:graphicData uri="http://schemas.openxmlformats.org/drawingml/2006/table">
            <a:tbl>
              <a:tblPr firstRow="1" bandRow="1">
                <a:tableStyleId>{616DA210-FB5B-4158-B5E0-FEB733F419BA}</a:tableStyleId>
              </a:tblPr>
              <a:tblGrid>
                <a:gridCol w="1890316">
                  <a:extLst>
                    <a:ext uri="{9D8B030D-6E8A-4147-A177-3AD203B41FA5}">
                      <a16:colId xmlns:a16="http://schemas.microsoft.com/office/drawing/2014/main" val="20000"/>
                    </a:ext>
                  </a:extLst>
                </a:gridCol>
                <a:gridCol w="1890316">
                  <a:extLst>
                    <a:ext uri="{9D8B030D-6E8A-4147-A177-3AD203B41FA5}">
                      <a16:colId xmlns:a16="http://schemas.microsoft.com/office/drawing/2014/main" val="20001"/>
                    </a:ext>
                  </a:extLst>
                </a:gridCol>
                <a:gridCol w="1890316">
                  <a:extLst>
                    <a:ext uri="{9D8B030D-6E8A-4147-A177-3AD203B41FA5}">
                      <a16:colId xmlns:a16="http://schemas.microsoft.com/office/drawing/2014/main" val="20002"/>
                    </a:ext>
                  </a:extLst>
                </a:gridCol>
                <a:gridCol w="1890316">
                  <a:extLst>
                    <a:ext uri="{9D8B030D-6E8A-4147-A177-3AD203B41FA5}">
                      <a16:colId xmlns:a16="http://schemas.microsoft.com/office/drawing/2014/main" val="20003"/>
                    </a:ext>
                  </a:extLst>
                </a:gridCol>
              </a:tblGrid>
              <a:tr h="854378">
                <a:tc>
                  <a:txBody>
                    <a:bodyPr/>
                    <a:lstStyle/>
                    <a:p>
                      <a:r>
                        <a:rPr lang="en-GB" sz="2400" dirty="0"/>
                        <a:t>Interface de</a:t>
                      </a:r>
                      <a:r>
                        <a:rPr lang="en-GB" sz="2400" baseline="0" dirty="0"/>
                        <a:t> Entrada</a:t>
                      </a:r>
                      <a:endParaRPr lang="en-US" sz="2400" dirty="0"/>
                    </a:p>
                  </a:txBody>
                  <a:tcPr marL="91435" marR="91435" marT="61027" marB="61027"/>
                </a:tc>
                <a:tc>
                  <a:txBody>
                    <a:bodyPr/>
                    <a:lstStyle/>
                    <a:p>
                      <a:r>
                        <a:rPr lang="en-GB" sz="2400" dirty="0"/>
                        <a:t>VCI de Entrada</a:t>
                      </a:r>
                      <a:endParaRPr lang="en-US" sz="2400" dirty="0"/>
                    </a:p>
                  </a:txBody>
                  <a:tcPr marL="91435" marR="91435" marT="61027" marB="610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a:t>Interface de</a:t>
                      </a:r>
                      <a:r>
                        <a:rPr lang="en-GB" sz="2400" baseline="0" dirty="0"/>
                        <a:t> </a:t>
                      </a:r>
                      <a:r>
                        <a:rPr lang="en-GB" sz="2400" baseline="0" dirty="0" err="1"/>
                        <a:t>Saida</a:t>
                      </a:r>
                      <a:endParaRPr lang="en-US" sz="2400" dirty="0"/>
                    </a:p>
                  </a:txBody>
                  <a:tcPr marL="91435" marR="91435" marT="61027" marB="61027"/>
                </a:tc>
                <a:tc>
                  <a:txBody>
                    <a:bodyPr/>
                    <a:lstStyle/>
                    <a:p>
                      <a:r>
                        <a:rPr lang="en-GB" sz="2400" dirty="0"/>
                        <a:t>VCI de </a:t>
                      </a:r>
                      <a:r>
                        <a:rPr lang="en-GB" sz="2400" dirty="0" err="1"/>
                        <a:t>Saida</a:t>
                      </a:r>
                      <a:endParaRPr lang="en-US" sz="2400" dirty="0"/>
                    </a:p>
                  </a:txBody>
                  <a:tcPr marL="91435" marR="91435" marT="61027" marB="61027"/>
                </a:tc>
                <a:extLst>
                  <a:ext uri="{0D108BD9-81ED-4DB2-BD59-A6C34878D82A}">
                    <a16:rowId xmlns:a16="http://schemas.microsoft.com/office/drawing/2014/main" val="10000"/>
                  </a:ext>
                </a:extLst>
              </a:tr>
              <a:tr h="494997">
                <a:tc>
                  <a:txBody>
                    <a:bodyPr/>
                    <a:lstStyle/>
                    <a:p>
                      <a:endParaRPr lang="en-US" sz="2400"/>
                    </a:p>
                  </a:txBody>
                  <a:tcPr marL="91435" marR="91435" marT="61027" marB="61027"/>
                </a:tc>
                <a:tc>
                  <a:txBody>
                    <a:bodyPr/>
                    <a:lstStyle/>
                    <a:p>
                      <a:endParaRPr lang="en-US" sz="2400"/>
                    </a:p>
                  </a:txBody>
                  <a:tcPr marL="91435" marR="91435" marT="61027" marB="61027"/>
                </a:tc>
                <a:tc>
                  <a:txBody>
                    <a:bodyPr/>
                    <a:lstStyle/>
                    <a:p>
                      <a:endParaRPr lang="en-US" sz="2400"/>
                    </a:p>
                  </a:txBody>
                  <a:tcPr marL="91435" marR="91435" marT="61027" marB="61027"/>
                </a:tc>
                <a:tc>
                  <a:txBody>
                    <a:bodyPr/>
                    <a:lstStyle/>
                    <a:p>
                      <a:endParaRPr lang="en-US" sz="2400" dirty="0"/>
                    </a:p>
                  </a:txBody>
                  <a:tcPr marL="91435" marR="91435" marT="61027" marB="61027"/>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050410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262DE-EFC4-4BAB-890E-78F39F484FC2}"/>
              </a:ext>
            </a:extLst>
          </p:cNvPr>
          <p:cNvSpPr>
            <a:spLocks noGrp="1"/>
          </p:cNvSpPr>
          <p:nvPr>
            <p:ph type="title"/>
          </p:nvPr>
        </p:nvSpPr>
        <p:spPr>
          <a:xfrm>
            <a:off x="838200" y="169183"/>
            <a:ext cx="10515600" cy="689234"/>
          </a:xfrm>
        </p:spPr>
        <p:txBody>
          <a:bodyPr>
            <a:normAutofit fontScale="90000"/>
          </a:bodyPr>
          <a:lstStyle/>
          <a:p>
            <a:r>
              <a:rPr lang="en-US" altLang="en-US" dirty="0"/>
              <a:t>4. Virtual Circuit Switching				3</a:t>
            </a:r>
            <a:r>
              <a:rPr lang="en-US" altLang="en-US" dirty="0" smtClean="0"/>
              <a:t>/3</a:t>
            </a:r>
            <a:endParaRPr lang="en-US" dirty="0"/>
          </a:p>
        </p:txBody>
      </p:sp>
      <p:sp>
        <p:nvSpPr>
          <p:cNvPr id="3" name="Content Placeholder 2">
            <a:extLst>
              <a:ext uri="{FF2B5EF4-FFF2-40B4-BE49-F238E27FC236}">
                <a16:creationId xmlns:a16="http://schemas.microsoft.com/office/drawing/2014/main" id="{ADCFE509-77F6-4A55-AF70-263A6AFA3759}"/>
              </a:ext>
            </a:extLst>
          </p:cNvPr>
          <p:cNvSpPr>
            <a:spLocks noGrp="1"/>
          </p:cNvSpPr>
          <p:nvPr>
            <p:ph idx="1"/>
          </p:nvPr>
        </p:nvSpPr>
        <p:spPr>
          <a:xfrm>
            <a:off x="709127" y="1175657"/>
            <a:ext cx="10748865" cy="5094514"/>
          </a:xfrm>
        </p:spPr>
        <p:txBody>
          <a:bodyPr>
            <a:normAutofit/>
          </a:bodyPr>
          <a:lstStyle/>
          <a:p>
            <a:pPr>
              <a:lnSpc>
                <a:spcPts val="3000"/>
              </a:lnSpc>
              <a:spcBef>
                <a:spcPct val="0"/>
              </a:spcBef>
            </a:pPr>
            <a:r>
              <a:rPr lang="pt-PT" altLang="en-US" sz="2400" dirty="0" smtClean="0"/>
              <a:t>Existem </a:t>
            </a:r>
            <a:r>
              <a:rPr lang="pt-PT" altLang="en-US" sz="2400" dirty="0"/>
              <a:t>duas abordagens amplas para estabelecer o estado da conexão. Um é ter um administrador de rede configurar o estado, caso em que o circuito virtual é “</a:t>
            </a:r>
            <a:r>
              <a:rPr lang="pt-PT" altLang="en-US" sz="2400" b="1" dirty="0"/>
              <a:t>permanente</a:t>
            </a:r>
            <a:r>
              <a:rPr lang="pt-PT" altLang="en-US" sz="2400" dirty="0"/>
              <a:t>”. É claro que também pode ser excluído pelo administrador, então um circuito virtual permanente (PVC) pode ser melhor pensado como um VC de longa duração ou administrativamente configurado.  </a:t>
            </a:r>
          </a:p>
          <a:p>
            <a:pPr>
              <a:lnSpc>
                <a:spcPts val="3000"/>
              </a:lnSpc>
              <a:spcBef>
                <a:spcPct val="0"/>
              </a:spcBef>
            </a:pPr>
            <a:endParaRPr lang="pt-PT" altLang="en-US" sz="2400" dirty="0"/>
          </a:p>
          <a:p>
            <a:pPr>
              <a:lnSpc>
                <a:spcPts val="3000"/>
              </a:lnSpc>
              <a:spcBef>
                <a:spcPct val="0"/>
              </a:spcBef>
            </a:pPr>
            <a:r>
              <a:rPr lang="pt-PT" altLang="en-US" sz="2400" dirty="0"/>
              <a:t>Alternativamente, um hospedeiro pode enviar mensagens para a rede para fazer com que o estado seja estabelecido. Isso é chamado de sinalização, e os circuitos virtuais resultantes são chamados de ser comutado. A característica saliente de um circuito virtual comutado (</a:t>
            </a:r>
            <a:r>
              <a:rPr lang="pt-PT" altLang="en-US" sz="2400" b="1" dirty="0"/>
              <a:t>SVC</a:t>
            </a:r>
            <a:r>
              <a:rPr lang="pt-PT" altLang="en-US" sz="2400" dirty="0"/>
              <a:t>) é que um host pode configurar e excluir tal </a:t>
            </a:r>
            <a:r>
              <a:rPr lang="pt-PT" altLang="en-US" sz="2400" b="1" dirty="0"/>
              <a:t>VC</a:t>
            </a:r>
            <a:r>
              <a:rPr lang="pt-PT" altLang="en-US" sz="2400" dirty="0"/>
              <a:t> dinamicamente sem o envolvimento de um administrador de rede.</a:t>
            </a:r>
            <a:endParaRPr lang="pt-PT" altLang="en-US" sz="2400" b="1" dirty="0">
              <a:latin typeface="Georgia" panose="02040502050405020303" pitchFamily="18" charset="0"/>
            </a:endParaRPr>
          </a:p>
          <a:p>
            <a:pPr marL="457200" indent="-457200">
              <a:lnSpc>
                <a:spcPct val="150000"/>
              </a:lnSpc>
              <a:spcBef>
                <a:spcPct val="0"/>
              </a:spcBef>
              <a:buFont typeface="Arial" panose="020B0604020202020204" pitchFamily="34" charset="0"/>
              <a:buChar char="•"/>
            </a:pPr>
            <a:endParaRPr lang="pt-PT" sz="2200" dirty="0"/>
          </a:p>
        </p:txBody>
      </p:sp>
      <p:sp>
        <p:nvSpPr>
          <p:cNvPr id="4" name="Date Placeholder 3">
            <a:extLst>
              <a:ext uri="{FF2B5EF4-FFF2-40B4-BE49-F238E27FC236}">
                <a16:creationId xmlns:a16="http://schemas.microsoft.com/office/drawing/2014/main" id="{9983CCF9-B39A-408A-A8FD-BB62748486CE}"/>
              </a:ext>
            </a:extLst>
          </p:cNvPr>
          <p:cNvSpPr>
            <a:spLocks noGrp="1"/>
          </p:cNvSpPr>
          <p:nvPr>
            <p:ph type="dt" sz="half" idx="10"/>
          </p:nvPr>
        </p:nvSpPr>
        <p:spPr/>
        <p:txBody>
          <a:bodyPr/>
          <a:lstStyle/>
          <a:p>
            <a:fld id="{E7A6F6C5-2168-483D-8646-6879DF100DBE}" type="datetime1">
              <a:rPr lang="pt-PT" smtClean="0"/>
              <a:t>30/07/2024</a:t>
            </a:fld>
            <a:endParaRPr lang="en-US" dirty="0"/>
          </a:p>
        </p:txBody>
      </p:sp>
      <p:sp>
        <p:nvSpPr>
          <p:cNvPr id="6" name="Slide Number Placeholder 5">
            <a:extLst>
              <a:ext uri="{FF2B5EF4-FFF2-40B4-BE49-F238E27FC236}">
                <a16:creationId xmlns:a16="http://schemas.microsoft.com/office/drawing/2014/main" id="{564F490F-50B4-4132-BFD6-BD4B13A60B26}"/>
              </a:ext>
            </a:extLst>
          </p:cNvPr>
          <p:cNvSpPr>
            <a:spLocks noGrp="1"/>
          </p:cNvSpPr>
          <p:nvPr>
            <p:ph type="sldNum" sz="quarter" idx="12"/>
          </p:nvPr>
        </p:nvSpPr>
        <p:spPr/>
        <p:txBody>
          <a:bodyPr/>
          <a:lstStyle/>
          <a:p>
            <a:fld id="{0023C5BA-212A-4618-87B1-C700690D5974}" type="slidenum">
              <a:rPr lang="en-US" smtClean="0"/>
              <a:pPr/>
              <a:t>11</a:t>
            </a:fld>
            <a:endParaRPr lang="en-US" dirty="0"/>
          </a:p>
        </p:txBody>
      </p:sp>
    </p:spTree>
    <p:extLst>
      <p:ext uri="{BB962C8B-B14F-4D97-AF65-F5344CB8AC3E}">
        <p14:creationId xmlns:p14="http://schemas.microsoft.com/office/powerpoint/2010/main" val="14208743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ítulo 1">
            <a:extLst>
              <a:ext uri="{FF2B5EF4-FFF2-40B4-BE49-F238E27FC236}">
                <a16:creationId xmlns:a16="http://schemas.microsoft.com/office/drawing/2014/main" id="{2E1C0C7B-9F3C-3C47-B57D-EF2C557FE83E}"/>
              </a:ext>
            </a:extLst>
          </p:cNvPr>
          <p:cNvSpPr>
            <a:spLocks noGrp="1"/>
          </p:cNvSpPr>
          <p:nvPr>
            <p:ph type="title"/>
          </p:nvPr>
        </p:nvSpPr>
        <p:spPr>
          <a:xfrm>
            <a:off x="1524000" y="0"/>
            <a:ext cx="9144000" cy="882650"/>
          </a:xfrm>
        </p:spPr>
        <p:txBody>
          <a:bodyPr/>
          <a:lstStyle/>
          <a:p>
            <a:pPr>
              <a:spcBef>
                <a:spcPct val="0"/>
              </a:spcBef>
            </a:pPr>
            <a:r>
              <a:rPr lang="en-US" altLang="en-US" sz="3200" b="1" dirty="0" err="1">
                <a:latin typeface="Times New Roman" panose="02020603050405020304" pitchFamily="18" charset="0"/>
                <a:cs typeface="Times New Roman" panose="02020603050405020304" pitchFamily="18" charset="0"/>
              </a:rPr>
              <a:t>Envio</a:t>
            </a:r>
            <a:r>
              <a:rPr lang="en-US" altLang="en-US" sz="3200" b="1" dirty="0">
                <a:latin typeface="Times New Roman" panose="02020603050405020304" pitchFamily="18" charset="0"/>
                <a:cs typeface="Times New Roman" panose="02020603050405020304" pitchFamily="18" charset="0"/>
              </a:rPr>
              <a:t> de </a:t>
            </a:r>
            <a:r>
              <a:rPr lang="en-US" altLang="en-US" sz="3200" b="1" dirty="0" err="1">
                <a:latin typeface="Times New Roman" panose="02020603050405020304" pitchFamily="18" charset="0"/>
                <a:cs typeface="Times New Roman" panose="02020603050405020304" pitchFamily="18" charset="0"/>
              </a:rPr>
              <a:t>Pacote</a:t>
            </a:r>
            <a:r>
              <a:rPr lang="en-US" altLang="en-US" sz="3200" b="1" dirty="0">
                <a:latin typeface="Times New Roman" panose="02020603050405020304" pitchFamily="18" charset="0"/>
                <a:cs typeface="Times New Roman" panose="02020603050405020304" pitchFamily="18" charset="0"/>
              </a:rPr>
              <a:t> </a:t>
            </a:r>
            <a:r>
              <a:rPr lang="en-US" altLang="en-US" sz="3200" b="1" dirty="0" err="1">
                <a:latin typeface="Times New Roman" panose="02020603050405020304" pitchFamily="18" charset="0"/>
                <a:cs typeface="Times New Roman" panose="02020603050405020304" pitchFamily="18" charset="0"/>
              </a:rPr>
              <a:t>atraves</a:t>
            </a:r>
            <a:r>
              <a:rPr lang="en-US" altLang="en-US" sz="3200" b="1" dirty="0">
                <a:latin typeface="Times New Roman" panose="02020603050405020304" pitchFamily="18" charset="0"/>
                <a:cs typeface="Times New Roman" panose="02020603050405020304" pitchFamily="18" charset="0"/>
              </a:rPr>
              <a:t> de um </a:t>
            </a:r>
            <a:r>
              <a:rPr lang="en-US" altLang="en-US" sz="3200" b="1" dirty="0" err="1">
                <a:latin typeface="Times New Roman" panose="02020603050405020304" pitchFamily="18" charset="0"/>
                <a:cs typeface="Times New Roman" panose="02020603050405020304" pitchFamily="18" charset="0"/>
              </a:rPr>
              <a:t>circuito</a:t>
            </a:r>
            <a:r>
              <a:rPr lang="en-US" altLang="en-US" sz="3200" b="1" dirty="0">
                <a:latin typeface="Times New Roman" panose="02020603050405020304" pitchFamily="18" charset="0"/>
                <a:cs typeface="Times New Roman" panose="02020603050405020304" pitchFamily="18" charset="0"/>
              </a:rPr>
              <a:t> Virtual</a:t>
            </a:r>
            <a:endParaRPr lang="pt-PT" altLang="en-US" sz="3200" b="1" dirty="0">
              <a:latin typeface="Times New Roman" panose="02020603050405020304" pitchFamily="18" charset="0"/>
              <a:cs typeface="Times New Roman" panose="02020603050405020304" pitchFamily="18" charset="0"/>
            </a:endParaRPr>
          </a:p>
        </p:txBody>
      </p:sp>
      <p:sp>
        <p:nvSpPr>
          <p:cNvPr id="18435" name="Espaço Reservado para Texto 2">
            <a:extLst>
              <a:ext uri="{FF2B5EF4-FFF2-40B4-BE49-F238E27FC236}">
                <a16:creationId xmlns:a16="http://schemas.microsoft.com/office/drawing/2014/main" id="{3F2070D0-67F1-FC40-95C1-68F0C022D1FC}"/>
              </a:ext>
            </a:extLst>
          </p:cNvPr>
          <p:cNvSpPr>
            <a:spLocks noGrp="1"/>
          </p:cNvSpPr>
          <p:nvPr>
            <p:ph type="body" idx="1"/>
          </p:nvPr>
        </p:nvSpPr>
        <p:spPr>
          <a:xfrm>
            <a:off x="1524001" y="847725"/>
            <a:ext cx="9090025" cy="5905500"/>
          </a:xfrm>
        </p:spPr>
        <p:txBody>
          <a:bodyPr/>
          <a:lstStyle/>
          <a:p>
            <a:pPr>
              <a:spcBef>
                <a:spcPct val="0"/>
              </a:spcBef>
            </a:pPr>
            <a:r>
              <a:rPr lang="pt-PT" altLang="en-US" sz="2000">
                <a:latin typeface="Georgia" panose="02040502050405020303" pitchFamily="18" charset="0"/>
              </a:rPr>
              <a:t>Computador </a:t>
            </a:r>
            <a:r>
              <a:rPr lang="pt-PT" altLang="en-US" sz="2000" b="1">
                <a:latin typeface="Georgia" panose="02040502050405020303" pitchFamily="18" charset="0"/>
              </a:rPr>
              <a:t>A</a:t>
            </a:r>
            <a:r>
              <a:rPr lang="pt-PT" altLang="en-US" sz="2000">
                <a:latin typeface="Georgia" panose="02040502050405020303" pitchFamily="18" charset="0"/>
              </a:rPr>
              <a:t> enviado dados para o Computador </a:t>
            </a:r>
            <a:r>
              <a:rPr lang="pt-PT" altLang="en-US" sz="2000" b="1">
                <a:latin typeface="Georgia" panose="02040502050405020303" pitchFamily="18" charset="0"/>
              </a:rPr>
              <a:t>B</a:t>
            </a:r>
          </a:p>
        </p:txBody>
      </p:sp>
      <p:sp>
        <p:nvSpPr>
          <p:cNvPr id="18436" name="Retângulo 4">
            <a:extLst>
              <a:ext uri="{FF2B5EF4-FFF2-40B4-BE49-F238E27FC236}">
                <a16:creationId xmlns:a16="http://schemas.microsoft.com/office/drawing/2014/main" id="{E843A09B-D4B8-7140-B578-E84E5A029FAE}"/>
              </a:ext>
            </a:extLst>
          </p:cNvPr>
          <p:cNvSpPr>
            <a:spLocks noChangeArrowheads="1"/>
          </p:cNvSpPr>
          <p:nvPr/>
        </p:nvSpPr>
        <p:spPr bwMode="auto">
          <a:xfrm>
            <a:off x="10329864" y="6448426"/>
            <a:ext cx="338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PT" altLang="en-US"/>
              <a:t>9</a:t>
            </a:r>
          </a:p>
        </p:txBody>
      </p:sp>
      <p:graphicFrame>
        <p:nvGraphicFramePr>
          <p:cNvPr id="4" name="Table 3">
            <a:extLst>
              <a:ext uri="{FF2B5EF4-FFF2-40B4-BE49-F238E27FC236}">
                <a16:creationId xmlns:a16="http://schemas.microsoft.com/office/drawing/2014/main" id="{A2BB4ED7-5F8D-7E49-927A-5FA6959EC358}"/>
              </a:ext>
            </a:extLst>
          </p:cNvPr>
          <p:cNvGraphicFramePr>
            <a:graphicFrameLocks noGrp="1"/>
          </p:cNvGraphicFramePr>
          <p:nvPr/>
        </p:nvGraphicFramePr>
        <p:xfrm>
          <a:off x="1917701" y="4879975"/>
          <a:ext cx="7561264" cy="1568451"/>
        </p:xfrm>
        <a:graphic>
          <a:graphicData uri="http://schemas.openxmlformats.org/drawingml/2006/table">
            <a:tbl>
              <a:tblPr firstRow="1" bandRow="1">
                <a:tableStyleId>{616DA210-FB5B-4158-B5E0-FEB733F419BA}</a:tableStyleId>
              </a:tblPr>
              <a:tblGrid>
                <a:gridCol w="1890316">
                  <a:extLst>
                    <a:ext uri="{9D8B030D-6E8A-4147-A177-3AD203B41FA5}">
                      <a16:colId xmlns:a16="http://schemas.microsoft.com/office/drawing/2014/main" val="20000"/>
                    </a:ext>
                  </a:extLst>
                </a:gridCol>
                <a:gridCol w="1890316">
                  <a:extLst>
                    <a:ext uri="{9D8B030D-6E8A-4147-A177-3AD203B41FA5}">
                      <a16:colId xmlns:a16="http://schemas.microsoft.com/office/drawing/2014/main" val="20001"/>
                    </a:ext>
                  </a:extLst>
                </a:gridCol>
                <a:gridCol w="1890316">
                  <a:extLst>
                    <a:ext uri="{9D8B030D-6E8A-4147-A177-3AD203B41FA5}">
                      <a16:colId xmlns:a16="http://schemas.microsoft.com/office/drawing/2014/main" val="20002"/>
                    </a:ext>
                  </a:extLst>
                </a:gridCol>
                <a:gridCol w="1890316">
                  <a:extLst>
                    <a:ext uri="{9D8B030D-6E8A-4147-A177-3AD203B41FA5}">
                      <a16:colId xmlns:a16="http://schemas.microsoft.com/office/drawing/2014/main" val="20003"/>
                    </a:ext>
                  </a:extLst>
                </a:gridCol>
              </a:tblGrid>
              <a:tr h="494587">
                <a:tc gridSpan="4">
                  <a:txBody>
                    <a:bodyPr/>
                    <a:lstStyle/>
                    <a:p>
                      <a:pPr algn="ctr"/>
                      <a:r>
                        <a:rPr lang="en-GB" sz="2400" dirty="0"/>
                        <a:t>Switch-1</a:t>
                      </a:r>
                      <a:endParaRPr lang="en-US" sz="2400" dirty="0"/>
                    </a:p>
                  </a:txBody>
                  <a:tcPr marL="91435" marR="91435" marT="60976" marB="60976"/>
                </a:tc>
                <a:tc hMerge="1">
                  <a:txBody>
                    <a:bodyPr/>
                    <a:lstStyle/>
                    <a:p>
                      <a:endParaRPr lang="en-US" dirty="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579277">
                <a:tc>
                  <a:txBody>
                    <a:bodyPr/>
                    <a:lstStyle/>
                    <a:p>
                      <a:r>
                        <a:rPr lang="en-GB" sz="1500" b="1" dirty="0"/>
                        <a:t>Interface de</a:t>
                      </a:r>
                      <a:r>
                        <a:rPr lang="en-GB" sz="1500" b="1" baseline="0" dirty="0"/>
                        <a:t> Entrada</a:t>
                      </a:r>
                      <a:endParaRPr lang="en-US" sz="1500" b="1" dirty="0"/>
                    </a:p>
                  </a:txBody>
                  <a:tcPr marL="91435" marR="91435" marT="60976" marB="60976"/>
                </a:tc>
                <a:tc>
                  <a:txBody>
                    <a:bodyPr/>
                    <a:lstStyle/>
                    <a:p>
                      <a:r>
                        <a:rPr lang="en-GB" sz="1500" b="1" dirty="0"/>
                        <a:t>VCI de Entrada</a:t>
                      </a:r>
                      <a:endParaRPr lang="en-US" sz="1500" b="1" dirty="0"/>
                    </a:p>
                  </a:txBody>
                  <a:tcPr marL="91435" marR="91435" marT="60976" marB="6097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500" b="1" dirty="0"/>
                        <a:t>Interface de</a:t>
                      </a:r>
                      <a:r>
                        <a:rPr lang="en-GB" sz="1500" b="1" baseline="0" dirty="0"/>
                        <a:t> </a:t>
                      </a:r>
                      <a:r>
                        <a:rPr lang="en-GB" sz="1500" b="1" baseline="0" dirty="0" err="1"/>
                        <a:t>Saida</a:t>
                      </a:r>
                      <a:endParaRPr lang="en-US" sz="1500" b="1" dirty="0"/>
                    </a:p>
                  </a:txBody>
                  <a:tcPr marL="91435" marR="91435" marT="60976" marB="60976"/>
                </a:tc>
                <a:tc>
                  <a:txBody>
                    <a:bodyPr/>
                    <a:lstStyle/>
                    <a:p>
                      <a:r>
                        <a:rPr lang="en-GB" sz="1500" b="1" dirty="0"/>
                        <a:t>VCI de </a:t>
                      </a:r>
                      <a:r>
                        <a:rPr lang="en-GB" sz="1500" b="1" dirty="0" err="1"/>
                        <a:t>Saida</a:t>
                      </a:r>
                      <a:endParaRPr lang="en-US" sz="1500" b="1" dirty="0"/>
                    </a:p>
                  </a:txBody>
                  <a:tcPr marL="91435" marR="91435" marT="60976" marB="60976"/>
                </a:tc>
                <a:extLst>
                  <a:ext uri="{0D108BD9-81ED-4DB2-BD59-A6C34878D82A}">
                    <a16:rowId xmlns:a16="http://schemas.microsoft.com/office/drawing/2014/main" val="10001"/>
                  </a:ext>
                </a:extLst>
              </a:tr>
              <a:tr h="494587">
                <a:tc>
                  <a:txBody>
                    <a:bodyPr/>
                    <a:lstStyle/>
                    <a:p>
                      <a:pPr algn="ctr"/>
                      <a:r>
                        <a:rPr lang="en-GB" sz="2400" dirty="0"/>
                        <a:t>2</a:t>
                      </a:r>
                      <a:endParaRPr lang="en-US" sz="2400" dirty="0"/>
                    </a:p>
                  </a:txBody>
                  <a:tcPr marL="91435" marR="91435" marT="60976" marB="60976"/>
                </a:tc>
                <a:tc>
                  <a:txBody>
                    <a:bodyPr/>
                    <a:lstStyle/>
                    <a:p>
                      <a:pPr algn="ctr"/>
                      <a:r>
                        <a:rPr lang="en-GB" sz="2400" dirty="0"/>
                        <a:t>5</a:t>
                      </a:r>
                      <a:endParaRPr lang="en-US" sz="2400" dirty="0"/>
                    </a:p>
                  </a:txBody>
                  <a:tcPr marL="91435" marR="91435" marT="60976" marB="60976"/>
                </a:tc>
                <a:tc>
                  <a:txBody>
                    <a:bodyPr/>
                    <a:lstStyle/>
                    <a:p>
                      <a:pPr algn="ctr"/>
                      <a:r>
                        <a:rPr lang="en-GB" sz="2400" dirty="0"/>
                        <a:t>1</a:t>
                      </a:r>
                      <a:endParaRPr lang="en-US" sz="2400" dirty="0"/>
                    </a:p>
                  </a:txBody>
                  <a:tcPr marL="91435" marR="91435" marT="60976" marB="60976"/>
                </a:tc>
                <a:tc>
                  <a:txBody>
                    <a:bodyPr/>
                    <a:lstStyle/>
                    <a:p>
                      <a:r>
                        <a:rPr lang="en-GB" sz="2400" dirty="0"/>
                        <a:t>11</a:t>
                      </a:r>
                      <a:endParaRPr lang="en-US" sz="2400" dirty="0"/>
                    </a:p>
                  </a:txBody>
                  <a:tcPr marL="91435" marR="91435" marT="60976" marB="60976"/>
                </a:tc>
                <a:extLst>
                  <a:ext uri="{0D108BD9-81ED-4DB2-BD59-A6C34878D82A}">
                    <a16:rowId xmlns:a16="http://schemas.microsoft.com/office/drawing/2014/main" val="10002"/>
                  </a:ext>
                </a:extLst>
              </a:tr>
            </a:tbl>
          </a:graphicData>
        </a:graphic>
      </p:graphicFrame>
      <p:pic>
        <p:nvPicPr>
          <p:cNvPr id="18456" name="Picture 2">
            <a:extLst>
              <a:ext uri="{FF2B5EF4-FFF2-40B4-BE49-F238E27FC236}">
                <a16:creationId xmlns:a16="http://schemas.microsoft.com/office/drawing/2014/main" id="{2CA2B125-608D-CE42-92DF-98A054CCA3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8" y="1341439"/>
            <a:ext cx="6946900" cy="344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92308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ítulo 1">
            <a:extLst>
              <a:ext uri="{FF2B5EF4-FFF2-40B4-BE49-F238E27FC236}">
                <a16:creationId xmlns:a16="http://schemas.microsoft.com/office/drawing/2014/main" id="{4583D7FD-4E40-5847-AAD1-5A5587BAE72A}"/>
              </a:ext>
            </a:extLst>
          </p:cNvPr>
          <p:cNvSpPr>
            <a:spLocks noGrp="1"/>
          </p:cNvSpPr>
          <p:nvPr>
            <p:ph type="title"/>
          </p:nvPr>
        </p:nvSpPr>
        <p:spPr>
          <a:xfrm>
            <a:off x="1524000" y="1"/>
            <a:ext cx="9144000" cy="735013"/>
          </a:xfrm>
        </p:spPr>
        <p:txBody>
          <a:bodyPr/>
          <a:lstStyle/>
          <a:p>
            <a:pPr>
              <a:spcBef>
                <a:spcPct val="0"/>
              </a:spcBef>
            </a:pPr>
            <a:r>
              <a:rPr lang="en-US" altLang="en-US" sz="3200" dirty="0" err="1">
                <a:latin typeface="Times New Roman" panose="02020603050405020304" pitchFamily="18" charset="0"/>
                <a:cs typeface="Times New Roman" panose="02020603050405020304" pitchFamily="18" charset="0"/>
              </a:rPr>
              <a:t>Envio</a:t>
            </a:r>
            <a:r>
              <a:rPr lang="en-US" altLang="en-US" sz="3200" dirty="0">
                <a:latin typeface="Times New Roman" panose="02020603050405020304" pitchFamily="18" charset="0"/>
                <a:cs typeface="Times New Roman" panose="02020603050405020304" pitchFamily="18" charset="0"/>
              </a:rPr>
              <a:t> de </a:t>
            </a:r>
            <a:r>
              <a:rPr lang="en-US" altLang="en-US" sz="3200" dirty="0" err="1">
                <a:latin typeface="Times New Roman" panose="02020603050405020304" pitchFamily="18" charset="0"/>
                <a:cs typeface="Times New Roman" panose="02020603050405020304" pitchFamily="18" charset="0"/>
              </a:rPr>
              <a:t>Pacote</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atraves</a:t>
            </a:r>
            <a:r>
              <a:rPr lang="en-US" altLang="en-US" sz="3200" dirty="0">
                <a:latin typeface="Times New Roman" panose="02020603050405020304" pitchFamily="18" charset="0"/>
                <a:cs typeface="Times New Roman" panose="02020603050405020304" pitchFamily="18" charset="0"/>
              </a:rPr>
              <a:t> de um </a:t>
            </a:r>
            <a:r>
              <a:rPr lang="en-US" altLang="en-US" sz="3200" dirty="0" err="1">
                <a:latin typeface="Times New Roman" panose="02020603050405020304" pitchFamily="18" charset="0"/>
                <a:cs typeface="Times New Roman" panose="02020603050405020304" pitchFamily="18" charset="0"/>
              </a:rPr>
              <a:t>circuito</a:t>
            </a:r>
            <a:r>
              <a:rPr lang="en-US" altLang="en-US" sz="3200" dirty="0">
                <a:latin typeface="Times New Roman" panose="02020603050405020304" pitchFamily="18" charset="0"/>
                <a:cs typeface="Times New Roman" panose="02020603050405020304" pitchFamily="18" charset="0"/>
              </a:rPr>
              <a:t> Virtual</a:t>
            </a:r>
            <a:endParaRPr lang="pt-PT" altLang="en-US" sz="3200" dirty="0">
              <a:latin typeface="Times New Roman" panose="02020603050405020304" pitchFamily="18" charset="0"/>
              <a:cs typeface="Times New Roman" panose="02020603050405020304" pitchFamily="18" charset="0"/>
            </a:endParaRPr>
          </a:p>
        </p:txBody>
      </p:sp>
      <p:sp>
        <p:nvSpPr>
          <p:cNvPr id="19459" name="Espaço Reservado para Texto 2">
            <a:extLst>
              <a:ext uri="{FF2B5EF4-FFF2-40B4-BE49-F238E27FC236}">
                <a16:creationId xmlns:a16="http://schemas.microsoft.com/office/drawing/2014/main" id="{9D3D31DE-DD20-F64E-86B2-9083E83BB529}"/>
              </a:ext>
            </a:extLst>
          </p:cNvPr>
          <p:cNvSpPr>
            <a:spLocks noGrp="1"/>
          </p:cNvSpPr>
          <p:nvPr>
            <p:ph type="body" idx="1"/>
          </p:nvPr>
        </p:nvSpPr>
        <p:spPr>
          <a:xfrm>
            <a:off x="1524001" y="622301"/>
            <a:ext cx="9090025" cy="6130925"/>
          </a:xfrm>
        </p:spPr>
        <p:txBody>
          <a:bodyPr/>
          <a:lstStyle/>
          <a:p>
            <a:pPr>
              <a:spcBef>
                <a:spcPct val="0"/>
              </a:spcBef>
            </a:pPr>
            <a:r>
              <a:rPr lang="pt-PT" altLang="en-US" sz="1400">
                <a:latin typeface="Georgia" panose="02040502050405020303" pitchFamily="18" charset="0"/>
              </a:rPr>
              <a:t>Computador </a:t>
            </a:r>
            <a:r>
              <a:rPr lang="pt-PT" altLang="en-US" sz="1400" b="1">
                <a:latin typeface="Georgia" panose="02040502050405020303" pitchFamily="18" charset="0"/>
              </a:rPr>
              <a:t>A</a:t>
            </a:r>
            <a:r>
              <a:rPr lang="pt-PT" altLang="en-US" sz="1400">
                <a:latin typeface="Georgia" panose="02040502050405020303" pitchFamily="18" charset="0"/>
              </a:rPr>
              <a:t> enviado dados para o Computador </a:t>
            </a:r>
            <a:r>
              <a:rPr lang="pt-PT" altLang="en-US" sz="1400" b="1">
                <a:latin typeface="Georgia" panose="02040502050405020303" pitchFamily="18" charset="0"/>
              </a:rPr>
              <a:t>B</a:t>
            </a:r>
          </a:p>
        </p:txBody>
      </p:sp>
      <p:sp>
        <p:nvSpPr>
          <p:cNvPr id="19460" name="Retângulo 4">
            <a:extLst>
              <a:ext uri="{FF2B5EF4-FFF2-40B4-BE49-F238E27FC236}">
                <a16:creationId xmlns:a16="http://schemas.microsoft.com/office/drawing/2014/main" id="{DA19665F-B5B1-794D-901C-E371B247DF95}"/>
              </a:ext>
            </a:extLst>
          </p:cNvPr>
          <p:cNvSpPr>
            <a:spLocks noChangeArrowheads="1"/>
          </p:cNvSpPr>
          <p:nvPr/>
        </p:nvSpPr>
        <p:spPr bwMode="auto">
          <a:xfrm>
            <a:off x="10329864" y="6448426"/>
            <a:ext cx="338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PT" altLang="en-US"/>
              <a:t>3</a:t>
            </a:r>
          </a:p>
        </p:txBody>
      </p:sp>
      <p:graphicFrame>
        <p:nvGraphicFramePr>
          <p:cNvPr id="4" name="Table 3">
            <a:extLst>
              <a:ext uri="{FF2B5EF4-FFF2-40B4-BE49-F238E27FC236}">
                <a16:creationId xmlns:a16="http://schemas.microsoft.com/office/drawing/2014/main" id="{E41C517D-E954-064F-9BC1-2CE2407646AB}"/>
              </a:ext>
            </a:extLst>
          </p:cNvPr>
          <p:cNvGraphicFramePr>
            <a:graphicFrameLocks noGrp="1"/>
          </p:cNvGraphicFramePr>
          <p:nvPr/>
        </p:nvGraphicFramePr>
        <p:xfrm>
          <a:off x="1992313" y="3933825"/>
          <a:ext cx="7561264" cy="941512"/>
        </p:xfrm>
        <a:graphic>
          <a:graphicData uri="http://schemas.openxmlformats.org/drawingml/2006/table">
            <a:tbl>
              <a:tblPr firstRow="1" bandRow="1">
                <a:tableStyleId>{616DA210-FB5B-4158-B5E0-FEB733F419BA}</a:tableStyleId>
              </a:tblPr>
              <a:tblGrid>
                <a:gridCol w="1890316">
                  <a:extLst>
                    <a:ext uri="{9D8B030D-6E8A-4147-A177-3AD203B41FA5}">
                      <a16:colId xmlns:a16="http://schemas.microsoft.com/office/drawing/2014/main" val="20000"/>
                    </a:ext>
                  </a:extLst>
                </a:gridCol>
                <a:gridCol w="1890316">
                  <a:extLst>
                    <a:ext uri="{9D8B030D-6E8A-4147-A177-3AD203B41FA5}">
                      <a16:colId xmlns:a16="http://schemas.microsoft.com/office/drawing/2014/main" val="20001"/>
                    </a:ext>
                  </a:extLst>
                </a:gridCol>
                <a:gridCol w="1890316">
                  <a:extLst>
                    <a:ext uri="{9D8B030D-6E8A-4147-A177-3AD203B41FA5}">
                      <a16:colId xmlns:a16="http://schemas.microsoft.com/office/drawing/2014/main" val="20002"/>
                    </a:ext>
                  </a:extLst>
                </a:gridCol>
                <a:gridCol w="1890316">
                  <a:extLst>
                    <a:ext uri="{9D8B030D-6E8A-4147-A177-3AD203B41FA5}">
                      <a16:colId xmlns:a16="http://schemas.microsoft.com/office/drawing/2014/main" val="20003"/>
                    </a:ext>
                  </a:extLst>
                </a:gridCol>
              </a:tblGrid>
              <a:tr h="274098">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000" dirty="0"/>
                        <a:t>Switch-2</a:t>
                      </a:r>
                      <a:endParaRPr lang="en-US" sz="1000" dirty="0"/>
                    </a:p>
                  </a:txBody>
                  <a:tcPr marL="91435" marR="91435" marT="60911" marB="60911"/>
                </a:tc>
                <a:tc hMerge="1">
                  <a:txBody>
                    <a:bodyPr/>
                    <a:lstStyle/>
                    <a:p>
                      <a:endParaRPr lang="en-US" dirty="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33645">
                <a:tc>
                  <a:txBody>
                    <a:bodyPr/>
                    <a:lstStyle/>
                    <a:p>
                      <a:r>
                        <a:rPr lang="en-GB" sz="1000" b="1" dirty="0"/>
                        <a:t>Interface de</a:t>
                      </a:r>
                      <a:r>
                        <a:rPr lang="en-GB" sz="1000" b="1" baseline="0" dirty="0"/>
                        <a:t> Entrada</a:t>
                      </a:r>
                      <a:endParaRPr lang="en-US" sz="1000" b="1" dirty="0"/>
                    </a:p>
                  </a:txBody>
                  <a:tcPr marL="91435" marR="91435" marT="60911" marB="60911"/>
                </a:tc>
                <a:tc>
                  <a:txBody>
                    <a:bodyPr/>
                    <a:lstStyle/>
                    <a:p>
                      <a:r>
                        <a:rPr lang="en-GB" sz="1000" b="1" dirty="0"/>
                        <a:t>VCI de Entrada</a:t>
                      </a:r>
                      <a:endParaRPr lang="en-US" sz="1000" b="1" dirty="0"/>
                    </a:p>
                  </a:txBody>
                  <a:tcPr marL="91435" marR="91435" marT="60911" marB="609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a:t>Interface de</a:t>
                      </a:r>
                      <a:r>
                        <a:rPr lang="en-GB" sz="1000" b="1" baseline="0" dirty="0"/>
                        <a:t> </a:t>
                      </a:r>
                      <a:r>
                        <a:rPr lang="en-GB" sz="1000" b="1" baseline="0" dirty="0" err="1"/>
                        <a:t>Saida</a:t>
                      </a:r>
                      <a:endParaRPr lang="en-US" sz="1000" b="1" dirty="0"/>
                    </a:p>
                  </a:txBody>
                  <a:tcPr marL="91435" marR="91435" marT="60911" marB="60911"/>
                </a:tc>
                <a:tc>
                  <a:txBody>
                    <a:bodyPr/>
                    <a:lstStyle/>
                    <a:p>
                      <a:r>
                        <a:rPr lang="en-GB" sz="1000" b="1" dirty="0"/>
                        <a:t>VCI de </a:t>
                      </a:r>
                      <a:r>
                        <a:rPr lang="en-GB" sz="1000" b="1" dirty="0" err="1"/>
                        <a:t>Saida</a:t>
                      </a:r>
                      <a:endParaRPr lang="en-US" sz="1000" b="1" dirty="0"/>
                    </a:p>
                  </a:txBody>
                  <a:tcPr marL="91435" marR="91435" marT="60911" marB="60911"/>
                </a:tc>
                <a:extLst>
                  <a:ext uri="{0D108BD9-81ED-4DB2-BD59-A6C34878D82A}">
                    <a16:rowId xmlns:a16="http://schemas.microsoft.com/office/drawing/2014/main" val="10001"/>
                  </a:ext>
                </a:extLst>
              </a:tr>
              <a:tr h="333645">
                <a:tc>
                  <a:txBody>
                    <a:bodyPr/>
                    <a:lstStyle/>
                    <a:p>
                      <a:pPr algn="ctr"/>
                      <a:endParaRPr lang="en-US" sz="1000" dirty="0"/>
                    </a:p>
                  </a:txBody>
                  <a:tcPr marL="91435" marR="91435" marT="60911" marB="60911"/>
                </a:tc>
                <a:tc>
                  <a:txBody>
                    <a:bodyPr/>
                    <a:lstStyle/>
                    <a:p>
                      <a:pPr algn="ctr"/>
                      <a:endParaRPr lang="en-US" sz="1000" dirty="0"/>
                    </a:p>
                  </a:txBody>
                  <a:tcPr marL="91435" marR="91435" marT="60911" marB="60911"/>
                </a:tc>
                <a:tc>
                  <a:txBody>
                    <a:bodyPr/>
                    <a:lstStyle/>
                    <a:p>
                      <a:pPr algn="ctr"/>
                      <a:endParaRPr lang="en-US" sz="1000" dirty="0"/>
                    </a:p>
                  </a:txBody>
                  <a:tcPr marL="91435" marR="91435" marT="60911" marB="60911"/>
                </a:tc>
                <a:tc>
                  <a:txBody>
                    <a:bodyPr/>
                    <a:lstStyle/>
                    <a:p>
                      <a:endParaRPr lang="en-US" sz="1000" dirty="0"/>
                    </a:p>
                  </a:txBody>
                  <a:tcPr marL="91435" marR="91435" marT="60911" marB="60911"/>
                </a:tc>
                <a:extLst>
                  <a:ext uri="{0D108BD9-81ED-4DB2-BD59-A6C34878D82A}">
                    <a16:rowId xmlns:a16="http://schemas.microsoft.com/office/drawing/2014/main" val="10002"/>
                  </a:ext>
                </a:extLst>
              </a:tr>
            </a:tbl>
          </a:graphicData>
        </a:graphic>
      </p:graphicFrame>
      <p:graphicFrame>
        <p:nvGraphicFramePr>
          <p:cNvPr id="7" name="Table 6">
            <a:extLst>
              <a:ext uri="{FF2B5EF4-FFF2-40B4-BE49-F238E27FC236}">
                <a16:creationId xmlns:a16="http://schemas.microsoft.com/office/drawing/2014/main" id="{A63DF08B-288C-FC40-A29D-ED4CFEE18827}"/>
              </a:ext>
            </a:extLst>
          </p:cNvPr>
          <p:cNvGraphicFramePr>
            <a:graphicFrameLocks noGrp="1"/>
          </p:cNvGraphicFramePr>
          <p:nvPr/>
        </p:nvGraphicFramePr>
        <p:xfrm>
          <a:off x="1919288" y="5157789"/>
          <a:ext cx="7561264" cy="979487"/>
        </p:xfrm>
        <a:graphic>
          <a:graphicData uri="http://schemas.openxmlformats.org/drawingml/2006/table">
            <a:tbl>
              <a:tblPr firstRow="1" bandRow="1">
                <a:tableStyleId>{616DA210-FB5B-4158-B5E0-FEB733F419BA}</a:tableStyleId>
              </a:tblPr>
              <a:tblGrid>
                <a:gridCol w="1890316">
                  <a:extLst>
                    <a:ext uri="{9D8B030D-6E8A-4147-A177-3AD203B41FA5}">
                      <a16:colId xmlns:a16="http://schemas.microsoft.com/office/drawing/2014/main" val="20000"/>
                    </a:ext>
                  </a:extLst>
                </a:gridCol>
                <a:gridCol w="1890316">
                  <a:extLst>
                    <a:ext uri="{9D8B030D-6E8A-4147-A177-3AD203B41FA5}">
                      <a16:colId xmlns:a16="http://schemas.microsoft.com/office/drawing/2014/main" val="20001"/>
                    </a:ext>
                  </a:extLst>
                </a:gridCol>
                <a:gridCol w="1890316">
                  <a:extLst>
                    <a:ext uri="{9D8B030D-6E8A-4147-A177-3AD203B41FA5}">
                      <a16:colId xmlns:a16="http://schemas.microsoft.com/office/drawing/2014/main" val="20002"/>
                    </a:ext>
                  </a:extLst>
                </a:gridCol>
                <a:gridCol w="1890316">
                  <a:extLst>
                    <a:ext uri="{9D8B030D-6E8A-4147-A177-3AD203B41FA5}">
                      <a16:colId xmlns:a16="http://schemas.microsoft.com/office/drawing/2014/main" val="20003"/>
                    </a:ext>
                  </a:extLst>
                </a:gridCol>
              </a:tblGrid>
              <a:tr h="430845">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000" dirty="0"/>
                        <a:t>Switch-3</a:t>
                      </a:r>
                      <a:endParaRPr lang="en-US" sz="1000" dirty="0"/>
                    </a:p>
                  </a:txBody>
                  <a:tcPr marL="91435" marR="91435" marT="60960" marB="60960"/>
                </a:tc>
                <a:tc hMerge="1">
                  <a:txBody>
                    <a:bodyPr/>
                    <a:lstStyle/>
                    <a:p>
                      <a:endParaRPr lang="en-US" dirty="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74321">
                <a:tc>
                  <a:txBody>
                    <a:bodyPr/>
                    <a:lstStyle/>
                    <a:p>
                      <a:r>
                        <a:rPr lang="en-GB" sz="1000" b="1" dirty="0"/>
                        <a:t>Interface de</a:t>
                      </a:r>
                      <a:r>
                        <a:rPr lang="en-GB" sz="1000" b="1" baseline="0" dirty="0"/>
                        <a:t> Entrada</a:t>
                      </a:r>
                      <a:endParaRPr lang="en-US" sz="1000" b="1" dirty="0"/>
                    </a:p>
                  </a:txBody>
                  <a:tcPr marL="91435" marR="91435" marT="60960" marB="60960"/>
                </a:tc>
                <a:tc>
                  <a:txBody>
                    <a:bodyPr/>
                    <a:lstStyle/>
                    <a:p>
                      <a:r>
                        <a:rPr lang="en-GB" sz="1000" b="1" dirty="0"/>
                        <a:t>VCI de Entrada</a:t>
                      </a:r>
                      <a:endParaRPr lang="en-US" sz="1000" b="1" dirty="0"/>
                    </a:p>
                  </a:txBody>
                  <a:tcPr marL="91435" marR="91435"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1" dirty="0"/>
                        <a:t>Interface de</a:t>
                      </a:r>
                      <a:r>
                        <a:rPr lang="en-GB" sz="1000" b="1" baseline="0" dirty="0"/>
                        <a:t> </a:t>
                      </a:r>
                      <a:r>
                        <a:rPr lang="en-GB" sz="1000" b="1" baseline="0" dirty="0" err="1"/>
                        <a:t>Saida</a:t>
                      </a:r>
                      <a:endParaRPr lang="en-US" sz="1000" b="1" dirty="0"/>
                    </a:p>
                  </a:txBody>
                  <a:tcPr marL="91435" marR="91435" marT="60960" marB="60960"/>
                </a:tc>
                <a:tc>
                  <a:txBody>
                    <a:bodyPr/>
                    <a:lstStyle/>
                    <a:p>
                      <a:r>
                        <a:rPr lang="en-GB" sz="1000" b="1" dirty="0"/>
                        <a:t>VCI de </a:t>
                      </a:r>
                      <a:r>
                        <a:rPr lang="en-GB" sz="1000" b="1" dirty="0" err="1"/>
                        <a:t>Saida</a:t>
                      </a:r>
                      <a:endParaRPr lang="en-US" sz="1000" b="1" dirty="0"/>
                    </a:p>
                  </a:txBody>
                  <a:tcPr marL="91435" marR="91435" marT="60960" marB="60960"/>
                </a:tc>
                <a:extLst>
                  <a:ext uri="{0D108BD9-81ED-4DB2-BD59-A6C34878D82A}">
                    <a16:rowId xmlns:a16="http://schemas.microsoft.com/office/drawing/2014/main" val="10001"/>
                  </a:ext>
                </a:extLst>
              </a:tr>
              <a:tr h="274321">
                <a:tc>
                  <a:txBody>
                    <a:bodyPr/>
                    <a:lstStyle/>
                    <a:p>
                      <a:pPr algn="ctr"/>
                      <a:endParaRPr lang="en-US" sz="1000" dirty="0"/>
                    </a:p>
                  </a:txBody>
                  <a:tcPr marL="91435" marR="91435" marT="60960" marB="60960"/>
                </a:tc>
                <a:tc>
                  <a:txBody>
                    <a:bodyPr/>
                    <a:lstStyle/>
                    <a:p>
                      <a:pPr algn="ctr"/>
                      <a:endParaRPr lang="en-US" sz="1000" dirty="0"/>
                    </a:p>
                  </a:txBody>
                  <a:tcPr marL="91435" marR="91435" marT="60960" marB="60960"/>
                </a:tc>
                <a:tc>
                  <a:txBody>
                    <a:bodyPr/>
                    <a:lstStyle/>
                    <a:p>
                      <a:pPr algn="ctr"/>
                      <a:endParaRPr lang="en-US" sz="1000" dirty="0"/>
                    </a:p>
                  </a:txBody>
                  <a:tcPr marL="91435" marR="91435" marT="60960" marB="60960"/>
                </a:tc>
                <a:tc>
                  <a:txBody>
                    <a:bodyPr/>
                    <a:lstStyle/>
                    <a:p>
                      <a:endParaRPr lang="en-US" sz="1000" dirty="0"/>
                    </a:p>
                  </a:txBody>
                  <a:tcPr marL="91435" marR="91435" marT="60960" marB="60960"/>
                </a:tc>
                <a:extLst>
                  <a:ext uri="{0D108BD9-81ED-4DB2-BD59-A6C34878D82A}">
                    <a16:rowId xmlns:a16="http://schemas.microsoft.com/office/drawing/2014/main" val="10002"/>
                  </a:ext>
                </a:extLst>
              </a:tr>
            </a:tbl>
          </a:graphicData>
        </a:graphic>
      </p:graphicFrame>
      <p:pic>
        <p:nvPicPr>
          <p:cNvPr id="19499" name="Picture 2">
            <a:extLst>
              <a:ext uri="{FF2B5EF4-FFF2-40B4-BE49-F238E27FC236}">
                <a16:creationId xmlns:a16="http://schemas.microsoft.com/office/drawing/2014/main" id="{BC3F5E14-2339-B246-B1DF-4D10ED8DA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988" y="1052514"/>
            <a:ext cx="5473700" cy="2459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3841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262DE-EFC4-4BAB-890E-78F39F484FC2}"/>
              </a:ext>
            </a:extLst>
          </p:cNvPr>
          <p:cNvSpPr>
            <a:spLocks noGrp="1"/>
          </p:cNvSpPr>
          <p:nvPr>
            <p:ph type="title"/>
          </p:nvPr>
        </p:nvSpPr>
        <p:spPr>
          <a:xfrm>
            <a:off x="838200" y="169183"/>
            <a:ext cx="10515600" cy="689234"/>
          </a:xfrm>
        </p:spPr>
        <p:txBody>
          <a:bodyPr>
            <a:normAutofit fontScale="90000"/>
          </a:bodyPr>
          <a:lstStyle/>
          <a:p>
            <a:r>
              <a:rPr lang="en-US" altLang="en-US" dirty="0">
                <a:solidFill>
                  <a:srgbClr val="003300"/>
                </a:solidFill>
              </a:rPr>
              <a:t>5. </a:t>
            </a:r>
            <a:r>
              <a:rPr lang="pt-PT" altLang="en-US" dirty="0"/>
              <a:t>Sourcing Routing</a:t>
            </a:r>
            <a:r>
              <a:rPr lang="en-US" altLang="en-US" dirty="0"/>
              <a:t>				</a:t>
            </a:r>
            <a:r>
              <a:rPr lang="en-US" altLang="en-US" dirty="0" smtClean="0"/>
              <a:t>1/2</a:t>
            </a:r>
            <a:endParaRPr lang="en-US" dirty="0"/>
          </a:p>
        </p:txBody>
      </p:sp>
      <p:sp>
        <p:nvSpPr>
          <p:cNvPr id="3" name="Content Placeholder 2">
            <a:extLst>
              <a:ext uri="{FF2B5EF4-FFF2-40B4-BE49-F238E27FC236}">
                <a16:creationId xmlns:a16="http://schemas.microsoft.com/office/drawing/2014/main" id="{ADCFE509-77F6-4A55-AF70-263A6AFA3759}"/>
              </a:ext>
            </a:extLst>
          </p:cNvPr>
          <p:cNvSpPr>
            <a:spLocks noGrp="1"/>
          </p:cNvSpPr>
          <p:nvPr>
            <p:ph idx="1"/>
          </p:nvPr>
        </p:nvSpPr>
        <p:spPr>
          <a:xfrm>
            <a:off x="709127" y="1005767"/>
            <a:ext cx="10907485" cy="1886724"/>
          </a:xfrm>
        </p:spPr>
        <p:txBody>
          <a:bodyPr>
            <a:normAutofit/>
          </a:bodyPr>
          <a:lstStyle/>
          <a:p>
            <a:pPr>
              <a:lnSpc>
                <a:spcPts val="1900"/>
              </a:lnSpc>
              <a:spcBef>
                <a:spcPct val="0"/>
              </a:spcBef>
            </a:pPr>
            <a:r>
              <a:rPr lang="pt-PT" altLang="en-US" sz="1600" dirty="0"/>
              <a:t>Uma terceira abordagem para comutação que não usa circuitos virtuais nem datagramas convencionais são conhecidos como </a:t>
            </a:r>
            <a:r>
              <a:rPr lang="pt-PT" altLang="en-US" sz="1600" b="1" dirty="0"/>
              <a:t>roteamento de origem</a:t>
            </a:r>
            <a:r>
              <a:rPr lang="pt-PT" altLang="en-US" sz="1600" dirty="0"/>
              <a:t>. O nome deriva de o fato de que todas as informações sobre topologia de rede que são necessárias para trocar um pacote pela rede é fornecido pelo host de origem.</a:t>
            </a:r>
          </a:p>
          <a:p>
            <a:pPr>
              <a:lnSpc>
                <a:spcPts val="1900"/>
              </a:lnSpc>
              <a:spcBef>
                <a:spcPct val="0"/>
              </a:spcBef>
            </a:pPr>
            <a:endParaRPr lang="pt-PT" altLang="en-US" sz="1600" dirty="0"/>
          </a:p>
          <a:p>
            <a:pPr>
              <a:lnSpc>
                <a:spcPts val="1900"/>
              </a:lnSpc>
              <a:spcBef>
                <a:spcPct val="0"/>
              </a:spcBef>
            </a:pPr>
            <a:r>
              <a:rPr lang="pt-PT" altLang="en-US" sz="1600" dirty="0"/>
              <a:t>Existem várias maneiras de implementar o roteamento de origem. Uma seria de atribuir um número a cada saída de cada </a:t>
            </a:r>
            <a:r>
              <a:rPr lang="pt-PT" altLang="en-US" sz="1600" i="1" dirty="0"/>
              <a:t>switch</a:t>
            </a:r>
            <a:r>
              <a:rPr lang="pt-PT" altLang="en-US" sz="1600" dirty="0"/>
              <a:t> e colocar esse número no cabeçalho do pacote. A função de comutação é então muito simples: para cada pacote que chega em uma entrada, o switch faz a leitura do número da porta no cabeçalho e transmite o pacote nessa saída</a:t>
            </a:r>
          </a:p>
          <a:p>
            <a:pPr marL="457200" indent="-457200">
              <a:lnSpc>
                <a:spcPct val="150000"/>
              </a:lnSpc>
              <a:spcBef>
                <a:spcPct val="0"/>
              </a:spcBef>
              <a:buFont typeface="Arial" panose="020B0604020202020204" pitchFamily="34" charset="0"/>
              <a:buChar char="•"/>
            </a:pPr>
            <a:endParaRPr lang="pt-PT" sz="2200" dirty="0"/>
          </a:p>
        </p:txBody>
      </p:sp>
      <p:sp>
        <p:nvSpPr>
          <p:cNvPr id="4" name="Date Placeholder 3">
            <a:extLst>
              <a:ext uri="{FF2B5EF4-FFF2-40B4-BE49-F238E27FC236}">
                <a16:creationId xmlns:a16="http://schemas.microsoft.com/office/drawing/2014/main" id="{9983CCF9-B39A-408A-A8FD-BB62748486CE}"/>
              </a:ext>
            </a:extLst>
          </p:cNvPr>
          <p:cNvSpPr>
            <a:spLocks noGrp="1"/>
          </p:cNvSpPr>
          <p:nvPr>
            <p:ph type="dt" sz="half" idx="10"/>
          </p:nvPr>
        </p:nvSpPr>
        <p:spPr/>
        <p:txBody>
          <a:bodyPr/>
          <a:lstStyle/>
          <a:p>
            <a:fld id="{E7A6F6C5-2168-483D-8646-6879DF100DBE}" type="datetime1">
              <a:rPr lang="pt-PT" smtClean="0"/>
              <a:t>30/07/2024</a:t>
            </a:fld>
            <a:endParaRPr lang="en-US" dirty="0"/>
          </a:p>
        </p:txBody>
      </p:sp>
      <p:sp>
        <p:nvSpPr>
          <p:cNvPr id="6" name="Slide Number Placeholder 5">
            <a:extLst>
              <a:ext uri="{FF2B5EF4-FFF2-40B4-BE49-F238E27FC236}">
                <a16:creationId xmlns:a16="http://schemas.microsoft.com/office/drawing/2014/main" id="{564F490F-50B4-4132-BFD6-BD4B13A60B26}"/>
              </a:ext>
            </a:extLst>
          </p:cNvPr>
          <p:cNvSpPr>
            <a:spLocks noGrp="1"/>
          </p:cNvSpPr>
          <p:nvPr>
            <p:ph type="sldNum" sz="quarter" idx="12"/>
          </p:nvPr>
        </p:nvSpPr>
        <p:spPr/>
        <p:txBody>
          <a:bodyPr/>
          <a:lstStyle/>
          <a:p>
            <a:fld id="{0023C5BA-212A-4618-87B1-C700690D5974}" type="slidenum">
              <a:rPr lang="en-US" smtClean="0"/>
              <a:pPr/>
              <a:t>14</a:t>
            </a:fld>
            <a:endParaRPr lang="en-US" dirty="0"/>
          </a:p>
        </p:txBody>
      </p:sp>
      <p:sp>
        <p:nvSpPr>
          <p:cNvPr id="5" name="Rectangle 4"/>
          <p:cNvSpPr/>
          <p:nvPr/>
        </p:nvSpPr>
        <p:spPr>
          <a:xfrm>
            <a:off x="838200" y="3209729"/>
            <a:ext cx="6588967" cy="2349361"/>
          </a:xfrm>
          <a:prstGeom prst="rect">
            <a:avLst/>
          </a:prstGeom>
        </p:spPr>
        <p:txBody>
          <a:bodyPr wrap="square">
            <a:spAutoFit/>
          </a:bodyPr>
          <a:lstStyle/>
          <a:p>
            <a:pPr lvl="0" algn="just">
              <a:lnSpc>
                <a:spcPts val="2200"/>
              </a:lnSpc>
              <a:defRPr/>
            </a:pPr>
            <a:r>
              <a:rPr lang="pt-PT" sz="1600" dirty="0">
                <a:solidFill>
                  <a:prstClr val="black"/>
                </a:solidFill>
                <a:latin typeface="Times New Roman" panose="02020603050405020304" pitchFamily="18" charset="0"/>
                <a:cs typeface="Times New Roman" panose="02020603050405020304" pitchFamily="18" charset="0"/>
              </a:rPr>
              <a:t>No entanto, como em geral haverá mais de um switch no caminho entre o host de envio e o host de recebimento, o cabeçalho do pacote precisa conter informações suficientes para permitir que cada switch no caminho determine em qual saída o pacote precisa ser colocado.</a:t>
            </a:r>
          </a:p>
          <a:p>
            <a:pPr lvl="0" algn="just">
              <a:lnSpc>
                <a:spcPts val="2200"/>
              </a:lnSpc>
              <a:defRPr/>
            </a:pPr>
            <a:endParaRPr lang="pt-PT" sz="1600" dirty="0">
              <a:solidFill>
                <a:prstClr val="black"/>
              </a:solidFill>
              <a:latin typeface="Times New Roman" panose="02020603050405020304" pitchFamily="18" charset="0"/>
              <a:cs typeface="Times New Roman" panose="02020603050405020304" pitchFamily="18" charset="0"/>
            </a:endParaRPr>
          </a:p>
          <a:p>
            <a:pPr lvl="0" algn="just">
              <a:lnSpc>
                <a:spcPts val="2200"/>
              </a:lnSpc>
              <a:defRPr/>
            </a:pPr>
            <a:r>
              <a:rPr lang="pt-PT" sz="1600" dirty="0">
                <a:solidFill>
                  <a:prstClr val="black"/>
                </a:solidFill>
                <a:latin typeface="Times New Roman" panose="02020603050405020304" pitchFamily="18" charset="0"/>
                <a:cs typeface="Times New Roman" panose="02020603050405020304" pitchFamily="18" charset="0"/>
              </a:rPr>
              <a:t>Uma forma de fazer isso seria colocar uma lista ordenada de portas de switch no cabeçalho e para girar a lista para que o próximo switch no caminho esteja sempre na frente </a:t>
            </a:r>
            <a:r>
              <a:rPr lang="pt-PT" sz="1600" dirty="0" smtClean="0">
                <a:solidFill>
                  <a:prstClr val="black"/>
                </a:solidFill>
                <a:latin typeface="Times New Roman" panose="02020603050405020304" pitchFamily="18" charset="0"/>
                <a:cs typeface="Times New Roman" panose="02020603050405020304" pitchFamily="18" charset="0"/>
              </a:rPr>
              <a:t>da </a:t>
            </a:r>
            <a:r>
              <a:rPr lang="pt-PT" sz="1600" dirty="0">
                <a:solidFill>
                  <a:prstClr val="black"/>
                </a:solidFill>
                <a:latin typeface="Times New Roman" panose="02020603050405020304" pitchFamily="18" charset="0"/>
                <a:cs typeface="Times New Roman" panose="02020603050405020304" pitchFamily="18" charset="0"/>
              </a:rPr>
              <a:t>lista.</a:t>
            </a:r>
          </a:p>
        </p:txBody>
      </p:sp>
      <p:pic>
        <p:nvPicPr>
          <p:cNvPr id="7" name="Picture 6"/>
          <p:cNvPicPr>
            <a:picLocks noChangeAspect="1"/>
          </p:cNvPicPr>
          <p:nvPr/>
        </p:nvPicPr>
        <p:blipFill>
          <a:blip r:embed="rId2"/>
          <a:stretch>
            <a:fillRect/>
          </a:stretch>
        </p:blipFill>
        <p:spPr>
          <a:xfrm>
            <a:off x="7751708" y="2892491"/>
            <a:ext cx="3779848" cy="3316511"/>
          </a:xfrm>
          <a:prstGeom prst="rect">
            <a:avLst/>
          </a:prstGeom>
        </p:spPr>
      </p:pic>
    </p:spTree>
    <p:extLst>
      <p:ext uri="{BB962C8B-B14F-4D97-AF65-F5344CB8AC3E}">
        <p14:creationId xmlns:p14="http://schemas.microsoft.com/office/powerpoint/2010/main" val="33884704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262DE-EFC4-4BAB-890E-78F39F484FC2}"/>
              </a:ext>
            </a:extLst>
          </p:cNvPr>
          <p:cNvSpPr>
            <a:spLocks noGrp="1"/>
          </p:cNvSpPr>
          <p:nvPr>
            <p:ph type="title"/>
          </p:nvPr>
        </p:nvSpPr>
        <p:spPr>
          <a:xfrm>
            <a:off x="838200" y="169183"/>
            <a:ext cx="10515600" cy="689234"/>
          </a:xfrm>
        </p:spPr>
        <p:txBody>
          <a:bodyPr>
            <a:normAutofit fontScale="90000"/>
          </a:bodyPr>
          <a:lstStyle/>
          <a:p>
            <a:r>
              <a:rPr lang="en-US" altLang="en-US" dirty="0" smtClean="0">
                <a:solidFill>
                  <a:srgbClr val="003300"/>
                </a:solidFill>
              </a:rPr>
              <a:t>5</a:t>
            </a:r>
            <a:r>
              <a:rPr lang="en-US" altLang="en-US" dirty="0">
                <a:solidFill>
                  <a:srgbClr val="003300"/>
                </a:solidFill>
              </a:rPr>
              <a:t>. </a:t>
            </a:r>
            <a:r>
              <a:rPr lang="pt-PT" altLang="en-US" dirty="0"/>
              <a:t>Sourcing Routing</a:t>
            </a:r>
            <a:r>
              <a:rPr lang="en-US" altLang="en-US" dirty="0"/>
              <a:t>				</a:t>
            </a:r>
            <a:r>
              <a:rPr lang="en-US" altLang="en-US" dirty="0" smtClean="0"/>
              <a:t>2/2</a:t>
            </a:r>
            <a:endParaRPr lang="en-US" dirty="0"/>
          </a:p>
        </p:txBody>
      </p:sp>
      <p:sp>
        <p:nvSpPr>
          <p:cNvPr id="3" name="Content Placeholder 2">
            <a:extLst>
              <a:ext uri="{FF2B5EF4-FFF2-40B4-BE49-F238E27FC236}">
                <a16:creationId xmlns:a16="http://schemas.microsoft.com/office/drawing/2014/main" id="{ADCFE509-77F6-4A55-AF70-263A6AFA3759}"/>
              </a:ext>
            </a:extLst>
          </p:cNvPr>
          <p:cNvSpPr>
            <a:spLocks noGrp="1"/>
          </p:cNvSpPr>
          <p:nvPr>
            <p:ph idx="1"/>
          </p:nvPr>
        </p:nvSpPr>
        <p:spPr>
          <a:xfrm>
            <a:off x="709127" y="1175657"/>
            <a:ext cx="10748865" cy="5094514"/>
          </a:xfrm>
        </p:spPr>
        <p:txBody>
          <a:bodyPr>
            <a:normAutofit fontScale="92500"/>
          </a:bodyPr>
          <a:lstStyle/>
          <a:p>
            <a:pPr>
              <a:defRPr/>
            </a:pPr>
            <a:r>
              <a:rPr lang="pt-PT" sz="2400" b="1" dirty="0"/>
              <a:t>Algumas Características desta Abordagem:</a:t>
            </a:r>
          </a:p>
          <a:p>
            <a:pPr marL="285750" indent="-285750">
              <a:lnSpc>
                <a:spcPts val="2700"/>
              </a:lnSpc>
              <a:buFont typeface="Rage Italic" pitchFamily="66" charset="0"/>
              <a:buChar char="0"/>
              <a:defRPr/>
            </a:pPr>
            <a:r>
              <a:rPr lang="pt-PT" sz="2400" dirty="0"/>
              <a:t>Primeiro, assume que o host A sabe o suficiente sobre a topologia da rede para formar um cabeçalho que tem todas as direcções certas para cada switch no caminho</a:t>
            </a:r>
          </a:p>
          <a:p>
            <a:pPr marL="285750" indent="-285750">
              <a:lnSpc>
                <a:spcPts val="2700"/>
              </a:lnSpc>
              <a:buFont typeface="Rage Italic" pitchFamily="66" charset="0"/>
              <a:buChar char="0"/>
              <a:defRPr/>
            </a:pPr>
            <a:r>
              <a:rPr lang="pt-PT" sz="2400" dirty="0" smtClean="0"/>
              <a:t>Segundo</a:t>
            </a:r>
            <a:r>
              <a:rPr lang="pt-PT" sz="2400" dirty="0"/>
              <a:t>, observe que não podemos </a:t>
            </a:r>
            <a:r>
              <a:rPr lang="pt-PT" sz="2400"/>
              <a:t>prever </a:t>
            </a:r>
            <a:r>
              <a:rPr lang="pt-PT" sz="2400" smtClean="0"/>
              <a:t>quão</a:t>
            </a:r>
            <a:r>
              <a:rPr lang="pt-PT" sz="2400" smtClean="0"/>
              <a:t> </a:t>
            </a:r>
            <a:r>
              <a:rPr lang="pt-PT" sz="2400" dirty="0"/>
              <a:t>grande o cabeçalho precisa ser, uma vez que deve ser capaz de segurar uma palavra de informações para cada switch no caminho. Isso implica que os cabeçalhos são provavelmente de comprimento variável sem limite superior, a menos que possamos prever com absoluta certeza o número máximo de comutadores através dos quais um pacote precisará passar</a:t>
            </a:r>
          </a:p>
          <a:p>
            <a:pPr marL="285750" indent="-285750">
              <a:lnSpc>
                <a:spcPts val="2700"/>
              </a:lnSpc>
              <a:buFont typeface="Rage Italic" pitchFamily="66" charset="0"/>
              <a:buChar char="0"/>
              <a:defRPr/>
            </a:pPr>
            <a:r>
              <a:rPr lang="pt-PT" sz="2400" dirty="0" smtClean="0"/>
              <a:t>Em </a:t>
            </a:r>
            <a:r>
              <a:rPr lang="pt-PT" sz="2400" dirty="0"/>
              <a:t>terceiro lugar, existem algumas variações sobre essa abordagem. Por exemplo, em vez de girar o cabeçalho, cada switch apenas tira o primeiro elemento que ele ira usar</a:t>
            </a:r>
            <a:r>
              <a:rPr lang="pt-PT" sz="2400" dirty="0">
                <a:solidFill>
                  <a:schemeClr val="tx1">
                    <a:lumMod val="75000"/>
                    <a:lumOff val="25000"/>
                  </a:schemeClr>
                </a:solidFill>
              </a:rPr>
              <a:t>. </a:t>
            </a:r>
          </a:p>
          <a:p>
            <a:pPr marL="285750" indent="-285750">
              <a:lnSpc>
                <a:spcPts val="2700"/>
              </a:lnSpc>
              <a:buFont typeface="Rage Italic" pitchFamily="66" charset="0"/>
              <a:buChar char="0"/>
              <a:defRPr/>
            </a:pPr>
            <a:r>
              <a:rPr lang="pt-PT" sz="2400" dirty="0" smtClean="0"/>
              <a:t> O roteamento </a:t>
            </a:r>
            <a:r>
              <a:rPr lang="pt-PT" sz="2400" dirty="0"/>
              <a:t>de origem também é usado em algumas redes de circuitos virtuais para obter a solicitação de </a:t>
            </a:r>
            <a:r>
              <a:rPr lang="pt-PT" sz="2400" b="1" dirty="0"/>
              <a:t>configuração inicial </a:t>
            </a:r>
            <a:r>
              <a:rPr lang="pt-PT" sz="2400" dirty="0"/>
              <a:t>ao longo do caminho da origem para destino.</a:t>
            </a:r>
          </a:p>
          <a:p>
            <a:pPr marL="457200" indent="-457200">
              <a:lnSpc>
                <a:spcPct val="150000"/>
              </a:lnSpc>
              <a:spcBef>
                <a:spcPct val="0"/>
              </a:spcBef>
              <a:buFont typeface="Arial" panose="020B0604020202020204" pitchFamily="34" charset="0"/>
              <a:buChar char="•"/>
            </a:pPr>
            <a:endParaRPr lang="pt-PT" sz="2200" dirty="0"/>
          </a:p>
        </p:txBody>
      </p:sp>
      <p:sp>
        <p:nvSpPr>
          <p:cNvPr id="4" name="Date Placeholder 3">
            <a:extLst>
              <a:ext uri="{FF2B5EF4-FFF2-40B4-BE49-F238E27FC236}">
                <a16:creationId xmlns:a16="http://schemas.microsoft.com/office/drawing/2014/main" id="{9983CCF9-B39A-408A-A8FD-BB62748486CE}"/>
              </a:ext>
            </a:extLst>
          </p:cNvPr>
          <p:cNvSpPr>
            <a:spLocks noGrp="1"/>
          </p:cNvSpPr>
          <p:nvPr>
            <p:ph type="dt" sz="half" idx="10"/>
          </p:nvPr>
        </p:nvSpPr>
        <p:spPr/>
        <p:txBody>
          <a:bodyPr/>
          <a:lstStyle/>
          <a:p>
            <a:fld id="{E7A6F6C5-2168-483D-8646-6879DF100DBE}" type="datetime1">
              <a:rPr lang="pt-PT" smtClean="0"/>
              <a:t>30/07/2024</a:t>
            </a:fld>
            <a:endParaRPr lang="en-US" dirty="0"/>
          </a:p>
        </p:txBody>
      </p:sp>
      <p:sp>
        <p:nvSpPr>
          <p:cNvPr id="6" name="Slide Number Placeholder 5">
            <a:extLst>
              <a:ext uri="{FF2B5EF4-FFF2-40B4-BE49-F238E27FC236}">
                <a16:creationId xmlns:a16="http://schemas.microsoft.com/office/drawing/2014/main" id="{564F490F-50B4-4132-BFD6-BD4B13A60B26}"/>
              </a:ext>
            </a:extLst>
          </p:cNvPr>
          <p:cNvSpPr>
            <a:spLocks noGrp="1"/>
          </p:cNvSpPr>
          <p:nvPr>
            <p:ph type="sldNum" sz="quarter" idx="12"/>
          </p:nvPr>
        </p:nvSpPr>
        <p:spPr/>
        <p:txBody>
          <a:bodyPr/>
          <a:lstStyle/>
          <a:p>
            <a:fld id="{0023C5BA-212A-4618-87B1-C700690D5974}" type="slidenum">
              <a:rPr lang="en-US" smtClean="0"/>
              <a:pPr/>
              <a:t>15</a:t>
            </a:fld>
            <a:endParaRPr lang="en-US" dirty="0"/>
          </a:p>
        </p:txBody>
      </p:sp>
    </p:spTree>
    <p:extLst>
      <p:ext uri="{BB962C8B-B14F-4D97-AF65-F5344CB8AC3E}">
        <p14:creationId xmlns:p14="http://schemas.microsoft.com/office/powerpoint/2010/main" val="28003378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262DE-EFC4-4BAB-890E-78F39F484FC2}"/>
              </a:ext>
            </a:extLst>
          </p:cNvPr>
          <p:cNvSpPr>
            <a:spLocks noGrp="1"/>
          </p:cNvSpPr>
          <p:nvPr>
            <p:ph type="title"/>
          </p:nvPr>
        </p:nvSpPr>
        <p:spPr>
          <a:xfrm>
            <a:off x="838200" y="169183"/>
            <a:ext cx="10515600" cy="689234"/>
          </a:xfrm>
        </p:spPr>
        <p:txBody>
          <a:bodyPr>
            <a:normAutofit fontScale="90000"/>
          </a:bodyPr>
          <a:lstStyle/>
          <a:p>
            <a:r>
              <a:rPr lang="en-US" altLang="en-US" dirty="0">
                <a:solidFill>
                  <a:srgbClr val="003300"/>
                </a:solidFill>
              </a:rPr>
              <a:t>6. </a:t>
            </a:r>
            <a:r>
              <a:rPr lang="pt-PT" altLang="en-US" dirty="0"/>
              <a:t>Bridges and LAN Switches</a:t>
            </a:r>
            <a:endParaRPr lang="en-US" dirty="0"/>
          </a:p>
        </p:txBody>
      </p:sp>
      <p:sp>
        <p:nvSpPr>
          <p:cNvPr id="3" name="Content Placeholder 2">
            <a:extLst>
              <a:ext uri="{FF2B5EF4-FFF2-40B4-BE49-F238E27FC236}">
                <a16:creationId xmlns:a16="http://schemas.microsoft.com/office/drawing/2014/main" id="{ADCFE509-77F6-4A55-AF70-263A6AFA3759}"/>
              </a:ext>
            </a:extLst>
          </p:cNvPr>
          <p:cNvSpPr>
            <a:spLocks noGrp="1"/>
          </p:cNvSpPr>
          <p:nvPr>
            <p:ph idx="1"/>
          </p:nvPr>
        </p:nvSpPr>
        <p:spPr>
          <a:xfrm>
            <a:off x="709127" y="1017037"/>
            <a:ext cx="10748865" cy="5253134"/>
          </a:xfrm>
        </p:spPr>
        <p:txBody>
          <a:bodyPr>
            <a:normAutofit/>
          </a:bodyPr>
          <a:lstStyle/>
          <a:p>
            <a:pPr marL="342900" indent="-342900">
              <a:lnSpc>
                <a:spcPts val="2700"/>
              </a:lnSpc>
              <a:spcBef>
                <a:spcPct val="0"/>
              </a:spcBef>
              <a:buFont typeface="Arial" panose="020B0604020202020204" pitchFamily="34" charset="0"/>
              <a:buChar char="•"/>
            </a:pPr>
            <a:r>
              <a:rPr lang="pt-PT" altLang="en-US" sz="2200" dirty="0"/>
              <a:t>Tendo discutido algumas das ideias básicas por trás da mudança, agora nos concentramos mais de perto em algumas tecnologias de comutação específicas. Começemos considerando uma classe de switch usada para encaminhar pacotes entre LANs (redes de área local), como Ethernets. Tais Switchs são às vezes conhecido pelo nome óbvio de switchs LAN; historicamente, eles também foram referidos como pontes, e eles são muito utilizados no campus e redes corporativas.</a:t>
            </a:r>
          </a:p>
          <a:p>
            <a:pPr>
              <a:spcBef>
                <a:spcPct val="0"/>
              </a:spcBef>
            </a:pPr>
            <a:endParaRPr lang="pt-PT" altLang="en-US" sz="2200" dirty="0"/>
          </a:p>
          <a:p>
            <a:pPr>
              <a:spcBef>
                <a:spcPct val="0"/>
              </a:spcBef>
            </a:pPr>
            <a:r>
              <a:rPr lang="pt-PT" altLang="en-US" sz="2200" dirty="0"/>
              <a:t>Suponha que você tenha um par de Ethernets e que deseja interconectar.</a:t>
            </a:r>
          </a:p>
          <a:p>
            <a:pPr>
              <a:spcBef>
                <a:spcPct val="0"/>
              </a:spcBef>
            </a:pPr>
            <a:r>
              <a:rPr lang="pt-PT" altLang="en-US" sz="2200" b="1" dirty="0">
                <a:solidFill>
                  <a:srgbClr val="FF0000"/>
                </a:solidFill>
              </a:rPr>
              <a:t>Solução:</a:t>
            </a:r>
            <a:r>
              <a:rPr lang="pt-PT" altLang="en-US" sz="2200" dirty="0"/>
              <a:t> colocar um repetidor entre eles.</a:t>
            </a:r>
          </a:p>
        </p:txBody>
      </p:sp>
      <p:sp>
        <p:nvSpPr>
          <p:cNvPr id="4" name="Date Placeholder 3">
            <a:extLst>
              <a:ext uri="{FF2B5EF4-FFF2-40B4-BE49-F238E27FC236}">
                <a16:creationId xmlns:a16="http://schemas.microsoft.com/office/drawing/2014/main" id="{9983CCF9-B39A-408A-A8FD-BB62748486CE}"/>
              </a:ext>
            </a:extLst>
          </p:cNvPr>
          <p:cNvSpPr>
            <a:spLocks noGrp="1"/>
          </p:cNvSpPr>
          <p:nvPr>
            <p:ph type="dt" sz="half" idx="10"/>
          </p:nvPr>
        </p:nvSpPr>
        <p:spPr/>
        <p:txBody>
          <a:bodyPr/>
          <a:lstStyle/>
          <a:p>
            <a:fld id="{E7A6F6C5-2168-483D-8646-6879DF100DBE}" type="datetime1">
              <a:rPr lang="pt-PT" smtClean="0"/>
              <a:t>30/07/2024</a:t>
            </a:fld>
            <a:endParaRPr lang="en-US" dirty="0"/>
          </a:p>
        </p:txBody>
      </p:sp>
      <p:sp>
        <p:nvSpPr>
          <p:cNvPr id="6" name="Slide Number Placeholder 5">
            <a:extLst>
              <a:ext uri="{FF2B5EF4-FFF2-40B4-BE49-F238E27FC236}">
                <a16:creationId xmlns:a16="http://schemas.microsoft.com/office/drawing/2014/main" id="{564F490F-50B4-4132-BFD6-BD4B13A60B26}"/>
              </a:ext>
            </a:extLst>
          </p:cNvPr>
          <p:cNvSpPr>
            <a:spLocks noGrp="1"/>
          </p:cNvSpPr>
          <p:nvPr>
            <p:ph type="sldNum" sz="quarter" idx="12"/>
          </p:nvPr>
        </p:nvSpPr>
        <p:spPr/>
        <p:txBody>
          <a:bodyPr/>
          <a:lstStyle/>
          <a:p>
            <a:fld id="{0023C5BA-212A-4618-87B1-C700690D5974}" type="slidenum">
              <a:rPr lang="en-US" smtClean="0"/>
              <a:pPr/>
              <a:t>16</a:t>
            </a:fld>
            <a:endParaRPr lang="en-US" dirty="0"/>
          </a:p>
        </p:txBody>
      </p:sp>
      <p:pic>
        <p:nvPicPr>
          <p:cNvPr id="7" name="Picture 6"/>
          <p:cNvPicPr>
            <a:picLocks noChangeAspect="1"/>
          </p:cNvPicPr>
          <p:nvPr/>
        </p:nvPicPr>
        <p:blipFill>
          <a:blip r:embed="rId2"/>
          <a:stretch>
            <a:fillRect/>
          </a:stretch>
        </p:blipFill>
        <p:spPr>
          <a:xfrm>
            <a:off x="8794708" y="3705978"/>
            <a:ext cx="3111154" cy="2564193"/>
          </a:xfrm>
          <a:prstGeom prst="rect">
            <a:avLst/>
          </a:prstGeom>
        </p:spPr>
      </p:pic>
      <p:sp>
        <p:nvSpPr>
          <p:cNvPr id="8" name="Rectangle 7"/>
          <p:cNvSpPr/>
          <p:nvPr/>
        </p:nvSpPr>
        <p:spPr>
          <a:xfrm>
            <a:off x="838200" y="4110911"/>
            <a:ext cx="6096000" cy="1754326"/>
          </a:xfrm>
          <a:prstGeom prst="rect">
            <a:avLst/>
          </a:prstGeom>
        </p:spPr>
        <p:txBody>
          <a:bodyPr>
            <a:spAutoFit/>
          </a:bodyPr>
          <a:lstStyle/>
          <a:p>
            <a:r>
              <a:rPr lang="pt-PT" dirty="0">
                <a:solidFill>
                  <a:srgbClr val="FF0000"/>
                </a:solidFill>
                <a:latin typeface="Times New Roman" panose="02020603050405020304" pitchFamily="18" charset="0"/>
                <a:cs typeface="Times New Roman" panose="02020603050405020304" pitchFamily="18" charset="0"/>
              </a:rPr>
              <a:t>Esta não seria uma solução viável, no entanto, se isso exceder as limitações físicas da Ethernet.</a:t>
            </a:r>
          </a:p>
          <a:p>
            <a:endParaRPr lang="pt-PT" dirty="0">
              <a:latin typeface="Times New Roman" panose="02020603050405020304" pitchFamily="18" charset="0"/>
              <a:cs typeface="Times New Roman" panose="02020603050405020304" pitchFamily="18" charset="0"/>
            </a:endParaRPr>
          </a:p>
          <a:p>
            <a:pPr algn="just"/>
            <a:r>
              <a:rPr lang="pt-PT" dirty="0">
                <a:solidFill>
                  <a:schemeClr val="accent6"/>
                </a:solidFill>
                <a:latin typeface="Times New Roman" panose="02020603050405020304" pitchFamily="18" charset="0"/>
                <a:cs typeface="Times New Roman" panose="02020603050405020304" pitchFamily="18" charset="0"/>
              </a:rPr>
              <a:t>Uma alternativa seria colocar um nó com um par de adaptadores Ethernet entre os dois Ethernets e ter o nó encaminhar quadros de uma Ethernet para outra. </a:t>
            </a:r>
          </a:p>
        </p:txBody>
      </p:sp>
      <p:pic>
        <p:nvPicPr>
          <p:cNvPr id="9" name="Picture 8"/>
          <p:cNvPicPr>
            <a:picLocks noChangeAspect="1"/>
          </p:cNvPicPr>
          <p:nvPr/>
        </p:nvPicPr>
        <p:blipFill>
          <a:blip r:embed="rId3"/>
          <a:stretch>
            <a:fillRect/>
          </a:stretch>
        </p:blipFill>
        <p:spPr>
          <a:xfrm>
            <a:off x="7063273" y="4709953"/>
            <a:ext cx="1487553" cy="1828959"/>
          </a:xfrm>
          <a:prstGeom prst="rect">
            <a:avLst/>
          </a:prstGeom>
        </p:spPr>
      </p:pic>
    </p:spTree>
    <p:extLst>
      <p:ext uri="{BB962C8B-B14F-4D97-AF65-F5344CB8AC3E}">
        <p14:creationId xmlns:p14="http://schemas.microsoft.com/office/powerpoint/2010/main" val="30833366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ítulo 1">
            <a:extLst>
              <a:ext uri="{FF2B5EF4-FFF2-40B4-BE49-F238E27FC236}">
                <a16:creationId xmlns:a16="http://schemas.microsoft.com/office/drawing/2014/main" id="{5B31036D-9876-D243-B0A9-725C7B998529}"/>
              </a:ext>
            </a:extLst>
          </p:cNvPr>
          <p:cNvSpPr>
            <a:spLocks noGrp="1"/>
          </p:cNvSpPr>
          <p:nvPr>
            <p:ph type="title"/>
          </p:nvPr>
        </p:nvSpPr>
        <p:spPr>
          <a:xfrm>
            <a:off x="1524000" y="130629"/>
            <a:ext cx="9144000" cy="561520"/>
          </a:xfrm>
        </p:spPr>
        <p:txBody>
          <a:bodyPr>
            <a:normAutofit fontScale="90000"/>
          </a:bodyPr>
          <a:lstStyle/>
          <a:p>
            <a:pPr>
              <a:spcBef>
                <a:spcPct val="0"/>
              </a:spcBef>
            </a:pPr>
            <a:r>
              <a:rPr lang="en-US" altLang="en-US" sz="3200" dirty="0" err="1">
                <a:solidFill>
                  <a:srgbClr val="003300"/>
                </a:solidFill>
                <a:latin typeface="Times New Roman" panose="02020603050405020304" pitchFamily="18" charset="0"/>
                <a:cs typeface="Times New Roman" panose="02020603050405020304" pitchFamily="18" charset="0"/>
              </a:rPr>
              <a:t>Exercicios</a:t>
            </a:r>
            <a:endParaRPr lang="pt-PT" altLang="en-US" sz="3200" dirty="0">
              <a:solidFill>
                <a:srgbClr val="003300"/>
              </a:solidFill>
              <a:latin typeface="Times New Roman" panose="02020603050405020304" pitchFamily="18" charset="0"/>
              <a:cs typeface="Times New Roman" panose="02020603050405020304" pitchFamily="18" charset="0"/>
            </a:endParaRPr>
          </a:p>
        </p:txBody>
      </p:sp>
      <p:sp>
        <p:nvSpPr>
          <p:cNvPr id="23555" name="Espaço Reservado para Texto 2">
            <a:extLst>
              <a:ext uri="{FF2B5EF4-FFF2-40B4-BE49-F238E27FC236}">
                <a16:creationId xmlns:a16="http://schemas.microsoft.com/office/drawing/2014/main" id="{E661A833-058D-C64C-8F0D-DDCB6AD51E07}"/>
              </a:ext>
            </a:extLst>
          </p:cNvPr>
          <p:cNvSpPr>
            <a:spLocks noGrp="1"/>
          </p:cNvSpPr>
          <p:nvPr>
            <p:ph type="body" idx="1"/>
          </p:nvPr>
        </p:nvSpPr>
        <p:spPr>
          <a:xfrm>
            <a:off x="559837" y="692149"/>
            <a:ext cx="10870163" cy="6061076"/>
          </a:xfrm>
        </p:spPr>
        <p:txBody>
          <a:bodyPr>
            <a:normAutofit/>
          </a:bodyPr>
          <a:lstStyle/>
          <a:p>
            <a:pPr algn="just">
              <a:lnSpc>
                <a:spcPts val="2300"/>
              </a:lnSpc>
              <a:spcBef>
                <a:spcPct val="0"/>
              </a:spcBef>
              <a:buFont typeface="Rage Italic" panose="020F0502020204030204" pitchFamily="34" charset="0"/>
              <a:buNone/>
            </a:pPr>
            <a:r>
              <a:rPr lang="pt-PT" altLang="en-US" sz="1600" dirty="0"/>
              <a:t>1. </a:t>
            </a:r>
            <a:r>
              <a:rPr lang="pt-PT" altLang="en-US" sz="1800" dirty="0"/>
              <a:t>Usando a rede de exemplo dada na Figura abaixo, apresente as tabelas de  </a:t>
            </a:r>
            <a:r>
              <a:rPr lang="pt-PT" altLang="en-US" sz="1800" dirty="0" err="1"/>
              <a:t>de</a:t>
            </a:r>
            <a:r>
              <a:rPr lang="pt-PT" altLang="en-US" sz="1800" dirty="0"/>
              <a:t> circuitos para todos os </a:t>
            </a:r>
            <a:r>
              <a:rPr lang="pt-PT" altLang="en-US" sz="1800" dirty="0" err="1"/>
              <a:t>Switchs</a:t>
            </a:r>
            <a:r>
              <a:rPr lang="pt-PT" altLang="en-US" sz="1800" dirty="0"/>
              <a:t> após cada um dos seguintes conexões é estabelecida. Suponha que a sequência de conexões é cumulativa; ou seja, a primeira conexão ainda está activa quando a segunda conexão é estabelecida e assim por diante. Além disso Suponha que a atribuição VCI sempre escolha o menor VCI não utilizado em cada link, começando com 0, e que um VCI seja consumido para ambas as direcções de um circuito virtual.</a:t>
            </a:r>
          </a:p>
          <a:p>
            <a:pPr>
              <a:spcBef>
                <a:spcPct val="0"/>
              </a:spcBef>
              <a:buFont typeface="Rage Italic" panose="020F0502020204030204" pitchFamily="34" charset="0"/>
              <a:buNone/>
            </a:pPr>
            <a:endParaRPr lang="pt-PT" altLang="en-US" sz="1600" b="1" dirty="0"/>
          </a:p>
          <a:p>
            <a:pPr>
              <a:spcBef>
                <a:spcPct val="0"/>
              </a:spcBef>
              <a:buFont typeface="Rage Italic" panose="020F0502020204030204" pitchFamily="34" charset="0"/>
              <a:buNone/>
            </a:pPr>
            <a:endParaRPr lang="pt-PT" altLang="en-US" sz="1600" b="1" dirty="0"/>
          </a:p>
        </p:txBody>
      </p:sp>
      <p:sp>
        <p:nvSpPr>
          <p:cNvPr id="23556" name="Retângulo 4">
            <a:extLst>
              <a:ext uri="{FF2B5EF4-FFF2-40B4-BE49-F238E27FC236}">
                <a16:creationId xmlns:a16="http://schemas.microsoft.com/office/drawing/2014/main" id="{53F498CA-88CE-854D-8AC0-647BDFE16A75}"/>
              </a:ext>
            </a:extLst>
          </p:cNvPr>
          <p:cNvSpPr>
            <a:spLocks noChangeArrowheads="1"/>
          </p:cNvSpPr>
          <p:nvPr/>
        </p:nvSpPr>
        <p:spPr bwMode="auto">
          <a:xfrm>
            <a:off x="10329864" y="6448426"/>
            <a:ext cx="492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PT" altLang="en-US"/>
              <a:t>13</a:t>
            </a:r>
          </a:p>
        </p:txBody>
      </p:sp>
      <p:pic>
        <p:nvPicPr>
          <p:cNvPr id="23557" name="Picture 2">
            <a:extLst>
              <a:ext uri="{FF2B5EF4-FFF2-40B4-BE49-F238E27FC236}">
                <a16:creationId xmlns:a16="http://schemas.microsoft.com/office/drawing/2014/main" id="{AD158FAB-33F0-034F-A60F-0CEDB45985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0850" y="2395539"/>
            <a:ext cx="6165850" cy="4370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Espaço Reservado para Texto 2">
            <a:extLst>
              <a:ext uri="{FF2B5EF4-FFF2-40B4-BE49-F238E27FC236}">
                <a16:creationId xmlns:a16="http://schemas.microsoft.com/office/drawing/2014/main" id="{9A9EEAE0-0572-2648-A8B1-70D6E14C724D}"/>
              </a:ext>
            </a:extLst>
          </p:cNvPr>
          <p:cNvSpPr txBox="1">
            <a:spLocks/>
          </p:cNvSpPr>
          <p:nvPr/>
        </p:nvSpPr>
        <p:spPr>
          <a:xfrm>
            <a:off x="1624013" y="2538414"/>
            <a:ext cx="2811462" cy="4084637"/>
          </a:xfrm>
          <a:prstGeom prst="rect">
            <a:avLst/>
          </a:prstGeom>
          <a:noFill/>
          <a:ln>
            <a:noFill/>
          </a:ln>
        </p:spPr>
        <p:txBody>
          <a:bodyPr lIns="91425" tIns="91425" rIns="91425" bIns="91425"/>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ct val="100000"/>
              <a:buFont typeface="Karla"/>
              <a:buChar char="▸"/>
              <a:defRPr sz="1600" b="0" i="0" u="none" strike="noStrike" cap="none">
                <a:solidFill>
                  <a:srgbClr val="999999"/>
                </a:solidFill>
                <a:latin typeface="Karla"/>
                <a:ea typeface="Karla"/>
                <a:cs typeface="Karla"/>
                <a:sym typeface="Karla"/>
              </a:defRPr>
            </a:lvl1pPr>
            <a:lvl2pPr marR="0" lvl="1" algn="l" rtl="0">
              <a:lnSpc>
                <a:spcPct val="100000"/>
              </a:lnSpc>
              <a:spcBef>
                <a:spcPts val="0"/>
              </a:spcBef>
              <a:spcAft>
                <a:spcPts val="0"/>
              </a:spcAft>
              <a:buClr>
                <a:srgbClr val="999999"/>
              </a:buClr>
              <a:buSzPct val="100000"/>
              <a:buFont typeface="Karla"/>
              <a:buChar char="▹"/>
              <a:defRPr sz="1600" b="0" i="0" u="none" strike="noStrike" cap="none">
                <a:solidFill>
                  <a:srgbClr val="999999"/>
                </a:solidFill>
                <a:latin typeface="Karla"/>
                <a:ea typeface="Karla"/>
                <a:cs typeface="Karla"/>
                <a:sym typeface="Karla"/>
              </a:defRPr>
            </a:lvl2pPr>
            <a:lvl3pPr marR="0" lvl="2" algn="l" rtl="0">
              <a:lnSpc>
                <a:spcPct val="100000"/>
              </a:lnSpc>
              <a:spcBef>
                <a:spcPts val="0"/>
              </a:spcBef>
              <a:spcAft>
                <a:spcPts val="0"/>
              </a:spcAft>
              <a:buClr>
                <a:srgbClr val="999999"/>
              </a:buClr>
              <a:buSzPct val="100000"/>
              <a:buFont typeface="Karla"/>
              <a:buChar char="▹"/>
              <a:defRPr sz="1600" b="0" i="0" u="none" strike="noStrike" cap="none">
                <a:solidFill>
                  <a:srgbClr val="999999"/>
                </a:solidFill>
                <a:latin typeface="Karla"/>
                <a:ea typeface="Karla"/>
                <a:cs typeface="Karla"/>
                <a:sym typeface="Karla"/>
              </a:defRPr>
            </a:lvl3pPr>
            <a:lvl4pPr marR="0" lvl="3" algn="l" rtl="0">
              <a:lnSpc>
                <a:spcPct val="100000"/>
              </a:lnSpc>
              <a:spcBef>
                <a:spcPts val="0"/>
              </a:spcBef>
              <a:spcAft>
                <a:spcPts val="0"/>
              </a:spcAft>
              <a:buClr>
                <a:srgbClr val="999999"/>
              </a:buClr>
              <a:buSzPct val="100000"/>
              <a:buFont typeface="Karla"/>
              <a:buNone/>
              <a:defRPr sz="1600" b="0" i="0" u="none" strike="noStrike" cap="none">
                <a:solidFill>
                  <a:srgbClr val="999999"/>
                </a:solidFill>
                <a:latin typeface="Karla"/>
                <a:ea typeface="Karla"/>
                <a:cs typeface="Karla"/>
                <a:sym typeface="Karla"/>
              </a:defRPr>
            </a:lvl4pPr>
            <a:lvl5pPr marR="0" lvl="4" algn="l" rtl="0">
              <a:lnSpc>
                <a:spcPct val="100000"/>
              </a:lnSpc>
              <a:spcBef>
                <a:spcPts val="0"/>
              </a:spcBef>
              <a:spcAft>
                <a:spcPts val="0"/>
              </a:spcAft>
              <a:buClr>
                <a:srgbClr val="999999"/>
              </a:buClr>
              <a:buSzPct val="100000"/>
              <a:buFont typeface="Karla"/>
              <a:buNone/>
              <a:defRPr sz="1600" b="0" i="0" u="none" strike="noStrike" cap="none">
                <a:solidFill>
                  <a:srgbClr val="999999"/>
                </a:solidFill>
                <a:latin typeface="Karla"/>
                <a:ea typeface="Karla"/>
                <a:cs typeface="Karla"/>
                <a:sym typeface="Karla"/>
              </a:defRPr>
            </a:lvl5pPr>
            <a:lvl6pPr marR="0" lvl="5" algn="l" rtl="0">
              <a:lnSpc>
                <a:spcPct val="100000"/>
              </a:lnSpc>
              <a:spcBef>
                <a:spcPts val="0"/>
              </a:spcBef>
              <a:spcAft>
                <a:spcPts val="0"/>
              </a:spcAft>
              <a:buClr>
                <a:srgbClr val="999999"/>
              </a:buClr>
              <a:buSzPct val="100000"/>
              <a:buFont typeface="Karla"/>
              <a:buNone/>
              <a:defRPr sz="1600" b="0" i="0" u="none" strike="noStrike" cap="none">
                <a:solidFill>
                  <a:srgbClr val="999999"/>
                </a:solidFill>
                <a:latin typeface="Karla"/>
                <a:ea typeface="Karla"/>
                <a:cs typeface="Karla"/>
                <a:sym typeface="Karla"/>
              </a:defRPr>
            </a:lvl6pPr>
            <a:lvl7pPr marR="0" lvl="6" algn="l" rtl="0">
              <a:lnSpc>
                <a:spcPct val="100000"/>
              </a:lnSpc>
              <a:spcBef>
                <a:spcPts val="0"/>
              </a:spcBef>
              <a:spcAft>
                <a:spcPts val="0"/>
              </a:spcAft>
              <a:buClr>
                <a:srgbClr val="999999"/>
              </a:buClr>
              <a:buSzPct val="100000"/>
              <a:buFont typeface="Karla"/>
              <a:buNone/>
              <a:defRPr sz="1600" b="0" i="0" u="none" strike="noStrike" cap="none">
                <a:solidFill>
                  <a:srgbClr val="999999"/>
                </a:solidFill>
                <a:latin typeface="Karla"/>
                <a:ea typeface="Karla"/>
                <a:cs typeface="Karla"/>
                <a:sym typeface="Karla"/>
              </a:defRPr>
            </a:lvl7pPr>
            <a:lvl8pPr marR="0" lvl="7" algn="l" rtl="0">
              <a:lnSpc>
                <a:spcPct val="100000"/>
              </a:lnSpc>
              <a:spcBef>
                <a:spcPts val="0"/>
              </a:spcBef>
              <a:spcAft>
                <a:spcPts val="0"/>
              </a:spcAft>
              <a:buClr>
                <a:srgbClr val="999999"/>
              </a:buClr>
              <a:buSzPct val="100000"/>
              <a:buFont typeface="Karla"/>
              <a:buNone/>
              <a:defRPr sz="1600" b="0" i="0" u="none" strike="noStrike" cap="none">
                <a:solidFill>
                  <a:srgbClr val="999999"/>
                </a:solidFill>
                <a:latin typeface="Karla"/>
                <a:ea typeface="Karla"/>
                <a:cs typeface="Karla"/>
                <a:sym typeface="Karla"/>
              </a:defRPr>
            </a:lvl8pPr>
            <a:lvl9pPr marR="0" lvl="8" algn="l" rtl="0">
              <a:lnSpc>
                <a:spcPct val="100000"/>
              </a:lnSpc>
              <a:spcBef>
                <a:spcPts val="0"/>
              </a:spcBef>
              <a:spcAft>
                <a:spcPts val="0"/>
              </a:spcAft>
              <a:buClr>
                <a:srgbClr val="999999"/>
              </a:buClr>
              <a:buSzPct val="100000"/>
              <a:buFont typeface="Karla"/>
              <a:buNone/>
              <a:defRPr sz="1600" b="0" i="0" u="none" strike="noStrike" cap="none">
                <a:solidFill>
                  <a:srgbClr val="999999"/>
                </a:solidFill>
                <a:latin typeface="Karla"/>
                <a:ea typeface="Karla"/>
                <a:cs typeface="Karla"/>
                <a:sym typeface="Karla"/>
              </a:defRPr>
            </a:lvl9pPr>
          </a:lstStyle>
          <a:p>
            <a:pPr>
              <a:defRPr/>
            </a:pPr>
            <a:r>
              <a:rPr lang="en-US" sz="1400" b="1" dirty="0">
                <a:solidFill>
                  <a:schemeClr val="tx1"/>
                </a:solidFill>
              </a:rPr>
              <a:t>(a) </a:t>
            </a:r>
            <a:r>
              <a:rPr lang="en-US" sz="1400" dirty="0">
                <a:solidFill>
                  <a:schemeClr val="tx1"/>
                </a:solidFill>
              </a:rPr>
              <a:t>Host A connects to host C.</a:t>
            </a:r>
          </a:p>
          <a:p>
            <a:pPr>
              <a:defRPr/>
            </a:pPr>
            <a:r>
              <a:rPr lang="en-US" sz="1400" b="1" dirty="0">
                <a:solidFill>
                  <a:schemeClr val="tx1"/>
                </a:solidFill>
              </a:rPr>
              <a:t>(b) </a:t>
            </a:r>
            <a:r>
              <a:rPr lang="en-US" sz="1400" dirty="0">
                <a:solidFill>
                  <a:schemeClr val="tx1"/>
                </a:solidFill>
              </a:rPr>
              <a:t>Host D connects to host B.</a:t>
            </a:r>
          </a:p>
          <a:p>
            <a:pPr>
              <a:defRPr/>
            </a:pPr>
            <a:r>
              <a:rPr lang="en-US" sz="1400" b="1" dirty="0">
                <a:solidFill>
                  <a:schemeClr val="tx1"/>
                </a:solidFill>
              </a:rPr>
              <a:t>(c) </a:t>
            </a:r>
            <a:r>
              <a:rPr lang="en-US" sz="1400" dirty="0">
                <a:solidFill>
                  <a:schemeClr val="tx1"/>
                </a:solidFill>
              </a:rPr>
              <a:t>Host D connects to host I.</a:t>
            </a:r>
          </a:p>
          <a:p>
            <a:pPr>
              <a:defRPr/>
            </a:pPr>
            <a:r>
              <a:rPr lang="en-US" sz="1400" b="1" dirty="0">
                <a:solidFill>
                  <a:schemeClr val="tx1"/>
                </a:solidFill>
              </a:rPr>
              <a:t>(d) </a:t>
            </a:r>
            <a:r>
              <a:rPr lang="en-US" sz="1400" dirty="0">
                <a:solidFill>
                  <a:schemeClr val="tx1"/>
                </a:solidFill>
              </a:rPr>
              <a:t>Host A connects to host B.</a:t>
            </a:r>
          </a:p>
          <a:p>
            <a:pPr>
              <a:defRPr/>
            </a:pPr>
            <a:r>
              <a:rPr lang="en-US" sz="1400" b="1" dirty="0">
                <a:solidFill>
                  <a:schemeClr val="tx1"/>
                </a:solidFill>
              </a:rPr>
              <a:t>(e) </a:t>
            </a:r>
            <a:r>
              <a:rPr lang="en-US" sz="1400" dirty="0">
                <a:solidFill>
                  <a:schemeClr val="tx1"/>
                </a:solidFill>
              </a:rPr>
              <a:t>Host F connects to host J.</a:t>
            </a:r>
          </a:p>
          <a:p>
            <a:pPr>
              <a:defRPr/>
            </a:pPr>
            <a:r>
              <a:rPr lang="en-US" sz="1400" b="1" dirty="0">
                <a:solidFill>
                  <a:schemeClr val="tx1"/>
                </a:solidFill>
              </a:rPr>
              <a:t>(f ) </a:t>
            </a:r>
            <a:r>
              <a:rPr lang="en-US" sz="1400" dirty="0">
                <a:solidFill>
                  <a:schemeClr val="tx1"/>
                </a:solidFill>
              </a:rPr>
              <a:t>Host H connects to host A.</a:t>
            </a:r>
          </a:p>
          <a:p>
            <a:pPr>
              <a:defRPr/>
            </a:pPr>
            <a:endParaRPr lang="en-GB" sz="1400" b="1" dirty="0">
              <a:solidFill>
                <a:schemeClr val="tx1"/>
              </a:solidFill>
              <a:latin typeface="+mn-lt"/>
            </a:endParaRPr>
          </a:p>
          <a:p>
            <a:pPr>
              <a:defRPr/>
            </a:pPr>
            <a:r>
              <a:rPr lang="en-GB" sz="1400" dirty="0">
                <a:solidFill>
                  <a:schemeClr val="tx1"/>
                </a:solidFill>
                <a:latin typeface="+mn-lt"/>
              </a:rPr>
              <a:t>1.1 </a:t>
            </a:r>
            <a:r>
              <a:rPr lang="en-GB" sz="1400" dirty="0" err="1">
                <a:solidFill>
                  <a:schemeClr val="tx1"/>
                </a:solidFill>
                <a:latin typeface="+mn-lt"/>
              </a:rPr>
              <a:t>Apresenta</a:t>
            </a:r>
            <a:r>
              <a:rPr lang="en-GB" sz="1400" dirty="0">
                <a:solidFill>
                  <a:schemeClr val="tx1"/>
                </a:solidFill>
                <a:latin typeface="+mn-lt"/>
              </a:rPr>
              <a:t> a </a:t>
            </a:r>
            <a:r>
              <a:rPr lang="en-GB" sz="1400" dirty="0" err="1">
                <a:solidFill>
                  <a:schemeClr val="tx1"/>
                </a:solidFill>
                <a:latin typeface="+mn-lt"/>
              </a:rPr>
              <a:t>tabela</a:t>
            </a:r>
            <a:r>
              <a:rPr lang="en-GB" sz="1400" dirty="0">
                <a:solidFill>
                  <a:schemeClr val="tx1"/>
                </a:solidFill>
                <a:latin typeface="+mn-lt"/>
              </a:rPr>
              <a:t> de </a:t>
            </a:r>
            <a:r>
              <a:rPr lang="en-GB" sz="1400" dirty="0" err="1">
                <a:solidFill>
                  <a:schemeClr val="tx1"/>
                </a:solidFill>
                <a:latin typeface="+mn-lt"/>
              </a:rPr>
              <a:t>encaminhamento</a:t>
            </a:r>
            <a:r>
              <a:rPr lang="en-GB" sz="1400" dirty="0">
                <a:solidFill>
                  <a:schemeClr val="tx1"/>
                </a:solidFill>
                <a:latin typeface="+mn-lt"/>
              </a:rPr>
              <a:t> </a:t>
            </a:r>
            <a:r>
              <a:rPr lang="en-GB" sz="1400" dirty="0" err="1">
                <a:solidFill>
                  <a:schemeClr val="tx1"/>
                </a:solidFill>
                <a:latin typeface="+mn-lt"/>
              </a:rPr>
              <a:t>baseado</a:t>
            </a:r>
            <a:r>
              <a:rPr lang="en-GB" sz="1400" dirty="0">
                <a:solidFill>
                  <a:schemeClr val="tx1"/>
                </a:solidFill>
                <a:latin typeface="+mn-lt"/>
              </a:rPr>
              <a:t> </a:t>
            </a:r>
            <a:r>
              <a:rPr lang="en-GB" sz="1400" dirty="0" err="1">
                <a:solidFill>
                  <a:schemeClr val="tx1"/>
                </a:solidFill>
                <a:latin typeface="+mn-lt"/>
              </a:rPr>
              <a:t>em</a:t>
            </a:r>
            <a:r>
              <a:rPr lang="en-GB" sz="1400" dirty="0">
                <a:solidFill>
                  <a:schemeClr val="tx1"/>
                </a:solidFill>
                <a:latin typeface="+mn-lt"/>
              </a:rPr>
              <a:t> </a:t>
            </a:r>
            <a:r>
              <a:rPr lang="en-GB" sz="1400" dirty="0" err="1">
                <a:solidFill>
                  <a:schemeClr val="tx1"/>
                </a:solidFill>
                <a:latin typeface="+mn-lt"/>
              </a:rPr>
              <a:t>datagrama</a:t>
            </a:r>
            <a:r>
              <a:rPr lang="en-GB" sz="1400" dirty="0">
                <a:solidFill>
                  <a:schemeClr val="tx1"/>
                </a:solidFill>
                <a:latin typeface="+mn-lt"/>
              </a:rPr>
              <a:t> , </a:t>
            </a:r>
            <a:r>
              <a:rPr lang="en-GB" sz="1400" dirty="0" err="1">
                <a:solidFill>
                  <a:schemeClr val="tx1"/>
                </a:solidFill>
                <a:latin typeface="+mn-lt"/>
              </a:rPr>
              <a:t>circutos</a:t>
            </a:r>
            <a:r>
              <a:rPr lang="en-GB" sz="1400" dirty="0">
                <a:solidFill>
                  <a:schemeClr val="tx1"/>
                </a:solidFill>
                <a:latin typeface="+mn-lt"/>
              </a:rPr>
              <a:t> </a:t>
            </a:r>
            <a:r>
              <a:rPr lang="en-GB" sz="1400" dirty="0" err="1">
                <a:solidFill>
                  <a:schemeClr val="tx1"/>
                </a:solidFill>
                <a:latin typeface="+mn-lt"/>
              </a:rPr>
              <a:t>virtuais</a:t>
            </a:r>
            <a:r>
              <a:rPr lang="en-GB" sz="1400" dirty="0">
                <a:solidFill>
                  <a:schemeClr val="tx1"/>
                </a:solidFill>
                <a:latin typeface="+mn-lt"/>
              </a:rPr>
              <a:t> </a:t>
            </a:r>
            <a:r>
              <a:rPr lang="en-GB" sz="1400" dirty="0">
                <a:solidFill>
                  <a:schemeClr val="tx1"/>
                </a:solidFill>
              </a:rPr>
              <a:t>Source Routing e Bridge (</a:t>
            </a:r>
            <a:r>
              <a:rPr lang="en-GB" sz="1400" dirty="0" err="1">
                <a:solidFill>
                  <a:schemeClr val="tx1"/>
                </a:solidFill>
              </a:rPr>
              <a:t>Considere</a:t>
            </a:r>
            <a:r>
              <a:rPr lang="en-GB" sz="1400" dirty="0">
                <a:solidFill>
                  <a:schemeClr val="tx1"/>
                </a:solidFill>
              </a:rPr>
              <a:t> Switch 2 </a:t>
            </a:r>
            <a:r>
              <a:rPr lang="en-GB" sz="1400" dirty="0" err="1">
                <a:solidFill>
                  <a:schemeClr val="tx1"/>
                </a:solidFill>
              </a:rPr>
              <a:t>como</a:t>
            </a:r>
            <a:r>
              <a:rPr lang="en-GB" sz="1400" dirty="0">
                <a:solidFill>
                  <a:schemeClr val="tx1"/>
                </a:solidFill>
              </a:rPr>
              <a:t> </a:t>
            </a:r>
            <a:r>
              <a:rPr lang="en-GB" sz="1400" dirty="0" err="1">
                <a:solidFill>
                  <a:schemeClr val="tx1"/>
                </a:solidFill>
              </a:rPr>
              <a:t>ponte</a:t>
            </a:r>
            <a:r>
              <a:rPr lang="en-GB" sz="1400" dirty="0">
                <a:solidFill>
                  <a:schemeClr val="tx1"/>
                </a:solidFill>
              </a:rPr>
              <a:t>)</a:t>
            </a:r>
            <a:endParaRPr lang="en-GB" sz="1400" b="1" dirty="0">
              <a:solidFill>
                <a:schemeClr val="tx1"/>
              </a:solidFill>
              <a:latin typeface="+mn-lt"/>
            </a:endParaRPr>
          </a:p>
          <a:p>
            <a:pPr>
              <a:defRPr/>
            </a:pPr>
            <a:endParaRPr lang="pt-PT" sz="1400" b="1" dirty="0">
              <a:solidFill>
                <a:schemeClr val="tx1"/>
              </a:solidFill>
              <a:latin typeface="+mn-lt"/>
            </a:endParaRPr>
          </a:p>
        </p:txBody>
      </p:sp>
    </p:spTree>
    <p:extLst>
      <p:ext uri="{BB962C8B-B14F-4D97-AF65-F5344CB8AC3E}">
        <p14:creationId xmlns:p14="http://schemas.microsoft.com/office/powerpoint/2010/main" val="325377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ítulo 1">
            <a:extLst>
              <a:ext uri="{FF2B5EF4-FFF2-40B4-BE49-F238E27FC236}">
                <a16:creationId xmlns:a16="http://schemas.microsoft.com/office/drawing/2014/main" id="{0462E8C0-C2E2-AE40-A3C5-4CB02465F5C0}"/>
              </a:ext>
            </a:extLst>
          </p:cNvPr>
          <p:cNvSpPr>
            <a:spLocks noGrp="1"/>
          </p:cNvSpPr>
          <p:nvPr>
            <p:ph type="title"/>
          </p:nvPr>
        </p:nvSpPr>
        <p:spPr>
          <a:xfrm>
            <a:off x="1524000" y="0"/>
            <a:ext cx="9144000" cy="882650"/>
          </a:xfrm>
        </p:spPr>
        <p:txBody>
          <a:bodyPr/>
          <a:lstStyle/>
          <a:p>
            <a:pPr>
              <a:spcBef>
                <a:spcPct val="0"/>
              </a:spcBef>
            </a:pPr>
            <a:r>
              <a:rPr lang="en-US" altLang="en-US" sz="3200" b="1" dirty="0" err="1" smtClean="0">
                <a:solidFill>
                  <a:srgbClr val="003300"/>
                </a:solidFill>
                <a:latin typeface="Times New Roman" panose="02020603050405020304" pitchFamily="18" charset="0"/>
                <a:cs typeface="Times New Roman" panose="02020603050405020304" pitchFamily="18" charset="0"/>
              </a:rPr>
              <a:t>Exercícios</a:t>
            </a:r>
            <a:endParaRPr lang="pt-PT" altLang="en-US" sz="3200" b="1" dirty="0">
              <a:solidFill>
                <a:srgbClr val="003300"/>
              </a:solidFill>
              <a:latin typeface="Times New Roman" panose="02020603050405020304" pitchFamily="18" charset="0"/>
              <a:cs typeface="Times New Roman" panose="02020603050405020304" pitchFamily="18" charset="0"/>
            </a:endParaRPr>
          </a:p>
        </p:txBody>
      </p:sp>
      <p:sp>
        <p:nvSpPr>
          <p:cNvPr id="24579" name="Espaço Reservado para Texto 2">
            <a:extLst>
              <a:ext uri="{FF2B5EF4-FFF2-40B4-BE49-F238E27FC236}">
                <a16:creationId xmlns:a16="http://schemas.microsoft.com/office/drawing/2014/main" id="{AF68F963-853A-804B-91F7-466940CFD640}"/>
              </a:ext>
            </a:extLst>
          </p:cNvPr>
          <p:cNvSpPr>
            <a:spLocks noGrp="1"/>
          </p:cNvSpPr>
          <p:nvPr>
            <p:ph type="body" idx="1"/>
          </p:nvPr>
        </p:nvSpPr>
        <p:spPr>
          <a:xfrm>
            <a:off x="1524000" y="674689"/>
            <a:ext cx="8947150" cy="6078537"/>
          </a:xfrm>
        </p:spPr>
        <p:txBody>
          <a:bodyPr/>
          <a:lstStyle/>
          <a:p>
            <a:pPr algn="just">
              <a:spcBef>
                <a:spcPct val="0"/>
              </a:spcBef>
              <a:buFont typeface="Rage Italic" panose="020F0502020204030204" pitchFamily="34" charset="0"/>
              <a:buNone/>
            </a:pPr>
            <a:r>
              <a:rPr lang="pt-PT" altLang="en-US" sz="1400" b="1" dirty="0"/>
              <a:t>2. </a:t>
            </a:r>
            <a:r>
              <a:rPr lang="pt-PT" altLang="en-US" sz="1400" dirty="0"/>
              <a:t>Usando a rede de exemplo dada na Figura anterior, apresente a tabela de circuitos virtuais para todos os switchs após cada um dos seguintes conexões é estabelecida. Suponha que a sequência de conexões é cumulativa; ou seja, a primeira conexão ainda está activa quando a segunda conexão é estabelecida e assim por diante. Além disso assumir que a atribuição da VCI sempre escolhe o menor valor não utilizado VCI em cada link, começando com 0, e que um VCI nao é consumido para ambas as direcções de um circuito virtual.</a:t>
            </a:r>
          </a:p>
          <a:p>
            <a:pPr>
              <a:spcBef>
                <a:spcPct val="0"/>
              </a:spcBef>
              <a:buFont typeface="Rage Italic" panose="020F0502020204030204" pitchFamily="34" charset="0"/>
              <a:buNone/>
            </a:pPr>
            <a:endParaRPr lang="pt-PT" altLang="en-US" sz="1400" b="1" dirty="0"/>
          </a:p>
          <a:p>
            <a:pPr>
              <a:spcBef>
                <a:spcPct val="0"/>
              </a:spcBef>
            </a:pPr>
            <a:endParaRPr lang="en-GB" altLang="en-US" sz="1400" b="1" dirty="0"/>
          </a:p>
          <a:p>
            <a:pPr>
              <a:spcBef>
                <a:spcPct val="0"/>
              </a:spcBef>
            </a:pPr>
            <a:endParaRPr lang="pt-PT" altLang="en-US" sz="1400" b="1" dirty="0"/>
          </a:p>
        </p:txBody>
      </p:sp>
      <p:sp>
        <p:nvSpPr>
          <p:cNvPr id="24580" name="Retângulo 4">
            <a:extLst>
              <a:ext uri="{FF2B5EF4-FFF2-40B4-BE49-F238E27FC236}">
                <a16:creationId xmlns:a16="http://schemas.microsoft.com/office/drawing/2014/main" id="{86304471-524B-5F41-95A5-5961A9B85551}"/>
              </a:ext>
            </a:extLst>
          </p:cNvPr>
          <p:cNvSpPr>
            <a:spLocks noChangeArrowheads="1"/>
          </p:cNvSpPr>
          <p:nvPr/>
        </p:nvSpPr>
        <p:spPr bwMode="auto">
          <a:xfrm>
            <a:off x="10329864" y="6448426"/>
            <a:ext cx="492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PT" altLang="en-US"/>
              <a:t>14</a:t>
            </a:r>
          </a:p>
        </p:txBody>
      </p:sp>
      <p:sp>
        <p:nvSpPr>
          <p:cNvPr id="6" name="Espaço Reservado para Texto 2">
            <a:extLst>
              <a:ext uri="{FF2B5EF4-FFF2-40B4-BE49-F238E27FC236}">
                <a16:creationId xmlns:a16="http://schemas.microsoft.com/office/drawing/2014/main" id="{1BEEC43E-5B25-C34F-87F9-DE9CF85D3E04}"/>
              </a:ext>
            </a:extLst>
          </p:cNvPr>
          <p:cNvSpPr txBox="1">
            <a:spLocks/>
          </p:cNvSpPr>
          <p:nvPr/>
        </p:nvSpPr>
        <p:spPr>
          <a:xfrm>
            <a:off x="1673226" y="2536826"/>
            <a:ext cx="2811463" cy="4086225"/>
          </a:xfrm>
          <a:prstGeom prst="rect">
            <a:avLst/>
          </a:prstGeom>
          <a:noFill/>
          <a:ln>
            <a:noFill/>
          </a:ln>
        </p:spPr>
        <p:txBody>
          <a:bodyPr lIns="91425" tIns="91425" rIns="91425" bIns="91425"/>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99999"/>
              </a:buClr>
              <a:buSzPct val="100000"/>
              <a:buFont typeface="Karla"/>
              <a:buChar char="▸"/>
              <a:defRPr sz="1600" b="0" i="0" u="none" strike="noStrike" cap="none">
                <a:solidFill>
                  <a:srgbClr val="999999"/>
                </a:solidFill>
                <a:latin typeface="Karla"/>
                <a:ea typeface="Karla"/>
                <a:cs typeface="Karla"/>
                <a:sym typeface="Karla"/>
              </a:defRPr>
            </a:lvl1pPr>
            <a:lvl2pPr marR="0" lvl="1" algn="l" rtl="0">
              <a:lnSpc>
                <a:spcPct val="100000"/>
              </a:lnSpc>
              <a:spcBef>
                <a:spcPts val="0"/>
              </a:spcBef>
              <a:spcAft>
                <a:spcPts val="0"/>
              </a:spcAft>
              <a:buClr>
                <a:srgbClr val="999999"/>
              </a:buClr>
              <a:buSzPct val="100000"/>
              <a:buFont typeface="Karla"/>
              <a:buChar char="▹"/>
              <a:defRPr sz="1600" b="0" i="0" u="none" strike="noStrike" cap="none">
                <a:solidFill>
                  <a:srgbClr val="999999"/>
                </a:solidFill>
                <a:latin typeface="Karla"/>
                <a:ea typeface="Karla"/>
                <a:cs typeface="Karla"/>
                <a:sym typeface="Karla"/>
              </a:defRPr>
            </a:lvl2pPr>
            <a:lvl3pPr marR="0" lvl="2" algn="l" rtl="0">
              <a:lnSpc>
                <a:spcPct val="100000"/>
              </a:lnSpc>
              <a:spcBef>
                <a:spcPts val="0"/>
              </a:spcBef>
              <a:spcAft>
                <a:spcPts val="0"/>
              </a:spcAft>
              <a:buClr>
                <a:srgbClr val="999999"/>
              </a:buClr>
              <a:buSzPct val="100000"/>
              <a:buFont typeface="Karla"/>
              <a:buChar char="▹"/>
              <a:defRPr sz="1600" b="0" i="0" u="none" strike="noStrike" cap="none">
                <a:solidFill>
                  <a:srgbClr val="999999"/>
                </a:solidFill>
                <a:latin typeface="Karla"/>
                <a:ea typeface="Karla"/>
                <a:cs typeface="Karla"/>
                <a:sym typeface="Karla"/>
              </a:defRPr>
            </a:lvl3pPr>
            <a:lvl4pPr marR="0" lvl="3" algn="l" rtl="0">
              <a:lnSpc>
                <a:spcPct val="100000"/>
              </a:lnSpc>
              <a:spcBef>
                <a:spcPts val="0"/>
              </a:spcBef>
              <a:spcAft>
                <a:spcPts val="0"/>
              </a:spcAft>
              <a:buClr>
                <a:srgbClr val="999999"/>
              </a:buClr>
              <a:buSzPct val="100000"/>
              <a:buFont typeface="Karla"/>
              <a:buNone/>
              <a:defRPr sz="1600" b="0" i="0" u="none" strike="noStrike" cap="none">
                <a:solidFill>
                  <a:srgbClr val="999999"/>
                </a:solidFill>
                <a:latin typeface="Karla"/>
                <a:ea typeface="Karla"/>
                <a:cs typeface="Karla"/>
                <a:sym typeface="Karla"/>
              </a:defRPr>
            </a:lvl4pPr>
            <a:lvl5pPr marR="0" lvl="4" algn="l" rtl="0">
              <a:lnSpc>
                <a:spcPct val="100000"/>
              </a:lnSpc>
              <a:spcBef>
                <a:spcPts val="0"/>
              </a:spcBef>
              <a:spcAft>
                <a:spcPts val="0"/>
              </a:spcAft>
              <a:buClr>
                <a:srgbClr val="999999"/>
              </a:buClr>
              <a:buSzPct val="100000"/>
              <a:buFont typeface="Karla"/>
              <a:buNone/>
              <a:defRPr sz="1600" b="0" i="0" u="none" strike="noStrike" cap="none">
                <a:solidFill>
                  <a:srgbClr val="999999"/>
                </a:solidFill>
                <a:latin typeface="Karla"/>
                <a:ea typeface="Karla"/>
                <a:cs typeface="Karla"/>
                <a:sym typeface="Karla"/>
              </a:defRPr>
            </a:lvl5pPr>
            <a:lvl6pPr marR="0" lvl="5" algn="l" rtl="0">
              <a:lnSpc>
                <a:spcPct val="100000"/>
              </a:lnSpc>
              <a:spcBef>
                <a:spcPts val="0"/>
              </a:spcBef>
              <a:spcAft>
                <a:spcPts val="0"/>
              </a:spcAft>
              <a:buClr>
                <a:srgbClr val="999999"/>
              </a:buClr>
              <a:buSzPct val="100000"/>
              <a:buFont typeface="Karla"/>
              <a:buNone/>
              <a:defRPr sz="1600" b="0" i="0" u="none" strike="noStrike" cap="none">
                <a:solidFill>
                  <a:srgbClr val="999999"/>
                </a:solidFill>
                <a:latin typeface="Karla"/>
                <a:ea typeface="Karla"/>
                <a:cs typeface="Karla"/>
                <a:sym typeface="Karla"/>
              </a:defRPr>
            </a:lvl6pPr>
            <a:lvl7pPr marR="0" lvl="6" algn="l" rtl="0">
              <a:lnSpc>
                <a:spcPct val="100000"/>
              </a:lnSpc>
              <a:spcBef>
                <a:spcPts val="0"/>
              </a:spcBef>
              <a:spcAft>
                <a:spcPts val="0"/>
              </a:spcAft>
              <a:buClr>
                <a:srgbClr val="999999"/>
              </a:buClr>
              <a:buSzPct val="100000"/>
              <a:buFont typeface="Karla"/>
              <a:buNone/>
              <a:defRPr sz="1600" b="0" i="0" u="none" strike="noStrike" cap="none">
                <a:solidFill>
                  <a:srgbClr val="999999"/>
                </a:solidFill>
                <a:latin typeface="Karla"/>
                <a:ea typeface="Karla"/>
                <a:cs typeface="Karla"/>
                <a:sym typeface="Karla"/>
              </a:defRPr>
            </a:lvl7pPr>
            <a:lvl8pPr marR="0" lvl="7" algn="l" rtl="0">
              <a:lnSpc>
                <a:spcPct val="100000"/>
              </a:lnSpc>
              <a:spcBef>
                <a:spcPts val="0"/>
              </a:spcBef>
              <a:spcAft>
                <a:spcPts val="0"/>
              </a:spcAft>
              <a:buClr>
                <a:srgbClr val="999999"/>
              </a:buClr>
              <a:buSzPct val="100000"/>
              <a:buFont typeface="Karla"/>
              <a:buNone/>
              <a:defRPr sz="1600" b="0" i="0" u="none" strike="noStrike" cap="none">
                <a:solidFill>
                  <a:srgbClr val="999999"/>
                </a:solidFill>
                <a:latin typeface="Karla"/>
                <a:ea typeface="Karla"/>
                <a:cs typeface="Karla"/>
                <a:sym typeface="Karla"/>
              </a:defRPr>
            </a:lvl8pPr>
            <a:lvl9pPr marR="0" lvl="8" algn="l" rtl="0">
              <a:lnSpc>
                <a:spcPct val="100000"/>
              </a:lnSpc>
              <a:spcBef>
                <a:spcPts val="0"/>
              </a:spcBef>
              <a:spcAft>
                <a:spcPts val="0"/>
              </a:spcAft>
              <a:buClr>
                <a:srgbClr val="999999"/>
              </a:buClr>
              <a:buSzPct val="100000"/>
              <a:buFont typeface="Karla"/>
              <a:buNone/>
              <a:defRPr sz="1600" b="0" i="0" u="none" strike="noStrike" cap="none">
                <a:solidFill>
                  <a:srgbClr val="999999"/>
                </a:solidFill>
                <a:latin typeface="Karla"/>
                <a:ea typeface="Karla"/>
                <a:cs typeface="Karla"/>
                <a:sym typeface="Karla"/>
              </a:defRPr>
            </a:lvl9pPr>
          </a:lstStyle>
          <a:p>
            <a:pPr>
              <a:defRPr/>
            </a:pPr>
            <a:r>
              <a:rPr lang="en-US" sz="1400" b="1" dirty="0">
                <a:solidFill>
                  <a:schemeClr val="tx1"/>
                </a:solidFill>
              </a:rPr>
              <a:t>(a) </a:t>
            </a:r>
            <a:r>
              <a:rPr lang="en-US" sz="1400" dirty="0">
                <a:solidFill>
                  <a:schemeClr val="tx1"/>
                </a:solidFill>
              </a:rPr>
              <a:t>Host D connects to host H.</a:t>
            </a:r>
          </a:p>
          <a:p>
            <a:pPr>
              <a:defRPr/>
            </a:pPr>
            <a:r>
              <a:rPr lang="en-US" sz="1400" b="1" dirty="0">
                <a:solidFill>
                  <a:schemeClr val="tx1"/>
                </a:solidFill>
              </a:rPr>
              <a:t>(b) </a:t>
            </a:r>
            <a:r>
              <a:rPr lang="en-US" sz="1400" dirty="0">
                <a:solidFill>
                  <a:schemeClr val="tx1"/>
                </a:solidFill>
              </a:rPr>
              <a:t>Host B connects to host G.</a:t>
            </a:r>
          </a:p>
          <a:p>
            <a:pPr>
              <a:defRPr/>
            </a:pPr>
            <a:r>
              <a:rPr lang="en-US" sz="1400" b="1" dirty="0">
                <a:solidFill>
                  <a:schemeClr val="tx1"/>
                </a:solidFill>
              </a:rPr>
              <a:t>(c) </a:t>
            </a:r>
            <a:r>
              <a:rPr lang="en-US" sz="1400" dirty="0">
                <a:solidFill>
                  <a:schemeClr val="tx1"/>
                </a:solidFill>
              </a:rPr>
              <a:t>Host F connects to host A.</a:t>
            </a:r>
          </a:p>
          <a:p>
            <a:pPr>
              <a:defRPr/>
            </a:pPr>
            <a:r>
              <a:rPr lang="en-US" sz="1400" b="1" dirty="0">
                <a:solidFill>
                  <a:schemeClr val="tx1"/>
                </a:solidFill>
              </a:rPr>
              <a:t>(d) </a:t>
            </a:r>
            <a:r>
              <a:rPr lang="en-US" sz="1400" dirty="0">
                <a:solidFill>
                  <a:schemeClr val="tx1"/>
                </a:solidFill>
              </a:rPr>
              <a:t>Host H connects to host C.</a:t>
            </a:r>
          </a:p>
          <a:p>
            <a:pPr>
              <a:defRPr/>
            </a:pPr>
            <a:r>
              <a:rPr lang="en-US" sz="1400" b="1" dirty="0">
                <a:solidFill>
                  <a:schemeClr val="tx1"/>
                </a:solidFill>
              </a:rPr>
              <a:t>(e) </a:t>
            </a:r>
            <a:r>
              <a:rPr lang="en-US" sz="1400" dirty="0">
                <a:solidFill>
                  <a:schemeClr val="tx1"/>
                </a:solidFill>
              </a:rPr>
              <a:t>Host I connects to host E.</a:t>
            </a:r>
          </a:p>
          <a:p>
            <a:pPr>
              <a:defRPr/>
            </a:pPr>
            <a:r>
              <a:rPr lang="en-US" sz="1400" b="1" dirty="0">
                <a:solidFill>
                  <a:schemeClr val="tx1"/>
                </a:solidFill>
              </a:rPr>
              <a:t>(f ) </a:t>
            </a:r>
            <a:r>
              <a:rPr lang="en-US" sz="1400" dirty="0">
                <a:solidFill>
                  <a:schemeClr val="tx1"/>
                </a:solidFill>
              </a:rPr>
              <a:t>Host H connects to host J.</a:t>
            </a:r>
          </a:p>
          <a:p>
            <a:pPr>
              <a:buFont typeface="Karla"/>
              <a:buNone/>
              <a:defRPr/>
            </a:pPr>
            <a:endParaRPr lang="en-GB" sz="1400" b="1" dirty="0">
              <a:solidFill>
                <a:schemeClr val="tx1"/>
              </a:solidFill>
              <a:latin typeface="+mn-lt"/>
            </a:endParaRPr>
          </a:p>
          <a:p>
            <a:pPr>
              <a:defRPr/>
            </a:pPr>
            <a:endParaRPr lang="en-GB" sz="1400" b="1" dirty="0">
              <a:solidFill>
                <a:schemeClr val="tx1"/>
              </a:solidFill>
              <a:latin typeface="+mn-lt"/>
            </a:endParaRPr>
          </a:p>
          <a:p>
            <a:pPr>
              <a:defRPr/>
            </a:pPr>
            <a:endParaRPr lang="pt-PT" sz="1400" b="1" dirty="0">
              <a:solidFill>
                <a:schemeClr val="tx1"/>
              </a:solidFill>
              <a:latin typeface="+mn-lt"/>
            </a:endParaRPr>
          </a:p>
        </p:txBody>
      </p:sp>
      <p:pic>
        <p:nvPicPr>
          <p:cNvPr id="24582" name="Picture 2">
            <a:extLst>
              <a:ext uri="{FF2B5EF4-FFF2-40B4-BE49-F238E27FC236}">
                <a16:creationId xmlns:a16="http://schemas.microsoft.com/office/drawing/2014/main" id="{17AC3CCD-542E-7642-9162-AF2A1F8372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6601" y="2281238"/>
            <a:ext cx="5973763" cy="416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8744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b="1" dirty="0">
                <a:latin typeface="Garamond" pitchFamily="18" charset="0"/>
              </a:rPr>
              <a:t>Bibliografia consultada</a:t>
            </a:r>
          </a:p>
        </p:txBody>
      </p:sp>
      <p:sp>
        <p:nvSpPr>
          <p:cNvPr id="6" name="Slide Number Placeholder 5"/>
          <p:cNvSpPr>
            <a:spLocks noGrp="1"/>
          </p:cNvSpPr>
          <p:nvPr>
            <p:ph type="sldNum" sz="quarter" idx="12"/>
          </p:nvPr>
        </p:nvSpPr>
        <p:spPr/>
        <p:txBody>
          <a:bodyPr/>
          <a:lstStyle/>
          <a:p>
            <a:fld id="{ED41C522-C81A-4BEA-B11A-109EC32234AC}" type="slidenum">
              <a:rPr lang="en-ZA" smtClean="0"/>
              <a:pPr/>
              <a:t>19</a:t>
            </a:fld>
            <a:endParaRPr lang="en-ZA"/>
          </a:p>
        </p:txBody>
      </p:sp>
      <p:sp>
        <p:nvSpPr>
          <p:cNvPr id="4" name="Date Placeholder 3">
            <a:extLst>
              <a:ext uri="{FF2B5EF4-FFF2-40B4-BE49-F238E27FC236}">
                <a16:creationId xmlns:a16="http://schemas.microsoft.com/office/drawing/2014/main" id="{210CADAC-0813-4C5F-875E-060B2D1A3139}"/>
              </a:ext>
            </a:extLst>
          </p:cNvPr>
          <p:cNvSpPr>
            <a:spLocks noGrp="1"/>
          </p:cNvSpPr>
          <p:nvPr>
            <p:ph type="dt" sz="half" idx="10"/>
          </p:nvPr>
        </p:nvSpPr>
        <p:spPr/>
        <p:txBody>
          <a:bodyPr/>
          <a:lstStyle/>
          <a:p>
            <a:fld id="{A5FB1313-140D-424D-91AA-1451E627DB7E}" type="datetime1">
              <a:rPr lang="pt-PT" smtClean="0"/>
              <a:t>30/07/2024</a:t>
            </a:fld>
            <a:endParaRPr lang="en-US" dirty="0"/>
          </a:p>
        </p:txBody>
      </p:sp>
      <p:sp>
        <p:nvSpPr>
          <p:cNvPr id="7" name="Content Placeholder 2">
            <a:extLst>
              <a:ext uri="{FF2B5EF4-FFF2-40B4-BE49-F238E27FC236}">
                <a16:creationId xmlns:a16="http://schemas.microsoft.com/office/drawing/2014/main" id="{6402A5EF-E927-42D3-8867-DB7632C924C3}"/>
              </a:ext>
            </a:extLst>
          </p:cNvPr>
          <p:cNvSpPr>
            <a:spLocks noGrp="1"/>
          </p:cNvSpPr>
          <p:nvPr>
            <p:ph idx="1"/>
          </p:nvPr>
        </p:nvSpPr>
        <p:spPr>
          <a:xfrm>
            <a:off x="838200" y="1825625"/>
            <a:ext cx="10515600" cy="3383189"/>
          </a:xfrm>
        </p:spPr>
        <p:txBody>
          <a:bodyPr>
            <a:normAutofit/>
          </a:bodyPr>
          <a:lstStyle/>
          <a:p>
            <a:pPr marL="457200" indent="-457200">
              <a:buFont typeface="Times New Roman" panose="02020603050405020304" pitchFamily="18" charset="0"/>
              <a:buChar char="►"/>
            </a:pPr>
            <a:r>
              <a:rPr lang="en-US" dirty="0"/>
              <a:t>Larry L. Peterson and Bruce S. Davie </a:t>
            </a:r>
            <a:r>
              <a:rPr lang="mr-IN" dirty="0"/>
              <a:t>–</a:t>
            </a:r>
            <a:r>
              <a:rPr lang="pt-PT" dirty="0"/>
              <a:t> </a:t>
            </a:r>
            <a:r>
              <a:rPr lang="pt-PT" dirty="0" err="1"/>
              <a:t>Computer</a:t>
            </a:r>
            <a:r>
              <a:rPr lang="pt-PT" dirty="0"/>
              <a:t> Network a </a:t>
            </a:r>
            <a:r>
              <a:rPr lang="pt-PT" dirty="0" err="1"/>
              <a:t>system</a:t>
            </a:r>
            <a:r>
              <a:rPr lang="pt-PT" dirty="0"/>
              <a:t> </a:t>
            </a:r>
            <a:r>
              <a:rPr lang="pt-PT" dirty="0" err="1"/>
              <a:t>approach</a:t>
            </a:r>
            <a:r>
              <a:rPr lang="pt-PT" dirty="0"/>
              <a:t> </a:t>
            </a:r>
            <a:r>
              <a:rPr lang="pt-PT" dirty="0" err="1"/>
              <a:t>5th</a:t>
            </a:r>
            <a:r>
              <a:rPr lang="pt-PT" dirty="0"/>
              <a:t> </a:t>
            </a:r>
            <a:r>
              <a:rPr lang="pt-PT" dirty="0" err="1"/>
              <a:t>Edition</a:t>
            </a:r>
            <a:r>
              <a:rPr lang="pt-PT" dirty="0"/>
              <a:t> </a:t>
            </a:r>
          </a:p>
          <a:p>
            <a:pPr marL="457200" indent="-457200">
              <a:buFont typeface="Times New Roman" panose="02020603050405020304" pitchFamily="18" charset="0"/>
              <a:buChar char="►"/>
            </a:pPr>
            <a:r>
              <a:rPr lang="pt-PT" dirty="0" err="1"/>
              <a:t>Tanenbaum</a:t>
            </a:r>
            <a:r>
              <a:rPr lang="pt-PT" dirty="0"/>
              <a:t> A. S.  </a:t>
            </a:r>
            <a:r>
              <a:rPr lang="pt-PT" dirty="0" err="1"/>
              <a:t>and</a:t>
            </a:r>
            <a:r>
              <a:rPr lang="pt-PT" dirty="0"/>
              <a:t> </a:t>
            </a:r>
            <a:r>
              <a:rPr lang="pt-PT" dirty="0" err="1"/>
              <a:t>Wetherall</a:t>
            </a:r>
            <a:r>
              <a:rPr lang="pt-PT" dirty="0"/>
              <a:t> D. J. - </a:t>
            </a:r>
            <a:r>
              <a:rPr lang="pt-PT" i="1" dirty="0" err="1"/>
              <a:t>Computer</a:t>
            </a:r>
            <a:r>
              <a:rPr lang="pt-PT" i="1" dirty="0"/>
              <a:t> networks </a:t>
            </a:r>
            <a:r>
              <a:rPr lang="pt-PT" dirty="0" err="1"/>
              <a:t>5th</a:t>
            </a:r>
            <a:r>
              <a:rPr lang="pt-PT" dirty="0"/>
              <a:t> </a:t>
            </a:r>
            <a:r>
              <a:rPr lang="pt-PT" dirty="0" err="1"/>
              <a:t>Edition</a:t>
            </a:r>
            <a:r>
              <a:rPr lang="pt-PT" dirty="0"/>
              <a:t>.</a:t>
            </a:r>
          </a:p>
          <a:p>
            <a:pPr marL="457200" indent="-457200">
              <a:buFont typeface="Times New Roman" panose="02020603050405020304" pitchFamily="18" charset="0"/>
              <a:buChar char="►"/>
            </a:pPr>
            <a:r>
              <a:rPr lang="pt-PT" dirty="0"/>
              <a:t>Mário Vestias Redes - Cisco para profissionais - 6ª </a:t>
            </a:r>
            <a:r>
              <a:rPr lang="pt-PT" dirty="0" err="1"/>
              <a:t>Edi</a:t>
            </a:r>
            <a:r>
              <a:rPr lang="en-US" dirty="0" err="1"/>
              <a:t>ção</a:t>
            </a:r>
            <a:endParaRPr lang="en-US" dirty="0"/>
          </a:p>
          <a:p>
            <a:pPr marL="457200" indent="-457200">
              <a:buFont typeface="Times New Roman" panose="02020603050405020304" pitchFamily="18" charset="0"/>
              <a:buChar char="►"/>
            </a:pPr>
            <a:r>
              <a:rPr lang="en-US" dirty="0" err="1"/>
              <a:t>Adaptado</a:t>
            </a:r>
            <a:r>
              <a:rPr lang="en-US" dirty="0"/>
              <a:t> do Professor </a:t>
            </a:r>
            <a:r>
              <a:rPr lang="en-US" dirty="0" err="1"/>
              <a:t>Doutor</a:t>
            </a:r>
            <a:r>
              <a:rPr lang="en-US" dirty="0"/>
              <a:t> </a:t>
            </a:r>
            <a:r>
              <a:rPr lang="en-US" dirty="0" err="1"/>
              <a:t>Lourino</a:t>
            </a:r>
            <a:r>
              <a:rPr lang="en-US" dirty="0"/>
              <a:t> </a:t>
            </a:r>
            <a:r>
              <a:rPr lang="en-US" dirty="0" err="1"/>
              <a:t>Chemane</a:t>
            </a:r>
            <a:endParaRPr lang="pt-PT" dirty="0"/>
          </a:p>
        </p:txBody>
      </p:sp>
    </p:spTree>
    <p:extLst>
      <p:ext uri="{BB962C8B-B14F-4D97-AF65-F5344CB8AC3E}">
        <p14:creationId xmlns:p14="http://schemas.microsoft.com/office/powerpoint/2010/main" val="28538594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additive="base">
                                        <p:cTn id="12"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 calcmode="lin" valueType="num">
                                      <p:cBhvr additive="base">
                                        <p:cTn id="22"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262DE-EFC4-4BAB-890E-78F39F484FC2}"/>
              </a:ext>
            </a:extLst>
          </p:cNvPr>
          <p:cNvSpPr>
            <a:spLocks noGrp="1"/>
          </p:cNvSpPr>
          <p:nvPr>
            <p:ph type="title"/>
          </p:nvPr>
        </p:nvSpPr>
        <p:spPr/>
        <p:txBody>
          <a:bodyPr/>
          <a:lstStyle/>
          <a:p>
            <a:r>
              <a:rPr lang="pt-PT" dirty="0"/>
              <a:t>Tópicos da Aula</a:t>
            </a:r>
            <a:endParaRPr lang="en-US" dirty="0"/>
          </a:p>
        </p:txBody>
      </p:sp>
      <p:sp>
        <p:nvSpPr>
          <p:cNvPr id="3" name="Content Placeholder 2">
            <a:extLst>
              <a:ext uri="{FF2B5EF4-FFF2-40B4-BE49-F238E27FC236}">
                <a16:creationId xmlns:a16="http://schemas.microsoft.com/office/drawing/2014/main" id="{ADCFE509-77F6-4A55-AF70-263A6AFA3759}"/>
              </a:ext>
            </a:extLst>
          </p:cNvPr>
          <p:cNvSpPr>
            <a:spLocks noGrp="1"/>
          </p:cNvSpPr>
          <p:nvPr>
            <p:ph idx="1"/>
          </p:nvPr>
        </p:nvSpPr>
        <p:spPr/>
        <p:txBody>
          <a:bodyPr/>
          <a:lstStyle/>
          <a:p>
            <a:pPr marL="457200" indent="-457200">
              <a:lnSpc>
                <a:spcPts val="3400"/>
              </a:lnSpc>
              <a:spcBef>
                <a:spcPct val="0"/>
              </a:spcBef>
              <a:buFont typeface="Wingdings" pitchFamily="2" charset="2"/>
              <a:buChar char="Ø"/>
            </a:pPr>
            <a:r>
              <a:rPr lang="pt-PT" altLang="en-US" dirty="0"/>
              <a:t>Introdução</a:t>
            </a:r>
          </a:p>
          <a:p>
            <a:pPr marL="457200" indent="-457200">
              <a:lnSpc>
                <a:spcPts val="3400"/>
              </a:lnSpc>
              <a:spcBef>
                <a:spcPct val="0"/>
              </a:spcBef>
              <a:buFont typeface="Wingdings" pitchFamily="2" charset="2"/>
              <a:buChar char="Ø"/>
            </a:pPr>
            <a:r>
              <a:rPr lang="pt-PT" altLang="en-US" dirty="0" err="1"/>
              <a:t>Switching</a:t>
            </a:r>
            <a:r>
              <a:rPr lang="pt-PT" altLang="en-US" dirty="0"/>
              <a:t> </a:t>
            </a:r>
            <a:r>
              <a:rPr lang="pt-PT" altLang="en-US" dirty="0" err="1"/>
              <a:t>and</a:t>
            </a:r>
            <a:r>
              <a:rPr lang="pt-PT" altLang="en-US" dirty="0"/>
              <a:t> </a:t>
            </a:r>
            <a:r>
              <a:rPr lang="pt-PT" altLang="en-US" dirty="0" err="1"/>
              <a:t>Bridging</a:t>
            </a:r>
            <a:endParaRPr lang="pt-PT" altLang="en-US" dirty="0"/>
          </a:p>
          <a:p>
            <a:pPr marL="457200" indent="-457200">
              <a:lnSpc>
                <a:spcPts val="3400"/>
              </a:lnSpc>
              <a:spcBef>
                <a:spcPct val="0"/>
              </a:spcBef>
              <a:buFont typeface="Wingdings" pitchFamily="2" charset="2"/>
              <a:buChar char="Ø"/>
            </a:pPr>
            <a:r>
              <a:rPr lang="pt-PT" altLang="en-US" dirty="0" err="1"/>
              <a:t>Datagrama</a:t>
            </a:r>
            <a:endParaRPr lang="pt-PT" altLang="en-US" dirty="0"/>
          </a:p>
          <a:p>
            <a:pPr marL="457200" indent="-457200">
              <a:lnSpc>
                <a:spcPts val="3400"/>
              </a:lnSpc>
              <a:spcBef>
                <a:spcPct val="0"/>
              </a:spcBef>
              <a:buFont typeface="Wingdings" pitchFamily="2" charset="2"/>
              <a:buChar char="Ø"/>
            </a:pPr>
            <a:r>
              <a:rPr lang="pt-PT" altLang="en-US" dirty="0"/>
              <a:t>Virtual </a:t>
            </a:r>
            <a:r>
              <a:rPr lang="pt-PT" altLang="en-US" dirty="0" err="1"/>
              <a:t>Circuits</a:t>
            </a:r>
            <a:endParaRPr lang="pt-PT" altLang="en-US" dirty="0"/>
          </a:p>
          <a:p>
            <a:pPr marL="457200" indent="-457200">
              <a:lnSpc>
                <a:spcPts val="3400"/>
              </a:lnSpc>
              <a:spcBef>
                <a:spcPct val="0"/>
              </a:spcBef>
              <a:buFont typeface="Wingdings" pitchFamily="2" charset="2"/>
              <a:buChar char="Ø"/>
            </a:pPr>
            <a:r>
              <a:rPr lang="pt-PT" altLang="en-US" dirty="0" err="1"/>
              <a:t>Sourcing</a:t>
            </a:r>
            <a:r>
              <a:rPr lang="pt-PT" altLang="en-US" dirty="0"/>
              <a:t> </a:t>
            </a:r>
            <a:r>
              <a:rPr lang="pt-PT" altLang="en-US" dirty="0" err="1"/>
              <a:t>Routing</a:t>
            </a:r>
            <a:endParaRPr lang="pt-PT" altLang="en-US" dirty="0"/>
          </a:p>
          <a:p>
            <a:pPr marL="457200" indent="-457200">
              <a:lnSpc>
                <a:spcPts val="3400"/>
              </a:lnSpc>
              <a:spcBef>
                <a:spcPct val="0"/>
              </a:spcBef>
              <a:buFont typeface="Wingdings" pitchFamily="2" charset="2"/>
              <a:buChar char="Ø"/>
            </a:pPr>
            <a:r>
              <a:rPr lang="pt-PT" altLang="en-US" dirty="0"/>
              <a:t>Bridges </a:t>
            </a:r>
            <a:r>
              <a:rPr lang="pt-PT" altLang="en-US" dirty="0" err="1"/>
              <a:t>and</a:t>
            </a:r>
            <a:r>
              <a:rPr lang="pt-PT" altLang="en-US" dirty="0"/>
              <a:t> LAN </a:t>
            </a:r>
            <a:r>
              <a:rPr lang="pt-PT" altLang="en-US" dirty="0" err="1"/>
              <a:t>Switches</a:t>
            </a:r>
            <a:endParaRPr lang="en-US" altLang="en-US" dirty="0">
              <a:solidFill>
                <a:srgbClr val="003300"/>
              </a:solidFill>
            </a:endParaRPr>
          </a:p>
          <a:p>
            <a:pPr marL="457200" indent="-457200">
              <a:buFont typeface="Wingdings" pitchFamily="2" charset="2"/>
              <a:buChar char="Ø"/>
            </a:pPr>
            <a:endParaRPr lang="pt-PT" dirty="0"/>
          </a:p>
        </p:txBody>
      </p:sp>
      <p:sp>
        <p:nvSpPr>
          <p:cNvPr id="4" name="Date Placeholder 3">
            <a:extLst>
              <a:ext uri="{FF2B5EF4-FFF2-40B4-BE49-F238E27FC236}">
                <a16:creationId xmlns:a16="http://schemas.microsoft.com/office/drawing/2014/main" id="{9983CCF9-B39A-408A-A8FD-BB62748486CE}"/>
              </a:ext>
            </a:extLst>
          </p:cNvPr>
          <p:cNvSpPr>
            <a:spLocks noGrp="1"/>
          </p:cNvSpPr>
          <p:nvPr>
            <p:ph type="dt" sz="half" idx="10"/>
          </p:nvPr>
        </p:nvSpPr>
        <p:spPr/>
        <p:txBody>
          <a:bodyPr/>
          <a:lstStyle/>
          <a:p>
            <a:fld id="{E7A6F6C5-2168-483D-8646-6879DF100DBE}" type="datetime1">
              <a:rPr lang="pt-PT" smtClean="0"/>
              <a:t>30/07/2024</a:t>
            </a:fld>
            <a:endParaRPr lang="en-US" dirty="0"/>
          </a:p>
        </p:txBody>
      </p:sp>
      <p:sp>
        <p:nvSpPr>
          <p:cNvPr id="6" name="Slide Number Placeholder 5">
            <a:extLst>
              <a:ext uri="{FF2B5EF4-FFF2-40B4-BE49-F238E27FC236}">
                <a16:creationId xmlns:a16="http://schemas.microsoft.com/office/drawing/2014/main" id="{564F490F-50B4-4132-BFD6-BD4B13A60B26}"/>
              </a:ext>
            </a:extLst>
          </p:cNvPr>
          <p:cNvSpPr>
            <a:spLocks noGrp="1"/>
          </p:cNvSpPr>
          <p:nvPr>
            <p:ph type="sldNum" sz="quarter" idx="12"/>
          </p:nvPr>
        </p:nvSpPr>
        <p:spPr/>
        <p:txBody>
          <a:bodyPr/>
          <a:lstStyle/>
          <a:p>
            <a:fld id="{0023C5BA-212A-4618-87B1-C700690D5974}" type="slidenum">
              <a:rPr lang="en-US" smtClean="0"/>
              <a:pPr/>
              <a:t>2</a:t>
            </a:fld>
            <a:endParaRPr lang="en-US" dirty="0"/>
          </a:p>
        </p:txBody>
      </p:sp>
    </p:spTree>
    <p:extLst>
      <p:ext uri="{BB962C8B-B14F-4D97-AF65-F5344CB8AC3E}">
        <p14:creationId xmlns:p14="http://schemas.microsoft.com/office/powerpoint/2010/main" val="28050638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0613" y="2518389"/>
            <a:ext cx="4471219" cy="1325563"/>
          </a:xfrm>
        </p:spPr>
        <p:txBody>
          <a:bodyPr/>
          <a:lstStyle/>
          <a:p>
            <a:r>
              <a:rPr lang="pt-PT" dirty="0">
                <a:latin typeface="Garamond" pitchFamily="18" charset="0"/>
              </a:rPr>
              <a:t>OBRIGADO !!!</a:t>
            </a:r>
          </a:p>
        </p:txBody>
      </p:sp>
      <p:sp>
        <p:nvSpPr>
          <p:cNvPr id="4" name="Slide Number Placeholder 3"/>
          <p:cNvSpPr>
            <a:spLocks noGrp="1"/>
          </p:cNvSpPr>
          <p:nvPr>
            <p:ph type="sldNum" sz="quarter" idx="12"/>
          </p:nvPr>
        </p:nvSpPr>
        <p:spPr/>
        <p:txBody>
          <a:bodyPr/>
          <a:lstStyle/>
          <a:p>
            <a:fld id="{ED41C522-C81A-4BEA-B11A-109EC32234AC}" type="slidenum">
              <a:rPr lang="en-ZA" smtClean="0"/>
              <a:pPr/>
              <a:t>20</a:t>
            </a:fld>
            <a:endParaRPr lang="en-ZA"/>
          </a:p>
        </p:txBody>
      </p:sp>
      <p:sp>
        <p:nvSpPr>
          <p:cNvPr id="3" name="Date Placeholder 2">
            <a:extLst>
              <a:ext uri="{FF2B5EF4-FFF2-40B4-BE49-F238E27FC236}">
                <a16:creationId xmlns:a16="http://schemas.microsoft.com/office/drawing/2014/main" id="{31A5DFD6-C916-4067-87D9-C0A14480E568}"/>
              </a:ext>
            </a:extLst>
          </p:cNvPr>
          <p:cNvSpPr>
            <a:spLocks noGrp="1"/>
          </p:cNvSpPr>
          <p:nvPr>
            <p:ph type="dt" sz="half" idx="10"/>
          </p:nvPr>
        </p:nvSpPr>
        <p:spPr/>
        <p:txBody>
          <a:bodyPr/>
          <a:lstStyle/>
          <a:p>
            <a:fld id="{ABFFD360-0756-48B6-939B-94904EBC1007}" type="datetime1">
              <a:rPr lang="pt-PT" smtClean="0"/>
              <a:t>30/07/2024</a:t>
            </a:fld>
            <a:endParaRPr lang="en-US"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262DE-EFC4-4BAB-890E-78F39F484FC2}"/>
              </a:ext>
            </a:extLst>
          </p:cNvPr>
          <p:cNvSpPr>
            <a:spLocks noGrp="1"/>
          </p:cNvSpPr>
          <p:nvPr>
            <p:ph type="title"/>
          </p:nvPr>
        </p:nvSpPr>
        <p:spPr>
          <a:xfrm>
            <a:off x="838200" y="169183"/>
            <a:ext cx="10515600" cy="689234"/>
          </a:xfrm>
        </p:spPr>
        <p:txBody>
          <a:bodyPr>
            <a:normAutofit fontScale="90000"/>
          </a:bodyPr>
          <a:lstStyle/>
          <a:p>
            <a:r>
              <a:rPr lang="en-US" altLang="en-US" dirty="0">
                <a:solidFill>
                  <a:srgbClr val="003300"/>
                </a:solidFill>
              </a:rPr>
              <a:t>1. </a:t>
            </a:r>
            <a:r>
              <a:rPr lang="pt-PT" altLang="en-US" dirty="0"/>
              <a:t>Introdução</a:t>
            </a:r>
            <a:endParaRPr lang="en-US" dirty="0"/>
          </a:p>
        </p:txBody>
      </p:sp>
      <p:sp>
        <p:nvSpPr>
          <p:cNvPr id="3" name="Content Placeholder 2">
            <a:extLst>
              <a:ext uri="{FF2B5EF4-FFF2-40B4-BE49-F238E27FC236}">
                <a16:creationId xmlns:a16="http://schemas.microsoft.com/office/drawing/2014/main" id="{ADCFE509-77F6-4A55-AF70-263A6AFA3759}"/>
              </a:ext>
            </a:extLst>
          </p:cNvPr>
          <p:cNvSpPr>
            <a:spLocks noGrp="1"/>
          </p:cNvSpPr>
          <p:nvPr>
            <p:ph idx="1"/>
          </p:nvPr>
        </p:nvSpPr>
        <p:spPr>
          <a:xfrm>
            <a:off x="709127" y="858417"/>
            <a:ext cx="10851502" cy="5411754"/>
          </a:xfrm>
        </p:spPr>
        <p:txBody>
          <a:bodyPr>
            <a:normAutofit/>
          </a:bodyPr>
          <a:lstStyle/>
          <a:p>
            <a:pPr marL="457200" indent="-457200">
              <a:lnSpc>
                <a:spcPts val="3900"/>
              </a:lnSpc>
              <a:spcBef>
                <a:spcPct val="0"/>
              </a:spcBef>
              <a:buFont typeface="Arial" panose="020B0604020202020204" pitchFamily="34" charset="0"/>
              <a:buChar char="•"/>
            </a:pPr>
            <a:r>
              <a:rPr lang="en-US" altLang="en-US" sz="2400" dirty="0" err="1">
                <a:latin typeface="Georgia" panose="02040502050405020303" pitchFamily="18" charset="0"/>
              </a:rPr>
              <a:t>Varias</a:t>
            </a:r>
            <a:r>
              <a:rPr lang="en-US" altLang="en-US" sz="2400" dirty="0">
                <a:latin typeface="Georgia" panose="02040502050405020303" pitchFamily="18" charset="0"/>
              </a:rPr>
              <a:t> </a:t>
            </a:r>
            <a:r>
              <a:rPr lang="en-US" altLang="en-US" sz="2400" dirty="0" err="1">
                <a:latin typeface="Georgia" panose="02040502050405020303" pitchFamily="18" charset="0"/>
              </a:rPr>
              <a:t>tecnologias</a:t>
            </a:r>
            <a:r>
              <a:rPr lang="en-US" altLang="en-US" sz="2400" dirty="0">
                <a:latin typeface="Georgia" panose="02040502050405020303" pitchFamily="18" charset="0"/>
              </a:rPr>
              <a:t> </a:t>
            </a:r>
            <a:r>
              <a:rPr lang="en-US" altLang="en-US" sz="2400" dirty="0" err="1">
                <a:latin typeface="Georgia" panose="02040502050405020303" pitchFamily="18" charset="0"/>
              </a:rPr>
              <a:t>podem</a:t>
            </a:r>
            <a:r>
              <a:rPr lang="en-US" altLang="en-US" sz="2400" dirty="0">
                <a:latin typeface="Georgia" panose="02040502050405020303" pitchFamily="18" charset="0"/>
              </a:rPr>
              <a:t> </a:t>
            </a:r>
            <a:r>
              <a:rPr lang="en-US" altLang="en-US" sz="2400" dirty="0" err="1">
                <a:latin typeface="Georgia" panose="02040502050405020303" pitchFamily="18" charset="0"/>
              </a:rPr>
              <a:t>ser</a:t>
            </a:r>
            <a:r>
              <a:rPr lang="en-US" altLang="en-US" sz="2400" dirty="0">
                <a:latin typeface="Georgia" panose="02040502050405020303" pitchFamily="18" charset="0"/>
              </a:rPr>
              <a:t> </a:t>
            </a:r>
            <a:r>
              <a:rPr lang="en-US" altLang="en-US" sz="2400" dirty="0" err="1">
                <a:latin typeface="Georgia" panose="02040502050405020303" pitchFamily="18" charset="0"/>
              </a:rPr>
              <a:t>usadas</a:t>
            </a:r>
            <a:r>
              <a:rPr lang="en-US" altLang="en-US" sz="2400" dirty="0">
                <a:latin typeface="Georgia" panose="02040502050405020303" pitchFamily="18" charset="0"/>
              </a:rPr>
              <a:t> para </a:t>
            </a:r>
            <a:r>
              <a:rPr lang="en-US" altLang="en-US" sz="2400" dirty="0" err="1">
                <a:latin typeface="Georgia" panose="02040502050405020303" pitchFamily="18" charset="0"/>
              </a:rPr>
              <a:t>construir</a:t>
            </a:r>
            <a:r>
              <a:rPr lang="en-US" altLang="en-US" sz="2400" dirty="0">
                <a:latin typeface="Georgia" panose="02040502050405020303" pitchFamily="18" charset="0"/>
              </a:rPr>
              <a:t> Links “</a:t>
            </a:r>
            <a:r>
              <a:rPr lang="en-US" altLang="en-US" sz="2400" b="1" dirty="0">
                <a:latin typeface="Georgia" panose="02040502050405020303" pitchFamily="18" charset="0"/>
              </a:rPr>
              <a:t>ultima-</a:t>
            </a:r>
            <a:r>
              <a:rPr lang="en-US" altLang="en-US" sz="2400" b="1" dirty="0" err="1">
                <a:latin typeface="Georgia" panose="02040502050405020303" pitchFamily="18" charset="0"/>
              </a:rPr>
              <a:t>milha</a:t>
            </a:r>
            <a:r>
              <a:rPr lang="en-US" altLang="en-US" sz="2400" dirty="0">
                <a:latin typeface="Georgia" panose="02040502050405020303" pitchFamily="18" charset="0"/>
              </a:rPr>
              <a:t>” </a:t>
            </a:r>
            <a:r>
              <a:rPr lang="en-US" altLang="en-US" sz="2400" dirty="0" err="1">
                <a:latin typeface="Georgia" panose="02040502050405020303" pitchFamily="18" charset="0"/>
              </a:rPr>
              <a:t>ou</a:t>
            </a:r>
            <a:r>
              <a:rPr lang="en-US" altLang="en-US" sz="2400" dirty="0">
                <a:latin typeface="Georgia" panose="02040502050405020303" pitchFamily="18" charset="0"/>
              </a:rPr>
              <a:t> para </a:t>
            </a:r>
            <a:r>
              <a:rPr lang="en-US" altLang="en-US" sz="2400" dirty="0" err="1">
                <a:latin typeface="Georgia" panose="02040502050405020303" pitchFamily="18" charset="0"/>
              </a:rPr>
              <a:t>conectar</a:t>
            </a:r>
            <a:r>
              <a:rPr lang="en-US" altLang="en-US" sz="2400" dirty="0">
                <a:latin typeface="Georgia" panose="02040502050405020303" pitchFamily="18" charset="0"/>
              </a:rPr>
              <a:t> um </a:t>
            </a:r>
            <a:r>
              <a:rPr lang="en-US" altLang="en-US" sz="2400" dirty="0" err="1">
                <a:latin typeface="Georgia" panose="02040502050405020303" pitchFamily="18" charset="0"/>
              </a:rPr>
              <a:t>número</a:t>
            </a:r>
            <a:r>
              <a:rPr lang="en-US" altLang="en-US" sz="2400" dirty="0">
                <a:latin typeface="Georgia" panose="02040502050405020303" pitchFamily="18" charset="0"/>
              </a:rPr>
              <a:t> </a:t>
            </a:r>
            <a:r>
              <a:rPr lang="en-US" altLang="en-US" sz="2400" dirty="0" err="1">
                <a:latin typeface="Georgia" panose="02040502050405020303" pitchFamily="18" charset="0"/>
              </a:rPr>
              <a:t>modesto</a:t>
            </a:r>
            <a:r>
              <a:rPr lang="en-US" altLang="en-US" sz="2400" dirty="0">
                <a:latin typeface="Georgia" panose="02040502050405020303" pitchFamily="18" charset="0"/>
              </a:rPr>
              <a:t> de </a:t>
            </a:r>
            <a:r>
              <a:rPr lang="en-US" altLang="en-US" sz="2400" dirty="0" err="1">
                <a:latin typeface="Georgia" panose="02040502050405020303" pitchFamily="18" charset="0"/>
              </a:rPr>
              <a:t>nós</a:t>
            </a:r>
            <a:r>
              <a:rPr lang="en-US" altLang="en-US" sz="2400" dirty="0">
                <a:latin typeface="Georgia" panose="02040502050405020303" pitchFamily="18" charset="0"/>
              </a:rPr>
              <a:t> </a:t>
            </a:r>
            <a:r>
              <a:rPr lang="en-US" altLang="en-US" sz="2400" dirty="0" err="1">
                <a:latin typeface="Georgia" panose="02040502050405020303" pitchFamily="18" charset="0"/>
              </a:rPr>
              <a:t>juntos</a:t>
            </a:r>
            <a:r>
              <a:rPr lang="en-US" altLang="en-US" sz="2400" dirty="0">
                <a:latin typeface="Georgia" panose="02040502050405020303" pitchFamily="18" charset="0"/>
              </a:rPr>
              <a:t>, mas </a:t>
            </a:r>
            <a:r>
              <a:rPr lang="en-US" altLang="en-US" sz="2400" dirty="0" err="1">
                <a:latin typeface="Georgia" panose="02040502050405020303" pitchFamily="18" charset="0"/>
              </a:rPr>
              <a:t>como</a:t>
            </a:r>
            <a:r>
              <a:rPr lang="en-US" altLang="en-US" sz="2400" dirty="0">
                <a:latin typeface="Georgia" panose="02040502050405020303" pitchFamily="18" charset="0"/>
              </a:rPr>
              <a:t> </a:t>
            </a:r>
            <a:r>
              <a:rPr lang="en-US" altLang="en-US" sz="2400" dirty="0" err="1">
                <a:latin typeface="Georgia" panose="02040502050405020303" pitchFamily="18" charset="0"/>
              </a:rPr>
              <a:t>construímos</a:t>
            </a:r>
            <a:r>
              <a:rPr lang="en-US" altLang="en-US" sz="2400" dirty="0">
                <a:latin typeface="Georgia" panose="02040502050405020303" pitchFamily="18" charset="0"/>
              </a:rPr>
              <a:t> </a:t>
            </a:r>
            <a:r>
              <a:rPr lang="en-US" altLang="en-US" sz="2400" dirty="0" err="1">
                <a:latin typeface="Georgia" panose="02040502050405020303" pitchFamily="18" charset="0"/>
              </a:rPr>
              <a:t>redes</a:t>
            </a:r>
            <a:r>
              <a:rPr lang="en-US" altLang="en-US" sz="2400" dirty="0">
                <a:latin typeface="Georgia" panose="02040502050405020303" pitchFamily="18" charset="0"/>
              </a:rPr>
              <a:t> de </a:t>
            </a:r>
            <a:r>
              <a:rPr lang="en-US" altLang="en-US" sz="2400" dirty="0" err="1">
                <a:latin typeface="Georgia" panose="02040502050405020303" pitchFamily="18" charset="0"/>
              </a:rPr>
              <a:t>escala</a:t>
            </a:r>
            <a:r>
              <a:rPr lang="en-US" altLang="en-US" sz="2400" dirty="0">
                <a:latin typeface="Georgia" panose="02040502050405020303" pitchFamily="18" charset="0"/>
              </a:rPr>
              <a:t> global? </a:t>
            </a:r>
          </a:p>
          <a:p>
            <a:pPr marL="457200" indent="-457200">
              <a:lnSpc>
                <a:spcPts val="3900"/>
              </a:lnSpc>
              <a:spcBef>
                <a:spcPct val="0"/>
              </a:spcBef>
              <a:buFont typeface="Arial" panose="020B0604020202020204" pitchFamily="34" charset="0"/>
              <a:buChar char="•"/>
            </a:pPr>
            <a:r>
              <a:rPr lang="pt-PT" altLang="en-US" sz="2400" dirty="0">
                <a:latin typeface="Georgia" panose="02040502050405020303" pitchFamily="18" charset="0"/>
              </a:rPr>
              <a:t>Uma única rede Ethernet pode interconectar não mais que 1024 hosts; </a:t>
            </a:r>
            <a:r>
              <a:rPr lang="en-US" altLang="en-US" sz="2400" dirty="0">
                <a:latin typeface="Georgia" panose="02040502050405020303" pitchFamily="18" charset="0"/>
              </a:rPr>
              <a:t>um link </a:t>
            </a:r>
            <a:r>
              <a:rPr lang="en-US" altLang="en-US" sz="2400" dirty="0" err="1">
                <a:latin typeface="Georgia" panose="02040502050405020303" pitchFamily="18" charset="0"/>
              </a:rPr>
              <a:t>ponto</a:t>
            </a:r>
            <a:r>
              <a:rPr lang="en-US" altLang="en-US" sz="2400" dirty="0">
                <a:latin typeface="Georgia" panose="02040502050405020303" pitchFamily="18" charset="0"/>
              </a:rPr>
              <a:t>-a-</a:t>
            </a:r>
            <a:r>
              <a:rPr lang="en-US" altLang="en-US" sz="2400" dirty="0" err="1">
                <a:latin typeface="Georgia" panose="02040502050405020303" pitchFamily="18" charset="0"/>
              </a:rPr>
              <a:t>ponto</a:t>
            </a:r>
            <a:r>
              <a:rPr lang="en-US" altLang="en-US" sz="2400" dirty="0">
                <a:latin typeface="Georgia" panose="02040502050405020303" pitchFamily="18" charset="0"/>
              </a:rPr>
              <a:t> </a:t>
            </a:r>
            <a:r>
              <a:rPr lang="en-US" altLang="en-US" sz="2400" dirty="0" err="1">
                <a:latin typeface="Georgia" panose="02040502050405020303" pitchFamily="18" charset="0"/>
              </a:rPr>
              <a:t>conecta</a:t>
            </a:r>
            <a:r>
              <a:rPr lang="en-US" altLang="en-US" sz="2400" dirty="0">
                <a:latin typeface="Georgia" panose="02040502050405020303" pitchFamily="18" charset="0"/>
              </a:rPr>
              <a:t> </a:t>
            </a:r>
            <a:r>
              <a:rPr lang="en-US" altLang="en-US" sz="2400" dirty="0" err="1">
                <a:latin typeface="Georgia" panose="02040502050405020303" pitchFamily="18" charset="0"/>
              </a:rPr>
              <a:t>apenas</a:t>
            </a:r>
            <a:r>
              <a:rPr lang="en-US" altLang="en-US" sz="2400" dirty="0">
                <a:latin typeface="Georgia" panose="02040502050405020303" pitchFamily="18" charset="0"/>
              </a:rPr>
              <a:t> </a:t>
            </a:r>
            <a:r>
              <a:rPr lang="en-US" altLang="en-US" sz="2400" dirty="0" err="1">
                <a:latin typeface="Georgia" panose="02040502050405020303" pitchFamily="18" charset="0"/>
              </a:rPr>
              <a:t>dois</a:t>
            </a:r>
            <a:r>
              <a:rPr lang="en-US" altLang="en-US" sz="2400" dirty="0">
                <a:latin typeface="Georgia" panose="02040502050405020303" pitchFamily="18" charset="0"/>
              </a:rPr>
              <a:t>. </a:t>
            </a:r>
            <a:r>
              <a:rPr lang="en-US" altLang="en-US" sz="2400" dirty="0" err="1">
                <a:latin typeface="Georgia" panose="02040502050405020303" pitchFamily="18" charset="0"/>
              </a:rPr>
              <a:t>Redes</a:t>
            </a:r>
            <a:r>
              <a:rPr lang="en-US" altLang="en-US" sz="2400" dirty="0">
                <a:latin typeface="Georgia" panose="02040502050405020303" pitchFamily="18" charset="0"/>
              </a:rPr>
              <a:t> </a:t>
            </a:r>
            <a:r>
              <a:rPr lang="en-US" altLang="en-US" sz="2400" dirty="0" err="1">
                <a:latin typeface="Georgia" panose="02040502050405020303" pitchFamily="18" charset="0"/>
              </a:rPr>
              <a:t>sem</a:t>
            </a:r>
            <a:r>
              <a:rPr lang="en-US" altLang="en-US" sz="2400" dirty="0">
                <a:latin typeface="Georgia" panose="02040502050405020303" pitchFamily="18" charset="0"/>
              </a:rPr>
              <a:t> </a:t>
            </a:r>
            <a:r>
              <a:rPr lang="en-US" altLang="en-US" sz="2400" dirty="0" err="1">
                <a:latin typeface="Georgia" panose="02040502050405020303" pitchFamily="18" charset="0"/>
              </a:rPr>
              <a:t>fio</a:t>
            </a:r>
            <a:r>
              <a:rPr lang="en-US" altLang="en-US" sz="2400" dirty="0">
                <a:latin typeface="Georgia" panose="02040502050405020303" pitchFamily="18" charset="0"/>
              </a:rPr>
              <a:t> </a:t>
            </a:r>
            <a:r>
              <a:rPr lang="en-US" altLang="en-US" sz="2400" dirty="0" err="1">
                <a:latin typeface="Georgia" panose="02040502050405020303" pitchFamily="18" charset="0"/>
              </a:rPr>
              <a:t>são</a:t>
            </a:r>
            <a:r>
              <a:rPr lang="en-US" altLang="en-US" sz="2400" dirty="0">
                <a:latin typeface="Georgia" panose="02040502050405020303" pitchFamily="18" charset="0"/>
              </a:rPr>
              <a:t> </a:t>
            </a:r>
            <a:r>
              <a:rPr lang="en-US" altLang="en-US" sz="2400" dirty="0" err="1">
                <a:latin typeface="Georgia" panose="02040502050405020303" pitchFamily="18" charset="0"/>
              </a:rPr>
              <a:t>limitadas</a:t>
            </a:r>
            <a:r>
              <a:rPr lang="en-US" altLang="en-US" sz="2400" dirty="0">
                <a:latin typeface="Georgia" panose="02040502050405020303" pitchFamily="18" charset="0"/>
              </a:rPr>
              <a:t> </a:t>
            </a:r>
            <a:r>
              <a:rPr lang="en-US" altLang="en-US" sz="2400" dirty="0" err="1">
                <a:latin typeface="Georgia" panose="02040502050405020303" pitchFamily="18" charset="0"/>
              </a:rPr>
              <a:t>pelos</a:t>
            </a:r>
            <a:r>
              <a:rPr lang="en-US" altLang="en-US" sz="2400" dirty="0">
                <a:latin typeface="Georgia" panose="02040502050405020303" pitchFamily="18" charset="0"/>
              </a:rPr>
              <a:t> </a:t>
            </a:r>
            <a:r>
              <a:rPr lang="en-US" altLang="en-US" sz="2400" dirty="0" err="1">
                <a:latin typeface="Georgia" panose="02040502050405020303" pitchFamily="18" charset="0"/>
              </a:rPr>
              <a:t>intervalos</a:t>
            </a:r>
            <a:r>
              <a:rPr lang="en-US" altLang="en-US" sz="2400" dirty="0">
                <a:latin typeface="Georgia" panose="02040502050405020303" pitchFamily="18" charset="0"/>
              </a:rPr>
              <a:t> de </a:t>
            </a:r>
            <a:r>
              <a:rPr lang="en-US" altLang="en-US" sz="2400" dirty="0" err="1">
                <a:latin typeface="Georgia" panose="02040502050405020303" pitchFamily="18" charset="0"/>
              </a:rPr>
              <a:t>seus</a:t>
            </a:r>
            <a:r>
              <a:rPr lang="en-US" altLang="en-US" sz="2400" dirty="0">
                <a:latin typeface="Georgia" panose="02040502050405020303" pitchFamily="18" charset="0"/>
              </a:rPr>
              <a:t> </a:t>
            </a:r>
            <a:r>
              <a:rPr lang="en-US" altLang="en-US" sz="2400" dirty="0" err="1">
                <a:latin typeface="Georgia" panose="02040502050405020303" pitchFamily="18" charset="0"/>
              </a:rPr>
              <a:t>rádios</a:t>
            </a:r>
            <a:r>
              <a:rPr lang="en-US" altLang="en-US" sz="2400" dirty="0">
                <a:latin typeface="Georgia" panose="02040502050405020303" pitchFamily="18" charset="0"/>
              </a:rPr>
              <a:t>. Para </a:t>
            </a:r>
            <a:r>
              <a:rPr lang="en-US" altLang="en-US" sz="2400" dirty="0" err="1">
                <a:latin typeface="Georgia" panose="02040502050405020303" pitchFamily="18" charset="0"/>
              </a:rPr>
              <a:t>construir</a:t>
            </a:r>
            <a:r>
              <a:rPr lang="en-US" altLang="en-US" sz="2400" dirty="0">
                <a:latin typeface="Georgia" panose="02040502050405020303" pitchFamily="18" charset="0"/>
              </a:rPr>
              <a:t> </a:t>
            </a:r>
            <a:r>
              <a:rPr lang="en-US" altLang="en-US" sz="2400" dirty="0" err="1">
                <a:latin typeface="Georgia" panose="02040502050405020303" pitchFamily="18" charset="0"/>
              </a:rPr>
              <a:t>uma</a:t>
            </a:r>
            <a:r>
              <a:rPr lang="en-US" altLang="en-US" sz="2400" dirty="0">
                <a:latin typeface="Georgia" panose="02040502050405020303" pitchFamily="18" charset="0"/>
              </a:rPr>
              <a:t> </a:t>
            </a:r>
            <a:r>
              <a:rPr lang="en-US" altLang="en-US" sz="2400" dirty="0" err="1">
                <a:latin typeface="Georgia" panose="02040502050405020303" pitchFamily="18" charset="0"/>
              </a:rPr>
              <a:t>rede</a:t>
            </a:r>
            <a:r>
              <a:rPr lang="en-US" altLang="en-US" sz="2400" dirty="0">
                <a:latin typeface="Georgia" panose="02040502050405020303" pitchFamily="18" charset="0"/>
              </a:rPr>
              <a:t> global, </a:t>
            </a:r>
            <a:r>
              <a:rPr lang="en-US" altLang="en-US" sz="2400" dirty="0" err="1">
                <a:latin typeface="Georgia" panose="02040502050405020303" pitchFamily="18" charset="0"/>
              </a:rPr>
              <a:t>precisamos</a:t>
            </a:r>
            <a:r>
              <a:rPr lang="en-US" altLang="en-US" sz="2400" dirty="0">
                <a:latin typeface="Georgia" panose="02040502050405020303" pitchFamily="18" charset="0"/>
              </a:rPr>
              <a:t> de </a:t>
            </a:r>
            <a:r>
              <a:rPr lang="en-US" altLang="en-US" sz="2400" dirty="0" err="1">
                <a:latin typeface="Georgia" panose="02040502050405020303" pitchFamily="18" charset="0"/>
              </a:rPr>
              <a:t>uma</a:t>
            </a:r>
            <a:r>
              <a:rPr lang="en-US" altLang="en-US" sz="2400" dirty="0">
                <a:latin typeface="Georgia" panose="02040502050405020303" pitchFamily="18" charset="0"/>
              </a:rPr>
              <a:t> </a:t>
            </a:r>
            <a:r>
              <a:rPr lang="en-US" altLang="en-US" sz="2400" dirty="0" err="1">
                <a:latin typeface="Georgia" panose="02040502050405020303" pitchFamily="18" charset="0"/>
              </a:rPr>
              <a:t>maneira</a:t>
            </a:r>
            <a:r>
              <a:rPr lang="en-US" altLang="en-US" sz="2400" dirty="0">
                <a:latin typeface="Georgia" panose="02040502050405020303" pitchFamily="18" charset="0"/>
              </a:rPr>
              <a:t> de </a:t>
            </a:r>
            <a:r>
              <a:rPr lang="en-US" altLang="en-US" sz="2400" dirty="0" err="1">
                <a:latin typeface="Georgia" panose="02040502050405020303" pitchFamily="18" charset="0"/>
              </a:rPr>
              <a:t>interconectar</a:t>
            </a:r>
            <a:r>
              <a:rPr lang="en-US" altLang="en-US" sz="2400" dirty="0">
                <a:latin typeface="Georgia" panose="02040502050405020303" pitchFamily="18" charset="0"/>
              </a:rPr>
              <a:t> </a:t>
            </a:r>
            <a:r>
              <a:rPr lang="en-US" altLang="en-US" sz="2400" dirty="0" err="1">
                <a:latin typeface="Georgia" panose="02040502050405020303" pitchFamily="18" charset="0"/>
              </a:rPr>
              <a:t>esses</a:t>
            </a:r>
            <a:r>
              <a:rPr lang="en-US" altLang="en-US" sz="2400" dirty="0">
                <a:latin typeface="Georgia" panose="02040502050405020303" pitchFamily="18" charset="0"/>
              </a:rPr>
              <a:t> </a:t>
            </a:r>
            <a:r>
              <a:rPr lang="en-US" altLang="en-US" sz="2400" dirty="0" err="1">
                <a:latin typeface="Georgia" panose="02040502050405020303" pitchFamily="18" charset="0"/>
              </a:rPr>
              <a:t>diferentes</a:t>
            </a:r>
            <a:r>
              <a:rPr lang="en-US" altLang="en-US" sz="2400" dirty="0">
                <a:latin typeface="Georgia" panose="02040502050405020303" pitchFamily="18" charset="0"/>
              </a:rPr>
              <a:t> </a:t>
            </a:r>
            <a:r>
              <a:rPr lang="en-US" altLang="en-US" sz="2400" dirty="0" err="1">
                <a:latin typeface="Georgia" panose="02040502050405020303" pitchFamily="18" charset="0"/>
              </a:rPr>
              <a:t>tipos</a:t>
            </a:r>
            <a:r>
              <a:rPr lang="en-US" altLang="en-US" sz="2400" dirty="0">
                <a:latin typeface="Georgia" panose="02040502050405020303" pitchFamily="18" charset="0"/>
              </a:rPr>
              <a:t> de links e </a:t>
            </a:r>
            <a:r>
              <a:rPr lang="en-US" altLang="en-US" sz="2400" dirty="0" err="1">
                <a:latin typeface="Georgia" panose="02040502050405020303" pitchFamily="18" charset="0"/>
              </a:rPr>
              <a:t>redes</a:t>
            </a:r>
            <a:r>
              <a:rPr lang="en-US" altLang="en-US" sz="2400" dirty="0" smtClean="0">
                <a:latin typeface="Georgia" panose="02040502050405020303" pitchFamily="18" charset="0"/>
              </a:rPr>
              <a:t>.</a:t>
            </a:r>
            <a:endParaRPr lang="en-US" altLang="en-US" sz="2400" dirty="0">
              <a:latin typeface="Georgia" panose="02040502050405020303" pitchFamily="18" charset="0"/>
            </a:endParaRPr>
          </a:p>
          <a:p>
            <a:pPr marL="457200" indent="-457200">
              <a:lnSpc>
                <a:spcPts val="3900"/>
              </a:lnSpc>
              <a:spcBef>
                <a:spcPct val="0"/>
              </a:spcBef>
              <a:buFont typeface="Arial" panose="020B0604020202020204" pitchFamily="34" charset="0"/>
              <a:buChar char="•"/>
            </a:pPr>
            <a:r>
              <a:rPr lang="en-US" altLang="en-US" sz="2400" dirty="0">
                <a:latin typeface="Georgia" panose="02040502050405020303" pitchFamily="18" charset="0"/>
              </a:rPr>
              <a:t> O </a:t>
            </a:r>
            <a:r>
              <a:rPr lang="en-US" altLang="en-US" sz="2400" dirty="0" err="1">
                <a:latin typeface="Georgia" panose="02040502050405020303" pitchFamily="18" charset="0"/>
              </a:rPr>
              <a:t>conceito</a:t>
            </a:r>
            <a:r>
              <a:rPr lang="en-US" altLang="en-US" sz="2400" dirty="0">
                <a:latin typeface="Georgia" panose="02040502050405020303" pitchFamily="18" charset="0"/>
              </a:rPr>
              <a:t> de </a:t>
            </a:r>
            <a:r>
              <a:rPr lang="en-US" altLang="en-US" sz="2400" dirty="0" err="1">
                <a:latin typeface="Georgia" panose="02040502050405020303" pitchFamily="18" charset="0"/>
              </a:rPr>
              <a:t>interconectar</a:t>
            </a:r>
            <a:r>
              <a:rPr lang="en-US" altLang="en-US" sz="2400" dirty="0">
                <a:latin typeface="Georgia" panose="02040502050405020303" pitchFamily="18" charset="0"/>
              </a:rPr>
              <a:t> </a:t>
            </a:r>
            <a:r>
              <a:rPr lang="en-US" altLang="en-US" sz="2400" dirty="0" err="1">
                <a:latin typeface="Georgia" panose="02040502050405020303" pitchFamily="18" charset="0"/>
              </a:rPr>
              <a:t>diferentes</a:t>
            </a:r>
            <a:r>
              <a:rPr lang="en-US" altLang="en-US" sz="2400" dirty="0">
                <a:latin typeface="Georgia" panose="02040502050405020303" pitchFamily="18" charset="0"/>
              </a:rPr>
              <a:t> </a:t>
            </a:r>
            <a:r>
              <a:rPr lang="en-US" altLang="en-US" sz="2400" dirty="0" err="1">
                <a:latin typeface="Georgia" panose="02040502050405020303" pitchFamily="18" charset="0"/>
              </a:rPr>
              <a:t>tipos</a:t>
            </a:r>
            <a:r>
              <a:rPr lang="en-US" altLang="en-US" sz="2400" dirty="0">
                <a:latin typeface="Georgia" panose="02040502050405020303" pitchFamily="18" charset="0"/>
              </a:rPr>
              <a:t> de </a:t>
            </a:r>
            <a:r>
              <a:rPr lang="en-US" altLang="en-US" sz="2400" dirty="0" err="1">
                <a:latin typeface="Georgia" panose="02040502050405020303" pitchFamily="18" charset="0"/>
              </a:rPr>
              <a:t>redes</a:t>
            </a:r>
            <a:r>
              <a:rPr lang="en-US" altLang="en-US" sz="2400" dirty="0">
                <a:latin typeface="Georgia" panose="02040502050405020303" pitchFamily="18" charset="0"/>
              </a:rPr>
              <a:t> para </a:t>
            </a:r>
            <a:r>
              <a:rPr lang="en-US" altLang="en-US" sz="2400" dirty="0" err="1">
                <a:latin typeface="Georgia" panose="02040502050405020303" pitchFamily="18" charset="0"/>
              </a:rPr>
              <a:t>construir</a:t>
            </a:r>
            <a:r>
              <a:rPr lang="en-US" altLang="en-US" sz="2400" dirty="0">
                <a:latin typeface="Georgia" panose="02040502050405020303" pitchFamily="18" charset="0"/>
              </a:rPr>
              <a:t> </a:t>
            </a:r>
            <a:r>
              <a:rPr lang="en-US" altLang="en-US" sz="2400" dirty="0" err="1">
                <a:latin typeface="Georgia" panose="02040502050405020303" pitchFamily="18" charset="0"/>
              </a:rPr>
              <a:t>uma</a:t>
            </a:r>
            <a:r>
              <a:rPr lang="en-US" altLang="en-US" sz="2400" dirty="0">
                <a:latin typeface="Georgia" panose="02040502050405020303" pitchFamily="18" charset="0"/>
              </a:rPr>
              <a:t> </a:t>
            </a:r>
            <a:r>
              <a:rPr lang="en-US" altLang="en-US" sz="2400" dirty="0" err="1">
                <a:latin typeface="Georgia" panose="02040502050405020303" pitchFamily="18" charset="0"/>
              </a:rPr>
              <a:t>grande</a:t>
            </a:r>
            <a:r>
              <a:rPr lang="en-US" altLang="en-US" sz="2400" dirty="0">
                <a:latin typeface="Georgia" panose="02040502050405020303" pitchFamily="18" charset="0"/>
              </a:rPr>
              <a:t> </a:t>
            </a:r>
            <a:r>
              <a:rPr lang="en-US" altLang="en-US" sz="2400" dirty="0" err="1">
                <a:latin typeface="Georgia" panose="02040502050405020303" pitchFamily="18" charset="0"/>
              </a:rPr>
              <a:t>rede</a:t>
            </a:r>
            <a:r>
              <a:rPr lang="en-US" altLang="en-US" sz="2400" dirty="0">
                <a:latin typeface="Georgia" panose="02040502050405020303" pitchFamily="18" charset="0"/>
              </a:rPr>
              <a:t> global é a </a:t>
            </a:r>
            <a:r>
              <a:rPr lang="en-US" altLang="en-US" sz="2400" dirty="0" err="1">
                <a:latin typeface="Georgia" panose="02040502050405020303" pitchFamily="18" charset="0"/>
              </a:rPr>
              <a:t>ideia</a:t>
            </a:r>
            <a:r>
              <a:rPr lang="en-US" altLang="en-US" sz="2400" dirty="0">
                <a:latin typeface="Georgia" panose="02040502050405020303" pitchFamily="18" charset="0"/>
              </a:rPr>
              <a:t> central da Internet e é </a:t>
            </a:r>
            <a:r>
              <a:rPr lang="en-US" altLang="en-US" sz="2400" dirty="0" err="1">
                <a:latin typeface="Georgia" panose="02040502050405020303" pitchFamily="18" charset="0"/>
              </a:rPr>
              <a:t>frequentemente</a:t>
            </a:r>
            <a:r>
              <a:rPr lang="en-US" altLang="en-US" sz="2400" dirty="0">
                <a:latin typeface="Georgia" panose="02040502050405020303" pitchFamily="18" charset="0"/>
              </a:rPr>
              <a:t> </a:t>
            </a:r>
            <a:r>
              <a:rPr lang="en-US" altLang="en-US" sz="2400" dirty="0" err="1">
                <a:latin typeface="Georgia" panose="02040502050405020303" pitchFamily="18" charset="0"/>
              </a:rPr>
              <a:t>referido</a:t>
            </a:r>
            <a:r>
              <a:rPr lang="en-US" altLang="en-US" sz="2400" dirty="0">
                <a:latin typeface="Georgia" panose="02040502050405020303" pitchFamily="18" charset="0"/>
              </a:rPr>
              <a:t> </a:t>
            </a:r>
            <a:r>
              <a:rPr lang="en-US" altLang="en-US" sz="2400" dirty="0" err="1">
                <a:latin typeface="Georgia" panose="02040502050405020303" pitchFamily="18" charset="0"/>
              </a:rPr>
              <a:t>como</a:t>
            </a:r>
            <a:r>
              <a:rPr lang="en-US" altLang="en-US" sz="2400" dirty="0">
                <a:latin typeface="Georgia" panose="02040502050405020303" pitchFamily="18" charset="0"/>
              </a:rPr>
              <a:t> </a:t>
            </a:r>
            <a:r>
              <a:rPr lang="en-US" altLang="en-US" sz="2400" b="1" dirty="0">
                <a:latin typeface="Georgia" panose="02040502050405020303" pitchFamily="18" charset="0"/>
              </a:rPr>
              <a:t>internetworking</a:t>
            </a:r>
            <a:r>
              <a:rPr lang="en-US" altLang="en-US" sz="2400" dirty="0">
                <a:latin typeface="Georgia" panose="02040502050405020303" pitchFamily="18" charset="0"/>
              </a:rPr>
              <a:t>.</a:t>
            </a:r>
            <a:endParaRPr lang="pt-PT" altLang="en-US" sz="2400" dirty="0">
              <a:latin typeface="Georgia" panose="02040502050405020303" pitchFamily="18" charset="0"/>
            </a:endParaRPr>
          </a:p>
          <a:p>
            <a:pPr>
              <a:spcBef>
                <a:spcPct val="0"/>
              </a:spcBef>
            </a:pPr>
            <a:endParaRPr lang="pt-PT" dirty="0"/>
          </a:p>
        </p:txBody>
      </p:sp>
      <p:sp>
        <p:nvSpPr>
          <p:cNvPr id="4" name="Date Placeholder 3">
            <a:extLst>
              <a:ext uri="{FF2B5EF4-FFF2-40B4-BE49-F238E27FC236}">
                <a16:creationId xmlns:a16="http://schemas.microsoft.com/office/drawing/2014/main" id="{9983CCF9-B39A-408A-A8FD-BB62748486CE}"/>
              </a:ext>
            </a:extLst>
          </p:cNvPr>
          <p:cNvSpPr>
            <a:spLocks noGrp="1"/>
          </p:cNvSpPr>
          <p:nvPr>
            <p:ph type="dt" sz="half" idx="10"/>
          </p:nvPr>
        </p:nvSpPr>
        <p:spPr/>
        <p:txBody>
          <a:bodyPr/>
          <a:lstStyle/>
          <a:p>
            <a:fld id="{E7A6F6C5-2168-483D-8646-6879DF100DBE}" type="datetime1">
              <a:rPr lang="pt-PT" smtClean="0"/>
              <a:t>30/07/2024</a:t>
            </a:fld>
            <a:endParaRPr lang="en-US" dirty="0"/>
          </a:p>
        </p:txBody>
      </p:sp>
      <p:sp>
        <p:nvSpPr>
          <p:cNvPr id="6" name="Slide Number Placeholder 5">
            <a:extLst>
              <a:ext uri="{FF2B5EF4-FFF2-40B4-BE49-F238E27FC236}">
                <a16:creationId xmlns:a16="http://schemas.microsoft.com/office/drawing/2014/main" id="{564F490F-50B4-4132-BFD6-BD4B13A60B26}"/>
              </a:ext>
            </a:extLst>
          </p:cNvPr>
          <p:cNvSpPr>
            <a:spLocks noGrp="1"/>
          </p:cNvSpPr>
          <p:nvPr>
            <p:ph type="sldNum" sz="quarter" idx="12"/>
          </p:nvPr>
        </p:nvSpPr>
        <p:spPr/>
        <p:txBody>
          <a:bodyPr/>
          <a:lstStyle/>
          <a:p>
            <a:fld id="{0023C5BA-212A-4618-87B1-C700690D5974}" type="slidenum">
              <a:rPr lang="en-US" smtClean="0"/>
              <a:pPr/>
              <a:t>3</a:t>
            </a:fld>
            <a:endParaRPr lang="en-US" dirty="0"/>
          </a:p>
        </p:txBody>
      </p:sp>
    </p:spTree>
    <p:extLst>
      <p:ext uri="{BB962C8B-B14F-4D97-AF65-F5344CB8AC3E}">
        <p14:creationId xmlns:p14="http://schemas.microsoft.com/office/powerpoint/2010/main" val="32374580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262DE-EFC4-4BAB-890E-78F39F484FC2}"/>
              </a:ext>
            </a:extLst>
          </p:cNvPr>
          <p:cNvSpPr>
            <a:spLocks noGrp="1"/>
          </p:cNvSpPr>
          <p:nvPr>
            <p:ph type="title"/>
          </p:nvPr>
        </p:nvSpPr>
        <p:spPr>
          <a:xfrm>
            <a:off x="838200" y="346464"/>
            <a:ext cx="10515600" cy="689234"/>
          </a:xfrm>
        </p:spPr>
        <p:txBody>
          <a:bodyPr>
            <a:normAutofit fontScale="90000"/>
          </a:bodyPr>
          <a:lstStyle/>
          <a:p>
            <a:r>
              <a:rPr lang="en-US" altLang="en-US" dirty="0">
                <a:solidFill>
                  <a:srgbClr val="003300"/>
                </a:solidFill>
              </a:rPr>
              <a:t>1. </a:t>
            </a:r>
            <a:r>
              <a:rPr lang="pt-PT" altLang="en-US" dirty="0" smtClean="0"/>
              <a:t>Internet							1/2</a:t>
            </a:r>
            <a:endParaRPr lang="en-US" dirty="0"/>
          </a:p>
        </p:txBody>
      </p:sp>
      <p:sp>
        <p:nvSpPr>
          <p:cNvPr id="4" name="Date Placeholder 3">
            <a:extLst>
              <a:ext uri="{FF2B5EF4-FFF2-40B4-BE49-F238E27FC236}">
                <a16:creationId xmlns:a16="http://schemas.microsoft.com/office/drawing/2014/main" id="{9983CCF9-B39A-408A-A8FD-BB62748486CE}"/>
              </a:ext>
            </a:extLst>
          </p:cNvPr>
          <p:cNvSpPr>
            <a:spLocks noGrp="1"/>
          </p:cNvSpPr>
          <p:nvPr>
            <p:ph type="dt" sz="half" idx="10"/>
          </p:nvPr>
        </p:nvSpPr>
        <p:spPr/>
        <p:txBody>
          <a:bodyPr/>
          <a:lstStyle/>
          <a:p>
            <a:fld id="{E7A6F6C5-2168-483D-8646-6879DF100DBE}" type="datetime1">
              <a:rPr lang="pt-PT" smtClean="0"/>
              <a:t>30/07/2024</a:t>
            </a:fld>
            <a:endParaRPr lang="en-US" dirty="0"/>
          </a:p>
        </p:txBody>
      </p:sp>
      <p:sp>
        <p:nvSpPr>
          <p:cNvPr id="6" name="Slide Number Placeholder 5">
            <a:extLst>
              <a:ext uri="{FF2B5EF4-FFF2-40B4-BE49-F238E27FC236}">
                <a16:creationId xmlns:a16="http://schemas.microsoft.com/office/drawing/2014/main" id="{564F490F-50B4-4132-BFD6-BD4B13A60B26}"/>
              </a:ext>
            </a:extLst>
          </p:cNvPr>
          <p:cNvSpPr>
            <a:spLocks noGrp="1"/>
          </p:cNvSpPr>
          <p:nvPr>
            <p:ph type="sldNum" sz="quarter" idx="12"/>
          </p:nvPr>
        </p:nvSpPr>
        <p:spPr/>
        <p:txBody>
          <a:bodyPr/>
          <a:lstStyle/>
          <a:p>
            <a:fld id="{0023C5BA-212A-4618-87B1-C700690D5974}" type="slidenum">
              <a:rPr lang="en-US" smtClean="0"/>
              <a:pPr/>
              <a:t>4</a:t>
            </a:fld>
            <a:endParaRPr lang="en-US" dirty="0"/>
          </a:p>
        </p:txBody>
      </p:sp>
      <p:pic>
        <p:nvPicPr>
          <p:cNvPr id="7" name="Picture 2">
            <a:extLst>
              <a:ext uri="{FF2B5EF4-FFF2-40B4-BE49-F238E27FC236}">
                <a16:creationId xmlns:a16="http://schemas.microsoft.com/office/drawing/2014/main" id="{CF545F11-990D-5145-AE32-4C4977D49F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116" y="1071946"/>
            <a:ext cx="8296574" cy="5300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867412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262DE-EFC4-4BAB-890E-78F39F484FC2}"/>
              </a:ext>
            </a:extLst>
          </p:cNvPr>
          <p:cNvSpPr>
            <a:spLocks noGrp="1"/>
          </p:cNvSpPr>
          <p:nvPr>
            <p:ph type="title"/>
          </p:nvPr>
        </p:nvSpPr>
        <p:spPr>
          <a:xfrm>
            <a:off x="838200" y="169183"/>
            <a:ext cx="10515600" cy="689234"/>
          </a:xfrm>
        </p:spPr>
        <p:txBody>
          <a:bodyPr>
            <a:normAutofit fontScale="90000"/>
          </a:bodyPr>
          <a:lstStyle/>
          <a:p>
            <a:r>
              <a:rPr lang="en-US" altLang="en-US" dirty="0">
                <a:solidFill>
                  <a:srgbClr val="003300"/>
                </a:solidFill>
                <a:latin typeface="Georgia" panose="02040502050405020303" pitchFamily="18" charset="0"/>
              </a:rPr>
              <a:t>1. </a:t>
            </a:r>
            <a:r>
              <a:rPr lang="pt-PT" altLang="en-US" dirty="0">
                <a:latin typeface="Georgia" panose="02040502050405020303" pitchFamily="18" charset="0"/>
              </a:rPr>
              <a:t>Internet							2/2</a:t>
            </a:r>
            <a:endParaRPr lang="en-US" dirty="0"/>
          </a:p>
        </p:txBody>
      </p:sp>
      <p:sp>
        <p:nvSpPr>
          <p:cNvPr id="3" name="Content Placeholder 2">
            <a:extLst>
              <a:ext uri="{FF2B5EF4-FFF2-40B4-BE49-F238E27FC236}">
                <a16:creationId xmlns:a16="http://schemas.microsoft.com/office/drawing/2014/main" id="{ADCFE509-77F6-4A55-AF70-263A6AFA3759}"/>
              </a:ext>
            </a:extLst>
          </p:cNvPr>
          <p:cNvSpPr>
            <a:spLocks noGrp="1"/>
          </p:cNvSpPr>
          <p:nvPr>
            <p:ph idx="1"/>
          </p:nvPr>
        </p:nvSpPr>
        <p:spPr>
          <a:xfrm>
            <a:off x="709127" y="858418"/>
            <a:ext cx="10748865" cy="4516016"/>
          </a:xfrm>
        </p:spPr>
        <p:txBody>
          <a:bodyPr>
            <a:normAutofit fontScale="92500"/>
          </a:bodyPr>
          <a:lstStyle/>
          <a:p>
            <a:pPr>
              <a:defRPr/>
            </a:pPr>
            <a:r>
              <a:rPr lang="pt-PT" sz="2400" b="1" dirty="0">
                <a:latin typeface="Georgia" panose="02040502050405020303" pitchFamily="18" charset="0"/>
              </a:rPr>
              <a:t>Os problemas de interconexão podem ser divididos em sub-problemas:</a:t>
            </a:r>
          </a:p>
          <a:p>
            <a:pPr marL="342900" indent="-342900">
              <a:lnSpc>
                <a:spcPts val="2800"/>
              </a:lnSpc>
              <a:buFont typeface="Courier New" panose="02070309020205020404" pitchFamily="49" charset="0"/>
              <a:buChar char="o"/>
              <a:defRPr/>
            </a:pPr>
            <a:r>
              <a:rPr lang="pt-PT" sz="2400" dirty="0" smtClean="0">
                <a:latin typeface="Georgia" panose="02040502050405020303" pitchFamily="18" charset="0"/>
              </a:rPr>
              <a:t>Maneira </a:t>
            </a:r>
            <a:r>
              <a:rPr lang="pt-PT" sz="2400" dirty="0">
                <a:latin typeface="Georgia" panose="02040502050405020303" pitchFamily="18" charset="0"/>
              </a:rPr>
              <a:t>de interconectar o links (“Switches” e/ou </a:t>
            </a:r>
            <a:r>
              <a:rPr lang="pt-PT" sz="2400" i="1" dirty="0">
                <a:latin typeface="Georgia" panose="02040502050405020303" pitchFamily="18" charset="0"/>
              </a:rPr>
              <a:t>Bridges</a:t>
            </a:r>
            <a:r>
              <a:rPr lang="pt-PT" sz="2400" dirty="0">
                <a:latin typeface="Georgia" panose="02040502050405020303" pitchFamily="18" charset="0"/>
              </a:rPr>
              <a:t>: dispositivo que interconecta links do mesmo tipo). </a:t>
            </a:r>
          </a:p>
          <a:p>
            <a:pPr marL="342900" indent="-342900">
              <a:lnSpc>
                <a:spcPts val="2800"/>
              </a:lnSpc>
              <a:buFont typeface="Courier New" panose="02070309020205020404" pitchFamily="49" charset="0"/>
              <a:buChar char="o"/>
              <a:defRPr/>
            </a:pPr>
            <a:r>
              <a:rPr lang="pt-PT" sz="2400" dirty="0" smtClean="0">
                <a:latin typeface="Georgia" panose="02040502050405020303" pitchFamily="18" charset="0"/>
              </a:rPr>
              <a:t>A </a:t>
            </a:r>
            <a:r>
              <a:rPr lang="pt-PT" sz="2400" dirty="0">
                <a:latin typeface="Georgia" panose="02040502050405020303" pitchFamily="18" charset="0"/>
              </a:rPr>
              <a:t>função principal </a:t>
            </a:r>
            <a:r>
              <a:rPr lang="en-US" sz="2400" dirty="0">
                <a:latin typeface="Georgia" panose="02040502050405020303" pitchFamily="18" charset="0"/>
              </a:rPr>
              <a:t>de um </a:t>
            </a:r>
            <a:r>
              <a:rPr lang="en-US" sz="2400" b="1" dirty="0">
                <a:latin typeface="Georgia" panose="02040502050405020303" pitchFamily="18" charset="0"/>
              </a:rPr>
              <a:t>switch</a:t>
            </a:r>
            <a:r>
              <a:rPr lang="en-US" sz="2400" dirty="0">
                <a:latin typeface="Georgia" panose="02040502050405020303" pitchFamily="18" charset="0"/>
              </a:rPr>
              <a:t> é </a:t>
            </a:r>
            <a:r>
              <a:rPr lang="en-US" sz="2400" dirty="0" err="1">
                <a:latin typeface="Georgia" panose="02040502050405020303" pitchFamily="18" charset="0"/>
              </a:rPr>
              <a:t>levar</a:t>
            </a:r>
            <a:r>
              <a:rPr lang="en-US" sz="2400" dirty="0">
                <a:latin typeface="Georgia" panose="02040502050405020303" pitchFamily="18" charset="0"/>
              </a:rPr>
              <a:t> </a:t>
            </a:r>
            <a:r>
              <a:rPr lang="en-US" sz="2400" dirty="0" err="1">
                <a:latin typeface="Georgia" panose="02040502050405020303" pitchFamily="18" charset="0"/>
              </a:rPr>
              <a:t>pacotes</a:t>
            </a:r>
            <a:r>
              <a:rPr lang="en-US" sz="2400" dirty="0">
                <a:latin typeface="Georgia" panose="02040502050405020303" pitchFamily="18" charset="0"/>
              </a:rPr>
              <a:t> que </a:t>
            </a:r>
            <a:r>
              <a:rPr lang="en-US" sz="2400" dirty="0" err="1">
                <a:latin typeface="Georgia" panose="02040502050405020303" pitchFamily="18" charset="0"/>
              </a:rPr>
              <a:t>chegam</a:t>
            </a:r>
            <a:r>
              <a:rPr lang="en-US" sz="2400" dirty="0">
                <a:latin typeface="Georgia" panose="02040502050405020303" pitchFamily="18" charset="0"/>
              </a:rPr>
              <a:t> </a:t>
            </a:r>
            <a:r>
              <a:rPr lang="en-US" sz="2400" dirty="0" err="1">
                <a:latin typeface="Georgia" panose="02040502050405020303" pitchFamily="18" charset="0"/>
              </a:rPr>
              <a:t>em</a:t>
            </a:r>
            <a:r>
              <a:rPr lang="en-US" sz="2400" dirty="0">
                <a:latin typeface="Georgia" panose="02040502050405020303" pitchFamily="18" charset="0"/>
              </a:rPr>
              <a:t> </a:t>
            </a:r>
            <a:r>
              <a:rPr lang="en-US" sz="2400" dirty="0" err="1">
                <a:latin typeface="Georgia" panose="02040502050405020303" pitchFamily="18" charset="0"/>
              </a:rPr>
              <a:t>uma</a:t>
            </a:r>
            <a:r>
              <a:rPr lang="en-US" sz="2400" dirty="0">
                <a:latin typeface="Georgia" panose="02040502050405020303" pitchFamily="18" charset="0"/>
              </a:rPr>
              <a:t> entrada e </a:t>
            </a:r>
            <a:r>
              <a:rPr lang="en-US" sz="2400" dirty="0" err="1">
                <a:latin typeface="Georgia" panose="02040502050405020303" pitchFamily="18" charset="0"/>
              </a:rPr>
              <a:t>encaminhar</a:t>
            </a:r>
            <a:r>
              <a:rPr lang="en-US" sz="2400" dirty="0">
                <a:latin typeface="Georgia" panose="02040502050405020303" pitchFamily="18" charset="0"/>
              </a:rPr>
              <a:t> para a </a:t>
            </a:r>
            <a:r>
              <a:rPr lang="en-US" sz="2400" dirty="0" err="1">
                <a:latin typeface="Georgia" panose="02040502050405020303" pitchFamily="18" charset="0"/>
              </a:rPr>
              <a:t>saída</a:t>
            </a:r>
            <a:r>
              <a:rPr lang="en-US" sz="2400" dirty="0">
                <a:latin typeface="Georgia" panose="02040502050405020303" pitchFamily="18" charset="0"/>
              </a:rPr>
              <a:t> </a:t>
            </a:r>
            <a:r>
              <a:rPr lang="en-US" sz="2400" dirty="0" err="1">
                <a:latin typeface="Georgia" panose="02040502050405020303" pitchFamily="18" charset="0"/>
              </a:rPr>
              <a:t>correcta</a:t>
            </a:r>
            <a:r>
              <a:rPr lang="en-US" sz="2400" dirty="0">
                <a:latin typeface="Georgia" panose="02040502050405020303" pitchFamily="18" charset="0"/>
              </a:rPr>
              <a:t> para que </a:t>
            </a:r>
            <a:r>
              <a:rPr lang="en-US" sz="2400" dirty="0" err="1">
                <a:latin typeface="Georgia" panose="02040502050405020303" pitchFamily="18" charset="0"/>
              </a:rPr>
              <a:t>eles</a:t>
            </a:r>
            <a:r>
              <a:rPr lang="en-US" sz="2400" dirty="0">
                <a:latin typeface="Georgia" panose="02040502050405020303" pitchFamily="18" charset="0"/>
              </a:rPr>
              <a:t> </a:t>
            </a:r>
            <a:r>
              <a:rPr lang="en-US" sz="2400" dirty="0" err="1">
                <a:latin typeface="Georgia" panose="02040502050405020303" pitchFamily="18" charset="0"/>
              </a:rPr>
              <a:t>alcancem</a:t>
            </a:r>
            <a:r>
              <a:rPr lang="en-US" sz="2400" dirty="0">
                <a:latin typeface="Georgia" panose="02040502050405020303" pitchFamily="18" charset="0"/>
              </a:rPr>
              <a:t> </a:t>
            </a:r>
            <a:r>
              <a:rPr lang="en-US" sz="2400" dirty="0" err="1">
                <a:latin typeface="Georgia" panose="02040502050405020303" pitchFamily="18" charset="0"/>
              </a:rPr>
              <a:t>seu</a:t>
            </a:r>
            <a:r>
              <a:rPr lang="en-US" sz="2400" dirty="0">
                <a:latin typeface="Georgia" panose="02040502050405020303" pitchFamily="18" charset="0"/>
              </a:rPr>
              <a:t> </a:t>
            </a:r>
            <a:r>
              <a:rPr lang="en-US" sz="2400" dirty="0" err="1">
                <a:latin typeface="Georgia" panose="02040502050405020303" pitchFamily="18" charset="0"/>
              </a:rPr>
              <a:t>destino</a:t>
            </a:r>
            <a:r>
              <a:rPr lang="en-US" sz="2400" dirty="0">
                <a:latin typeface="Georgia" panose="02040502050405020303" pitchFamily="18" charset="0"/>
              </a:rPr>
              <a:t> </a:t>
            </a:r>
            <a:r>
              <a:rPr lang="en-US" sz="2400" dirty="0" err="1">
                <a:latin typeface="Georgia" panose="02040502050405020303" pitchFamily="18" charset="0"/>
              </a:rPr>
              <a:t>apropriado</a:t>
            </a:r>
            <a:r>
              <a:rPr lang="en-US" sz="2400" dirty="0">
                <a:latin typeface="Georgia" panose="02040502050405020303" pitchFamily="18" charset="0"/>
              </a:rPr>
              <a:t>.</a:t>
            </a:r>
          </a:p>
          <a:p>
            <a:pPr marL="342900" indent="-342900">
              <a:lnSpc>
                <a:spcPts val="2800"/>
              </a:lnSpc>
              <a:buFont typeface="Courier New" panose="02070309020205020404" pitchFamily="49" charset="0"/>
              <a:buChar char="o"/>
              <a:defRPr/>
            </a:pPr>
            <a:r>
              <a:rPr lang="pt-PT" sz="2400" dirty="0" smtClean="0">
                <a:latin typeface="Georgia" panose="02040502050405020303" pitchFamily="18" charset="0"/>
              </a:rPr>
              <a:t>Há </a:t>
            </a:r>
            <a:r>
              <a:rPr lang="pt-PT" sz="2400" dirty="0">
                <a:latin typeface="Georgia" panose="02040502050405020303" pitchFamily="18" charset="0"/>
              </a:rPr>
              <a:t>várias maneiras do switch determinar a saída "certa“ </a:t>
            </a:r>
            <a:r>
              <a:rPr lang="en-US" sz="2400" dirty="0">
                <a:latin typeface="Georgia" panose="02040502050405020303" pitchFamily="18" charset="0"/>
              </a:rPr>
              <a:t>para um </a:t>
            </a:r>
            <a:r>
              <a:rPr lang="en-US" sz="2400" dirty="0" err="1">
                <a:latin typeface="Georgia" panose="02040502050405020303" pitchFamily="18" charset="0"/>
              </a:rPr>
              <a:t>pacote</a:t>
            </a:r>
            <a:r>
              <a:rPr lang="en-US" sz="2400" dirty="0">
                <a:latin typeface="Georgia" panose="02040502050405020303" pitchFamily="18" charset="0"/>
              </a:rPr>
              <a:t>, que </a:t>
            </a:r>
            <a:r>
              <a:rPr lang="en-US" sz="2400" dirty="0" err="1">
                <a:latin typeface="Georgia" panose="02040502050405020303" pitchFamily="18" charset="0"/>
              </a:rPr>
              <a:t>pode</a:t>
            </a:r>
            <a:r>
              <a:rPr lang="en-US" sz="2400" dirty="0">
                <a:latin typeface="Georgia" panose="02040502050405020303" pitchFamily="18" charset="0"/>
              </a:rPr>
              <a:t> </a:t>
            </a:r>
            <a:r>
              <a:rPr lang="en-US" sz="2400" dirty="0" err="1">
                <a:latin typeface="Georgia" panose="02040502050405020303" pitchFamily="18" charset="0"/>
              </a:rPr>
              <a:t>ser</a:t>
            </a:r>
            <a:r>
              <a:rPr lang="en-US" sz="2400" dirty="0">
                <a:latin typeface="Georgia" panose="02040502050405020303" pitchFamily="18" charset="0"/>
              </a:rPr>
              <a:t> </a:t>
            </a:r>
            <a:r>
              <a:rPr lang="en-US" sz="2400" dirty="0" err="1">
                <a:latin typeface="Georgia" panose="02040502050405020303" pitchFamily="18" charset="0"/>
              </a:rPr>
              <a:t>amplamente</a:t>
            </a:r>
            <a:r>
              <a:rPr lang="en-US" sz="2400" dirty="0">
                <a:latin typeface="Georgia" panose="02040502050405020303" pitchFamily="18" charset="0"/>
              </a:rPr>
              <a:t> </a:t>
            </a:r>
            <a:r>
              <a:rPr lang="en-US" sz="2400" dirty="0" err="1">
                <a:latin typeface="Georgia" panose="02040502050405020303" pitchFamily="18" charset="0"/>
              </a:rPr>
              <a:t>categorizado</a:t>
            </a:r>
            <a:r>
              <a:rPr lang="en-US" sz="2400" dirty="0">
                <a:latin typeface="Georgia" panose="02040502050405020303" pitchFamily="18" charset="0"/>
              </a:rPr>
              <a:t> </a:t>
            </a:r>
            <a:r>
              <a:rPr lang="en-US" sz="2400" dirty="0" err="1">
                <a:latin typeface="Georgia" panose="02040502050405020303" pitchFamily="18" charset="0"/>
              </a:rPr>
              <a:t>como</a:t>
            </a:r>
            <a:r>
              <a:rPr lang="en-US" sz="2400" dirty="0">
                <a:latin typeface="Georgia" panose="02040502050405020303" pitchFamily="18" charset="0"/>
              </a:rPr>
              <a:t> </a:t>
            </a:r>
            <a:r>
              <a:rPr lang="en-US" sz="2400" b="1" dirty="0" err="1">
                <a:latin typeface="Georgia" panose="02040502050405020303" pitchFamily="18" charset="0"/>
              </a:rPr>
              <a:t>sem</a:t>
            </a:r>
            <a:r>
              <a:rPr lang="en-US" sz="2400" b="1" dirty="0">
                <a:latin typeface="Georgia" panose="02040502050405020303" pitchFamily="18" charset="0"/>
              </a:rPr>
              <a:t> </a:t>
            </a:r>
            <a:r>
              <a:rPr lang="en-US" sz="2400" b="1" dirty="0" err="1">
                <a:latin typeface="Georgia" panose="02040502050405020303" pitchFamily="18" charset="0"/>
              </a:rPr>
              <a:t>conexão</a:t>
            </a:r>
            <a:r>
              <a:rPr lang="en-US" sz="2400" dirty="0">
                <a:latin typeface="Georgia" panose="02040502050405020303" pitchFamily="18" charset="0"/>
              </a:rPr>
              <a:t> (</a:t>
            </a:r>
            <a:r>
              <a:rPr lang="en-US" sz="2400" dirty="0" err="1">
                <a:latin typeface="Georgia" panose="02040502050405020303" pitchFamily="18" charset="0"/>
              </a:rPr>
              <a:t>datagrama</a:t>
            </a:r>
            <a:r>
              <a:rPr lang="en-US" sz="2400" dirty="0">
                <a:latin typeface="Georgia" panose="02040502050405020303" pitchFamily="18" charset="0"/>
              </a:rPr>
              <a:t>) e </a:t>
            </a:r>
            <a:r>
              <a:rPr lang="en-US" sz="2400" b="1" dirty="0" err="1">
                <a:latin typeface="Georgia" panose="02040502050405020303" pitchFamily="18" charset="0"/>
              </a:rPr>
              <a:t>orientado</a:t>
            </a:r>
            <a:r>
              <a:rPr lang="en-US" sz="2400" b="1" dirty="0">
                <a:latin typeface="Georgia" panose="02040502050405020303" pitchFamily="18" charset="0"/>
              </a:rPr>
              <a:t> a </a:t>
            </a:r>
            <a:r>
              <a:rPr lang="en-US" sz="2400" b="1" dirty="0" err="1">
                <a:latin typeface="Georgia" panose="02040502050405020303" pitchFamily="18" charset="0"/>
              </a:rPr>
              <a:t>conexão</a:t>
            </a:r>
            <a:r>
              <a:rPr lang="en-US" sz="2400" dirty="0">
                <a:latin typeface="Georgia" panose="02040502050405020303" pitchFamily="18" charset="0"/>
              </a:rPr>
              <a:t> (</a:t>
            </a:r>
            <a:r>
              <a:rPr lang="en-US" sz="2400" dirty="0" err="1">
                <a:latin typeface="Georgia" panose="02040502050405020303" pitchFamily="18" charset="0"/>
              </a:rPr>
              <a:t>Circuito</a:t>
            </a:r>
            <a:r>
              <a:rPr lang="en-US" sz="2400" dirty="0">
                <a:latin typeface="Georgia" panose="02040502050405020303" pitchFamily="18" charset="0"/>
              </a:rPr>
              <a:t> Virtual)</a:t>
            </a:r>
            <a:endParaRPr lang="pt-PT" sz="2400" dirty="0">
              <a:latin typeface="Georgia" panose="02040502050405020303" pitchFamily="18" charset="0"/>
            </a:endParaRPr>
          </a:p>
          <a:p>
            <a:pPr marL="342900" indent="-342900">
              <a:lnSpc>
                <a:spcPts val="2800"/>
              </a:lnSpc>
              <a:buFont typeface="Courier New" panose="02070309020205020404" pitchFamily="49" charset="0"/>
              <a:buChar char="o"/>
              <a:defRPr/>
            </a:pPr>
            <a:r>
              <a:rPr lang="pt-PT" sz="2400" dirty="0" smtClean="0">
                <a:latin typeface="Georgia" panose="02040502050405020303" pitchFamily="18" charset="0"/>
              </a:rPr>
              <a:t>Dada </a:t>
            </a:r>
            <a:r>
              <a:rPr lang="pt-PT" sz="2400" dirty="0">
                <a:latin typeface="Georgia" panose="02040502050405020303" pitchFamily="18" charset="0"/>
              </a:rPr>
              <a:t>a enorme diversidade de tipos de rede, também precisamos de uma maneira de interconectar </a:t>
            </a:r>
            <a:r>
              <a:rPr lang="en-US" sz="2400" dirty="0" err="1">
                <a:latin typeface="Georgia" panose="02040502050405020303" pitchFamily="18" charset="0"/>
              </a:rPr>
              <a:t>redes</a:t>
            </a:r>
            <a:r>
              <a:rPr lang="en-US" sz="2400" dirty="0">
                <a:latin typeface="Georgia" panose="02040502050405020303" pitchFamily="18" charset="0"/>
              </a:rPr>
              <a:t> e links </a:t>
            </a:r>
            <a:r>
              <a:rPr lang="en-US" sz="2400" dirty="0" err="1">
                <a:latin typeface="Georgia" panose="02040502050405020303" pitchFamily="18" charset="0"/>
              </a:rPr>
              <a:t>díspares</a:t>
            </a:r>
            <a:r>
              <a:rPr lang="en-US" sz="2400" dirty="0">
                <a:latin typeface="Georgia" panose="02040502050405020303" pitchFamily="18" charset="0"/>
              </a:rPr>
              <a:t> (</a:t>
            </a:r>
            <a:r>
              <a:rPr lang="en-US" sz="2400" dirty="0" err="1">
                <a:latin typeface="Georgia" panose="02040502050405020303" pitchFamily="18" charset="0"/>
              </a:rPr>
              <a:t>isto</a:t>
            </a:r>
            <a:r>
              <a:rPr lang="en-US" sz="2400" dirty="0">
                <a:latin typeface="Georgia" panose="02040502050405020303" pitchFamily="18" charset="0"/>
              </a:rPr>
              <a:t> é, </a:t>
            </a:r>
            <a:r>
              <a:rPr lang="en-US" sz="2400" dirty="0" err="1">
                <a:latin typeface="Georgia" panose="02040502050405020303" pitchFamily="18" charset="0"/>
              </a:rPr>
              <a:t>lidar</a:t>
            </a:r>
            <a:r>
              <a:rPr lang="en-US" sz="2400" dirty="0">
                <a:latin typeface="Georgia" panose="02040502050405020303" pitchFamily="18" charset="0"/>
              </a:rPr>
              <a:t> com a </a:t>
            </a:r>
            <a:r>
              <a:rPr lang="en-US" sz="2400" b="1" dirty="0" err="1">
                <a:latin typeface="Georgia" panose="02040502050405020303" pitchFamily="18" charset="0"/>
              </a:rPr>
              <a:t>heterogeneidade</a:t>
            </a:r>
            <a:r>
              <a:rPr lang="en-US" sz="2400" dirty="0">
                <a:latin typeface="Georgia" panose="02040502050405020303" pitchFamily="18" charset="0"/>
              </a:rPr>
              <a:t>). </a:t>
            </a:r>
            <a:r>
              <a:rPr lang="en-US" sz="2400" dirty="0" err="1">
                <a:latin typeface="Georgia" panose="02040502050405020303" pitchFamily="18" charset="0"/>
              </a:rPr>
              <a:t>Dispositivos</a:t>
            </a:r>
            <a:r>
              <a:rPr lang="en-US" sz="2400" dirty="0">
                <a:latin typeface="Georgia" panose="02040502050405020303" pitchFamily="18" charset="0"/>
              </a:rPr>
              <a:t> que </a:t>
            </a:r>
            <a:r>
              <a:rPr lang="en-US" sz="2400" dirty="0" err="1">
                <a:latin typeface="Georgia" panose="02040502050405020303" pitchFamily="18" charset="0"/>
              </a:rPr>
              <a:t>executam</a:t>
            </a:r>
            <a:r>
              <a:rPr lang="en-US" sz="2400" dirty="0">
                <a:latin typeface="Georgia" panose="02040502050405020303" pitchFamily="18" charset="0"/>
              </a:rPr>
              <a:t> </a:t>
            </a:r>
            <a:r>
              <a:rPr lang="en-US" sz="2400" dirty="0" err="1">
                <a:latin typeface="Georgia" panose="02040502050405020303" pitchFamily="18" charset="0"/>
              </a:rPr>
              <a:t>essa</a:t>
            </a:r>
            <a:r>
              <a:rPr lang="en-US" sz="2400" dirty="0">
                <a:latin typeface="Georgia" panose="02040502050405020303" pitchFamily="18" charset="0"/>
              </a:rPr>
              <a:t> </a:t>
            </a:r>
            <a:r>
              <a:rPr lang="en-US" sz="2400" dirty="0" err="1">
                <a:latin typeface="Georgia" panose="02040502050405020303" pitchFamily="18" charset="0"/>
              </a:rPr>
              <a:t>tarefa</a:t>
            </a:r>
            <a:r>
              <a:rPr lang="en-US" sz="2400" dirty="0">
                <a:latin typeface="Georgia" panose="02040502050405020303" pitchFamily="18" charset="0"/>
              </a:rPr>
              <a:t>, </a:t>
            </a:r>
            <a:r>
              <a:rPr lang="en-US" sz="2400" dirty="0" err="1">
                <a:latin typeface="Georgia" panose="02040502050405020303" pitchFamily="18" charset="0"/>
              </a:rPr>
              <a:t>sao</a:t>
            </a:r>
            <a:r>
              <a:rPr lang="en-US" sz="2400" dirty="0">
                <a:latin typeface="Georgia" panose="02040502050405020303" pitchFamily="18" charset="0"/>
              </a:rPr>
              <a:t> </a:t>
            </a:r>
            <a:r>
              <a:rPr lang="en-US" sz="2400" dirty="0" err="1">
                <a:latin typeface="Georgia" panose="02040502050405020303" pitchFamily="18" charset="0"/>
              </a:rPr>
              <a:t>conhecidos</a:t>
            </a:r>
            <a:r>
              <a:rPr lang="en-US" sz="2400" dirty="0">
                <a:latin typeface="Georgia" panose="02040502050405020303" pitchFamily="18" charset="0"/>
              </a:rPr>
              <a:t> </a:t>
            </a:r>
            <a:r>
              <a:rPr lang="en-US" sz="2400" dirty="0" err="1">
                <a:latin typeface="Georgia" panose="02040502050405020303" pitchFamily="18" charset="0"/>
              </a:rPr>
              <a:t>como</a:t>
            </a:r>
            <a:r>
              <a:rPr lang="en-US" sz="2400" dirty="0">
                <a:latin typeface="Georgia" panose="02040502050405020303" pitchFamily="18" charset="0"/>
              </a:rPr>
              <a:t> </a:t>
            </a:r>
            <a:r>
              <a:rPr lang="en-US" sz="2400" b="1" dirty="0" err="1">
                <a:latin typeface="Georgia" panose="02040502050405020303" pitchFamily="18" charset="0"/>
              </a:rPr>
              <a:t>roteadores</a:t>
            </a:r>
            <a:r>
              <a:rPr lang="en-US" sz="2400" b="1" dirty="0">
                <a:latin typeface="Georgia" panose="02040502050405020303" pitchFamily="18" charset="0"/>
              </a:rPr>
              <a:t>.</a:t>
            </a:r>
            <a:endParaRPr lang="pt-PT" sz="2400" b="1" dirty="0">
              <a:latin typeface="Georgia" panose="02040502050405020303" pitchFamily="18" charset="0"/>
            </a:endParaRPr>
          </a:p>
          <a:p>
            <a:pPr marL="457200" indent="-457200">
              <a:lnSpc>
                <a:spcPct val="150000"/>
              </a:lnSpc>
              <a:spcBef>
                <a:spcPct val="0"/>
              </a:spcBef>
              <a:buFont typeface="Arial" panose="020B0604020202020204" pitchFamily="34" charset="0"/>
              <a:buChar char="•"/>
            </a:pPr>
            <a:endParaRPr lang="pt-PT" sz="2200" dirty="0"/>
          </a:p>
        </p:txBody>
      </p:sp>
      <p:sp>
        <p:nvSpPr>
          <p:cNvPr id="4" name="Date Placeholder 3">
            <a:extLst>
              <a:ext uri="{FF2B5EF4-FFF2-40B4-BE49-F238E27FC236}">
                <a16:creationId xmlns:a16="http://schemas.microsoft.com/office/drawing/2014/main" id="{9983CCF9-B39A-408A-A8FD-BB62748486CE}"/>
              </a:ext>
            </a:extLst>
          </p:cNvPr>
          <p:cNvSpPr>
            <a:spLocks noGrp="1"/>
          </p:cNvSpPr>
          <p:nvPr>
            <p:ph type="dt" sz="half" idx="10"/>
          </p:nvPr>
        </p:nvSpPr>
        <p:spPr/>
        <p:txBody>
          <a:bodyPr/>
          <a:lstStyle/>
          <a:p>
            <a:fld id="{E7A6F6C5-2168-483D-8646-6879DF100DBE}" type="datetime1">
              <a:rPr lang="pt-PT" smtClean="0"/>
              <a:t>30/07/2024</a:t>
            </a:fld>
            <a:endParaRPr lang="en-US" dirty="0"/>
          </a:p>
        </p:txBody>
      </p:sp>
      <p:sp>
        <p:nvSpPr>
          <p:cNvPr id="6" name="Slide Number Placeholder 5">
            <a:extLst>
              <a:ext uri="{FF2B5EF4-FFF2-40B4-BE49-F238E27FC236}">
                <a16:creationId xmlns:a16="http://schemas.microsoft.com/office/drawing/2014/main" id="{564F490F-50B4-4132-BFD6-BD4B13A60B26}"/>
              </a:ext>
            </a:extLst>
          </p:cNvPr>
          <p:cNvSpPr>
            <a:spLocks noGrp="1"/>
          </p:cNvSpPr>
          <p:nvPr>
            <p:ph type="sldNum" sz="quarter" idx="12"/>
          </p:nvPr>
        </p:nvSpPr>
        <p:spPr/>
        <p:txBody>
          <a:bodyPr/>
          <a:lstStyle/>
          <a:p>
            <a:fld id="{0023C5BA-212A-4618-87B1-C700690D5974}" type="slidenum">
              <a:rPr lang="en-US" smtClean="0"/>
              <a:pPr/>
              <a:t>5</a:t>
            </a:fld>
            <a:endParaRPr lang="en-US" dirty="0"/>
          </a:p>
        </p:txBody>
      </p:sp>
      <p:pic>
        <p:nvPicPr>
          <p:cNvPr id="7" name="Picture 2">
            <a:extLst>
              <a:ext uri="{FF2B5EF4-FFF2-40B4-BE49-F238E27FC236}">
                <a16:creationId xmlns:a16="http://schemas.microsoft.com/office/drawing/2014/main" id="{35AA3EFD-0070-C940-A5F1-6BFFB929A0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540" y="5374434"/>
            <a:ext cx="7920038"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34491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262DE-EFC4-4BAB-890E-78F39F484FC2}"/>
              </a:ext>
            </a:extLst>
          </p:cNvPr>
          <p:cNvSpPr>
            <a:spLocks noGrp="1"/>
          </p:cNvSpPr>
          <p:nvPr>
            <p:ph type="title"/>
          </p:nvPr>
        </p:nvSpPr>
        <p:spPr>
          <a:xfrm>
            <a:off x="838200" y="169183"/>
            <a:ext cx="10515600" cy="689234"/>
          </a:xfrm>
        </p:spPr>
        <p:txBody>
          <a:bodyPr>
            <a:normAutofit fontScale="90000"/>
          </a:bodyPr>
          <a:lstStyle/>
          <a:p>
            <a:r>
              <a:rPr lang="en-US" altLang="en-US" dirty="0"/>
              <a:t>2. SWITCHING AND BRIDGING</a:t>
            </a:r>
            <a:endParaRPr lang="en-US" dirty="0"/>
          </a:p>
        </p:txBody>
      </p:sp>
      <p:sp>
        <p:nvSpPr>
          <p:cNvPr id="3" name="Content Placeholder 2">
            <a:extLst>
              <a:ext uri="{FF2B5EF4-FFF2-40B4-BE49-F238E27FC236}">
                <a16:creationId xmlns:a16="http://schemas.microsoft.com/office/drawing/2014/main" id="{ADCFE509-77F6-4A55-AF70-263A6AFA3759}"/>
              </a:ext>
            </a:extLst>
          </p:cNvPr>
          <p:cNvSpPr>
            <a:spLocks noGrp="1"/>
          </p:cNvSpPr>
          <p:nvPr>
            <p:ph idx="1"/>
          </p:nvPr>
        </p:nvSpPr>
        <p:spPr>
          <a:xfrm>
            <a:off x="709127" y="858417"/>
            <a:ext cx="10748865" cy="5411754"/>
          </a:xfrm>
        </p:spPr>
        <p:txBody>
          <a:bodyPr>
            <a:normAutofit/>
          </a:bodyPr>
          <a:lstStyle/>
          <a:p>
            <a:pPr marL="457200" indent="-457200">
              <a:lnSpc>
                <a:spcPct val="150000"/>
              </a:lnSpc>
              <a:spcBef>
                <a:spcPct val="0"/>
              </a:spcBef>
              <a:buFont typeface="Arial" panose="020B0604020202020204" pitchFamily="34" charset="0"/>
              <a:buChar char="•"/>
            </a:pPr>
            <a:r>
              <a:rPr lang="pt-PT" altLang="en-US" sz="2200" dirty="0">
                <a:latin typeface="Georgia" panose="02040502050405020303" pitchFamily="18" charset="0"/>
              </a:rPr>
              <a:t>Nos termos mais simples, um switch é um mecanismo que nos permite interconectar links para formar uma rede maior. Um switch é um dispositivo com multi-entrada, multi-saída que transfere pacotes de uma entrada para uma ou mais saídas</a:t>
            </a:r>
          </a:p>
          <a:p>
            <a:pPr marL="457200" indent="-457200">
              <a:lnSpc>
                <a:spcPct val="150000"/>
              </a:lnSpc>
              <a:spcBef>
                <a:spcPct val="0"/>
              </a:spcBef>
              <a:buFont typeface="Arial" panose="020B0604020202020204" pitchFamily="34" charset="0"/>
              <a:buChar char="•"/>
            </a:pPr>
            <a:r>
              <a:rPr lang="pt-PT" altLang="en-US" sz="2200" dirty="0">
                <a:latin typeface="Georgia" panose="02040502050405020303" pitchFamily="18" charset="0"/>
              </a:rPr>
              <a:t>Um switch adiciona a topologia em estrela ao link ponto-a-ponto,bus (Ethernet) e topologias em anel</a:t>
            </a:r>
          </a:p>
          <a:p>
            <a:pPr>
              <a:lnSpc>
                <a:spcPct val="150000"/>
              </a:lnSpc>
              <a:spcBef>
                <a:spcPct val="0"/>
              </a:spcBef>
            </a:pPr>
            <a:r>
              <a:rPr lang="pt-PT" altLang="en-US" sz="2200" b="1" dirty="0">
                <a:latin typeface="Georgia" panose="02040502050405020303" pitchFamily="18" charset="0"/>
              </a:rPr>
              <a:t>Vantagens da topologia em estrela:</a:t>
            </a:r>
          </a:p>
          <a:p>
            <a:pPr marL="457200" indent="-457200">
              <a:lnSpc>
                <a:spcPct val="150000"/>
              </a:lnSpc>
              <a:spcBef>
                <a:spcPct val="0"/>
              </a:spcBef>
              <a:buFont typeface="Arial" panose="020B0604020202020204" pitchFamily="34" charset="0"/>
              <a:buChar char="•"/>
            </a:pPr>
            <a:r>
              <a:rPr lang="pt-PT" altLang="en-US" sz="2200" dirty="0">
                <a:latin typeface="Georgia" panose="02040502050405020303" pitchFamily="18" charset="0"/>
              </a:rPr>
              <a:t>Construção de grandes redes através de comutação e Interconexões</a:t>
            </a:r>
          </a:p>
          <a:p>
            <a:pPr marL="457200" indent="-457200">
              <a:lnSpc>
                <a:spcPct val="150000"/>
              </a:lnSpc>
              <a:spcBef>
                <a:spcPct val="0"/>
              </a:spcBef>
              <a:buFont typeface="Arial" panose="020B0604020202020204" pitchFamily="34" charset="0"/>
              <a:buChar char="•"/>
            </a:pPr>
            <a:r>
              <a:rPr lang="pt-PT" altLang="en-US" sz="2200" dirty="0">
                <a:latin typeface="Georgia" panose="02040502050405020303" pitchFamily="18" charset="0"/>
              </a:rPr>
              <a:t>Conexão de dispositivos através de links ponto-a-ponto</a:t>
            </a:r>
          </a:p>
          <a:p>
            <a:pPr marL="457200" indent="-457200">
              <a:lnSpc>
                <a:spcPct val="150000"/>
              </a:lnSpc>
              <a:spcBef>
                <a:spcPct val="0"/>
              </a:spcBef>
              <a:buFont typeface="Arial" panose="020B0604020202020204" pitchFamily="34" charset="0"/>
              <a:buChar char="•"/>
            </a:pPr>
            <a:r>
              <a:rPr lang="pt-PT" altLang="en-US" sz="2200" dirty="0">
                <a:latin typeface="Georgia" panose="02040502050405020303" pitchFamily="18" charset="0"/>
              </a:rPr>
              <a:t>Adição de hosts na rede sem reduzir o desempenho dos outros hosts.</a:t>
            </a:r>
            <a:endParaRPr lang="pt-PT" sz="2200" dirty="0"/>
          </a:p>
        </p:txBody>
      </p:sp>
      <p:sp>
        <p:nvSpPr>
          <p:cNvPr id="4" name="Date Placeholder 3">
            <a:extLst>
              <a:ext uri="{FF2B5EF4-FFF2-40B4-BE49-F238E27FC236}">
                <a16:creationId xmlns:a16="http://schemas.microsoft.com/office/drawing/2014/main" id="{9983CCF9-B39A-408A-A8FD-BB62748486CE}"/>
              </a:ext>
            </a:extLst>
          </p:cNvPr>
          <p:cNvSpPr>
            <a:spLocks noGrp="1"/>
          </p:cNvSpPr>
          <p:nvPr>
            <p:ph type="dt" sz="half" idx="10"/>
          </p:nvPr>
        </p:nvSpPr>
        <p:spPr/>
        <p:txBody>
          <a:bodyPr/>
          <a:lstStyle/>
          <a:p>
            <a:fld id="{E7A6F6C5-2168-483D-8646-6879DF100DBE}" type="datetime1">
              <a:rPr lang="pt-PT" smtClean="0"/>
              <a:t>30/07/2024</a:t>
            </a:fld>
            <a:endParaRPr lang="en-US" dirty="0"/>
          </a:p>
        </p:txBody>
      </p:sp>
      <p:sp>
        <p:nvSpPr>
          <p:cNvPr id="6" name="Slide Number Placeholder 5">
            <a:extLst>
              <a:ext uri="{FF2B5EF4-FFF2-40B4-BE49-F238E27FC236}">
                <a16:creationId xmlns:a16="http://schemas.microsoft.com/office/drawing/2014/main" id="{564F490F-50B4-4132-BFD6-BD4B13A60B26}"/>
              </a:ext>
            </a:extLst>
          </p:cNvPr>
          <p:cNvSpPr>
            <a:spLocks noGrp="1"/>
          </p:cNvSpPr>
          <p:nvPr>
            <p:ph type="sldNum" sz="quarter" idx="12"/>
          </p:nvPr>
        </p:nvSpPr>
        <p:spPr/>
        <p:txBody>
          <a:bodyPr/>
          <a:lstStyle/>
          <a:p>
            <a:fld id="{0023C5BA-212A-4618-87B1-C700690D5974}" type="slidenum">
              <a:rPr lang="en-US" smtClean="0"/>
              <a:pPr/>
              <a:t>6</a:t>
            </a:fld>
            <a:endParaRPr lang="en-US" dirty="0"/>
          </a:p>
        </p:txBody>
      </p:sp>
      <p:pic>
        <p:nvPicPr>
          <p:cNvPr id="5" name="Picture 4"/>
          <p:cNvPicPr>
            <a:picLocks noChangeAspect="1"/>
          </p:cNvPicPr>
          <p:nvPr/>
        </p:nvPicPr>
        <p:blipFill>
          <a:blip r:embed="rId2"/>
          <a:stretch>
            <a:fillRect/>
          </a:stretch>
        </p:blipFill>
        <p:spPr>
          <a:xfrm>
            <a:off x="9804559" y="3439567"/>
            <a:ext cx="1978449" cy="2401396"/>
          </a:xfrm>
          <a:prstGeom prst="rect">
            <a:avLst/>
          </a:prstGeom>
        </p:spPr>
      </p:pic>
    </p:spTree>
    <p:extLst>
      <p:ext uri="{BB962C8B-B14F-4D97-AF65-F5344CB8AC3E}">
        <p14:creationId xmlns:p14="http://schemas.microsoft.com/office/powerpoint/2010/main" val="39078905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a:extLst>
              <a:ext uri="{FF2B5EF4-FFF2-40B4-BE49-F238E27FC236}">
                <a16:creationId xmlns:a16="http://schemas.microsoft.com/office/drawing/2014/main" id="{5A3A89E8-E758-EA48-92D3-F1A2E9F07172}"/>
              </a:ext>
            </a:extLst>
          </p:cNvPr>
          <p:cNvSpPr>
            <a:spLocks noGrp="1"/>
          </p:cNvSpPr>
          <p:nvPr>
            <p:ph type="title"/>
          </p:nvPr>
        </p:nvSpPr>
        <p:spPr>
          <a:xfrm>
            <a:off x="1524000" y="158620"/>
            <a:ext cx="9144000" cy="724030"/>
          </a:xfrm>
        </p:spPr>
        <p:txBody>
          <a:bodyPr/>
          <a:lstStyle/>
          <a:p>
            <a:pPr>
              <a:spcBef>
                <a:spcPct val="0"/>
              </a:spcBef>
            </a:pPr>
            <a:r>
              <a:rPr lang="en-US" altLang="en-US" sz="3200" b="1" dirty="0">
                <a:solidFill>
                  <a:srgbClr val="003300"/>
                </a:solidFill>
                <a:latin typeface="Times New Roman" panose="02020603050405020304" pitchFamily="18" charset="0"/>
                <a:cs typeface="Times New Roman" panose="02020603050405020304" pitchFamily="18" charset="0"/>
              </a:rPr>
              <a:t>3. </a:t>
            </a:r>
            <a:r>
              <a:rPr lang="en-US" altLang="en-US" sz="3200" b="1" dirty="0" err="1">
                <a:solidFill>
                  <a:srgbClr val="003300"/>
                </a:solidFill>
                <a:latin typeface="Times New Roman" panose="02020603050405020304" pitchFamily="18" charset="0"/>
                <a:cs typeface="Times New Roman" panose="02020603050405020304" pitchFamily="18" charset="0"/>
              </a:rPr>
              <a:t>Datagrama</a:t>
            </a:r>
            <a:r>
              <a:rPr lang="en-US" altLang="en-US" sz="3200" b="1" dirty="0">
                <a:solidFill>
                  <a:srgbClr val="003300"/>
                </a:solidFill>
                <a:latin typeface="Times New Roman" panose="02020603050405020304" pitchFamily="18" charset="0"/>
                <a:cs typeface="Times New Roman" panose="02020603050405020304" pitchFamily="18" charset="0"/>
              </a:rPr>
              <a:t> </a:t>
            </a:r>
            <a:r>
              <a:rPr lang="en-US" altLang="en-US" sz="3200" b="1" dirty="0" smtClean="0">
                <a:solidFill>
                  <a:srgbClr val="003300"/>
                </a:solidFill>
                <a:latin typeface="Times New Roman" panose="02020603050405020304" pitchFamily="18" charset="0"/>
                <a:cs typeface="Times New Roman" panose="02020603050405020304" pitchFamily="18" charset="0"/>
              </a:rPr>
              <a:t>						1/2</a:t>
            </a:r>
            <a:endParaRPr lang="pt-PT" altLang="en-US" sz="3200" b="1" dirty="0">
              <a:solidFill>
                <a:srgbClr val="003300"/>
              </a:solidFill>
              <a:latin typeface="Times New Roman" panose="02020603050405020304" pitchFamily="18" charset="0"/>
              <a:cs typeface="Times New Roman" panose="02020603050405020304" pitchFamily="18" charset="0"/>
            </a:endParaRPr>
          </a:p>
        </p:txBody>
      </p:sp>
      <p:sp>
        <p:nvSpPr>
          <p:cNvPr id="13315" name="Espaço Reservado para Texto 2">
            <a:extLst>
              <a:ext uri="{FF2B5EF4-FFF2-40B4-BE49-F238E27FC236}">
                <a16:creationId xmlns:a16="http://schemas.microsoft.com/office/drawing/2014/main" id="{C7F4BC43-EF9E-E24D-A5BA-FA02DE72B66E}"/>
              </a:ext>
            </a:extLst>
          </p:cNvPr>
          <p:cNvSpPr>
            <a:spLocks noGrp="1"/>
          </p:cNvSpPr>
          <p:nvPr>
            <p:ph type="body" idx="1"/>
          </p:nvPr>
        </p:nvSpPr>
        <p:spPr>
          <a:xfrm>
            <a:off x="649943" y="773113"/>
            <a:ext cx="7206433" cy="5905500"/>
          </a:xfrm>
        </p:spPr>
        <p:txBody>
          <a:bodyPr/>
          <a:lstStyle/>
          <a:p>
            <a:pPr marL="0" indent="0" algn="just">
              <a:lnSpc>
                <a:spcPts val="2500"/>
              </a:lnSpc>
              <a:spcBef>
                <a:spcPct val="0"/>
              </a:spcBef>
              <a:buNone/>
            </a:pPr>
            <a:r>
              <a:rPr lang="pt-PT" altLang="en-US" sz="2000" dirty="0">
                <a:latin typeface="Georgia" panose="02040502050405020303" pitchFamily="18" charset="0"/>
              </a:rPr>
              <a:t>A ideia por trás dos </a:t>
            </a:r>
            <a:r>
              <a:rPr lang="pt-PT" altLang="en-US" sz="2000" dirty="0" err="1">
                <a:latin typeface="Georgia" panose="02040502050405020303" pitchFamily="18" charset="0"/>
              </a:rPr>
              <a:t>datagramas</a:t>
            </a:r>
            <a:r>
              <a:rPr lang="pt-PT" altLang="en-US" sz="2000" dirty="0">
                <a:latin typeface="Georgia" panose="02040502050405020303" pitchFamily="18" charset="0"/>
              </a:rPr>
              <a:t> é incrivelmente simples: basta incluir em cada pacote informações suficientes para permitir que qualquer </a:t>
            </a:r>
            <a:r>
              <a:rPr lang="pt-PT" altLang="en-US" sz="2000" dirty="0" err="1">
                <a:latin typeface="Georgia" panose="02040502050405020303" pitchFamily="18" charset="0"/>
              </a:rPr>
              <a:t>switch</a:t>
            </a:r>
            <a:r>
              <a:rPr lang="pt-PT" altLang="en-US" sz="2000" dirty="0">
                <a:latin typeface="Georgia" panose="02040502050405020303" pitchFamily="18" charset="0"/>
              </a:rPr>
              <a:t> decida como obtê-lo para o seu destino. Ou seja, todo pacote contém o destino. </a:t>
            </a:r>
            <a:r>
              <a:rPr lang="pt-PT" altLang="en-US" sz="2000" dirty="0"/>
              <a:t>endereço. </a:t>
            </a:r>
            <a:endParaRPr lang="en-US" altLang="en-US" sz="2000" dirty="0"/>
          </a:p>
          <a:p>
            <a:pPr>
              <a:spcBef>
                <a:spcPct val="0"/>
              </a:spcBef>
            </a:pPr>
            <a:endParaRPr lang="pt-PT" altLang="en-US" sz="2000" b="1" dirty="0"/>
          </a:p>
        </p:txBody>
      </p:sp>
      <p:sp>
        <p:nvSpPr>
          <p:cNvPr id="13316" name="Retângulo 4">
            <a:extLst>
              <a:ext uri="{FF2B5EF4-FFF2-40B4-BE49-F238E27FC236}">
                <a16:creationId xmlns:a16="http://schemas.microsoft.com/office/drawing/2014/main" id="{923214EF-445D-DF40-8056-4A392DAC14D9}"/>
              </a:ext>
            </a:extLst>
          </p:cNvPr>
          <p:cNvSpPr>
            <a:spLocks noChangeArrowheads="1"/>
          </p:cNvSpPr>
          <p:nvPr/>
        </p:nvSpPr>
        <p:spPr bwMode="auto">
          <a:xfrm>
            <a:off x="10329864" y="6448426"/>
            <a:ext cx="338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PT" altLang="en-US"/>
              <a:t>5</a:t>
            </a:r>
          </a:p>
        </p:txBody>
      </p:sp>
      <p:pic>
        <p:nvPicPr>
          <p:cNvPr id="13317" name="Picture 2">
            <a:extLst>
              <a:ext uri="{FF2B5EF4-FFF2-40B4-BE49-F238E27FC236}">
                <a16:creationId xmlns:a16="http://schemas.microsoft.com/office/drawing/2014/main" id="{EE0B1A1D-2E21-C945-B7AE-C628E8A394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5333" y="2337448"/>
            <a:ext cx="6261100" cy="3773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Table 3">
            <a:extLst>
              <a:ext uri="{FF2B5EF4-FFF2-40B4-BE49-F238E27FC236}">
                <a16:creationId xmlns:a16="http://schemas.microsoft.com/office/drawing/2014/main" id="{7FE6D93B-FAD3-E647-BFCB-2A1C23CF2BC2}"/>
              </a:ext>
            </a:extLst>
          </p:cNvPr>
          <p:cNvGraphicFramePr>
            <a:graphicFrameLocks noGrp="1"/>
          </p:cNvGraphicFramePr>
          <p:nvPr/>
        </p:nvGraphicFramePr>
        <p:xfrm>
          <a:off x="8136490" y="908720"/>
          <a:ext cx="2351750" cy="5112564"/>
        </p:xfrm>
        <a:graphic>
          <a:graphicData uri="http://schemas.openxmlformats.org/drawingml/2006/table">
            <a:tbl>
              <a:tblPr firstRow="1" bandRow="1">
                <a:tableStyleId>{3C2FFA5D-87B4-456A-9821-1D502468CF0F}</a:tableStyleId>
              </a:tblPr>
              <a:tblGrid>
                <a:gridCol w="1175875">
                  <a:extLst>
                    <a:ext uri="{9D8B030D-6E8A-4147-A177-3AD203B41FA5}">
                      <a16:colId xmlns:a16="http://schemas.microsoft.com/office/drawing/2014/main" val="20000"/>
                    </a:ext>
                  </a:extLst>
                </a:gridCol>
                <a:gridCol w="1175875">
                  <a:extLst>
                    <a:ext uri="{9D8B030D-6E8A-4147-A177-3AD203B41FA5}">
                      <a16:colId xmlns:a16="http://schemas.microsoft.com/office/drawing/2014/main" val="20001"/>
                    </a:ext>
                  </a:extLst>
                </a:gridCol>
              </a:tblGrid>
              <a:tr h="983186">
                <a:tc gridSpan="2">
                  <a:txBody>
                    <a:bodyPr/>
                    <a:lstStyle/>
                    <a:p>
                      <a:r>
                        <a:rPr lang="en-US" sz="1600" dirty="0" err="1"/>
                        <a:t>Tabela</a:t>
                      </a:r>
                      <a:r>
                        <a:rPr lang="en-US" sz="1600" baseline="0" dirty="0"/>
                        <a:t> de </a:t>
                      </a:r>
                      <a:r>
                        <a:rPr lang="en-US" sz="1600" baseline="0" dirty="0" err="1"/>
                        <a:t>encaminhado</a:t>
                      </a:r>
                      <a:r>
                        <a:rPr lang="en-US" sz="1600" baseline="0" dirty="0"/>
                        <a:t> do Switch 2</a:t>
                      </a:r>
                      <a:endParaRPr lang="en-US" sz="1600" dirty="0"/>
                    </a:p>
                  </a:txBody>
                  <a:tcPr marT="60960" marB="60960"/>
                </a:tc>
                <a:tc hMerge="1">
                  <a:txBody>
                    <a:bodyPr/>
                    <a:lstStyle/>
                    <a:p>
                      <a:endParaRPr lang="en-US" dirty="0"/>
                    </a:p>
                  </a:txBody>
                  <a:tcPr/>
                </a:tc>
                <a:extLst>
                  <a:ext uri="{0D108BD9-81ED-4DB2-BD59-A6C34878D82A}">
                    <a16:rowId xmlns:a16="http://schemas.microsoft.com/office/drawing/2014/main" val="10000"/>
                  </a:ext>
                </a:extLst>
              </a:tr>
              <a:tr h="983186">
                <a:tc>
                  <a:txBody>
                    <a:bodyPr/>
                    <a:lstStyle/>
                    <a:p>
                      <a:r>
                        <a:rPr lang="en-US" sz="1600" dirty="0" err="1"/>
                        <a:t>Destino</a:t>
                      </a:r>
                      <a:endParaRPr lang="en-US" sz="1600" dirty="0"/>
                    </a:p>
                  </a:txBody>
                  <a:tcPr marT="60960" marB="60960"/>
                </a:tc>
                <a:tc>
                  <a:txBody>
                    <a:bodyPr/>
                    <a:lstStyle/>
                    <a:p>
                      <a:r>
                        <a:rPr lang="en-US" sz="1600" dirty="0"/>
                        <a:t>Porta de</a:t>
                      </a:r>
                      <a:r>
                        <a:rPr lang="en-US" sz="1600" baseline="0" dirty="0"/>
                        <a:t> </a:t>
                      </a:r>
                      <a:r>
                        <a:rPr lang="en-US" sz="1600" baseline="0" dirty="0" err="1"/>
                        <a:t>Saida</a:t>
                      </a:r>
                      <a:endParaRPr lang="en-US" sz="1600" dirty="0"/>
                    </a:p>
                  </a:txBody>
                  <a:tcPr marT="60960" marB="60960"/>
                </a:tc>
                <a:extLst>
                  <a:ext uri="{0D108BD9-81ED-4DB2-BD59-A6C34878D82A}">
                    <a16:rowId xmlns:a16="http://schemas.microsoft.com/office/drawing/2014/main" val="10001"/>
                  </a:ext>
                </a:extLst>
              </a:tr>
              <a:tr h="393274">
                <a:tc>
                  <a:txBody>
                    <a:bodyPr/>
                    <a:lstStyle/>
                    <a:p>
                      <a:r>
                        <a:rPr lang="en-US" sz="1600" dirty="0"/>
                        <a:t>A</a:t>
                      </a:r>
                    </a:p>
                  </a:txBody>
                  <a:tcPr marT="60960" marB="60960"/>
                </a:tc>
                <a:tc>
                  <a:txBody>
                    <a:bodyPr/>
                    <a:lstStyle/>
                    <a:p>
                      <a:r>
                        <a:rPr lang="en-US" sz="1600" dirty="0"/>
                        <a:t>3</a:t>
                      </a:r>
                    </a:p>
                  </a:txBody>
                  <a:tcPr marT="60960" marB="60960"/>
                </a:tc>
                <a:extLst>
                  <a:ext uri="{0D108BD9-81ED-4DB2-BD59-A6C34878D82A}">
                    <a16:rowId xmlns:a16="http://schemas.microsoft.com/office/drawing/2014/main" val="10002"/>
                  </a:ext>
                </a:extLst>
              </a:tr>
              <a:tr h="393274">
                <a:tc>
                  <a:txBody>
                    <a:bodyPr/>
                    <a:lstStyle/>
                    <a:p>
                      <a:r>
                        <a:rPr lang="en-US" sz="1600" dirty="0"/>
                        <a:t>B</a:t>
                      </a:r>
                    </a:p>
                  </a:txBody>
                  <a:tcPr marT="60960" marB="60960"/>
                </a:tc>
                <a:tc>
                  <a:txBody>
                    <a:bodyPr/>
                    <a:lstStyle/>
                    <a:p>
                      <a:r>
                        <a:rPr lang="en-US" sz="1600" dirty="0"/>
                        <a:t>0</a:t>
                      </a:r>
                    </a:p>
                  </a:txBody>
                  <a:tcPr marT="60960" marB="60960"/>
                </a:tc>
                <a:extLst>
                  <a:ext uri="{0D108BD9-81ED-4DB2-BD59-A6C34878D82A}">
                    <a16:rowId xmlns:a16="http://schemas.microsoft.com/office/drawing/2014/main" val="10003"/>
                  </a:ext>
                </a:extLst>
              </a:tr>
              <a:tr h="393274">
                <a:tc>
                  <a:txBody>
                    <a:bodyPr/>
                    <a:lstStyle/>
                    <a:p>
                      <a:r>
                        <a:rPr lang="en-US" sz="1600" dirty="0"/>
                        <a:t>C</a:t>
                      </a:r>
                    </a:p>
                  </a:txBody>
                  <a:tcPr marT="60960" marB="60960"/>
                </a:tc>
                <a:tc>
                  <a:txBody>
                    <a:bodyPr/>
                    <a:lstStyle/>
                    <a:p>
                      <a:r>
                        <a:rPr lang="en-US" sz="1600" dirty="0"/>
                        <a:t>3</a:t>
                      </a:r>
                    </a:p>
                  </a:txBody>
                  <a:tcPr marT="60960" marB="60960"/>
                </a:tc>
                <a:extLst>
                  <a:ext uri="{0D108BD9-81ED-4DB2-BD59-A6C34878D82A}">
                    <a16:rowId xmlns:a16="http://schemas.microsoft.com/office/drawing/2014/main" val="10004"/>
                  </a:ext>
                </a:extLst>
              </a:tr>
              <a:tr h="393274">
                <a:tc>
                  <a:txBody>
                    <a:bodyPr/>
                    <a:lstStyle/>
                    <a:p>
                      <a:r>
                        <a:rPr lang="en-US" sz="1600" dirty="0"/>
                        <a:t>D</a:t>
                      </a:r>
                    </a:p>
                  </a:txBody>
                  <a:tcPr marT="60960" marB="60960"/>
                </a:tc>
                <a:tc>
                  <a:txBody>
                    <a:bodyPr/>
                    <a:lstStyle/>
                    <a:p>
                      <a:r>
                        <a:rPr lang="en-US" sz="1600" dirty="0"/>
                        <a:t>3</a:t>
                      </a:r>
                    </a:p>
                  </a:txBody>
                  <a:tcPr marT="60960" marB="60960"/>
                </a:tc>
                <a:extLst>
                  <a:ext uri="{0D108BD9-81ED-4DB2-BD59-A6C34878D82A}">
                    <a16:rowId xmlns:a16="http://schemas.microsoft.com/office/drawing/2014/main" val="10005"/>
                  </a:ext>
                </a:extLst>
              </a:tr>
              <a:tr h="393274">
                <a:tc>
                  <a:txBody>
                    <a:bodyPr/>
                    <a:lstStyle/>
                    <a:p>
                      <a:r>
                        <a:rPr lang="en-US" sz="1600" dirty="0"/>
                        <a:t>E</a:t>
                      </a:r>
                    </a:p>
                  </a:txBody>
                  <a:tcPr marT="60960" marB="60960"/>
                </a:tc>
                <a:tc>
                  <a:txBody>
                    <a:bodyPr/>
                    <a:lstStyle/>
                    <a:p>
                      <a:r>
                        <a:rPr lang="en-US" sz="1600" dirty="0"/>
                        <a:t>2</a:t>
                      </a:r>
                    </a:p>
                  </a:txBody>
                  <a:tcPr marT="60960" marB="60960"/>
                </a:tc>
                <a:extLst>
                  <a:ext uri="{0D108BD9-81ED-4DB2-BD59-A6C34878D82A}">
                    <a16:rowId xmlns:a16="http://schemas.microsoft.com/office/drawing/2014/main" val="10006"/>
                  </a:ext>
                </a:extLst>
              </a:tr>
              <a:tr h="393274">
                <a:tc>
                  <a:txBody>
                    <a:bodyPr/>
                    <a:lstStyle/>
                    <a:p>
                      <a:r>
                        <a:rPr lang="en-US" sz="1600" dirty="0"/>
                        <a:t>F</a:t>
                      </a:r>
                    </a:p>
                  </a:txBody>
                  <a:tcPr marT="60960" marB="60960"/>
                </a:tc>
                <a:tc>
                  <a:txBody>
                    <a:bodyPr/>
                    <a:lstStyle/>
                    <a:p>
                      <a:r>
                        <a:rPr lang="en-US" sz="1600" dirty="0"/>
                        <a:t>1</a:t>
                      </a:r>
                    </a:p>
                  </a:txBody>
                  <a:tcPr marT="60960" marB="60960"/>
                </a:tc>
                <a:extLst>
                  <a:ext uri="{0D108BD9-81ED-4DB2-BD59-A6C34878D82A}">
                    <a16:rowId xmlns:a16="http://schemas.microsoft.com/office/drawing/2014/main" val="10007"/>
                  </a:ext>
                </a:extLst>
              </a:tr>
              <a:tr h="393274">
                <a:tc>
                  <a:txBody>
                    <a:bodyPr/>
                    <a:lstStyle/>
                    <a:p>
                      <a:r>
                        <a:rPr lang="en-US" sz="1600" dirty="0"/>
                        <a:t>G</a:t>
                      </a:r>
                    </a:p>
                  </a:txBody>
                  <a:tcPr marT="60960" marB="60960"/>
                </a:tc>
                <a:tc>
                  <a:txBody>
                    <a:bodyPr/>
                    <a:lstStyle/>
                    <a:p>
                      <a:r>
                        <a:rPr lang="en-US" sz="1600" dirty="0"/>
                        <a:t>0</a:t>
                      </a:r>
                    </a:p>
                  </a:txBody>
                  <a:tcPr marT="60960" marB="60960"/>
                </a:tc>
                <a:extLst>
                  <a:ext uri="{0D108BD9-81ED-4DB2-BD59-A6C34878D82A}">
                    <a16:rowId xmlns:a16="http://schemas.microsoft.com/office/drawing/2014/main" val="10008"/>
                  </a:ext>
                </a:extLst>
              </a:tr>
              <a:tr h="393274">
                <a:tc>
                  <a:txBody>
                    <a:bodyPr/>
                    <a:lstStyle/>
                    <a:p>
                      <a:r>
                        <a:rPr lang="en-US" sz="1600" dirty="0"/>
                        <a:t>H</a:t>
                      </a:r>
                    </a:p>
                  </a:txBody>
                  <a:tcPr marT="60960" marB="60960"/>
                </a:tc>
                <a:tc>
                  <a:txBody>
                    <a:bodyPr/>
                    <a:lstStyle/>
                    <a:p>
                      <a:r>
                        <a:rPr lang="en-US" sz="1600" dirty="0"/>
                        <a:t>0</a:t>
                      </a:r>
                    </a:p>
                  </a:txBody>
                  <a:tcPr marT="60960" marB="6096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836209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a:extLst>
              <a:ext uri="{FF2B5EF4-FFF2-40B4-BE49-F238E27FC236}">
                <a16:creationId xmlns:a16="http://schemas.microsoft.com/office/drawing/2014/main" id="{7125A540-DF17-EA43-AEB9-609C5D0285EB}"/>
              </a:ext>
            </a:extLst>
          </p:cNvPr>
          <p:cNvSpPr>
            <a:spLocks noGrp="1"/>
          </p:cNvSpPr>
          <p:nvPr>
            <p:ph type="title"/>
          </p:nvPr>
        </p:nvSpPr>
        <p:spPr>
          <a:xfrm>
            <a:off x="1524000" y="242046"/>
            <a:ext cx="9144000" cy="1023191"/>
          </a:xfrm>
        </p:spPr>
        <p:txBody>
          <a:bodyPr/>
          <a:lstStyle/>
          <a:p>
            <a:pPr marL="342900" indent="-342900">
              <a:spcBef>
                <a:spcPct val="0"/>
              </a:spcBef>
            </a:pPr>
            <a:r>
              <a:rPr lang="en-US" altLang="en-US" sz="4000" b="1" dirty="0">
                <a:solidFill>
                  <a:srgbClr val="003300"/>
                </a:solidFill>
                <a:latin typeface="Times New Roman" panose="02020603050405020304" pitchFamily="18" charset="0"/>
                <a:cs typeface="Times New Roman" panose="02020603050405020304" pitchFamily="18" charset="0"/>
              </a:rPr>
              <a:t>3. </a:t>
            </a:r>
            <a:r>
              <a:rPr lang="en-US" altLang="en-US" sz="4000" b="1" dirty="0" err="1">
                <a:solidFill>
                  <a:srgbClr val="003300"/>
                </a:solidFill>
                <a:latin typeface="Times New Roman" panose="02020603050405020304" pitchFamily="18" charset="0"/>
                <a:cs typeface="Times New Roman" panose="02020603050405020304" pitchFamily="18" charset="0"/>
              </a:rPr>
              <a:t>Datagrama</a:t>
            </a:r>
            <a:r>
              <a:rPr lang="en-US" altLang="en-US" sz="4000" b="1" dirty="0">
                <a:solidFill>
                  <a:srgbClr val="003300"/>
                </a:solidFill>
                <a:latin typeface="Times New Roman" panose="02020603050405020304" pitchFamily="18" charset="0"/>
                <a:cs typeface="Times New Roman" panose="02020603050405020304" pitchFamily="18" charset="0"/>
              </a:rPr>
              <a:t> 						</a:t>
            </a:r>
            <a:r>
              <a:rPr lang="en-US" altLang="en-US" sz="4000" b="1" dirty="0" smtClean="0">
                <a:solidFill>
                  <a:srgbClr val="003300"/>
                </a:solidFill>
                <a:latin typeface="Times New Roman" panose="02020603050405020304" pitchFamily="18" charset="0"/>
                <a:cs typeface="Times New Roman" panose="02020603050405020304" pitchFamily="18" charset="0"/>
              </a:rPr>
              <a:t>2/2</a:t>
            </a:r>
            <a:endParaRPr lang="en-US" altLang="en-US" sz="4000" dirty="0">
              <a:latin typeface="Times New Roman" panose="02020603050405020304" pitchFamily="18" charset="0"/>
              <a:cs typeface="Times New Roman" panose="02020603050405020304" pitchFamily="18" charset="0"/>
            </a:endParaRPr>
          </a:p>
        </p:txBody>
      </p:sp>
      <p:sp>
        <p:nvSpPr>
          <p:cNvPr id="3" name="Espaço Reservado para Texto 2">
            <a:extLst>
              <a:ext uri="{FF2B5EF4-FFF2-40B4-BE49-F238E27FC236}">
                <a16:creationId xmlns:a16="http://schemas.microsoft.com/office/drawing/2014/main" id="{CE3E871A-4FC7-8645-9431-DE4CB7E55D4B}"/>
              </a:ext>
            </a:extLst>
          </p:cNvPr>
          <p:cNvSpPr>
            <a:spLocks noGrp="1"/>
          </p:cNvSpPr>
          <p:nvPr>
            <p:ph type="body" idx="1"/>
          </p:nvPr>
        </p:nvSpPr>
        <p:spPr>
          <a:xfrm>
            <a:off x="1278294" y="1068389"/>
            <a:ext cx="10189028" cy="5380037"/>
          </a:xfrm>
        </p:spPr>
        <p:txBody>
          <a:bodyPr rtlCol="0">
            <a:normAutofit/>
          </a:bodyPr>
          <a:lstStyle/>
          <a:p>
            <a:pPr>
              <a:lnSpc>
                <a:spcPts val="2700"/>
              </a:lnSpc>
              <a:buNone/>
              <a:defRPr/>
            </a:pPr>
            <a:r>
              <a:rPr lang="pt-PT" sz="2000" b="1" dirty="0">
                <a:latin typeface="Georgia" panose="02040502050405020303" pitchFamily="18" charset="0"/>
              </a:rPr>
              <a:t>As redes de datagrama têm as seguintes características:</a:t>
            </a:r>
            <a:endParaRPr lang="en-US" sz="2000" b="1" dirty="0">
              <a:latin typeface="Georgia" panose="02040502050405020303" pitchFamily="18" charset="0"/>
            </a:endParaRPr>
          </a:p>
          <a:p>
            <a:pPr marL="342900" lvl="2" indent="-342900">
              <a:lnSpc>
                <a:spcPts val="2700"/>
              </a:lnSpc>
              <a:buFont typeface="Courier New" panose="02070309020205020404" pitchFamily="49" charset="0"/>
              <a:buChar char="o"/>
              <a:defRPr/>
            </a:pPr>
            <a:r>
              <a:rPr lang="pt-PT" dirty="0">
                <a:solidFill>
                  <a:schemeClr val="tx1"/>
                </a:solidFill>
                <a:latin typeface="Georgia" panose="02040502050405020303" pitchFamily="18" charset="0"/>
              </a:rPr>
              <a:t>Um </a:t>
            </a:r>
            <a:r>
              <a:rPr lang="pt-PT" dirty="0" err="1">
                <a:solidFill>
                  <a:schemeClr val="tx1"/>
                </a:solidFill>
                <a:latin typeface="Georgia" panose="02040502050405020303" pitchFamily="18" charset="0"/>
              </a:rPr>
              <a:t>host</a:t>
            </a:r>
            <a:r>
              <a:rPr lang="pt-PT" dirty="0">
                <a:solidFill>
                  <a:schemeClr val="tx1"/>
                </a:solidFill>
                <a:latin typeface="Georgia" panose="02040502050405020303" pitchFamily="18" charset="0"/>
              </a:rPr>
              <a:t> pode enviar um pacote em qualquer lugar a qualquer momento;</a:t>
            </a:r>
          </a:p>
          <a:p>
            <a:pPr marL="982980" lvl="2" indent="-342900">
              <a:lnSpc>
                <a:spcPts val="2700"/>
              </a:lnSpc>
              <a:buFont typeface="Courier New" panose="02070309020205020404" pitchFamily="49" charset="0"/>
              <a:buChar char="o"/>
              <a:defRPr/>
            </a:pPr>
            <a:endParaRPr lang="pt-PT" dirty="0">
              <a:solidFill>
                <a:schemeClr val="tx1"/>
              </a:solidFill>
              <a:latin typeface="Georgia" panose="02040502050405020303" pitchFamily="18" charset="0"/>
            </a:endParaRPr>
          </a:p>
          <a:p>
            <a:pPr marL="342900" lvl="2" indent="-342900">
              <a:lnSpc>
                <a:spcPts val="2700"/>
              </a:lnSpc>
              <a:buFont typeface="Courier New" panose="02070309020205020404" pitchFamily="49" charset="0"/>
              <a:buChar char="o"/>
              <a:defRPr/>
            </a:pPr>
            <a:r>
              <a:rPr lang="pt-PT" dirty="0">
                <a:solidFill>
                  <a:schemeClr val="tx1"/>
                </a:solidFill>
                <a:latin typeface="Georgia" panose="02040502050405020303" pitchFamily="18" charset="0"/>
              </a:rPr>
              <a:t>Quando um </a:t>
            </a:r>
            <a:r>
              <a:rPr lang="pt-PT" dirty="0" err="1">
                <a:solidFill>
                  <a:schemeClr val="tx1"/>
                </a:solidFill>
                <a:latin typeface="Georgia" panose="02040502050405020303" pitchFamily="18" charset="0"/>
              </a:rPr>
              <a:t>host</a:t>
            </a:r>
            <a:r>
              <a:rPr lang="pt-PT" dirty="0">
                <a:solidFill>
                  <a:schemeClr val="tx1"/>
                </a:solidFill>
                <a:latin typeface="Georgia" panose="02040502050405020303" pitchFamily="18" charset="0"/>
              </a:rPr>
              <a:t> envia um pacote, ele não tem como saber se o rede é capaz de entregá-lo ou se o </a:t>
            </a:r>
            <a:r>
              <a:rPr lang="pt-PT" dirty="0" err="1">
                <a:solidFill>
                  <a:schemeClr val="tx1"/>
                </a:solidFill>
                <a:latin typeface="Georgia" panose="02040502050405020303" pitchFamily="18" charset="0"/>
              </a:rPr>
              <a:t>host</a:t>
            </a:r>
            <a:r>
              <a:rPr lang="pt-PT" dirty="0">
                <a:solidFill>
                  <a:schemeClr val="tx1"/>
                </a:solidFill>
                <a:latin typeface="Georgia" panose="02040502050405020303" pitchFamily="18" charset="0"/>
              </a:rPr>
              <a:t> de destino esta ainda funcionando (</a:t>
            </a:r>
            <a:r>
              <a:rPr lang="pt-PT" b="1" dirty="0" err="1">
                <a:solidFill>
                  <a:schemeClr val="tx1"/>
                </a:solidFill>
                <a:latin typeface="Georgia" panose="02040502050405020303" pitchFamily="18" charset="0"/>
              </a:rPr>
              <a:t>Up</a:t>
            </a:r>
            <a:r>
              <a:rPr lang="pt-PT" dirty="0">
                <a:solidFill>
                  <a:schemeClr val="tx1"/>
                </a:solidFill>
                <a:latin typeface="Georgia" panose="02040502050405020303" pitchFamily="18" charset="0"/>
              </a:rPr>
              <a:t>);</a:t>
            </a:r>
          </a:p>
          <a:p>
            <a:pPr marL="982980" lvl="2" indent="-342900">
              <a:lnSpc>
                <a:spcPts val="2700"/>
              </a:lnSpc>
              <a:buFont typeface="Courier New" panose="02070309020205020404" pitchFamily="49" charset="0"/>
              <a:buChar char="o"/>
              <a:defRPr/>
            </a:pPr>
            <a:endParaRPr lang="pt-PT" dirty="0">
              <a:solidFill>
                <a:schemeClr val="tx1"/>
              </a:solidFill>
              <a:latin typeface="Georgia" panose="02040502050405020303" pitchFamily="18" charset="0"/>
            </a:endParaRPr>
          </a:p>
          <a:p>
            <a:pPr marL="342900" lvl="2" indent="-342900">
              <a:lnSpc>
                <a:spcPts val="2700"/>
              </a:lnSpc>
              <a:buFont typeface="Courier New" panose="02070309020205020404" pitchFamily="49" charset="0"/>
              <a:buChar char="o"/>
              <a:defRPr/>
            </a:pPr>
            <a:r>
              <a:rPr lang="pt-PT" dirty="0">
                <a:solidFill>
                  <a:schemeClr val="tx1"/>
                </a:solidFill>
                <a:latin typeface="Georgia" panose="02040502050405020303" pitchFamily="18" charset="0"/>
              </a:rPr>
              <a:t>Cada pacote é encaminhado independentemente dos pacotes anteriores mesmo que tenham sidos enviados para o mesmo destino;</a:t>
            </a:r>
          </a:p>
          <a:p>
            <a:pPr marL="982980" lvl="2" indent="-342900">
              <a:lnSpc>
                <a:spcPts val="2700"/>
              </a:lnSpc>
              <a:buFont typeface="Courier New" panose="02070309020205020404" pitchFamily="49" charset="0"/>
              <a:buChar char="o"/>
              <a:defRPr/>
            </a:pPr>
            <a:endParaRPr lang="pt-PT" dirty="0">
              <a:solidFill>
                <a:schemeClr val="tx1"/>
              </a:solidFill>
              <a:latin typeface="Georgia" panose="02040502050405020303" pitchFamily="18" charset="0"/>
            </a:endParaRPr>
          </a:p>
          <a:p>
            <a:pPr>
              <a:lnSpc>
                <a:spcPts val="2700"/>
              </a:lnSpc>
              <a:buFont typeface="Courier New" panose="02070309020205020404" pitchFamily="49" charset="0"/>
              <a:buChar char="o"/>
              <a:defRPr/>
            </a:pPr>
            <a:r>
              <a:rPr lang="pt-PT" sz="2000" dirty="0">
                <a:latin typeface="Georgia" panose="02040502050405020303" pitchFamily="18" charset="0"/>
              </a:rPr>
              <a:t>Uma falha de link pode não ter nenhum efeito sério</a:t>
            </a:r>
            <a:r>
              <a:rPr lang="en-US" sz="2000" dirty="0">
                <a:latin typeface="Georgia" panose="02040502050405020303" pitchFamily="18" charset="0"/>
              </a:rPr>
              <a:t> </a:t>
            </a:r>
            <a:r>
              <a:rPr lang="en-US" sz="2000" dirty="0" err="1">
                <a:latin typeface="Georgia" panose="02040502050405020303" pitchFamily="18" charset="0"/>
              </a:rPr>
              <a:t>na</a:t>
            </a:r>
            <a:r>
              <a:rPr lang="en-US" sz="2000" dirty="0">
                <a:latin typeface="Georgia" panose="02040502050405020303" pitchFamily="18" charset="0"/>
              </a:rPr>
              <a:t> </a:t>
            </a:r>
            <a:r>
              <a:rPr lang="pt-PT" sz="2000" dirty="0" smtClean="0">
                <a:latin typeface="Georgia" panose="02040502050405020303" pitchFamily="18" charset="0"/>
              </a:rPr>
              <a:t>comunicação</a:t>
            </a:r>
            <a:r>
              <a:rPr lang="pt-PT" sz="2000" dirty="0">
                <a:latin typeface="Georgia" panose="02040502050405020303" pitchFamily="18" charset="0"/>
              </a:rPr>
              <a:t>, basta que isso, seja possível encontrar uma rota alternativa</a:t>
            </a:r>
            <a:r>
              <a:rPr lang="en-US" sz="2000" dirty="0">
                <a:latin typeface="Georgia" panose="02040502050405020303" pitchFamily="18" charset="0"/>
              </a:rPr>
              <a:t> </a:t>
            </a:r>
            <a:r>
              <a:rPr lang="pt-PT" sz="2000" dirty="0">
                <a:latin typeface="Georgia" panose="02040502050405020303" pitchFamily="18" charset="0"/>
              </a:rPr>
              <a:t>a essa falha e ser actualizada a tabela de encaminhamento de </a:t>
            </a:r>
            <a:r>
              <a:rPr lang="pt-PT" sz="2000" dirty="0" smtClean="0">
                <a:latin typeface="Georgia" panose="02040502050405020303" pitchFamily="18" charset="0"/>
              </a:rPr>
              <a:t>forma correcta.</a:t>
            </a:r>
            <a:endParaRPr lang="pt-PT" sz="2000" dirty="0">
              <a:latin typeface="Georgia" panose="02040502050405020303" pitchFamily="18" charset="0"/>
            </a:endParaRPr>
          </a:p>
        </p:txBody>
      </p:sp>
      <p:sp>
        <p:nvSpPr>
          <p:cNvPr id="14340" name="Retângulo 4">
            <a:extLst>
              <a:ext uri="{FF2B5EF4-FFF2-40B4-BE49-F238E27FC236}">
                <a16:creationId xmlns:a16="http://schemas.microsoft.com/office/drawing/2014/main" id="{206450BA-2CB7-5A4B-97D6-EF60DB9F8C18}"/>
              </a:ext>
            </a:extLst>
          </p:cNvPr>
          <p:cNvSpPr>
            <a:spLocks noChangeArrowheads="1"/>
          </p:cNvSpPr>
          <p:nvPr/>
        </p:nvSpPr>
        <p:spPr bwMode="auto">
          <a:xfrm>
            <a:off x="10329864" y="6448426"/>
            <a:ext cx="338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PT" altLang="en-US"/>
              <a:t>6</a:t>
            </a:r>
          </a:p>
        </p:txBody>
      </p:sp>
    </p:spTree>
    <p:extLst>
      <p:ext uri="{BB962C8B-B14F-4D97-AF65-F5344CB8AC3E}">
        <p14:creationId xmlns:p14="http://schemas.microsoft.com/office/powerpoint/2010/main" val="1089888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ítulo 1">
            <a:extLst>
              <a:ext uri="{FF2B5EF4-FFF2-40B4-BE49-F238E27FC236}">
                <a16:creationId xmlns:a16="http://schemas.microsoft.com/office/drawing/2014/main" id="{BA68145B-DC88-E74C-B9EA-0B6CE46C9A0D}"/>
              </a:ext>
            </a:extLst>
          </p:cNvPr>
          <p:cNvSpPr>
            <a:spLocks noGrp="1"/>
          </p:cNvSpPr>
          <p:nvPr>
            <p:ph type="title"/>
          </p:nvPr>
        </p:nvSpPr>
        <p:spPr>
          <a:xfrm>
            <a:off x="1524000" y="205272"/>
            <a:ext cx="9144000" cy="677377"/>
          </a:xfrm>
        </p:spPr>
        <p:txBody>
          <a:bodyPr/>
          <a:lstStyle/>
          <a:p>
            <a:pPr>
              <a:spcBef>
                <a:spcPct val="0"/>
              </a:spcBef>
            </a:pPr>
            <a:r>
              <a:rPr lang="en-US" altLang="en-US" sz="3200" b="1" dirty="0">
                <a:latin typeface="Times New Roman" panose="02020603050405020304" pitchFamily="18" charset="0"/>
                <a:cs typeface="Times New Roman" panose="02020603050405020304" pitchFamily="18" charset="0"/>
              </a:rPr>
              <a:t>4. Virtual Circuit </a:t>
            </a:r>
            <a:r>
              <a:rPr lang="en-US" altLang="en-US" sz="3200" b="1" dirty="0" smtClean="0">
                <a:latin typeface="Times New Roman" panose="02020603050405020304" pitchFamily="18" charset="0"/>
                <a:cs typeface="Times New Roman" panose="02020603050405020304" pitchFamily="18" charset="0"/>
              </a:rPr>
              <a:t>Switching				1/3</a:t>
            </a:r>
            <a:endParaRPr lang="pt-PT" altLang="en-US" sz="3200" b="1" dirty="0">
              <a:latin typeface="Times New Roman" panose="02020603050405020304" pitchFamily="18" charset="0"/>
              <a:cs typeface="Times New Roman" panose="02020603050405020304" pitchFamily="18" charset="0"/>
            </a:endParaRPr>
          </a:p>
        </p:txBody>
      </p:sp>
      <p:sp>
        <p:nvSpPr>
          <p:cNvPr id="15363" name="Espaço Reservado para Texto 2">
            <a:extLst>
              <a:ext uri="{FF2B5EF4-FFF2-40B4-BE49-F238E27FC236}">
                <a16:creationId xmlns:a16="http://schemas.microsoft.com/office/drawing/2014/main" id="{9C6B9564-6CAC-4445-8D64-2E0E074E7E03}"/>
              </a:ext>
            </a:extLst>
          </p:cNvPr>
          <p:cNvSpPr>
            <a:spLocks noGrp="1"/>
          </p:cNvSpPr>
          <p:nvPr>
            <p:ph type="body" idx="1"/>
          </p:nvPr>
        </p:nvSpPr>
        <p:spPr>
          <a:xfrm>
            <a:off x="597159" y="847725"/>
            <a:ext cx="11000792" cy="2265364"/>
          </a:xfrm>
        </p:spPr>
        <p:txBody>
          <a:bodyPr>
            <a:normAutofit fontScale="85000" lnSpcReduction="10000"/>
          </a:bodyPr>
          <a:lstStyle/>
          <a:p>
            <a:pPr algn="just">
              <a:lnSpc>
                <a:spcPts val="2500"/>
              </a:lnSpc>
              <a:spcBef>
                <a:spcPct val="0"/>
              </a:spcBef>
              <a:buFont typeface="Rage Italic" panose="020F0502020204030204" pitchFamily="34" charset="0"/>
              <a:buNone/>
            </a:pPr>
            <a:r>
              <a:rPr lang="pt-PT" altLang="en-US" sz="1900" dirty="0">
                <a:latin typeface="Georgia" panose="02040502050405020303" pitchFamily="18" charset="0"/>
              </a:rPr>
              <a:t>Uma segunda técnica para comutação de pacotes, que difere significativamente</a:t>
            </a:r>
            <a:br>
              <a:rPr lang="pt-PT" altLang="en-US" sz="1900" dirty="0">
                <a:latin typeface="Georgia" panose="02040502050405020303" pitchFamily="18" charset="0"/>
              </a:rPr>
            </a:br>
            <a:r>
              <a:rPr lang="pt-PT" altLang="en-US" sz="1900" dirty="0">
                <a:latin typeface="Georgia" panose="02040502050405020303" pitchFamily="18" charset="0"/>
              </a:rPr>
              <a:t>a partir do modelo de datagrama, usa o conceito de um circuito virtual (VC).</a:t>
            </a:r>
          </a:p>
          <a:p>
            <a:pPr algn="just">
              <a:lnSpc>
                <a:spcPts val="2500"/>
              </a:lnSpc>
              <a:spcBef>
                <a:spcPct val="0"/>
              </a:spcBef>
              <a:buFont typeface="Rage Italic" panose="020F0502020204030204" pitchFamily="34" charset="0"/>
              <a:buNone/>
            </a:pPr>
            <a:endParaRPr lang="pt-PT" altLang="en-US" sz="1800" dirty="0">
              <a:latin typeface="Georgia" panose="02040502050405020303" pitchFamily="18" charset="0"/>
            </a:endParaRPr>
          </a:p>
          <a:p>
            <a:pPr algn="just">
              <a:lnSpc>
                <a:spcPts val="2500"/>
              </a:lnSpc>
              <a:spcBef>
                <a:spcPct val="0"/>
              </a:spcBef>
              <a:buFont typeface="Rage Italic" panose="020F0502020204030204" pitchFamily="34" charset="0"/>
              <a:buNone/>
            </a:pPr>
            <a:r>
              <a:rPr lang="pt-PT" altLang="en-US" sz="1900" dirty="0">
                <a:latin typeface="Georgia" panose="02040502050405020303" pitchFamily="18" charset="0"/>
              </a:rPr>
              <a:t>Essa abordagem, também chamada de </a:t>
            </a:r>
            <a:r>
              <a:rPr lang="pt-PT" altLang="en-US" sz="1900" b="1" dirty="0">
                <a:latin typeface="Georgia" panose="02040502050405020303" pitchFamily="18" charset="0"/>
              </a:rPr>
              <a:t>modelo orientado por conexão</a:t>
            </a:r>
            <a:r>
              <a:rPr lang="pt-PT" altLang="en-US" sz="1900" dirty="0">
                <a:latin typeface="Georgia" panose="02040502050405020303" pitchFamily="18" charset="0"/>
              </a:rPr>
              <a:t>, requer a configuração de uma conexão virtual do host de origem para o host de destino antes que qualquer dado/pacote seja enviado. </a:t>
            </a:r>
            <a:endParaRPr lang="en-US" altLang="en-US" sz="1900" dirty="0">
              <a:latin typeface="Georgia" panose="02040502050405020303" pitchFamily="18" charset="0"/>
            </a:endParaRPr>
          </a:p>
          <a:p>
            <a:pPr algn="just">
              <a:lnSpc>
                <a:spcPts val="2500"/>
              </a:lnSpc>
              <a:spcBef>
                <a:spcPct val="0"/>
              </a:spcBef>
              <a:buFont typeface="Rage Italic" panose="020F0502020204030204" pitchFamily="34" charset="0"/>
              <a:buNone/>
            </a:pPr>
            <a:r>
              <a:rPr lang="pt-PT" altLang="en-US" sz="1900" dirty="0">
                <a:latin typeface="Georgia" panose="02040502050405020303" pitchFamily="18" charset="0"/>
              </a:rPr>
              <a:t>Para entender como CV funciona, vamos considerar a figura abaixo, onde o host A quer enviar pacotes para o host B.</a:t>
            </a:r>
          </a:p>
          <a:p>
            <a:pPr>
              <a:lnSpc>
                <a:spcPts val="2400"/>
              </a:lnSpc>
              <a:spcBef>
                <a:spcPct val="0"/>
              </a:spcBef>
            </a:pPr>
            <a:endParaRPr lang="pt-PT" altLang="en-US" sz="1400" b="1" dirty="0">
              <a:latin typeface="Georgia" panose="02040502050405020303" pitchFamily="18" charset="0"/>
            </a:endParaRPr>
          </a:p>
        </p:txBody>
      </p:sp>
      <p:sp>
        <p:nvSpPr>
          <p:cNvPr id="15364" name="Retângulo 4">
            <a:extLst>
              <a:ext uri="{FF2B5EF4-FFF2-40B4-BE49-F238E27FC236}">
                <a16:creationId xmlns:a16="http://schemas.microsoft.com/office/drawing/2014/main" id="{85B150D0-5BFD-3B4B-8B62-54B0EEF3B851}"/>
              </a:ext>
            </a:extLst>
          </p:cNvPr>
          <p:cNvSpPr>
            <a:spLocks noChangeArrowheads="1"/>
          </p:cNvSpPr>
          <p:nvPr/>
        </p:nvSpPr>
        <p:spPr bwMode="auto">
          <a:xfrm>
            <a:off x="10329864" y="6448426"/>
            <a:ext cx="338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PT" altLang="en-US"/>
              <a:t>7</a:t>
            </a:r>
          </a:p>
        </p:txBody>
      </p:sp>
      <p:pic>
        <p:nvPicPr>
          <p:cNvPr id="15365" name="Picture 2">
            <a:extLst>
              <a:ext uri="{FF2B5EF4-FFF2-40B4-BE49-F238E27FC236}">
                <a16:creationId xmlns:a16="http://schemas.microsoft.com/office/drawing/2014/main" id="{DAB79AE9-314A-4A4A-8487-052C38B5B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751" y="2957514"/>
            <a:ext cx="3597275" cy="3551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366" name="Espaço Reservado para Texto 2">
            <a:extLst>
              <a:ext uri="{FF2B5EF4-FFF2-40B4-BE49-F238E27FC236}">
                <a16:creationId xmlns:a16="http://schemas.microsoft.com/office/drawing/2014/main" id="{F1629891-0D1D-7F42-A911-B22696BEF42A}"/>
              </a:ext>
            </a:extLst>
          </p:cNvPr>
          <p:cNvSpPr txBox="1">
            <a:spLocks/>
          </p:cNvSpPr>
          <p:nvPr/>
        </p:nvSpPr>
        <p:spPr bwMode="auto">
          <a:xfrm>
            <a:off x="774441" y="3113089"/>
            <a:ext cx="5853372" cy="367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spcBef>
                <a:spcPct val="20000"/>
              </a:spcBef>
              <a:buClr>
                <a:schemeClr val="accent1"/>
              </a:buClr>
              <a:buSzPct val="95000"/>
              <a:buFont typeface="Rage Italic" panose="020F0502020204030204" pitchFamily="34" charset="0"/>
              <a:buChar char="0"/>
              <a:defRPr sz="2400">
                <a:solidFill>
                  <a:srgbClr val="404040"/>
                </a:solidFill>
                <a:latin typeface="Cambria" panose="02040503050406030204" pitchFamily="18" charset="0"/>
              </a:defRPr>
            </a:lvl1pPr>
            <a:lvl2pPr marL="557213" indent="-228600">
              <a:spcBef>
                <a:spcPct val="20000"/>
              </a:spcBef>
              <a:buClr>
                <a:schemeClr val="accent1"/>
              </a:buClr>
              <a:buSzPct val="95000"/>
              <a:buFont typeface="Rage Italic" panose="020F0502020204030204" pitchFamily="34" charset="0"/>
              <a:buChar char="0"/>
              <a:defRPr sz="2200">
                <a:solidFill>
                  <a:srgbClr val="404040"/>
                </a:solidFill>
                <a:latin typeface="Cambria" panose="02040503050406030204" pitchFamily="18" charset="0"/>
              </a:defRPr>
            </a:lvl2pPr>
            <a:lvl3pPr marL="822325" indent="-182563">
              <a:spcBef>
                <a:spcPct val="20000"/>
              </a:spcBef>
              <a:buClr>
                <a:schemeClr val="accent1"/>
              </a:buClr>
              <a:buSzPct val="95000"/>
              <a:buFont typeface="Rage Italic" panose="020F0502020204030204" pitchFamily="34" charset="0"/>
              <a:buChar char="0"/>
              <a:defRPr sz="2000">
                <a:solidFill>
                  <a:srgbClr val="404040"/>
                </a:solidFill>
                <a:latin typeface="Cambria" panose="02040503050406030204" pitchFamily="18" charset="0"/>
              </a:defRPr>
            </a:lvl3pPr>
            <a:lvl4pPr marL="1096963" indent="-182563">
              <a:spcBef>
                <a:spcPct val="20000"/>
              </a:spcBef>
              <a:buClr>
                <a:schemeClr val="accent1"/>
              </a:buClr>
              <a:buSzPct val="95000"/>
              <a:buFont typeface="Rage Italic" panose="020F0502020204030204" pitchFamily="34" charset="0"/>
              <a:buChar char="0"/>
              <a:defRPr sz="1600">
                <a:solidFill>
                  <a:srgbClr val="404040"/>
                </a:solidFill>
                <a:latin typeface="Cambria" panose="02040503050406030204" pitchFamily="18" charset="0"/>
              </a:defRPr>
            </a:lvl4pPr>
            <a:lvl5pPr marL="1416050" indent="-182563">
              <a:spcBef>
                <a:spcPct val="20000"/>
              </a:spcBef>
              <a:buClr>
                <a:schemeClr val="accent1"/>
              </a:buClr>
              <a:buSzPct val="95000"/>
              <a:buFont typeface="Rage Italic" panose="020F0502020204030204" pitchFamily="34" charset="0"/>
              <a:buChar char="0"/>
              <a:defRPr sz="1400">
                <a:solidFill>
                  <a:srgbClr val="404040"/>
                </a:solidFill>
                <a:latin typeface="Cambria" panose="02040503050406030204" pitchFamily="18" charset="0"/>
              </a:defRPr>
            </a:lvl5pPr>
            <a:lvl6pPr marL="1873250" indent="-182563" fontAlgn="base">
              <a:spcBef>
                <a:spcPct val="20000"/>
              </a:spcBef>
              <a:spcAft>
                <a:spcPct val="0"/>
              </a:spcAft>
              <a:buClr>
                <a:schemeClr val="accent1"/>
              </a:buClr>
              <a:buSzPct val="95000"/>
              <a:buFont typeface="Rage Italic" panose="020F0502020204030204" pitchFamily="34" charset="0"/>
              <a:buChar char="0"/>
              <a:defRPr sz="1400">
                <a:solidFill>
                  <a:srgbClr val="404040"/>
                </a:solidFill>
                <a:latin typeface="Cambria" panose="02040503050406030204" pitchFamily="18" charset="0"/>
              </a:defRPr>
            </a:lvl6pPr>
            <a:lvl7pPr marL="2330450" indent="-182563" fontAlgn="base">
              <a:spcBef>
                <a:spcPct val="20000"/>
              </a:spcBef>
              <a:spcAft>
                <a:spcPct val="0"/>
              </a:spcAft>
              <a:buClr>
                <a:schemeClr val="accent1"/>
              </a:buClr>
              <a:buSzPct val="95000"/>
              <a:buFont typeface="Rage Italic" panose="020F0502020204030204" pitchFamily="34" charset="0"/>
              <a:buChar char="0"/>
              <a:defRPr sz="1400">
                <a:solidFill>
                  <a:srgbClr val="404040"/>
                </a:solidFill>
                <a:latin typeface="Cambria" panose="02040503050406030204" pitchFamily="18" charset="0"/>
              </a:defRPr>
            </a:lvl7pPr>
            <a:lvl8pPr marL="2787650" indent="-182563" fontAlgn="base">
              <a:spcBef>
                <a:spcPct val="20000"/>
              </a:spcBef>
              <a:spcAft>
                <a:spcPct val="0"/>
              </a:spcAft>
              <a:buClr>
                <a:schemeClr val="accent1"/>
              </a:buClr>
              <a:buSzPct val="95000"/>
              <a:buFont typeface="Rage Italic" panose="020F0502020204030204" pitchFamily="34" charset="0"/>
              <a:buChar char="0"/>
              <a:defRPr sz="1400">
                <a:solidFill>
                  <a:srgbClr val="404040"/>
                </a:solidFill>
                <a:latin typeface="Cambria" panose="02040503050406030204" pitchFamily="18" charset="0"/>
              </a:defRPr>
            </a:lvl8pPr>
            <a:lvl9pPr marL="3244850" indent="-182563" fontAlgn="base">
              <a:spcBef>
                <a:spcPct val="20000"/>
              </a:spcBef>
              <a:spcAft>
                <a:spcPct val="0"/>
              </a:spcAft>
              <a:buClr>
                <a:schemeClr val="accent1"/>
              </a:buClr>
              <a:buSzPct val="95000"/>
              <a:buFont typeface="Rage Italic" panose="020F0502020204030204" pitchFamily="34" charset="0"/>
              <a:buChar char="0"/>
              <a:defRPr sz="1400">
                <a:solidFill>
                  <a:srgbClr val="404040"/>
                </a:solidFill>
                <a:latin typeface="Cambria" panose="02040503050406030204" pitchFamily="18" charset="0"/>
              </a:defRPr>
            </a:lvl9pPr>
          </a:lstStyle>
          <a:p>
            <a:pPr marL="285750" indent="-285750" algn="just">
              <a:lnSpc>
                <a:spcPts val="2200"/>
              </a:lnSpc>
              <a:spcBef>
                <a:spcPct val="0"/>
              </a:spcBef>
              <a:buClr>
                <a:srgbClr val="999999"/>
              </a:buClr>
              <a:buSzPct val="100000"/>
              <a:buFont typeface="Courier New" panose="02070309020205020404" pitchFamily="49" charset="0"/>
              <a:buChar char="o"/>
            </a:pPr>
            <a:r>
              <a:rPr lang="pt-PT" altLang="en-US" sz="1600" dirty="0">
                <a:solidFill>
                  <a:schemeClr val="tx1"/>
                </a:solidFill>
                <a:latin typeface="Georgia" panose="02040502050405020303" pitchFamily="18" charset="0"/>
                <a:ea typeface="Karla"/>
                <a:cs typeface="Karla"/>
                <a:sym typeface="Karla"/>
              </a:rPr>
              <a:t>Podemos pensar nisso como um processo de dois estágios</a:t>
            </a:r>
            <a:r>
              <a:rPr lang="pt-PT" altLang="en-US" sz="1600" dirty="0" smtClean="0">
                <a:solidFill>
                  <a:schemeClr val="tx1"/>
                </a:solidFill>
                <a:latin typeface="Georgia" panose="02040502050405020303" pitchFamily="18" charset="0"/>
                <a:ea typeface="Karla"/>
                <a:cs typeface="Karla"/>
                <a:sym typeface="Karla"/>
              </a:rPr>
              <a:t>.</a:t>
            </a:r>
          </a:p>
          <a:p>
            <a:pPr lvl="1" algn="just">
              <a:lnSpc>
                <a:spcPts val="2200"/>
              </a:lnSpc>
              <a:spcBef>
                <a:spcPct val="0"/>
              </a:spcBef>
              <a:buClr>
                <a:srgbClr val="999999"/>
              </a:buClr>
              <a:buSzPct val="100000"/>
              <a:buFont typeface="Karla"/>
              <a:buChar char="▸"/>
            </a:pPr>
            <a:r>
              <a:rPr lang="pt-PT" altLang="en-US" sz="1600" dirty="0" smtClean="0">
                <a:solidFill>
                  <a:schemeClr val="tx1"/>
                </a:solidFill>
                <a:latin typeface="Georgia" panose="02040502050405020303" pitchFamily="18" charset="0"/>
                <a:ea typeface="Karla"/>
                <a:cs typeface="Karla"/>
                <a:sym typeface="Karla"/>
              </a:rPr>
              <a:t> </a:t>
            </a:r>
            <a:r>
              <a:rPr lang="pt-PT" altLang="en-US" sz="1600" dirty="0">
                <a:solidFill>
                  <a:schemeClr val="tx1"/>
                </a:solidFill>
                <a:latin typeface="Georgia" panose="02040502050405020303" pitchFamily="18" charset="0"/>
                <a:ea typeface="Karla"/>
                <a:cs typeface="Karla"/>
                <a:sym typeface="Karla"/>
              </a:rPr>
              <a:t>O primeiro estágio é “</a:t>
            </a:r>
            <a:r>
              <a:rPr lang="pt-PT" altLang="en-US" sz="1600" b="1" dirty="0">
                <a:solidFill>
                  <a:schemeClr val="tx1"/>
                </a:solidFill>
                <a:latin typeface="Georgia" panose="02040502050405020303" pitchFamily="18" charset="0"/>
                <a:ea typeface="Karla"/>
                <a:cs typeface="Karla"/>
                <a:sym typeface="Karla"/>
              </a:rPr>
              <a:t>conexão configuração</a:t>
            </a:r>
            <a:r>
              <a:rPr lang="pt-PT" altLang="en-US" sz="1600" dirty="0">
                <a:solidFill>
                  <a:schemeClr val="tx1"/>
                </a:solidFill>
                <a:latin typeface="Georgia" panose="02040502050405020303" pitchFamily="18" charset="0"/>
                <a:ea typeface="Karla"/>
                <a:cs typeface="Karla"/>
                <a:sym typeface="Karla"/>
              </a:rPr>
              <a:t>. </a:t>
            </a:r>
            <a:endParaRPr lang="pt-PT" altLang="en-US" sz="1600" dirty="0" smtClean="0">
              <a:solidFill>
                <a:schemeClr val="tx1"/>
              </a:solidFill>
              <a:latin typeface="Georgia" panose="02040502050405020303" pitchFamily="18" charset="0"/>
              <a:ea typeface="Karla"/>
              <a:cs typeface="Karla"/>
              <a:sym typeface="Karla"/>
            </a:endParaRPr>
          </a:p>
          <a:p>
            <a:pPr lvl="1" algn="just">
              <a:lnSpc>
                <a:spcPts val="2200"/>
              </a:lnSpc>
              <a:spcBef>
                <a:spcPct val="0"/>
              </a:spcBef>
              <a:buClr>
                <a:srgbClr val="999999"/>
              </a:buClr>
              <a:buSzPct val="100000"/>
              <a:buFont typeface="Karla"/>
              <a:buChar char="▸"/>
            </a:pPr>
            <a:r>
              <a:rPr lang="pt-PT" altLang="en-US" sz="1600" dirty="0" smtClean="0">
                <a:solidFill>
                  <a:schemeClr val="tx1"/>
                </a:solidFill>
                <a:latin typeface="Georgia" panose="02040502050405020303" pitchFamily="18" charset="0"/>
                <a:ea typeface="Karla"/>
                <a:cs typeface="Karla"/>
                <a:sym typeface="Karla"/>
              </a:rPr>
              <a:t>”</a:t>
            </a:r>
            <a:r>
              <a:rPr lang="pt-PT" altLang="en-US" sz="1600" dirty="0">
                <a:solidFill>
                  <a:schemeClr val="tx1"/>
                </a:solidFill>
                <a:latin typeface="Georgia" panose="02040502050405020303" pitchFamily="18" charset="0"/>
                <a:ea typeface="Karla"/>
                <a:cs typeface="Karla"/>
                <a:sym typeface="Karla"/>
              </a:rPr>
              <a:t>O segundo é a </a:t>
            </a:r>
            <a:r>
              <a:rPr lang="pt-PT" altLang="en-US" sz="1600" b="1" dirty="0">
                <a:solidFill>
                  <a:schemeClr val="tx1"/>
                </a:solidFill>
                <a:latin typeface="Georgia" panose="02040502050405020303" pitchFamily="18" charset="0"/>
                <a:ea typeface="Karla"/>
                <a:cs typeface="Karla"/>
                <a:sym typeface="Karla"/>
              </a:rPr>
              <a:t>transferência de dados</a:t>
            </a:r>
            <a:r>
              <a:rPr lang="pt-PT" altLang="en-US" sz="1600" dirty="0">
                <a:solidFill>
                  <a:schemeClr val="tx1"/>
                </a:solidFill>
                <a:latin typeface="Georgia" panose="02040502050405020303" pitchFamily="18" charset="0"/>
                <a:ea typeface="Karla"/>
                <a:cs typeface="Karla"/>
                <a:sym typeface="Karla"/>
              </a:rPr>
              <a:t>.</a:t>
            </a:r>
          </a:p>
          <a:p>
            <a:pPr algn="just">
              <a:lnSpc>
                <a:spcPts val="2200"/>
              </a:lnSpc>
              <a:spcBef>
                <a:spcPct val="0"/>
              </a:spcBef>
              <a:buClr>
                <a:srgbClr val="999999"/>
              </a:buClr>
              <a:buSzPct val="100000"/>
              <a:buFont typeface="Karla"/>
              <a:buNone/>
            </a:pPr>
            <a:endParaRPr lang="pt-PT" altLang="en-US" sz="1600" dirty="0">
              <a:solidFill>
                <a:schemeClr val="tx1"/>
              </a:solidFill>
              <a:latin typeface="Georgia" panose="02040502050405020303" pitchFamily="18" charset="0"/>
              <a:ea typeface="Karla"/>
              <a:cs typeface="Karla"/>
              <a:sym typeface="Karla"/>
            </a:endParaRPr>
          </a:p>
          <a:p>
            <a:pPr algn="just">
              <a:lnSpc>
                <a:spcPts val="2200"/>
              </a:lnSpc>
              <a:spcBef>
                <a:spcPct val="0"/>
              </a:spcBef>
              <a:buClr>
                <a:srgbClr val="999999"/>
              </a:buClr>
              <a:buSzPct val="100000"/>
              <a:buFont typeface="Karla"/>
              <a:buChar char="▸"/>
            </a:pPr>
            <a:r>
              <a:rPr lang="pt-PT" altLang="en-US" sz="1600" dirty="0">
                <a:solidFill>
                  <a:schemeClr val="tx1"/>
                </a:solidFill>
                <a:latin typeface="Georgia" panose="02040502050405020303" pitchFamily="18" charset="0"/>
                <a:ea typeface="Karla"/>
                <a:cs typeface="Karla"/>
                <a:sym typeface="Karla"/>
              </a:rPr>
              <a:t>Na fase de configuração da conexão, é necessário estabelecer uma “conexão estado ”em cada um dos switchs entre a origem e o destino anfitriões. O estado da conexão para uma única conexão consiste em uma entrada em uma "tabela </a:t>
            </a:r>
            <a:r>
              <a:rPr lang="pt-PT" altLang="en-US" sz="1600" b="1" dirty="0">
                <a:solidFill>
                  <a:schemeClr val="tx1"/>
                </a:solidFill>
                <a:latin typeface="Georgia" panose="02040502050405020303" pitchFamily="18" charset="0"/>
                <a:ea typeface="Karla"/>
                <a:cs typeface="Karla"/>
                <a:sym typeface="Karla"/>
              </a:rPr>
              <a:t>VC</a:t>
            </a:r>
            <a:r>
              <a:rPr lang="pt-PT" altLang="en-US" sz="1600" dirty="0">
                <a:solidFill>
                  <a:schemeClr val="tx1"/>
                </a:solidFill>
                <a:latin typeface="Georgia" panose="02040502050405020303" pitchFamily="18" charset="0"/>
                <a:ea typeface="Karla"/>
                <a:cs typeface="Karla"/>
                <a:sym typeface="Karla"/>
              </a:rPr>
              <a:t>" em cada switch pelo qual a conexão passa.</a:t>
            </a:r>
            <a:endParaRPr lang="pt-PT" altLang="en-US" sz="1600" b="1" dirty="0">
              <a:solidFill>
                <a:schemeClr val="tx1"/>
              </a:solidFill>
              <a:latin typeface="Georgia" panose="02040502050405020303" pitchFamily="18" charset="0"/>
              <a:ea typeface="Karla"/>
              <a:cs typeface="Karla"/>
              <a:sym typeface="Karla"/>
            </a:endParaRPr>
          </a:p>
        </p:txBody>
      </p:sp>
    </p:spTree>
    <p:extLst>
      <p:ext uri="{BB962C8B-B14F-4D97-AF65-F5344CB8AC3E}">
        <p14:creationId xmlns:p14="http://schemas.microsoft.com/office/powerpoint/2010/main" val="7486104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1829</Words>
  <Application>Microsoft Office PowerPoint</Application>
  <PresentationFormat>Widescreen</PresentationFormat>
  <Paragraphs>192</Paragraphs>
  <Slides>20</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Arial</vt:lpstr>
      <vt:lpstr>Calibri</vt:lpstr>
      <vt:lpstr>Calibri Light</vt:lpstr>
      <vt:lpstr>Courier New</vt:lpstr>
      <vt:lpstr>Garamond</vt:lpstr>
      <vt:lpstr>Georgia</vt:lpstr>
      <vt:lpstr>Karla</vt:lpstr>
      <vt:lpstr>Lucida Console</vt:lpstr>
      <vt:lpstr>Rage Italic</vt:lpstr>
      <vt:lpstr>Symbol</vt:lpstr>
      <vt:lpstr>Times New Roman</vt:lpstr>
      <vt:lpstr>Wingdings</vt:lpstr>
      <vt:lpstr>Office Theme</vt:lpstr>
      <vt:lpstr>PowerPoint Presentation</vt:lpstr>
      <vt:lpstr>Tópicos da Aula</vt:lpstr>
      <vt:lpstr>1. Introdução</vt:lpstr>
      <vt:lpstr>1. Internet       1/2</vt:lpstr>
      <vt:lpstr>1. Internet       2/2</vt:lpstr>
      <vt:lpstr>2. SWITCHING AND BRIDGING</vt:lpstr>
      <vt:lpstr>3. Datagrama       1/2</vt:lpstr>
      <vt:lpstr>3. Datagrama       2/2</vt:lpstr>
      <vt:lpstr>4. Virtual Circuit Switching    1/3</vt:lpstr>
      <vt:lpstr>4. Virtual Circuit Switching    2/3</vt:lpstr>
      <vt:lpstr>4. Virtual Circuit Switching    3/3</vt:lpstr>
      <vt:lpstr>Envio de Pacote atraves de um circuito Virtual</vt:lpstr>
      <vt:lpstr>Envio de Pacote atraves de um circuito Virtual</vt:lpstr>
      <vt:lpstr>5. Sourcing Routing    1/2</vt:lpstr>
      <vt:lpstr>5. Sourcing Routing    2/2</vt:lpstr>
      <vt:lpstr>6. Bridges and LAN Switches</vt:lpstr>
      <vt:lpstr>Exercicios</vt:lpstr>
      <vt:lpstr>Exercícios</vt:lpstr>
      <vt:lpstr>Bibliografia consultada</vt:lpstr>
      <vt:lpstr>OBRIGADO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Gerson Mahesse</dc:creator>
  <cp:lastModifiedBy>Felicidade</cp:lastModifiedBy>
  <cp:revision>33</cp:revision>
  <dcterms:created xsi:type="dcterms:W3CDTF">2020-03-18T16:03:32Z</dcterms:created>
  <dcterms:modified xsi:type="dcterms:W3CDTF">2024-07-30T06:48:46Z</dcterms:modified>
</cp:coreProperties>
</file>