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305" r:id="rId3"/>
    <p:sldId id="306" r:id="rId4"/>
    <p:sldId id="289" r:id="rId5"/>
    <p:sldId id="274" r:id="rId6"/>
    <p:sldId id="275" r:id="rId7"/>
    <p:sldId id="276" r:id="rId8"/>
    <p:sldId id="304" r:id="rId9"/>
    <p:sldId id="293" r:id="rId10"/>
    <p:sldId id="299" r:id="rId11"/>
    <p:sldId id="300" r:id="rId12"/>
    <p:sldId id="301" r:id="rId13"/>
    <p:sldId id="302" r:id="rId14"/>
    <p:sldId id="291" r:id="rId15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2943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3A1F51-16AB-0648-90DB-DB5DFCA89F40}" type="datetimeFigureOut">
              <a:rPr lang="en-US" altLang="pt-PT"/>
              <a:pPr>
                <a:defRPr/>
              </a:pPr>
              <a:t>3/14/2019</a:t>
            </a:fld>
            <a:endParaRPr lang="pt-PT" alt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259C98-20EC-0441-AC7C-2928B53778FE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45B3DF-C1BA-5F42-AEFB-B41088B2FEE7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pt-PT">
              <a:latin typeface="Calibri" charset="0"/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BB03E78-6D1C-2D4E-A33B-33948883917A}" type="slidenum">
              <a:rPr lang="en-US" altLang="pt-PT">
                <a:latin typeface="Calibri" charset="0"/>
              </a:rPr>
              <a:pPr>
                <a:spcBef>
                  <a:spcPct val="0"/>
                </a:spcBef>
              </a:pPr>
              <a:t>0</a:t>
            </a:fld>
            <a:endParaRPr lang="en-US" altLang="pt-PT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70081B1-57F2-9B42-894C-F96F0349F75B}" type="slidenum">
              <a:rPr lang="en-US" altLang="pt-PT"/>
              <a:pPr>
                <a:spcBef>
                  <a:spcPct val="0"/>
                </a:spcBef>
              </a:pPr>
              <a:t>10</a:t>
            </a:fld>
            <a:endParaRPr lang="en-US" altLang="pt-PT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C177E498-D3A8-5442-8043-DF4A12AC0960}" type="slidenum">
              <a:rPr lang="en-US" altLang="pt-PT"/>
              <a:pPr>
                <a:spcBef>
                  <a:spcPct val="0"/>
                </a:spcBef>
              </a:pPr>
              <a:t>11</a:t>
            </a:fld>
            <a:endParaRPr lang="en-US" altLang="pt-PT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D6BFD0F-8679-8D4F-9571-71007B77E512}" type="slidenum">
              <a:rPr lang="en-US" altLang="pt-PT"/>
              <a:pPr>
                <a:spcBef>
                  <a:spcPct val="0"/>
                </a:spcBef>
              </a:pPr>
              <a:t>12</a:t>
            </a:fld>
            <a:endParaRPr lang="en-US" altLang="pt-PT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pt-PT"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FD6D959-2053-CB4C-B147-25A9BD91D3EE}" type="slidenum">
              <a:rPr lang="en-US" altLang="pt-PT"/>
              <a:pPr>
                <a:spcBef>
                  <a:spcPct val="0"/>
                </a:spcBef>
              </a:pPr>
              <a:t>13</a:t>
            </a:fld>
            <a:endParaRPr lang="en-US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A3AC8423-9717-294D-90CB-A281A89EB82D}" type="slidenum">
              <a:rPr lang="en-US" altLang="pt-PT"/>
              <a:pPr>
                <a:spcBef>
                  <a:spcPct val="0"/>
                </a:spcBef>
              </a:pPr>
              <a:t>1</a:t>
            </a:fld>
            <a:endParaRPr lang="en-US" altLang="pt-PT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9E5AE300-54F2-1941-A7F0-BD1B228783C7}" type="slidenum">
              <a:rPr lang="en-US" altLang="pt-PT"/>
              <a:pPr>
                <a:spcBef>
                  <a:spcPct val="0"/>
                </a:spcBef>
              </a:pPr>
              <a:t>3</a:t>
            </a:fld>
            <a:endParaRPr lang="en-US" altLang="pt-PT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6180F938-6FE6-E744-B73C-8D87150073A4}" type="slidenum">
              <a:rPr lang="en-US" altLang="pt-PT"/>
              <a:pPr>
                <a:spcBef>
                  <a:spcPct val="0"/>
                </a:spcBef>
              </a:pPr>
              <a:t>4</a:t>
            </a:fld>
            <a:endParaRPr lang="en-US" altLang="pt-PT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8A6E49D-FB98-6746-9811-F3DE529000C8}" type="slidenum">
              <a:rPr lang="en-US" altLang="pt-PT"/>
              <a:pPr>
                <a:spcBef>
                  <a:spcPct val="0"/>
                </a:spcBef>
              </a:pPr>
              <a:t>5</a:t>
            </a:fld>
            <a:endParaRPr lang="en-US" altLang="pt-PT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E913FDC7-F5DC-2D4B-ABC1-05247ADAA0AB}" type="slidenum">
              <a:rPr lang="en-US" altLang="pt-PT"/>
              <a:pPr>
                <a:spcBef>
                  <a:spcPct val="0"/>
                </a:spcBef>
              </a:pPr>
              <a:t>6</a:t>
            </a:fld>
            <a:endParaRPr lang="en-US" altLang="pt-PT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E6584B6D-DB65-F845-A6E8-2AEFA5475159}" type="slidenum">
              <a:rPr lang="en-US" altLang="pt-PT"/>
              <a:pPr>
                <a:spcBef>
                  <a:spcPct val="0"/>
                </a:spcBef>
              </a:pPr>
              <a:t>7</a:t>
            </a:fld>
            <a:endParaRPr lang="en-US" alt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11D01EB-2CCF-094E-B540-3CF0341E1AA0}" type="slidenum">
              <a:rPr lang="en-US" altLang="pt-PT"/>
              <a:pPr>
                <a:spcBef>
                  <a:spcPct val="0"/>
                </a:spcBef>
              </a:pPr>
              <a:t>8</a:t>
            </a:fld>
            <a:endParaRPr lang="en-US" altLang="pt-PT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B9EB1DE1-71A5-5749-9E17-3ED5CBCA9177}" type="slidenum">
              <a:rPr lang="en-US" altLang="pt-PT"/>
              <a:pPr>
                <a:spcBef>
                  <a:spcPct val="0"/>
                </a:spcBef>
              </a:pPr>
              <a:t>9</a:t>
            </a:fld>
            <a:endParaRPr lang="en-US" altLang="pt-PT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pt-PT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97AE6-C17C-9C40-AEEB-1E25ED2A734E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115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F93BD-03FD-D745-96A2-1C04862487C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344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F0FB2-C4A3-A744-B5DB-FAFDDE4D6D7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445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F4F26-9B84-5E44-B571-6E901B242135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65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8BC4-D705-1D48-8BFD-746C4BE62FB1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6831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4315-ED61-C84A-8967-ED8A1DB9769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654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0C553-5EE4-DF49-9611-5439F70DACD8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883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AE7DE-07C7-C045-80A9-D03C301BAD5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12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DA0E-F478-C149-9C8F-2521415CAE6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176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EB04-F543-BD46-A45F-402A723BFA23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983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294D-1A38-E244-8348-C0BF53144C3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858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8E81573-4339-C74F-A54D-73FAB356F61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15888"/>
            <a:ext cx="8928100" cy="6707187"/>
          </a:xfrm>
        </p:spPr>
        <p:txBody>
          <a:bodyPr>
            <a:noAutofit/>
          </a:bodyPr>
          <a:lstStyle/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endParaRPr lang="pt-PT" altLang="pt-PT" sz="1200" b="1" dirty="0">
              <a:ea typeface="ＭＳ Ｐゴシック" charset="-128"/>
            </a:endParaRPr>
          </a:p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r>
              <a:rPr lang="pt-PT" altLang="pt-PT" sz="3800" b="1" dirty="0">
                <a:ea typeface="ＭＳ Ｐゴシック" charset="-128"/>
              </a:rPr>
              <a:t>AULA TEÓRICA </a:t>
            </a:r>
            <a:r>
              <a:rPr lang="pt-PT" altLang="pt-PT" sz="3800" b="1" dirty="0" smtClean="0">
                <a:ea typeface="ＭＳ Ｐゴシック" charset="-128"/>
              </a:rPr>
              <a:t>4</a:t>
            </a:r>
            <a:endParaRPr lang="pt-PT" altLang="pt-PT" sz="3800" b="1" dirty="0">
              <a:ea typeface="ＭＳ Ｐゴシック" charset="-128"/>
            </a:endParaRPr>
          </a:p>
          <a:p>
            <a:pPr marL="0" indent="0" algn="ctr">
              <a:spcBef>
                <a:spcPts val="575"/>
              </a:spcBef>
              <a:buFont typeface="Wingdings 2" charset="2"/>
              <a:buNone/>
              <a:defRPr/>
            </a:pPr>
            <a:endParaRPr lang="pt-PT" altLang="pt-PT" sz="3800" b="1" dirty="0">
              <a:ea typeface="ＭＳ Ｐゴシック" charset="-128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pt-PT" altLang="pt-PT" sz="2800" b="1" dirty="0">
                <a:ea typeface="ＭＳ Ｐゴシック" charset="-128"/>
              </a:rPr>
              <a:t>Tema </a:t>
            </a:r>
            <a:r>
              <a:rPr lang="pt-PT" altLang="pt-PT" sz="2800" b="1" dirty="0" smtClean="0">
                <a:ea typeface="ＭＳ Ｐゴシック" charset="-128"/>
              </a:rPr>
              <a:t>5. </a:t>
            </a:r>
            <a:r>
              <a:rPr lang="pt-PT" sz="2800" b="1" dirty="0" err="1" smtClean="0"/>
              <a:t>Colecções</a:t>
            </a:r>
            <a:r>
              <a:rPr lang="pt-PT" sz="2800" b="1" dirty="0" smtClean="0"/>
              <a:t>. 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pt-PT" sz="2800" dirty="0" smtClean="0"/>
              <a:t>Listas (noção geral)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pt-PT" altLang="pt-PT" sz="2800" dirty="0" err="1" smtClean="0">
                <a:ea typeface="ＭＳ Ｐゴシック" charset="-128"/>
              </a:rPr>
              <a:t>Array</a:t>
            </a:r>
            <a:r>
              <a:rPr lang="pt-PT" altLang="pt-PT" sz="2800" dirty="0" smtClean="0">
                <a:ea typeface="ＭＳ Ｐゴシック" charset="-128"/>
              </a:rPr>
              <a:t> </a:t>
            </a:r>
            <a:r>
              <a:rPr lang="pt-PT" altLang="pt-PT" sz="2800" dirty="0">
                <a:ea typeface="ＭＳ Ｐゴシック" charset="-128"/>
              </a:rPr>
              <a:t>de </a:t>
            </a:r>
            <a:r>
              <a:rPr lang="pt-PT" altLang="pt-PT" sz="2800" dirty="0" err="1">
                <a:ea typeface="ＭＳ Ｐゴシック" charset="-128"/>
              </a:rPr>
              <a:t>objectos</a:t>
            </a:r>
            <a:endParaRPr lang="pt-PT" altLang="pt-PT" sz="2400" dirty="0">
              <a:latin typeface="Courier New" charset="0"/>
              <a:ea typeface="ＭＳ Ｐゴシック" charset="-128"/>
            </a:endParaRPr>
          </a:p>
          <a:p>
            <a:pPr marL="857250" lvl="2" indent="-457200">
              <a:spcBef>
                <a:spcPts val="575"/>
              </a:spcBef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pt-PT" altLang="pt-PT" dirty="0">
                <a:ea typeface="ＭＳ Ｐゴシック" charset="-128"/>
              </a:rPr>
              <a:t>Criação. </a:t>
            </a:r>
          </a:p>
          <a:p>
            <a:pPr marL="857250" lvl="2" indent="-457200">
              <a:spcBef>
                <a:spcPts val="575"/>
              </a:spcBef>
              <a:buClr>
                <a:schemeClr val="accent1"/>
              </a:buClr>
              <a:buFont typeface="Wingdings" charset="2"/>
              <a:buChar char="Ø"/>
              <a:defRPr/>
            </a:pPr>
            <a:r>
              <a:rPr lang="pt-PT" altLang="pt-PT" dirty="0">
                <a:ea typeface="ＭＳ Ｐゴシック" charset="-128"/>
              </a:rPr>
              <a:t>Ordenação de um </a:t>
            </a:r>
            <a:r>
              <a:rPr lang="pt-PT" altLang="pt-PT" dirty="0" err="1">
                <a:ea typeface="ＭＳ Ｐゴシック" charset="-128"/>
              </a:rPr>
              <a:t>array</a:t>
            </a:r>
            <a:r>
              <a:rPr lang="pt-PT" altLang="pt-PT" dirty="0">
                <a:ea typeface="ＭＳ Ｐゴシック" charset="-128"/>
              </a:rPr>
              <a:t> de </a:t>
            </a:r>
            <a:r>
              <a:rPr lang="pt-PT" altLang="pt-PT" dirty="0" err="1">
                <a:ea typeface="ＭＳ Ｐゴシック" charset="-128"/>
              </a:rPr>
              <a:t>objectos</a:t>
            </a:r>
            <a:endParaRPr lang="pt-PT" altLang="pt-PT" dirty="0">
              <a:ea typeface="ＭＳ Ｐゴシック" charset="-128"/>
            </a:endParaRPr>
          </a:p>
          <a:p>
            <a:pPr marL="0" indent="0">
              <a:spcBef>
                <a:spcPts val="575"/>
              </a:spcBef>
              <a:buFont typeface="Wingdings" charset="2"/>
              <a:buChar char="Ø"/>
              <a:defRPr/>
            </a:pPr>
            <a:endParaRPr lang="pt-PT" altLang="pt-PT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3"/>
          <p:cNvSpPr txBox="1">
            <a:spLocks noChangeArrowheads="1"/>
          </p:cNvSpPr>
          <p:nvPr/>
        </p:nvSpPr>
        <p:spPr bwMode="auto">
          <a:xfrm>
            <a:off x="0" y="14288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//Cria </a:t>
            </a:r>
            <a:r>
              <a:rPr lang="pt-PT" altLang="pt-PT" sz="1800" dirty="0" err="1">
                <a:latin typeface="Courier New" charset="0"/>
              </a:rPr>
              <a:t>array</a:t>
            </a:r>
            <a:r>
              <a:rPr lang="pt-PT" altLang="pt-PT" sz="1800" dirty="0">
                <a:latin typeface="Courier New" charset="0"/>
              </a:rPr>
              <a:t> Notas e preenche com notas do aluno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private</a:t>
            </a:r>
            <a:r>
              <a:rPr lang="pt-PT" altLang="pt-PT" sz="1800" dirty="0">
                <a:latin typeface="Courier New" charset="0"/>
              </a:rPr>
              <a:t> byte[] </a:t>
            </a:r>
            <a:r>
              <a:rPr lang="pt-PT" altLang="pt-PT" sz="1800" b="1" dirty="0" err="1">
                <a:latin typeface="Courier New" charset="0"/>
              </a:rPr>
              <a:t>introdNotas</a:t>
            </a:r>
            <a:r>
              <a:rPr lang="pt-PT" altLang="pt-PT" sz="1800" dirty="0">
                <a:latin typeface="Courier New" charset="0"/>
              </a:rPr>
              <a:t>(byte </a:t>
            </a:r>
            <a:r>
              <a:rPr lang="pt-PT" altLang="pt-PT" sz="1800" dirty="0" err="1">
                <a:latin typeface="Courier New" charset="0"/>
              </a:rPr>
              <a:t>numN</a:t>
            </a:r>
            <a:r>
              <a:rPr lang="pt-PT" altLang="pt-PT" sz="1800" dirty="0"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notas = </a:t>
            </a:r>
            <a:r>
              <a:rPr lang="pt-PT" altLang="pt-PT" sz="1800" dirty="0" err="1">
                <a:latin typeface="Courier New" charset="0"/>
              </a:rPr>
              <a:t>new</a:t>
            </a:r>
            <a:r>
              <a:rPr lang="pt-PT" altLang="pt-PT" sz="1800" dirty="0">
                <a:latin typeface="Courier New" charset="0"/>
              </a:rPr>
              <a:t> byte[</a:t>
            </a:r>
            <a:r>
              <a:rPr lang="pt-PT" altLang="pt-PT" sz="1800" dirty="0" err="1">
                <a:latin typeface="Courier New" charset="0"/>
              </a:rPr>
              <a:t>numN</a:t>
            </a:r>
            <a:r>
              <a:rPr lang="pt-PT" altLang="pt-PT" sz="1800" dirty="0">
                <a:latin typeface="Courier New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pt-PT" sz="1800" dirty="0">
                <a:latin typeface="Courier New" charset="0"/>
              </a:rPr>
              <a:t>    for (</a:t>
            </a:r>
            <a:r>
              <a:rPr lang="da-DK" altLang="pt-PT" sz="1800" dirty="0" err="1">
                <a:latin typeface="Courier New" charset="0"/>
              </a:rPr>
              <a:t>int</a:t>
            </a:r>
            <a:r>
              <a:rPr lang="da-DK" altLang="pt-PT" sz="1800" dirty="0">
                <a:latin typeface="Courier New" charset="0"/>
              </a:rPr>
              <a:t> i = 0; i &lt; </a:t>
            </a:r>
            <a:r>
              <a:rPr lang="da-DK" altLang="pt-PT" sz="1800" dirty="0" err="1">
                <a:latin typeface="Courier New" charset="0"/>
              </a:rPr>
              <a:t>numN</a:t>
            </a:r>
            <a:r>
              <a:rPr lang="da-DK" altLang="pt-PT" sz="1800" dirty="0">
                <a:latin typeface="Courier New" charset="0"/>
              </a:rPr>
              <a:t>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 dirty="0">
                <a:latin typeface="Courier New" charset="0"/>
              </a:rPr>
              <a:t>      </a:t>
            </a:r>
            <a:r>
              <a:rPr lang="es-ES_tradnl" altLang="pt-PT" sz="1600" dirty="0">
                <a:latin typeface="Courier New" charset="0"/>
              </a:rPr>
              <a:t>notas[i] = </a:t>
            </a:r>
            <a:r>
              <a:rPr lang="es-ES_tradnl" altLang="pt-PT" sz="1600" dirty="0" err="1">
                <a:latin typeface="Courier New" charset="0"/>
              </a:rPr>
              <a:t>vv.validarByte</a:t>
            </a:r>
            <a:r>
              <a:rPr lang="es-ES_tradnl" altLang="pt-PT" sz="1600" dirty="0">
                <a:latin typeface="Courier New" charset="0"/>
              </a:rPr>
              <a:t>((byte)0,(byte)20, (i+1)+"-a nota: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 dirty="0"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 dirty="0">
                <a:latin typeface="Courier New" charset="0"/>
              </a:rPr>
              <a:t>    </a:t>
            </a:r>
            <a:r>
              <a:rPr lang="es-ES_tradnl" altLang="pt-PT" sz="1800" dirty="0" err="1">
                <a:latin typeface="Courier New" charset="0"/>
              </a:rPr>
              <a:t>return</a:t>
            </a:r>
            <a:r>
              <a:rPr lang="es-ES_tradnl" altLang="pt-PT" sz="1800" dirty="0">
                <a:latin typeface="Courier New" charset="0"/>
              </a:rPr>
              <a:t> notas;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pt-PT" sz="1800" dirty="0">
                <a:latin typeface="Courier New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pt-PT" sz="1800" dirty="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//devolve uma 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 composta pelas notas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private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devolveNotas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 visual="";           //de um estudante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for (byte k = 0; k &lt; </a:t>
            </a:r>
            <a:r>
              <a:rPr lang="pt-PT" altLang="pt-PT" sz="1800" dirty="0" err="1">
                <a:latin typeface="Courier New" charset="0"/>
              </a:rPr>
              <a:t>notas.length</a:t>
            </a:r>
            <a:r>
              <a:rPr lang="pt-PT" altLang="pt-PT" sz="1800" dirty="0">
                <a:latin typeface="Courier New" charset="0"/>
              </a:rPr>
              <a:t>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visual += notas[k]+"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return</a:t>
            </a:r>
            <a:r>
              <a:rPr lang="pt-PT" altLang="pt-PT" sz="1800" dirty="0">
                <a:latin typeface="Courier New" charset="0"/>
              </a:rPr>
              <a:t> visual;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//Método para cálculo da média de um estudante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private</a:t>
            </a:r>
            <a:r>
              <a:rPr lang="pt-PT" altLang="pt-PT" sz="1800" dirty="0">
                <a:latin typeface="Courier New" charset="0"/>
              </a:rPr>
              <a:t> byte </a:t>
            </a:r>
            <a:r>
              <a:rPr lang="pt-PT" altLang="pt-PT" sz="1800" b="1" dirty="0" err="1">
                <a:latin typeface="Courier New" charset="0"/>
              </a:rPr>
              <a:t>calcMedia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byte soma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for (</a:t>
            </a:r>
            <a:r>
              <a:rPr lang="pt-PT" altLang="pt-PT" sz="1800" dirty="0" err="1">
                <a:latin typeface="Courier New" charset="0"/>
              </a:rPr>
              <a:t>int</a:t>
            </a:r>
            <a:r>
              <a:rPr lang="pt-PT" altLang="pt-PT" sz="1800" dirty="0">
                <a:latin typeface="Courier New" charset="0"/>
              </a:rPr>
              <a:t> z=0; z&lt;</a:t>
            </a:r>
            <a:r>
              <a:rPr lang="pt-PT" altLang="pt-PT" sz="1800" dirty="0" err="1">
                <a:latin typeface="Courier New" charset="0"/>
              </a:rPr>
              <a:t>notas.length</a:t>
            </a:r>
            <a:r>
              <a:rPr lang="pt-PT" altLang="pt-PT" sz="1800" dirty="0">
                <a:latin typeface="Courier New" charset="0"/>
              </a:rPr>
              <a:t>; z++)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soma += notas[z];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return</a:t>
            </a:r>
            <a:r>
              <a:rPr lang="pt-PT" altLang="pt-PT" sz="1800" dirty="0">
                <a:latin typeface="Courier New" charset="0"/>
              </a:rPr>
              <a:t> (byte) </a:t>
            </a:r>
            <a:r>
              <a:rPr lang="pt-PT" altLang="pt-PT" sz="1800" dirty="0" err="1">
                <a:latin typeface="Courier New" charset="0"/>
              </a:rPr>
              <a:t>Math.round</a:t>
            </a:r>
            <a:r>
              <a:rPr lang="pt-PT" altLang="pt-PT" sz="1800" dirty="0">
                <a:latin typeface="Courier New" charset="0"/>
              </a:rPr>
              <a:t>(soma / </a:t>
            </a:r>
            <a:r>
              <a:rPr lang="pt-PT" altLang="pt-PT" sz="1800" dirty="0" err="1">
                <a:latin typeface="Courier New" charset="0"/>
              </a:rPr>
              <a:t>notas.length</a:t>
            </a:r>
            <a:r>
              <a:rPr lang="pt-PT" altLang="pt-PT" sz="1800" dirty="0">
                <a:latin typeface="Courier New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}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12C6A-DE30-0341-91F6-85F8C11664E4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3"/>
          <p:cNvSpPr txBox="1">
            <a:spLocks noChangeArrowheads="1"/>
          </p:cNvSpPr>
          <p:nvPr/>
        </p:nvSpPr>
        <p:spPr bwMode="auto">
          <a:xfrm>
            <a:off x="0" y="14288"/>
            <a:ext cx="9144000" cy="658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byte </a:t>
            </a:r>
            <a:r>
              <a:rPr lang="pt-PT" altLang="pt-PT" sz="1800" b="1" dirty="0" err="1">
                <a:latin typeface="Courier New" charset="0"/>
              </a:rPr>
              <a:t>getMedia</a:t>
            </a:r>
            <a:r>
              <a:rPr lang="pt-PT" altLang="pt-PT" sz="1800" dirty="0">
                <a:latin typeface="Courier New" charset="0"/>
              </a:rPr>
              <a:t>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return</a:t>
            </a:r>
            <a:r>
              <a:rPr lang="pt-PT" altLang="pt-PT" sz="1800" dirty="0">
                <a:latin typeface="Courier New" charset="0"/>
              </a:rPr>
              <a:t> media;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toString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return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nome+",notas</a:t>
            </a:r>
            <a:r>
              <a:rPr lang="pt-PT" altLang="pt-PT" sz="1800" dirty="0">
                <a:latin typeface="Courier New" charset="0"/>
              </a:rPr>
              <a:t>: "+</a:t>
            </a:r>
            <a:r>
              <a:rPr lang="pt-PT" altLang="pt-PT" sz="1800" dirty="0" err="1">
                <a:latin typeface="Courier New" charset="0"/>
              </a:rPr>
              <a:t>devolveNotas</a:t>
            </a:r>
            <a:r>
              <a:rPr lang="pt-PT" altLang="pt-PT" sz="1800" dirty="0">
                <a:latin typeface="Courier New" charset="0"/>
              </a:rPr>
              <a:t>()+", </a:t>
            </a:r>
            <a:r>
              <a:rPr lang="pt-PT" altLang="pt-PT" sz="1800" dirty="0" err="1">
                <a:latin typeface="Courier New" charset="0"/>
              </a:rPr>
              <a:t>Meida</a:t>
            </a:r>
            <a:r>
              <a:rPr lang="pt-PT" altLang="pt-PT" sz="1800" dirty="0">
                <a:latin typeface="Courier New" charset="0"/>
              </a:rPr>
              <a:t>="+media+"\n";}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charset="0"/>
              </a:rPr>
              <a:t>import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java.io</a:t>
            </a:r>
            <a:r>
              <a:rPr lang="pt-PT" altLang="pt-PT" sz="1800" dirty="0">
                <a:latin typeface="Courier New" charset="0"/>
              </a:rPr>
              <a:t>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class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Validacoes</a:t>
            </a:r>
            <a:r>
              <a:rPr lang="pt-PT" altLang="pt-PT" sz="1800" dirty="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. . .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charset="0"/>
              </a:rPr>
              <a:t>import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java.io</a:t>
            </a:r>
            <a:r>
              <a:rPr lang="pt-PT" altLang="pt-PT" sz="1800" dirty="0">
                <a:latin typeface="Courier New" charset="0"/>
              </a:rPr>
              <a:t>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class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>
                <a:latin typeface="Courier New" charset="0"/>
              </a:rPr>
              <a:t>Turma</a:t>
            </a:r>
            <a:r>
              <a:rPr lang="pt-PT" altLang="pt-PT" sz="1800" dirty="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Validacoes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val</a:t>
            </a:r>
            <a:r>
              <a:rPr lang="pt-PT" altLang="pt-PT" sz="18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private</a:t>
            </a:r>
            <a:r>
              <a:rPr lang="pt-PT" altLang="pt-PT" sz="1800" dirty="0">
                <a:latin typeface="Courier New" charset="0"/>
              </a:rPr>
              <a:t> Estudante[] lista;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byte </a:t>
            </a:r>
            <a:r>
              <a:rPr lang="pt-PT" altLang="pt-PT" sz="1800" dirty="0" err="1">
                <a:latin typeface="Courier New" charset="0"/>
              </a:rPr>
              <a:t>numEst</a:t>
            </a:r>
            <a:r>
              <a:rPr lang="pt-PT" altLang="pt-PT" sz="18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>
                <a:latin typeface="Courier New" charset="0"/>
              </a:rPr>
              <a:t>Turma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val</a:t>
            </a:r>
            <a:r>
              <a:rPr lang="pt-PT" altLang="pt-PT" sz="1800" dirty="0">
                <a:latin typeface="Courier New" charset="0"/>
              </a:rPr>
              <a:t> = </a:t>
            </a:r>
            <a:r>
              <a:rPr lang="pt-PT" altLang="pt-PT" sz="1800" dirty="0" err="1">
                <a:latin typeface="Courier New" charset="0"/>
              </a:rPr>
              <a:t>new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Validacoes</a:t>
            </a:r>
            <a:r>
              <a:rPr lang="pt-PT" altLang="pt-PT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numEst</a:t>
            </a:r>
            <a:r>
              <a:rPr lang="pt-PT" altLang="pt-PT" sz="1800" dirty="0">
                <a:latin typeface="Courier New" charset="0"/>
              </a:rPr>
              <a:t> = </a:t>
            </a:r>
            <a:r>
              <a:rPr lang="pt-PT" altLang="pt-PT" sz="1800" dirty="0" err="1">
                <a:latin typeface="Courier New" charset="0"/>
              </a:rPr>
              <a:t>val.validarByte</a:t>
            </a:r>
            <a:r>
              <a:rPr lang="pt-PT" altLang="pt-PT" sz="1800" dirty="0">
                <a:latin typeface="Courier New" charset="0"/>
              </a:rPr>
              <a:t>((byte)3,(byte)60,</a:t>
            </a:r>
            <a:r>
              <a:rPr lang="pt-PT" altLang="en-US" sz="1800" dirty="0">
                <a:latin typeface="Courier New" charset="0"/>
              </a:rPr>
              <a:t>”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qde</a:t>
            </a:r>
            <a:r>
              <a:rPr lang="pt-PT" altLang="pt-PT" sz="1800" dirty="0">
                <a:latin typeface="Courier New" charset="0"/>
              </a:rPr>
              <a:t> de </a:t>
            </a:r>
            <a:r>
              <a:rPr lang="pt-PT" altLang="pt-PT" sz="1800" dirty="0" err="1">
                <a:latin typeface="Courier New" charset="0"/>
              </a:rPr>
              <a:t>estud</a:t>
            </a:r>
            <a:r>
              <a:rPr lang="pt-PT" altLang="pt-PT" sz="1800" dirty="0">
                <a:latin typeface="Courier New" charset="0"/>
              </a:rPr>
              <a:t>.:");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lista = </a:t>
            </a:r>
            <a:r>
              <a:rPr lang="pt-PT" altLang="pt-PT" sz="1800" dirty="0" err="1">
                <a:latin typeface="Courier New" charset="0"/>
              </a:rPr>
              <a:t>new</a:t>
            </a:r>
            <a:r>
              <a:rPr lang="pt-PT" altLang="pt-PT" sz="1800" dirty="0">
                <a:latin typeface="Courier New" charset="0"/>
              </a:rPr>
              <a:t> Estudante[</a:t>
            </a:r>
            <a:r>
              <a:rPr lang="pt-PT" altLang="pt-PT" sz="1800" dirty="0" err="1">
                <a:latin typeface="Courier New" charset="0"/>
              </a:rPr>
              <a:t>numEst</a:t>
            </a:r>
            <a:r>
              <a:rPr lang="pt-PT" altLang="pt-PT" sz="1800" dirty="0">
                <a:latin typeface="Courier New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A6895-C55D-1648-BF26-031A4D57F9EC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3"/>
          <p:cNvSpPr txBox="1">
            <a:spLocks noChangeArrowheads="1"/>
          </p:cNvSpPr>
          <p:nvPr/>
        </p:nvSpPr>
        <p:spPr bwMode="auto">
          <a:xfrm>
            <a:off x="0" y="-100013"/>
            <a:ext cx="9144000" cy="71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void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criarArrayEst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for (byte i  = 0; i &lt; </a:t>
            </a:r>
            <a:r>
              <a:rPr lang="pt-PT" altLang="pt-PT" sz="1800" dirty="0" err="1">
                <a:latin typeface="Courier New" charset="0"/>
              </a:rPr>
              <a:t>numEst</a:t>
            </a:r>
            <a:r>
              <a:rPr lang="pt-PT" altLang="pt-PT" sz="1800" dirty="0">
                <a:latin typeface="Courier New" charset="0"/>
              </a:rPr>
              <a:t>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</a:t>
            </a:r>
            <a:r>
              <a:rPr lang="pt-PT" altLang="pt-PT" sz="1800" dirty="0" err="1">
                <a:latin typeface="Courier New" charset="0"/>
              </a:rPr>
              <a:t>System.out.println</a:t>
            </a:r>
            <a:r>
              <a:rPr lang="pt-PT" altLang="pt-PT" sz="1800" dirty="0">
                <a:latin typeface="Courier New" charset="0"/>
              </a:rPr>
              <a:t>("Dados do "+(i+1)+"-o estudante:");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lista[i] = </a:t>
            </a:r>
            <a:r>
              <a:rPr lang="pt-PT" altLang="pt-PT" sz="1800" dirty="0" err="1">
                <a:latin typeface="Courier New" charset="0"/>
              </a:rPr>
              <a:t>new</a:t>
            </a:r>
            <a:r>
              <a:rPr lang="pt-PT" altLang="pt-PT" sz="1800" dirty="0">
                <a:latin typeface="Courier New" charset="0"/>
              </a:rPr>
              <a:t> Estudante(); //criação de </a:t>
            </a:r>
            <a:r>
              <a:rPr lang="pt-PT" altLang="pt-PT" sz="1800" dirty="0" err="1">
                <a:latin typeface="Courier New" charset="0"/>
              </a:rPr>
              <a:t>objecto</a:t>
            </a:r>
            <a:r>
              <a:rPr lang="pt-PT" altLang="pt-PT" sz="1800" dirty="0">
                <a:latin typeface="Courier New" charset="0"/>
              </a:rPr>
              <a:t> e </a:t>
            </a:r>
            <a:r>
              <a:rPr lang="pt-PT" altLang="pt-PT" sz="1800" dirty="0" err="1">
                <a:latin typeface="Courier New" charset="0"/>
              </a:rPr>
              <a:t>armazen</a:t>
            </a:r>
            <a:r>
              <a:rPr lang="pt-PT" altLang="pt-PT" sz="1800" dirty="0">
                <a:latin typeface="Courier New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}					 //no </a:t>
            </a:r>
            <a:r>
              <a:rPr lang="pt-PT" altLang="pt-PT" sz="1800" dirty="0" err="1">
                <a:latin typeface="Courier New" charset="0"/>
              </a:rPr>
              <a:t>array</a:t>
            </a:r>
            <a:r>
              <a:rPr lang="pt-PT" altLang="pt-PT" sz="1800" dirty="0">
                <a:latin typeface="Courier New" charset="0"/>
              </a:rPr>
              <a:t> de </a:t>
            </a:r>
            <a:r>
              <a:rPr lang="pt-PT" altLang="pt-PT" sz="1800" dirty="0" err="1">
                <a:latin typeface="Courier New" charset="0"/>
              </a:rPr>
              <a:t>objectos</a:t>
            </a:r>
            <a:endParaRPr lang="pt-PT" altLang="pt-PT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toString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 v="";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for (byte k=0; k &lt; </a:t>
            </a:r>
            <a:r>
              <a:rPr lang="pt-PT" altLang="pt-PT" sz="1800" dirty="0" err="1">
                <a:latin typeface="Courier New" charset="0"/>
              </a:rPr>
              <a:t>lista.length</a:t>
            </a:r>
            <a:r>
              <a:rPr lang="pt-PT" altLang="pt-PT" sz="1800" dirty="0">
                <a:latin typeface="Courier New" charset="0"/>
              </a:rPr>
              <a:t>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v += lista[k] + "\n";        //ou  lista[k].</a:t>
            </a:r>
            <a:r>
              <a:rPr lang="pt-PT" altLang="pt-PT" sz="1800" dirty="0" err="1">
                <a:latin typeface="Courier New" charset="0"/>
              </a:rPr>
              <a:t>toString</a:t>
            </a:r>
            <a:r>
              <a:rPr lang="pt-PT" altLang="pt-PT" sz="1800" dirty="0"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return</a:t>
            </a:r>
            <a:r>
              <a:rPr lang="pt-PT" altLang="pt-PT" sz="1800" dirty="0">
                <a:latin typeface="Courier New" charset="0"/>
              </a:rPr>
              <a:t>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void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ordenaTurma</a:t>
            </a:r>
            <a:r>
              <a:rPr lang="pt-PT" altLang="pt-PT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Estudante </a:t>
            </a:r>
            <a:r>
              <a:rPr lang="pt-PT" altLang="pt-PT" sz="1800" dirty="0" err="1">
                <a:latin typeface="Courier New" charset="0"/>
              </a:rPr>
              <a:t>aux</a:t>
            </a:r>
            <a:r>
              <a:rPr lang="pt-PT" altLang="pt-PT" sz="18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byte </a:t>
            </a:r>
            <a:r>
              <a:rPr lang="pt-PT" altLang="pt-PT" sz="1800" dirty="0" err="1">
                <a:latin typeface="Courier New" charset="0"/>
              </a:rPr>
              <a:t>i_maior</a:t>
            </a:r>
            <a:r>
              <a:rPr lang="pt-PT" altLang="pt-PT" sz="18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for (byte i=0; i &lt; lista.length-1;i++)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</a:t>
            </a:r>
            <a:r>
              <a:rPr lang="pt-PT" altLang="pt-PT" sz="1800" dirty="0" err="1">
                <a:latin typeface="Courier New" charset="0"/>
              </a:rPr>
              <a:t>i_maior</a:t>
            </a:r>
            <a:r>
              <a:rPr lang="pt-PT" altLang="pt-PT" sz="1800" dirty="0">
                <a:latin typeface="Courier New" charset="0"/>
              </a:rPr>
              <a:t> = </a:t>
            </a:r>
            <a:r>
              <a:rPr lang="pt-PT" altLang="pt-PT" sz="1800" dirty="0" err="1">
                <a:latin typeface="Courier New" charset="0"/>
              </a:rPr>
              <a:t>localizaMaior</a:t>
            </a:r>
            <a:r>
              <a:rPr lang="pt-PT" altLang="pt-PT" sz="1800" dirty="0">
                <a:latin typeface="Courier New" charset="0"/>
              </a:rPr>
              <a:t>(i);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</a:t>
            </a:r>
            <a:r>
              <a:rPr lang="pt-PT" altLang="pt-PT" sz="1800" dirty="0" err="1">
                <a:latin typeface="Courier New" charset="0"/>
              </a:rPr>
              <a:t>aux</a:t>
            </a:r>
            <a:r>
              <a:rPr lang="pt-PT" altLang="pt-PT" sz="1800" dirty="0">
                <a:latin typeface="Courier New" charset="0"/>
              </a:rPr>
              <a:t> = lista[i];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lista[i] = lista[</a:t>
            </a:r>
            <a:r>
              <a:rPr lang="pt-PT" altLang="pt-PT" sz="1800" dirty="0" err="1">
                <a:latin typeface="Courier New" charset="0"/>
              </a:rPr>
              <a:t>i_maior</a:t>
            </a:r>
            <a:r>
              <a:rPr lang="pt-PT" altLang="pt-PT" sz="1800" dirty="0">
                <a:latin typeface="Courier New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lista[</a:t>
            </a:r>
            <a:r>
              <a:rPr lang="pt-PT" altLang="pt-PT" sz="1800" dirty="0" err="1">
                <a:latin typeface="Courier New" charset="0"/>
              </a:rPr>
              <a:t>i_maior</a:t>
            </a:r>
            <a:r>
              <a:rPr lang="pt-PT" altLang="pt-PT" sz="1800" dirty="0">
                <a:latin typeface="Courier New" charset="0"/>
              </a:rPr>
              <a:t>] = </a:t>
            </a:r>
            <a:r>
              <a:rPr lang="pt-PT" altLang="pt-PT" sz="1800" dirty="0" err="1">
                <a:latin typeface="Courier New" charset="0"/>
              </a:rPr>
              <a:t>aux</a:t>
            </a:r>
            <a:r>
              <a:rPr lang="pt-PT" altLang="pt-PT" sz="18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07009-4077-3E4D-A187-F726166CB460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3"/>
          <p:cNvSpPr txBox="1">
            <a:spLocks noChangeArrowheads="1"/>
          </p:cNvSpPr>
          <p:nvPr/>
        </p:nvSpPr>
        <p:spPr bwMode="auto">
          <a:xfrm>
            <a:off x="0" y="14288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private</a:t>
            </a:r>
            <a:r>
              <a:rPr lang="pt-PT" altLang="pt-PT" sz="1800" dirty="0">
                <a:latin typeface="Courier New" charset="0"/>
              </a:rPr>
              <a:t> byte </a:t>
            </a:r>
            <a:r>
              <a:rPr lang="pt-PT" altLang="pt-PT" sz="1800" b="1" dirty="0" err="1">
                <a:latin typeface="Courier New" charset="0"/>
              </a:rPr>
              <a:t>localizaMaior</a:t>
            </a:r>
            <a:r>
              <a:rPr lang="pt-PT" altLang="pt-PT" sz="1800" dirty="0">
                <a:latin typeface="Courier New" charset="0"/>
              </a:rPr>
              <a:t>(byte inicio)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byte </a:t>
            </a:r>
            <a:r>
              <a:rPr lang="pt-PT" altLang="pt-PT" sz="1800" dirty="0" err="1">
                <a:latin typeface="Courier New" charset="0"/>
              </a:rPr>
              <a:t>ind_maior</a:t>
            </a:r>
            <a:r>
              <a:rPr lang="pt-PT" altLang="pt-PT" sz="1800" dirty="0">
                <a:latin typeface="Courier New" charset="0"/>
              </a:rPr>
              <a:t> = inicio;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for (byte k = (byte)(inicio+1); k &lt; </a:t>
            </a:r>
            <a:r>
              <a:rPr lang="pt-PT" altLang="pt-PT" sz="1800" dirty="0" err="1">
                <a:latin typeface="Courier New" charset="0"/>
              </a:rPr>
              <a:t>lista.length</a:t>
            </a:r>
            <a:r>
              <a:rPr lang="pt-PT" altLang="pt-PT" sz="1800" dirty="0">
                <a:latin typeface="Courier New" charset="0"/>
              </a:rPr>
              <a:t> ; k++)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</a:t>
            </a:r>
            <a:r>
              <a:rPr lang="pt-PT" altLang="pt-PT" sz="1800" dirty="0" err="1">
                <a:latin typeface="Courier New" charset="0"/>
              </a:rPr>
              <a:t>if</a:t>
            </a:r>
            <a:r>
              <a:rPr lang="pt-PT" altLang="pt-PT" sz="1800" dirty="0">
                <a:latin typeface="Courier New" charset="0"/>
              </a:rPr>
              <a:t> (lista[k].</a:t>
            </a:r>
            <a:r>
              <a:rPr lang="pt-PT" altLang="pt-PT" sz="1800" dirty="0" err="1">
                <a:latin typeface="Courier New" charset="0"/>
              </a:rPr>
              <a:t>getMedia</a:t>
            </a:r>
            <a:r>
              <a:rPr lang="pt-PT" altLang="pt-PT" sz="1800" dirty="0">
                <a:latin typeface="Courier New" charset="0"/>
              </a:rPr>
              <a:t>() &gt; lista[</a:t>
            </a:r>
            <a:r>
              <a:rPr lang="pt-PT" altLang="pt-PT" sz="1800" dirty="0" err="1">
                <a:latin typeface="Courier New" charset="0"/>
              </a:rPr>
              <a:t>ind_maior</a:t>
            </a:r>
            <a:r>
              <a:rPr lang="pt-PT" altLang="pt-PT" sz="1800" dirty="0">
                <a:latin typeface="Courier New" charset="0"/>
              </a:rPr>
              <a:t>].</a:t>
            </a:r>
            <a:r>
              <a:rPr lang="pt-PT" altLang="pt-PT" sz="1800" dirty="0" err="1">
                <a:latin typeface="Courier New" charset="0"/>
              </a:rPr>
              <a:t>getMedia</a:t>
            </a:r>
            <a:r>
              <a:rPr lang="pt-PT" altLang="pt-PT" sz="1800" dirty="0">
                <a:latin typeface="Courier New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    </a:t>
            </a:r>
            <a:r>
              <a:rPr lang="pt-PT" altLang="pt-PT" sz="1800" dirty="0" err="1">
                <a:latin typeface="Courier New" charset="0"/>
              </a:rPr>
              <a:t>ind_maior</a:t>
            </a:r>
            <a:r>
              <a:rPr lang="pt-PT" altLang="pt-PT" sz="1800" dirty="0">
                <a:latin typeface="Courier New" charset="0"/>
              </a:rPr>
              <a:t> = 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return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ind_maior</a:t>
            </a:r>
            <a:r>
              <a:rPr lang="pt-PT" altLang="pt-PT" sz="18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charset="0"/>
              </a:rPr>
              <a:t>import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java.io</a:t>
            </a:r>
            <a:r>
              <a:rPr lang="pt-PT" altLang="pt-PT" sz="1800" dirty="0">
                <a:latin typeface="Courier New" charset="0"/>
              </a:rPr>
              <a:t>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class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GereTurma</a:t>
            </a:r>
            <a:r>
              <a:rPr lang="pt-PT" altLang="pt-PT" sz="1800" dirty="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</a:t>
            </a:r>
            <a:r>
              <a:rPr lang="pt-PT" altLang="pt-PT" sz="1800" dirty="0" err="1">
                <a:latin typeface="Courier New" charset="0"/>
              </a:rPr>
              <a:t>public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static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dirty="0" err="1">
                <a:latin typeface="Courier New" charset="0"/>
              </a:rPr>
              <a:t>void</a:t>
            </a:r>
            <a:r>
              <a:rPr lang="pt-PT" altLang="pt-PT" sz="1800" dirty="0">
                <a:latin typeface="Courier New" charset="0"/>
              </a:rPr>
              <a:t> </a:t>
            </a:r>
            <a:r>
              <a:rPr lang="pt-PT" altLang="pt-PT" sz="1800" b="1" dirty="0" err="1">
                <a:latin typeface="Courier New" charset="0"/>
              </a:rPr>
              <a:t>main</a:t>
            </a:r>
            <a:r>
              <a:rPr lang="pt-PT" altLang="pt-PT" sz="1800" dirty="0">
                <a:latin typeface="Courier New" charset="0"/>
              </a:rPr>
              <a:t>(</a:t>
            </a:r>
            <a:r>
              <a:rPr lang="pt-PT" altLang="pt-PT" sz="1800" dirty="0" err="1">
                <a:latin typeface="Courier New" charset="0"/>
              </a:rPr>
              <a:t>String</a:t>
            </a:r>
            <a:r>
              <a:rPr lang="pt-PT" altLang="pt-PT" sz="1800" dirty="0">
                <a:latin typeface="Courier New" charset="0"/>
              </a:rPr>
              <a:t>[] </a:t>
            </a:r>
            <a:r>
              <a:rPr lang="pt-PT" altLang="pt-PT" sz="1800" dirty="0" err="1">
                <a:latin typeface="Courier New" charset="0"/>
              </a:rPr>
              <a:t>args</a:t>
            </a:r>
            <a:r>
              <a:rPr lang="pt-PT" altLang="pt-PT" sz="1800" dirty="0"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Turma t = </a:t>
            </a:r>
            <a:r>
              <a:rPr lang="pt-PT" altLang="pt-PT" sz="1800" dirty="0" err="1">
                <a:latin typeface="Courier New" charset="0"/>
              </a:rPr>
              <a:t>new</a:t>
            </a:r>
            <a:r>
              <a:rPr lang="pt-PT" altLang="pt-PT" sz="1800" dirty="0">
                <a:latin typeface="Courier New" charset="0"/>
              </a:rPr>
              <a:t> Turma();	   //cria um </a:t>
            </a:r>
            <a:r>
              <a:rPr lang="pt-PT" altLang="pt-PT" sz="1800" dirty="0" err="1">
                <a:latin typeface="Courier New" charset="0"/>
              </a:rPr>
              <a:t>objecto</a:t>
            </a:r>
            <a:r>
              <a:rPr lang="pt-PT" altLang="pt-PT" sz="1800" dirty="0">
                <a:latin typeface="Courier New" charset="0"/>
              </a:rPr>
              <a:t> da classe Turma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t.criarArrayEst</a:t>
            </a:r>
            <a:r>
              <a:rPr lang="pt-PT" altLang="pt-PT" sz="1800" dirty="0">
                <a:latin typeface="Courier New" charset="0"/>
              </a:rPr>
              <a:t>()</a:t>
            </a:r>
            <a:r>
              <a:rPr lang="pt-PT" altLang="pt-PT" sz="1800" b="1" dirty="0">
                <a:latin typeface="Courier New" charset="0"/>
              </a:rPr>
              <a:t>;</a:t>
            </a:r>
            <a:endParaRPr lang="pt-PT" altLang="pt-PT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System.out.println</a:t>
            </a:r>
            <a:r>
              <a:rPr lang="pt-PT" altLang="pt-PT" sz="1800" dirty="0">
                <a:latin typeface="Courier New" charset="0"/>
              </a:rPr>
              <a:t>("Lista de estudantes: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System.out.println</a:t>
            </a:r>
            <a:r>
              <a:rPr lang="pt-PT" altLang="pt-PT" sz="1800" dirty="0">
                <a:latin typeface="Courier New" charset="0"/>
              </a:rPr>
              <a:t>(t);	   //equivale a (</a:t>
            </a:r>
            <a:r>
              <a:rPr lang="pt-PT" altLang="pt-PT" sz="1800" dirty="0" err="1">
                <a:latin typeface="Courier New" charset="0"/>
              </a:rPr>
              <a:t>t.toString</a:t>
            </a:r>
            <a:r>
              <a:rPr lang="pt-PT" altLang="pt-PT" sz="1800" dirty="0">
                <a:latin typeface="Courier New" charset="0"/>
              </a:rPr>
              <a:t>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t.ordenaTurma</a:t>
            </a:r>
            <a:r>
              <a:rPr lang="pt-PT" altLang="pt-PT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System.out.println</a:t>
            </a:r>
            <a:r>
              <a:rPr lang="pt-PT" altLang="pt-PT" sz="1800" dirty="0">
                <a:latin typeface="Courier New" charset="0"/>
              </a:rPr>
              <a:t>("\</a:t>
            </a:r>
            <a:r>
              <a:rPr lang="pt-PT" altLang="pt-PT" sz="1800" dirty="0" err="1">
                <a:latin typeface="Courier New" charset="0"/>
              </a:rPr>
              <a:t>nLista</a:t>
            </a:r>
            <a:r>
              <a:rPr lang="pt-PT" altLang="pt-PT" sz="1800" dirty="0">
                <a:latin typeface="Courier New" charset="0"/>
              </a:rPr>
              <a:t> ordenada por media: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  </a:t>
            </a:r>
            <a:r>
              <a:rPr lang="pt-PT" altLang="pt-PT" sz="1800" dirty="0" err="1">
                <a:latin typeface="Courier New" charset="0"/>
              </a:rPr>
              <a:t>System.out.println</a:t>
            </a:r>
            <a:r>
              <a:rPr lang="pt-PT" altLang="pt-PT" sz="1800" dirty="0">
                <a:latin typeface="Courier New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 dirty="0">
              <a:latin typeface="Courier New" charset="0"/>
            </a:endParaRP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886E3-3C6D-1148-97B8-15EFF765B68B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95263"/>
            <a:ext cx="85280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pt-PT" sz="1500" b="1"/>
              <a:t>Referência</a:t>
            </a:r>
            <a:r>
              <a:rPr lang="en-US" altLang="pt-PT" sz="1500"/>
              <a:t> </a:t>
            </a:r>
            <a:r>
              <a:rPr lang="en-US" altLang="pt-PT" sz="1500" b="1"/>
              <a:t>bibliográfica</a:t>
            </a:r>
            <a:r>
              <a:rPr lang="en-US" altLang="pt-PT" sz="1500"/>
              <a:t>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António José Mendes; Maria José Marcelino.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 i="1"/>
              <a:t>“</a:t>
            </a:r>
            <a:r>
              <a:rPr lang="pt-PT" altLang="pt-PT" sz="1500" b="1" i="1"/>
              <a:t>Fundamentos de programação em Java 2</a:t>
            </a:r>
            <a:r>
              <a:rPr lang="pt-PT" altLang="en-US" sz="1500" b="1" i="1"/>
              <a:t>”</a:t>
            </a:r>
            <a:r>
              <a:rPr lang="pt-PT" altLang="pt-PT" sz="1500" b="1" i="1"/>
              <a:t>.</a:t>
            </a:r>
            <a:r>
              <a:rPr lang="pt-PT" altLang="pt-PT" sz="1500"/>
              <a:t> FCA. 2002.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Elliot Koffman; Ursula Wolz. 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500" b="1" i="1"/>
              <a:t>“</a:t>
            </a:r>
            <a:r>
              <a:rPr lang="en-US" altLang="pt-PT" sz="1500" b="1" i="1"/>
              <a:t>Problem Solving with Java</a:t>
            </a:r>
            <a:r>
              <a:rPr lang="en-US" altLang="en-US" sz="1500" b="1" i="1"/>
              <a:t>”</a:t>
            </a:r>
            <a:r>
              <a:rPr lang="en-US" altLang="pt-PT" sz="1500" b="1" i="1"/>
              <a:t>. </a:t>
            </a:r>
            <a:r>
              <a:rPr lang="pt-PT" altLang="pt-PT" sz="1500"/>
              <a:t>1999.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F. Mário Martins;</a:t>
            </a:r>
            <a:endParaRPr lang="en-US" altLang="pt-PT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en-US" sz="1600" b="1" i="1"/>
              <a:t>“</a:t>
            </a:r>
            <a:r>
              <a:rPr lang="pt-PT" altLang="pt-PT" sz="1600" b="1" i="1"/>
              <a:t>Programação Orientada aos objectos em Java 2</a:t>
            </a:r>
            <a:r>
              <a:rPr lang="pt-PT" altLang="en-US" sz="1600" b="1" i="1"/>
              <a:t>”</a:t>
            </a:r>
            <a:r>
              <a:rPr lang="pt-PT" altLang="pt-PT" sz="1600" b="1" i="1"/>
              <a:t>, </a:t>
            </a:r>
            <a:r>
              <a:rPr lang="pt-PT" altLang="pt-PT" sz="1600"/>
              <a:t>FCA, 2000,</a:t>
            </a:r>
            <a:endParaRPr lang="en-US" altLang="pt-PT" sz="1600"/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/>
              <a:t>John Lewis, William Loftus;</a:t>
            </a:r>
            <a:endParaRPr lang="en-US" altLang="pt-PT" sz="1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en-US" sz="1600" i="1"/>
              <a:t>“</a:t>
            </a:r>
            <a:r>
              <a:rPr lang="pt-PT" altLang="ja-JP" sz="1600" b="1" i="1"/>
              <a:t>Java Software Solutions: foundation of program design</a:t>
            </a:r>
            <a:r>
              <a:rPr lang="pt-PT" altLang="en-US" sz="1600" b="1" i="1"/>
              <a:t>”</a:t>
            </a:r>
            <a:r>
              <a:rPr lang="pt-PT" altLang="ja-JP" sz="1600" i="1"/>
              <a:t>, </a:t>
            </a:r>
            <a:r>
              <a:rPr lang="pt-PT" altLang="ja-JP" sz="1600"/>
              <a:t>2nd edition, Addision-Wesley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PT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John R. Hubbard.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500" b="1" i="1"/>
              <a:t>“</a:t>
            </a:r>
            <a:r>
              <a:rPr lang="en-US" altLang="pt-PT" sz="1500" b="1" i="1"/>
              <a:t>Theory and problems of programming with Java</a:t>
            </a:r>
            <a:r>
              <a:rPr lang="en-US" altLang="en-US" sz="1500" b="1" i="1"/>
              <a:t>”</a:t>
            </a:r>
            <a:r>
              <a:rPr lang="en-US" altLang="pt-PT" sz="1500" b="1" i="1"/>
              <a:t>. </a:t>
            </a:r>
            <a:r>
              <a:rPr lang="en-US" altLang="pt-PT" sz="1500"/>
              <a:t>Schaum</a:t>
            </a:r>
            <a:r>
              <a:rPr lang="en-US" altLang="en-US" sz="1500"/>
              <a:t>’</a:t>
            </a:r>
            <a:r>
              <a:rPr lang="en-US" altLang="pt-PT" sz="1500"/>
              <a:t>s Outline series. McGraw-Hill.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pt-PT" sz="80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H. Deitel; P. Deitel.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 i="1"/>
              <a:t>“</a:t>
            </a:r>
            <a:r>
              <a:rPr lang="pt-PT" altLang="pt-PT" sz="1500" b="1" i="1"/>
              <a:t>Java, como programar</a:t>
            </a:r>
            <a:r>
              <a:rPr lang="pt-PT" altLang="en-US" sz="1500" b="1" i="1"/>
              <a:t>”</a:t>
            </a:r>
            <a:r>
              <a:rPr lang="pt-PT" altLang="pt-PT" sz="1500" b="1" i="1"/>
              <a:t>. </a:t>
            </a:r>
            <a:r>
              <a:rPr lang="pt-PT" altLang="pt-PT" sz="1500"/>
              <a:t>4 edição. 2003. Bookman.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1500"/>
              <a:t>Rui Rossi dos Santos.</a:t>
            </a:r>
            <a:endParaRPr lang="en-US" altLang="pt-PT" sz="15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en-US" sz="1500" b="1"/>
              <a:t>“</a:t>
            </a:r>
            <a:r>
              <a:rPr lang="pt-PT" altLang="ja-JP" sz="1500" b="1" i="1"/>
              <a:t>Programando em Java 2– Teoria e aplicações</a:t>
            </a:r>
            <a:r>
              <a:rPr lang="pt-PT" altLang="en-US" sz="1500" b="1" i="1"/>
              <a:t>”</a:t>
            </a:r>
            <a:r>
              <a:rPr lang="pt-PT" altLang="ja-JP" sz="1500"/>
              <a:t>. Axcel Books. 2004</a:t>
            </a:r>
            <a:endParaRPr lang="nl-BE" altLang="pt-PT" sz="1500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5B367-3009-D74C-9E15-CA7AA0FE0B32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0" y="-52388"/>
            <a:ext cx="9144000" cy="64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2400" b="1"/>
              <a:t>Colecções em Java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PT" altLang="pt-PT" sz="800">
              <a:latin typeface="Courier New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Já aprendemos </a:t>
            </a:r>
            <a:r>
              <a:rPr lang="pt-PT" altLang="pt-PT" sz="2000" b="1"/>
              <a:t>arrays</a:t>
            </a:r>
            <a:r>
              <a:rPr lang="pt-PT" altLang="pt-PT" sz="2000"/>
              <a:t> que são um meio simples e eficaz de manipular conjuntos de dados. A sua principal limitação é que é necessário definir as suas dimensões no momento em que são criados.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Nem sempre isso é possível. Nestas situações, é preferível utilizar estruturas cuja dimensão se vai adaptando às necessidades durante a execução do programa.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2000"/>
              <a:t>Para resolver estes problemas a </a:t>
            </a:r>
            <a:r>
              <a:rPr lang="pt-PT" altLang="pt-PT" sz="2000" i="1"/>
              <a:t>Sun</a:t>
            </a:r>
            <a:r>
              <a:rPr lang="pt-PT" altLang="pt-PT" sz="2000"/>
              <a:t> criou um conjunto de classes e </a:t>
            </a:r>
            <a:r>
              <a:rPr lang="pt-PT" altLang="pt-PT" sz="2000" i="1"/>
              <a:t>interfaces</a:t>
            </a:r>
            <a:r>
              <a:rPr lang="pt-PT" altLang="pt-PT" sz="2000"/>
              <a:t> conhecido como </a:t>
            </a:r>
            <a:r>
              <a:rPr lang="pt-PT" altLang="pt-PT" sz="2000" i="1"/>
              <a:t>Collections Network</a:t>
            </a:r>
            <a:r>
              <a:rPr lang="pt-PT" altLang="pt-PT" sz="2000"/>
              <a:t>, que reside no pacote </a:t>
            </a:r>
            <a:r>
              <a:rPr lang="pt-PT" altLang="pt-PT" sz="2000">
                <a:latin typeface="Courier New" charset="0"/>
              </a:rPr>
              <a:t>java.util </a:t>
            </a:r>
            <a:r>
              <a:rPr lang="pt-PT" altLang="pt-PT" sz="2000"/>
              <a:t>desde o Java2 1.2.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PT" altLang="pt-PT" sz="2000" b="1"/>
              <a:t>Listas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2000"/>
              <a:t>A API de </a:t>
            </a:r>
            <a:r>
              <a:rPr lang="pt-PT" altLang="pt-PT" sz="2000">
                <a:latin typeface="Courier New" charset="0"/>
              </a:rPr>
              <a:t>Collections</a:t>
            </a:r>
            <a:r>
              <a:rPr lang="pt-PT" altLang="pt-PT" sz="2000"/>
              <a:t> traz a </a:t>
            </a:r>
            <a:r>
              <a:rPr lang="pt-PT" altLang="pt-PT" sz="2000" i="1"/>
              <a:t>interface</a:t>
            </a:r>
            <a:r>
              <a:rPr lang="pt-PT" altLang="pt-PT" sz="2000">
                <a:latin typeface="Courier New" charset="0"/>
              </a:rPr>
              <a:t> java.util.List</a:t>
            </a:r>
            <a:r>
              <a:rPr lang="pt-PT" altLang="pt-PT" sz="2000"/>
              <a:t>, que especifica o que uma classe deve ser capaz de fazer para ser uma lista.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2000"/>
              <a:t>Uma </a:t>
            </a:r>
            <a:r>
              <a:rPr lang="pt-PT" altLang="pt-PT" sz="2000" b="1"/>
              <a:t>lista</a:t>
            </a:r>
            <a:r>
              <a:rPr lang="pt-PT" altLang="pt-PT" sz="2000"/>
              <a:t> é uma excelente alternativa a um array comum, já que temos todos os benefícios de arrays, sem a necessidade de tomar cuidado com remoções, falta de espaço etc.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pt-PT" altLang="pt-PT" sz="800"/>
          </a:p>
          <a:p>
            <a:pPr algn="just">
              <a:spcBef>
                <a:spcPct val="0"/>
              </a:spcBef>
              <a:buFontTx/>
              <a:buNone/>
            </a:pPr>
            <a:r>
              <a:rPr lang="pt-PT" altLang="pt-PT" sz="2000" b="1"/>
              <a:t>Lista</a:t>
            </a:r>
            <a:r>
              <a:rPr lang="pt-PT" altLang="pt-PT" sz="2000"/>
              <a:t> (</a:t>
            </a:r>
            <a:r>
              <a:rPr lang="pt-PT" altLang="pt-PT" sz="2000" i="1"/>
              <a:t>Dynamically Linked List</a:t>
            </a:r>
            <a:r>
              <a:rPr lang="pt-PT" altLang="pt-PT" sz="2000"/>
              <a:t>)</a:t>
            </a:r>
            <a:r>
              <a:rPr lang="pt-PT" altLang="pt-PT" sz="2000" b="1"/>
              <a:t> </a:t>
            </a:r>
            <a:r>
              <a:rPr lang="pt-PT" altLang="pt-PT" sz="2000"/>
              <a:t>é uma colecção dos elementos cada um deles chamado </a:t>
            </a:r>
            <a:r>
              <a:rPr lang="pt-PT" altLang="pt-PT" sz="2000" b="1"/>
              <a:t>nó.</a:t>
            </a:r>
            <a:endParaRPr lang="pt-PT" altLang="pt-PT" sz="2000"/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735776-9BDC-364D-989A-4F52F0ABCF96}" type="slidenum">
              <a:rPr lang="pt-PT" altLang="pt-PT" sz="1400"/>
              <a:pPr/>
              <a:t>1</a:t>
            </a:fld>
            <a:endParaRPr lang="pt-PT" altLang="pt-PT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68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68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175"/>
            <a:ext cx="9144000" cy="977900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pt-PT" altLang="pt-PT" sz="2000">
                <a:ea typeface="ＭＳ Ｐゴシック" charset="-128"/>
              </a:rPr>
              <a:t>Usando referências como “</a:t>
            </a:r>
            <a:r>
              <a:rPr lang="pt-PT" altLang="ja-JP" sz="2000">
                <a:ea typeface="ＭＳ Ｐゴシック" charset="-128"/>
              </a:rPr>
              <a:t>ligação</a:t>
            </a:r>
            <a:r>
              <a:rPr lang="pt-PT" altLang="pt-PT" sz="2000">
                <a:ea typeface="ＭＳ Ｐゴシック" charset="-128"/>
              </a:rPr>
              <a:t>”</a:t>
            </a:r>
            <a:r>
              <a:rPr lang="pt-PT" altLang="ja-JP" sz="2000">
                <a:ea typeface="ＭＳ Ｐゴシック" charset="-128"/>
              </a:rPr>
              <a:t> entre objectos do mesmo tipo, pode se criar vários tipos de estruturas: listas simples (1), listas duplas (2), árvores (3), pilhas, filas e deques (filas com duas extremidades).</a:t>
            </a:r>
            <a:endParaRPr lang="pt-PT" altLang="pt-PT" sz="2000">
              <a:ea typeface="ＭＳ Ｐゴシック" charset="-128"/>
            </a:endParaRPr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63357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44725"/>
            <a:ext cx="5113338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70" name="Group 10"/>
          <p:cNvGrpSpPr>
            <a:grpSpLocks/>
          </p:cNvGrpSpPr>
          <p:nvPr/>
        </p:nvGrpSpPr>
        <p:grpSpPr bwMode="auto">
          <a:xfrm>
            <a:off x="2339975" y="3427413"/>
            <a:ext cx="4679950" cy="3025775"/>
            <a:chOff x="3680" y="3981"/>
            <a:chExt cx="4068" cy="3735"/>
          </a:xfrm>
        </p:grpSpPr>
        <p:pic>
          <p:nvPicPr>
            <p:cNvPr id="440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" y="3996"/>
              <a:ext cx="3990" cy="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0" name="Rectangle 12"/>
            <p:cNvSpPr>
              <a:spLocks noChangeArrowheads="1"/>
            </p:cNvSpPr>
            <p:nvPr/>
          </p:nvSpPr>
          <p:spPr bwMode="auto">
            <a:xfrm>
              <a:off x="3680" y="3981"/>
              <a:ext cx="936" cy="6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</p:grpSp>
      <p:sp>
        <p:nvSpPr>
          <p:cNvPr id="44037" name="TextBox 1"/>
          <p:cNvSpPr txBox="1">
            <a:spLocks noChangeArrowheads="1"/>
          </p:cNvSpPr>
          <p:nvPr/>
        </p:nvSpPr>
        <p:spPr bwMode="auto">
          <a:xfrm>
            <a:off x="539750" y="1341438"/>
            <a:ext cx="7191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/>
              <a:t>(3)</a:t>
            </a:r>
          </a:p>
        </p:txBody>
      </p:sp>
      <p:sp>
        <p:nvSpPr>
          <p:cNvPr id="4403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618DB40-1DB8-5C4F-8ED1-F9B47C7ACB0A}" type="slidenum">
              <a:rPr lang="pt-PT" altLang="pt-PT" sz="1400"/>
              <a:pPr/>
              <a:t>2</a:t>
            </a:fld>
            <a:endParaRPr lang="pt-PT" altLang="pt-PT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0" y="-52388"/>
            <a:ext cx="9144000" cy="683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PT" altLang="pt-PT" sz="2400" b="1" dirty="0" err="1"/>
              <a:t>Array</a:t>
            </a:r>
            <a:r>
              <a:rPr lang="pt-PT" altLang="pt-PT" sz="2400" b="1" dirty="0"/>
              <a:t> de </a:t>
            </a:r>
            <a:r>
              <a:rPr lang="pt-PT" altLang="pt-PT" sz="2400" b="1" dirty="0" err="1"/>
              <a:t>objectos</a:t>
            </a:r>
            <a:endParaRPr lang="pt-PT" altLang="pt-PT" sz="24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Nos exemplos anteriores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 armazenava dados de tipos primitivos. </a:t>
            </a:r>
            <a:r>
              <a:rPr lang="pt-PT" altLang="pt-PT" sz="2000" b="1" dirty="0" err="1"/>
              <a:t>Array</a:t>
            </a:r>
            <a:r>
              <a:rPr lang="pt-PT" altLang="pt-PT" sz="2000" b="1" dirty="0"/>
              <a:t> de </a:t>
            </a:r>
            <a:r>
              <a:rPr lang="pt-PT" altLang="pt-PT" sz="2000" b="1" dirty="0" err="1"/>
              <a:t>objectos</a:t>
            </a:r>
            <a:r>
              <a:rPr lang="pt-PT" altLang="pt-PT" sz="2000" b="1" dirty="0"/>
              <a:t> </a:t>
            </a:r>
            <a:r>
              <a:rPr lang="pt-PT" altLang="pt-PT" sz="2000" dirty="0"/>
              <a:t>é um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 cujos elementos são </a:t>
            </a:r>
            <a:r>
              <a:rPr lang="pt-PT" altLang="pt-PT" sz="2000" dirty="0" err="1"/>
              <a:t>objectos</a:t>
            </a:r>
            <a:r>
              <a:rPr lang="pt-PT" altLang="pt-PT" sz="2000" dirty="0"/>
              <a:t> ou, mais </a:t>
            </a:r>
            <a:r>
              <a:rPr lang="pt-PT" altLang="pt-PT" sz="2000" dirty="0" err="1"/>
              <a:t>correctamente</a:t>
            </a:r>
            <a:r>
              <a:rPr lang="pt-PT" altLang="pt-PT" sz="2000" dirty="0"/>
              <a:t>, referências para </a:t>
            </a:r>
            <a:r>
              <a:rPr lang="pt-PT" altLang="pt-PT" sz="2000" dirty="0" err="1"/>
              <a:t>objectos</a:t>
            </a:r>
            <a:r>
              <a:rPr lang="pt-PT" altLang="pt-PT" sz="2000" dirty="0"/>
              <a:t>.</a:t>
            </a:r>
            <a:r>
              <a:rPr lang="en-US" altLang="pt-PT" sz="2000" dirty="0"/>
              <a:t> </a:t>
            </a:r>
            <a:r>
              <a:rPr lang="pt-PT" altLang="pt-PT" sz="2000" dirty="0"/>
              <a:t>Característica importante de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 de </a:t>
            </a:r>
            <a:r>
              <a:rPr lang="pt-PT" altLang="pt-PT" sz="2000" dirty="0" err="1"/>
              <a:t>objectos</a:t>
            </a:r>
            <a:r>
              <a:rPr lang="pt-PT" altLang="pt-PT" sz="2000" dirty="0"/>
              <a:t>: criação de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 e criação de </a:t>
            </a:r>
            <a:r>
              <a:rPr lang="pt-PT" altLang="pt-PT" sz="2000" dirty="0" err="1"/>
              <a:t>objectos</a:t>
            </a:r>
            <a:r>
              <a:rPr lang="pt-PT" altLang="pt-PT" sz="2000" dirty="0"/>
              <a:t>, que serão armazenados no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, são duas coisas separadas.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pt-PT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PT" sz="2400" b="1" dirty="0" err="1"/>
              <a:t>Criação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PT" sz="6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PT" sz="2000" b="1" dirty="0"/>
              <a:t>Exemplo: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Elabore um programa em Java composto, no mínimo, por 3 classes que permita gerir a informação sobre venda de revistas. A informação sobre: nome de revista, quantidade e preço unitário encontra-se num ficheiro do tipo texto Ler e visualizar para ecrã informação gravada.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u="sng" dirty="0"/>
              <a:t>Pretende-se:</a:t>
            </a:r>
            <a:endParaRPr lang="en-US" altLang="pt-PT" sz="2000" b="1" u="sng" dirty="0"/>
          </a:p>
          <a:p>
            <a:pPr eaLnBrk="1" hangingPunct="1">
              <a:spcBef>
                <a:spcPct val="0"/>
              </a:spcBef>
              <a:buFont typeface="Wingdings" charset="2"/>
              <a:buChar char="§"/>
            </a:pPr>
            <a:r>
              <a:rPr lang="pt-PT" altLang="pt-PT" sz="2000" dirty="0"/>
              <a:t>ler informação do ficheiro e armazenar num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 de </a:t>
            </a:r>
            <a:r>
              <a:rPr lang="pt-PT" altLang="pt-PT" sz="2000" dirty="0" err="1"/>
              <a:t>objectos</a:t>
            </a:r>
            <a:r>
              <a:rPr lang="pt-PT" altLang="pt-PT" sz="2000" dirty="0"/>
              <a:t>;</a:t>
            </a:r>
            <a:endParaRPr lang="en-US" altLang="pt-PT" sz="2000" b="1" dirty="0"/>
          </a:p>
          <a:p>
            <a:pPr eaLnBrk="1" hangingPunct="1">
              <a:spcBef>
                <a:spcPct val="0"/>
              </a:spcBef>
              <a:buFont typeface="Wingdings" charset="2"/>
              <a:buChar char="§"/>
            </a:pPr>
            <a:r>
              <a:rPr lang="pt-PT" altLang="pt-PT" sz="2000" dirty="0"/>
              <a:t>calcular total global das vendas realizadas;</a:t>
            </a:r>
            <a:endParaRPr lang="en-US" altLang="pt-PT" sz="2000" b="1" dirty="0"/>
          </a:p>
          <a:p>
            <a:pPr eaLnBrk="1" hangingPunct="1">
              <a:spcBef>
                <a:spcPct val="0"/>
              </a:spcBef>
              <a:buFont typeface="Wingdings" charset="2"/>
              <a:buChar char="§"/>
            </a:pPr>
            <a:r>
              <a:rPr lang="pt-PT" altLang="pt-PT" sz="2000" dirty="0"/>
              <a:t>visualizar os dados armazenados no </a:t>
            </a:r>
            <a:r>
              <a:rPr lang="pt-PT" altLang="pt-PT" sz="2000" dirty="0" err="1"/>
              <a:t>array</a:t>
            </a:r>
            <a:r>
              <a:rPr lang="pt-PT" altLang="pt-PT" sz="2000" dirty="0"/>
              <a:t> de </a:t>
            </a:r>
            <a:r>
              <a:rPr lang="pt-PT" altLang="pt-PT" sz="2000" dirty="0" err="1"/>
              <a:t>objectos</a:t>
            </a:r>
            <a:r>
              <a:rPr lang="pt-PT" altLang="pt-PT" sz="2000" dirty="0"/>
              <a:t> com totais calculados para cada revista. Aplicar a formatação em </a:t>
            </a:r>
            <a:r>
              <a:rPr lang="pt-PT" altLang="pt-PT" sz="2000" b="1" dirty="0" err="1"/>
              <a:t>Mt</a:t>
            </a:r>
            <a:r>
              <a:rPr lang="pt-PT" altLang="pt-PT" sz="2000" dirty="0"/>
              <a:t> onde é necessário;</a:t>
            </a:r>
            <a:endParaRPr lang="en-US" altLang="pt-PT" sz="2000" b="1" dirty="0"/>
          </a:p>
          <a:p>
            <a:pPr eaLnBrk="1" hangingPunct="1">
              <a:spcBef>
                <a:spcPct val="0"/>
              </a:spcBef>
              <a:buFont typeface="Wingdings" charset="2"/>
              <a:buChar char="§"/>
            </a:pPr>
            <a:r>
              <a:rPr lang="pt-PT" altLang="pt-PT" sz="2000" dirty="0"/>
              <a:t>gravar informação sobre os nomes das revistas e </a:t>
            </a:r>
            <a:r>
              <a:rPr lang="pt-PT" altLang="pt-PT" sz="2000" dirty="0" err="1"/>
              <a:t>respectivos</a:t>
            </a:r>
            <a:r>
              <a:rPr lang="pt-PT" altLang="pt-PT" sz="2000" dirty="0"/>
              <a:t> totais num outro ficheiro do tipo texto</a:t>
            </a:r>
            <a:r>
              <a:rPr lang="pt-PT" altLang="pt-PT" sz="2000" dirty="0" smtClean="0"/>
              <a:t>; </a:t>
            </a:r>
            <a:endParaRPr lang="en-US" altLang="pt-PT" sz="2000" b="1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9575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89AB4D-A7B1-1B4C-A5BF-1BCE1293E036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8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8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8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0" y="-100013"/>
            <a:ext cx="9144000" cy="71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import java.text.DecimalFormat; import java.io.*;</a:t>
            </a:r>
            <a:endParaRPr lang="en-US" altLang="pt-PT" sz="1800">
              <a:latin typeface="Times New Roman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public class </a:t>
            </a:r>
            <a:r>
              <a:rPr lang="en-US" altLang="pt-PT" sz="1800" b="1">
                <a:latin typeface="Courier New" charset="0"/>
              </a:rPr>
              <a:t>Revista </a:t>
            </a:r>
            <a:r>
              <a:rPr lang="en-US" altLang="pt-PT" sz="1800">
                <a:latin typeface="Courier New" charset="0"/>
              </a:rPr>
              <a:t>{</a:t>
            </a:r>
            <a:endParaRPr lang="en-US" altLang="pt-PT" sz="1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private String nome;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private int quant;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private float preco;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</a:t>
            </a:r>
            <a:r>
              <a:rPr lang="pt-PT" altLang="pt-PT" sz="1800">
                <a:latin typeface="Courier New" charset="0"/>
              </a:rPr>
              <a:t>private float total;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private DecimalFormat moeda;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PT" sz="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public </a:t>
            </a:r>
            <a:r>
              <a:rPr lang="pt-PT" altLang="pt-PT" sz="1800" b="1">
                <a:latin typeface="Courier New" charset="0"/>
              </a:rPr>
              <a:t>Revista</a:t>
            </a:r>
            <a:r>
              <a:rPr lang="pt-PT" altLang="pt-PT" sz="1800">
                <a:latin typeface="Courier New" charset="0"/>
              </a:rPr>
              <a:t>(String no, int qu, float pr) {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nome = no;  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quant = qu;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preco = pr;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total = calcTotal();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</a:t>
            </a:r>
            <a:r>
              <a:rPr lang="en-US" altLang="pt-PT" sz="1800">
                <a:latin typeface="Courier New" charset="0"/>
              </a:rPr>
              <a:t>moeda = new DecimalFormat ("###,###.00 Mt");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}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    private float </a:t>
            </a:r>
            <a:r>
              <a:rPr lang="en-US" altLang="pt-PT" sz="1800" b="1">
                <a:latin typeface="Courier New" charset="0"/>
              </a:rPr>
              <a:t>calcTotal</a:t>
            </a:r>
            <a:r>
              <a:rPr lang="en-US" altLang="pt-PT" sz="1800">
                <a:latin typeface="Courier New" charset="0"/>
              </a:rPr>
              <a:t>(){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  return quant*preco;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public float </a:t>
            </a:r>
            <a:r>
              <a:rPr lang="en-US" altLang="pt-PT" sz="1800" b="1">
                <a:latin typeface="Courier New" charset="0"/>
              </a:rPr>
              <a:t>getTotal</a:t>
            </a:r>
            <a:r>
              <a:rPr lang="en-US" altLang="pt-PT" sz="1800">
                <a:latin typeface="Courier New" charset="0"/>
              </a:rPr>
              <a:t>() {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  return total;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public String </a:t>
            </a:r>
            <a:r>
              <a:rPr lang="en-US" altLang="pt-PT" sz="1800" b="1">
                <a:latin typeface="Courier New" charset="0"/>
              </a:rPr>
              <a:t>getNome</a:t>
            </a:r>
            <a:r>
              <a:rPr lang="en-US" altLang="pt-PT" sz="1800">
                <a:latin typeface="Courier New" charset="0"/>
              </a:rPr>
              <a:t>()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  return nome;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    public String </a:t>
            </a:r>
            <a:r>
              <a:rPr lang="en-US" altLang="pt-PT" sz="1800" b="1">
                <a:latin typeface="Courier New" charset="0"/>
              </a:rPr>
              <a:t>toString</a:t>
            </a:r>
            <a:r>
              <a:rPr lang="en-US" altLang="pt-PT" sz="1800">
                <a:latin typeface="Courier New" charset="0"/>
              </a:rPr>
              <a:t>()</a:t>
            </a:r>
            <a:r>
              <a:rPr lang="pt-PT" altLang="pt-PT" sz="1800">
                <a:latin typeface="Courier New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  return nome+"\t"+quant+" de preco "+ moeda.format(preco)+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		"\ttotal="+ moeda.format(total);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</a:t>
            </a:r>
            <a:r>
              <a:rPr lang="en-US" altLang="pt-PT" sz="1800">
                <a:latin typeface="Courier New" charset="0"/>
              </a:rPr>
              <a:t>}</a:t>
            </a:r>
            <a:endParaRPr lang="en-US" altLang="pt-PT" sz="1800" b="1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>
                <a:latin typeface="Courier New" charset="0"/>
              </a:rPr>
              <a:t>} </a:t>
            </a:r>
            <a:endParaRPr lang="en-US" altLang="pt-PT" sz="1800" b="1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670F2-790E-9C46-AB18-86F7E66D209E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0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0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0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02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402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4029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029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4029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029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4029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4029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0" y="-52388"/>
            <a:ext cx="91440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import </a:t>
            </a:r>
            <a:r>
              <a:rPr lang="en-US" altLang="pt-PT" sz="1600" dirty="0" err="1">
                <a:latin typeface="Courier New" charset="0"/>
              </a:rPr>
              <a:t>java.util.StringTokenizer</a:t>
            </a:r>
            <a:r>
              <a:rPr lang="en-US" altLang="pt-PT" sz="1600" dirty="0">
                <a:latin typeface="Courier New" charset="0"/>
              </a:rPr>
              <a:t>;  import </a:t>
            </a:r>
            <a:r>
              <a:rPr lang="en-US" altLang="pt-PT" sz="1600" dirty="0" err="1">
                <a:latin typeface="Courier New" charset="0"/>
              </a:rPr>
              <a:t>java.io</a:t>
            </a:r>
            <a:r>
              <a:rPr lang="en-US" altLang="pt-PT" sz="1600" dirty="0">
                <a:latin typeface="Courier New" charset="0"/>
              </a:rPr>
              <a:t>.*;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 err="1">
                <a:latin typeface="Courier New" charset="0"/>
              </a:rPr>
              <a:t>public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class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b="1" dirty="0" err="1">
                <a:latin typeface="Courier New" charset="0"/>
              </a:rPr>
              <a:t>ArrayRevistas</a:t>
            </a:r>
            <a:r>
              <a:rPr lang="pt-PT" altLang="pt-PT" sz="1600" b="1" dirty="0">
                <a:latin typeface="Courier New" charset="0"/>
              </a:rPr>
              <a:t> </a:t>
            </a:r>
            <a:r>
              <a:rPr lang="pt-PT" altLang="pt-PT" sz="1600" dirty="0">
                <a:latin typeface="Courier New" charset="0"/>
              </a:rPr>
              <a:t>{</a:t>
            </a:r>
            <a:endParaRPr lang="en-US" altLang="pt-PT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</a:t>
            </a:r>
            <a:r>
              <a:rPr lang="pt-PT" altLang="pt-PT" sz="1600" dirty="0" err="1">
                <a:latin typeface="Courier New" charset="0"/>
              </a:rPr>
              <a:t>private</a:t>
            </a:r>
            <a:r>
              <a:rPr lang="pt-PT" altLang="pt-PT" sz="1600" dirty="0">
                <a:latin typeface="Courier New" charset="0"/>
              </a:rPr>
              <a:t> Revista[] lista;</a:t>
            </a:r>
            <a:r>
              <a:rPr lang="en-US" altLang="pt-PT" sz="1600" dirty="0">
                <a:latin typeface="Courier New" charset="0"/>
              </a:rPr>
              <a:t>private </a:t>
            </a:r>
            <a:r>
              <a:rPr lang="en-US" altLang="pt-PT" sz="1600" dirty="0" err="1">
                <a:latin typeface="Courier New" charset="0"/>
              </a:rPr>
              <a:t>int</a:t>
            </a:r>
            <a:r>
              <a:rPr lang="en-US" altLang="pt-PT" sz="1600" dirty="0">
                <a:latin typeface="Courier New" charset="0"/>
              </a:rPr>
              <a:t> </a:t>
            </a:r>
            <a:r>
              <a:rPr lang="en-US" altLang="pt-PT" sz="1600" dirty="0" err="1">
                <a:latin typeface="Courier New" charset="0"/>
              </a:rPr>
              <a:t>cont</a:t>
            </a:r>
            <a:r>
              <a:rPr lang="en-US" altLang="pt-PT" sz="1600" dirty="0">
                <a:latin typeface="Courier New" charset="0"/>
              </a:rPr>
              <a:t>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800" dirty="0">
                <a:latin typeface="Courier New" charset="0"/>
              </a:rPr>
              <a:t> 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public  </a:t>
            </a:r>
            <a:r>
              <a:rPr lang="en-US" altLang="pt-PT" sz="1600" b="1" dirty="0" err="1">
                <a:latin typeface="Courier New" charset="0"/>
              </a:rPr>
              <a:t>ArrayRevistas</a:t>
            </a:r>
            <a:r>
              <a:rPr lang="en-US" altLang="pt-PT" sz="1600" dirty="0">
                <a:latin typeface="Courier New" charset="0"/>
              </a:rPr>
              <a:t>() {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</a:t>
            </a:r>
            <a:r>
              <a:rPr lang="pt-PT" altLang="pt-PT" sz="1600" dirty="0">
                <a:latin typeface="Courier New" charset="0"/>
              </a:rPr>
              <a:t>  lista = </a:t>
            </a:r>
            <a:r>
              <a:rPr lang="pt-PT" altLang="pt-PT" sz="1600" dirty="0" err="1">
                <a:latin typeface="Courier New" charset="0"/>
              </a:rPr>
              <a:t>new</a:t>
            </a:r>
            <a:r>
              <a:rPr lang="pt-PT" altLang="pt-PT" sz="1600" dirty="0">
                <a:latin typeface="Courier New" charset="0"/>
              </a:rPr>
              <a:t> Revista[100];</a:t>
            </a:r>
            <a:r>
              <a:rPr lang="pt-PT" altLang="pt-PT" sz="1600" dirty="0" err="1">
                <a:latin typeface="Courier New" charset="0"/>
              </a:rPr>
              <a:t>cont</a:t>
            </a:r>
            <a:r>
              <a:rPr lang="pt-PT" altLang="pt-PT" sz="1600" dirty="0">
                <a:latin typeface="Courier New" charset="0"/>
              </a:rPr>
              <a:t>=0;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}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800" dirty="0">
                <a:latin typeface="Courier New" charset="0"/>
              </a:rPr>
              <a:t> 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</a:t>
            </a:r>
            <a:r>
              <a:rPr lang="pt-PT" altLang="pt-PT" sz="1600" dirty="0" err="1">
                <a:latin typeface="Courier New" charset="0"/>
              </a:rPr>
              <a:t>public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void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b="1" dirty="0" err="1">
                <a:latin typeface="Courier New" charset="0"/>
              </a:rPr>
              <a:t>l</a:t>
            </a:r>
            <a:r>
              <a:rPr lang="pt-PT" altLang="pt-PT" sz="1600" b="1" dirty="0" err="1" smtClean="0">
                <a:latin typeface="Courier New" charset="0"/>
              </a:rPr>
              <a:t>erFichCriarArray</a:t>
            </a:r>
            <a:r>
              <a:rPr lang="pt-PT" altLang="pt-PT" sz="1600" dirty="0">
                <a:latin typeface="Courier New" charset="0"/>
              </a:rPr>
              <a:t>() {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</a:t>
            </a:r>
            <a:r>
              <a:rPr lang="pt-PT" altLang="pt-PT" sz="1600" dirty="0" err="1">
                <a:latin typeface="Courier New" charset="0"/>
              </a:rPr>
              <a:t>StringTokenizer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umaCadeia</a:t>
            </a:r>
            <a:r>
              <a:rPr lang="pt-PT" altLang="pt-PT" sz="1600" dirty="0">
                <a:latin typeface="Courier New" charset="0"/>
              </a:rPr>
              <a:t>;   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</a:t>
            </a:r>
            <a:r>
              <a:rPr lang="pt-PT" altLang="pt-PT" sz="1600" dirty="0" err="1">
                <a:latin typeface="Courier New" charset="0"/>
              </a:rPr>
              <a:t>String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umaLinha</a:t>
            </a:r>
            <a:r>
              <a:rPr lang="pt-PT" altLang="pt-PT" sz="1600" dirty="0">
                <a:latin typeface="Courier New" charset="0"/>
              </a:rPr>
              <a:t>="", nom, </a:t>
            </a:r>
            <a:r>
              <a:rPr lang="pt-PT" altLang="pt-PT" sz="1600" dirty="0" err="1">
                <a:latin typeface="Courier New" charset="0"/>
              </a:rPr>
              <a:t>nomeFich</a:t>
            </a:r>
            <a:r>
              <a:rPr lang="pt-PT" altLang="pt-PT" sz="1600" dirty="0">
                <a:latin typeface="Courier New" charset="0"/>
              </a:rPr>
              <a:t> = "</a:t>
            </a:r>
            <a:r>
              <a:rPr lang="pt-PT" altLang="pt-PT" sz="1600" dirty="0" err="1">
                <a:latin typeface="Courier New" charset="0"/>
              </a:rPr>
              <a:t>revistas.txt</a:t>
            </a:r>
            <a:r>
              <a:rPr lang="pt-PT" altLang="en-US" sz="1600" dirty="0">
                <a:latin typeface="Courier New" charset="0"/>
              </a:rPr>
              <a:t>”</a:t>
            </a:r>
            <a:r>
              <a:rPr lang="pt-PT" altLang="pt-PT" sz="1600" dirty="0">
                <a:latin typeface="Courier New" charset="0"/>
              </a:rPr>
              <a:t>;</a:t>
            </a:r>
            <a:r>
              <a:rPr lang="en-US" altLang="pt-PT" sz="1600" dirty="0" err="1">
                <a:latin typeface="Courier New" charset="0"/>
              </a:rPr>
              <a:t>int</a:t>
            </a:r>
            <a:r>
              <a:rPr lang="en-US" altLang="pt-PT" sz="1600" dirty="0">
                <a:latin typeface="Courier New" charset="0"/>
              </a:rPr>
              <a:t> </a:t>
            </a:r>
            <a:r>
              <a:rPr lang="en-US" altLang="pt-PT" sz="1600" dirty="0" err="1">
                <a:latin typeface="Courier New" charset="0"/>
              </a:rPr>
              <a:t>qde</a:t>
            </a:r>
            <a:r>
              <a:rPr lang="en-US" altLang="pt-PT" sz="1600" dirty="0">
                <a:latin typeface="Courier New" charset="0"/>
              </a:rPr>
              <a:t>; float </a:t>
            </a:r>
            <a:r>
              <a:rPr lang="en-US" altLang="pt-PT" sz="1600" dirty="0" err="1">
                <a:latin typeface="Courier New" charset="0"/>
              </a:rPr>
              <a:t>pr</a:t>
            </a:r>
            <a:r>
              <a:rPr lang="en-US" altLang="pt-PT" sz="1600" dirty="0">
                <a:latin typeface="Courier New" charset="0"/>
              </a:rPr>
              <a:t>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try { </a:t>
            </a:r>
            <a:r>
              <a:rPr lang="en-US" altLang="pt-PT" sz="1600" dirty="0" err="1">
                <a:latin typeface="Courier New" charset="0"/>
              </a:rPr>
              <a:t>FileReader</a:t>
            </a:r>
            <a:r>
              <a:rPr lang="en-US" altLang="pt-PT" sz="1600" dirty="0">
                <a:latin typeface="Courier New" charset="0"/>
              </a:rPr>
              <a:t> </a:t>
            </a:r>
            <a:r>
              <a:rPr lang="en-US" altLang="pt-PT" sz="1600" dirty="0" err="1">
                <a:latin typeface="Courier New" charset="0"/>
              </a:rPr>
              <a:t>fr</a:t>
            </a:r>
            <a:r>
              <a:rPr lang="en-US" altLang="pt-PT" sz="1600" dirty="0">
                <a:latin typeface="Courier New" charset="0"/>
              </a:rPr>
              <a:t> = new </a:t>
            </a:r>
            <a:r>
              <a:rPr lang="en-US" altLang="pt-PT" sz="1600" dirty="0" err="1">
                <a:latin typeface="Courier New" charset="0"/>
              </a:rPr>
              <a:t>FileReader</a:t>
            </a:r>
            <a:r>
              <a:rPr lang="en-US" altLang="pt-PT" sz="1600" dirty="0">
                <a:latin typeface="Courier New" charset="0"/>
              </a:rPr>
              <a:t>(</a:t>
            </a:r>
            <a:r>
              <a:rPr lang="en-US" altLang="pt-PT" sz="1600" dirty="0" err="1">
                <a:latin typeface="Courier New" charset="0"/>
              </a:rPr>
              <a:t>nomeFich</a:t>
            </a:r>
            <a:r>
              <a:rPr lang="en-US" altLang="pt-PT" sz="1600" dirty="0">
                <a:latin typeface="Courier New" charset="0"/>
              </a:rPr>
              <a:t>);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  </a:t>
            </a:r>
            <a:r>
              <a:rPr lang="en-US" altLang="pt-PT" sz="1600" dirty="0" err="1">
                <a:latin typeface="Courier New" charset="0"/>
              </a:rPr>
              <a:t>BufferedReader</a:t>
            </a:r>
            <a:r>
              <a:rPr lang="en-US" altLang="pt-PT" sz="1600" dirty="0">
                <a:latin typeface="Courier New" charset="0"/>
              </a:rPr>
              <a:t> </a:t>
            </a:r>
            <a:r>
              <a:rPr lang="en-US" altLang="pt-PT" sz="1600" dirty="0" err="1">
                <a:latin typeface="Courier New" charset="0"/>
              </a:rPr>
              <a:t>fichIn</a:t>
            </a:r>
            <a:r>
              <a:rPr lang="en-US" altLang="pt-PT" sz="1600" dirty="0">
                <a:latin typeface="Courier New" charset="0"/>
              </a:rPr>
              <a:t> = new </a:t>
            </a:r>
            <a:r>
              <a:rPr lang="en-US" altLang="pt-PT" sz="1600" dirty="0" err="1">
                <a:latin typeface="Courier New" charset="0"/>
              </a:rPr>
              <a:t>BufferedReader</a:t>
            </a:r>
            <a:r>
              <a:rPr lang="en-US" altLang="pt-PT" sz="1600" dirty="0">
                <a:latin typeface="Courier New" charset="0"/>
              </a:rPr>
              <a:t>(</a:t>
            </a:r>
            <a:r>
              <a:rPr lang="en-US" altLang="pt-PT" sz="1600" dirty="0" err="1">
                <a:latin typeface="Courier New" charset="0"/>
              </a:rPr>
              <a:t>fr</a:t>
            </a:r>
            <a:r>
              <a:rPr lang="en-US" altLang="pt-PT" sz="1600" dirty="0">
                <a:latin typeface="Courier New" charset="0"/>
              </a:rPr>
              <a:t>);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  </a:t>
            </a:r>
            <a:r>
              <a:rPr lang="pt-PT" altLang="pt-PT" sz="1600" dirty="0" err="1">
                <a:latin typeface="Courier New" charset="0"/>
              </a:rPr>
              <a:t>umaLinha</a:t>
            </a:r>
            <a:r>
              <a:rPr lang="pt-PT" altLang="pt-PT" sz="1600" dirty="0">
                <a:latin typeface="Courier New" charset="0"/>
              </a:rPr>
              <a:t> = </a:t>
            </a:r>
            <a:r>
              <a:rPr lang="pt-PT" altLang="pt-PT" sz="1600" dirty="0" err="1">
                <a:latin typeface="Courier New" charset="0"/>
              </a:rPr>
              <a:t>fichIn.readLine</a:t>
            </a:r>
            <a:r>
              <a:rPr lang="pt-PT" altLang="pt-PT" sz="1600" dirty="0">
                <a:latin typeface="Courier New" charset="0"/>
              </a:rPr>
              <a:t>();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</a:t>
            </a:r>
            <a:r>
              <a:rPr lang="pt-PT" altLang="pt-PT" sz="1600" dirty="0" err="1">
                <a:latin typeface="Courier New" charset="0"/>
              </a:rPr>
              <a:t>while</a:t>
            </a:r>
            <a:r>
              <a:rPr lang="pt-PT" altLang="pt-PT" sz="1600" dirty="0">
                <a:latin typeface="Courier New" charset="0"/>
              </a:rPr>
              <a:t> (</a:t>
            </a:r>
            <a:r>
              <a:rPr lang="pt-PT" altLang="pt-PT" sz="1600" dirty="0" err="1">
                <a:latin typeface="Courier New" charset="0"/>
              </a:rPr>
              <a:t>umaLinha</a:t>
            </a:r>
            <a:r>
              <a:rPr lang="pt-PT" altLang="pt-PT" sz="1600" dirty="0">
                <a:latin typeface="Courier New" charset="0"/>
              </a:rPr>
              <a:t> != </a:t>
            </a:r>
            <a:r>
              <a:rPr lang="pt-PT" altLang="pt-PT" sz="1600" dirty="0" err="1">
                <a:latin typeface="Courier New" charset="0"/>
              </a:rPr>
              <a:t>null</a:t>
            </a:r>
            <a:r>
              <a:rPr lang="pt-PT" altLang="pt-PT" sz="1600" dirty="0">
                <a:latin typeface="Courier New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  </a:t>
            </a:r>
            <a:r>
              <a:rPr lang="pt-PT" altLang="pt-PT" sz="1600" dirty="0" err="1">
                <a:latin typeface="Courier New" charset="0"/>
              </a:rPr>
              <a:t>umaCadeia</a:t>
            </a:r>
            <a:r>
              <a:rPr lang="pt-PT" altLang="pt-PT" sz="1600" dirty="0">
                <a:latin typeface="Courier New" charset="0"/>
              </a:rPr>
              <a:t> = </a:t>
            </a:r>
            <a:r>
              <a:rPr lang="pt-PT" altLang="pt-PT" sz="1600" dirty="0" err="1">
                <a:latin typeface="Courier New" charset="0"/>
              </a:rPr>
              <a:t>new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StringTokenizer</a:t>
            </a:r>
            <a:r>
              <a:rPr lang="pt-PT" altLang="pt-PT" sz="1600" dirty="0">
                <a:latin typeface="Courier New" charset="0"/>
              </a:rPr>
              <a:t>(</a:t>
            </a:r>
            <a:r>
              <a:rPr lang="pt-PT" altLang="pt-PT" sz="1600" dirty="0" err="1">
                <a:latin typeface="Courier New" charset="0"/>
              </a:rPr>
              <a:t>umaLinha</a:t>
            </a:r>
            <a:r>
              <a:rPr lang="pt-PT" altLang="pt-PT" sz="1600" dirty="0">
                <a:latin typeface="Courier New" charset="0"/>
              </a:rPr>
              <a:t>,";");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  nom = </a:t>
            </a:r>
            <a:r>
              <a:rPr lang="pt-PT" altLang="pt-PT" sz="1600" dirty="0" err="1">
                <a:latin typeface="Courier New" charset="0"/>
              </a:rPr>
              <a:t>umaCadeia.nextToken</a:t>
            </a:r>
            <a:r>
              <a:rPr lang="pt-PT" altLang="pt-PT" sz="1600" dirty="0">
                <a:latin typeface="Courier New" charset="0"/>
              </a:rPr>
              <a:t>();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  </a:t>
            </a:r>
            <a:r>
              <a:rPr lang="pt-PT" altLang="pt-PT" sz="1600" dirty="0" err="1">
                <a:latin typeface="Courier New" charset="0"/>
              </a:rPr>
              <a:t>qde</a:t>
            </a:r>
            <a:r>
              <a:rPr lang="pt-PT" altLang="pt-PT" sz="1600" dirty="0">
                <a:latin typeface="Courier New" charset="0"/>
              </a:rPr>
              <a:t> = </a:t>
            </a:r>
            <a:r>
              <a:rPr lang="pt-PT" altLang="pt-PT" sz="1600" dirty="0" err="1">
                <a:latin typeface="Courier New" charset="0"/>
              </a:rPr>
              <a:t>Integer.parseInt</a:t>
            </a:r>
            <a:r>
              <a:rPr lang="pt-PT" altLang="pt-PT" sz="1600" dirty="0">
                <a:latin typeface="Courier New" charset="0"/>
              </a:rPr>
              <a:t>(</a:t>
            </a:r>
            <a:r>
              <a:rPr lang="pt-PT" altLang="pt-PT" sz="1600" dirty="0" err="1">
                <a:latin typeface="Courier New" charset="0"/>
              </a:rPr>
              <a:t>umaCadeia.nextToken</a:t>
            </a:r>
            <a:r>
              <a:rPr lang="pt-PT" altLang="pt-PT" sz="1600" dirty="0">
                <a:latin typeface="Courier New" charset="0"/>
              </a:rPr>
              <a:t>());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  </a:t>
            </a:r>
            <a:r>
              <a:rPr lang="pt-PT" altLang="pt-PT" sz="1600" dirty="0" err="1">
                <a:latin typeface="Courier New" charset="0"/>
              </a:rPr>
              <a:t>pr</a:t>
            </a:r>
            <a:r>
              <a:rPr lang="pt-PT" altLang="pt-PT" sz="1600" dirty="0">
                <a:latin typeface="Courier New" charset="0"/>
              </a:rPr>
              <a:t> = </a:t>
            </a:r>
            <a:r>
              <a:rPr lang="pt-PT" altLang="pt-PT" sz="1600" dirty="0" err="1">
                <a:latin typeface="Courier New" charset="0"/>
              </a:rPr>
              <a:t>Float.parseFloat</a:t>
            </a:r>
            <a:r>
              <a:rPr lang="pt-PT" altLang="pt-PT" sz="1600" dirty="0">
                <a:latin typeface="Courier New" charset="0"/>
              </a:rPr>
              <a:t>(</a:t>
            </a:r>
            <a:r>
              <a:rPr lang="pt-PT" altLang="pt-PT" sz="1600" dirty="0" err="1">
                <a:latin typeface="Courier New" charset="0"/>
              </a:rPr>
              <a:t>umaCadeia.nextToken</a:t>
            </a:r>
            <a:r>
              <a:rPr lang="pt-PT" altLang="pt-PT" sz="1600" dirty="0">
                <a:latin typeface="Courier New" charset="0"/>
              </a:rPr>
              <a:t>());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  lista[</a:t>
            </a:r>
            <a:r>
              <a:rPr lang="pt-PT" altLang="pt-PT" sz="1600" dirty="0" err="1">
                <a:latin typeface="Courier New" charset="0"/>
              </a:rPr>
              <a:t>cont</a:t>
            </a:r>
            <a:r>
              <a:rPr lang="pt-PT" altLang="pt-PT" sz="1600" dirty="0">
                <a:latin typeface="Courier New" charset="0"/>
              </a:rPr>
              <a:t>] = </a:t>
            </a:r>
            <a:r>
              <a:rPr lang="pt-PT" altLang="pt-PT" sz="1600" dirty="0" err="1">
                <a:latin typeface="Courier New" charset="0"/>
              </a:rPr>
              <a:t>new</a:t>
            </a:r>
            <a:r>
              <a:rPr lang="pt-PT" altLang="pt-PT" sz="1600" dirty="0">
                <a:latin typeface="Courier New" charset="0"/>
              </a:rPr>
              <a:t> Revista(</a:t>
            </a:r>
            <a:r>
              <a:rPr lang="pt-PT" altLang="pt-PT" sz="1600" dirty="0" err="1">
                <a:latin typeface="Courier New" charset="0"/>
              </a:rPr>
              <a:t>nom,qde,pr</a:t>
            </a:r>
            <a:r>
              <a:rPr lang="pt-PT" altLang="pt-PT" sz="1600" dirty="0">
                <a:latin typeface="Courier New" charset="0"/>
              </a:rPr>
              <a:t>);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  </a:t>
            </a:r>
            <a:r>
              <a:rPr lang="pt-PT" altLang="pt-PT" sz="1600" dirty="0" err="1">
                <a:latin typeface="Courier New" charset="0"/>
              </a:rPr>
              <a:t>cont</a:t>
            </a:r>
            <a:r>
              <a:rPr lang="pt-PT" altLang="pt-PT" sz="1600" dirty="0">
                <a:latin typeface="Courier New" charset="0"/>
              </a:rPr>
              <a:t>++;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    </a:t>
            </a:r>
            <a:r>
              <a:rPr lang="en-US" altLang="pt-PT" sz="1600" dirty="0" err="1">
                <a:latin typeface="Courier New" charset="0"/>
              </a:rPr>
              <a:t>umaLinha</a:t>
            </a:r>
            <a:r>
              <a:rPr lang="en-US" altLang="pt-PT" sz="1600" dirty="0">
                <a:latin typeface="Courier New" charset="0"/>
              </a:rPr>
              <a:t> = </a:t>
            </a:r>
            <a:r>
              <a:rPr lang="en-US" altLang="pt-PT" sz="1600" dirty="0" err="1">
                <a:latin typeface="Courier New" charset="0"/>
              </a:rPr>
              <a:t>fichIn.readLine</a:t>
            </a:r>
            <a:r>
              <a:rPr lang="en-US" altLang="pt-PT" sz="1600" dirty="0">
                <a:latin typeface="Courier New" charset="0"/>
              </a:rPr>
              <a:t>();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  }</a:t>
            </a:r>
            <a:endParaRPr lang="en-US" altLang="pt-PT" sz="24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  </a:t>
            </a:r>
            <a:r>
              <a:rPr lang="en-US" altLang="pt-PT" sz="1600" dirty="0" err="1">
                <a:latin typeface="Courier New" charset="0"/>
              </a:rPr>
              <a:t>fichIn.close</a:t>
            </a:r>
            <a:r>
              <a:rPr lang="en-US" altLang="pt-PT" sz="1600" dirty="0">
                <a:latin typeface="Courier New" charset="0"/>
              </a:rPr>
              <a:t>();</a:t>
            </a:r>
            <a:endParaRPr lang="en-US" altLang="pt-PT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</a:t>
            </a:r>
            <a:r>
              <a:rPr lang="pt-PT" altLang="pt-PT" sz="1600" dirty="0">
                <a:latin typeface="Courier New" charset="0"/>
              </a:rPr>
              <a:t> }</a:t>
            </a:r>
            <a:r>
              <a:rPr lang="pt-PT" altLang="pt-PT" sz="1600" dirty="0" err="1">
                <a:latin typeface="Courier New" charset="0"/>
              </a:rPr>
              <a:t>catch</a:t>
            </a:r>
            <a:r>
              <a:rPr lang="pt-PT" altLang="pt-PT" sz="1600" dirty="0">
                <a:latin typeface="Courier New" charset="0"/>
              </a:rPr>
              <a:t> (</a:t>
            </a:r>
            <a:r>
              <a:rPr lang="pt-PT" altLang="pt-PT" sz="1600" dirty="0" err="1">
                <a:latin typeface="Courier New" charset="0"/>
              </a:rPr>
              <a:t>FileNotFoundException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fn</a:t>
            </a:r>
            <a:r>
              <a:rPr lang="pt-PT" altLang="pt-PT" sz="1600" dirty="0">
                <a:latin typeface="Courier New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 </a:t>
            </a:r>
            <a:r>
              <a:rPr lang="pt-PT" altLang="pt-PT" sz="1600" dirty="0" err="1">
                <a:latin typeface="Courier New" charset="0"/>
              </a:rPr>
              <a:t>System.out.println</a:t>
            </a:r>
            <a:r>
              <a:rPr lang="pt-PT" altLang="pt-PT" sz="1600" dirty="0">
                <a:latin typeface="Courier New" charset="0"/>
              </a:rPr>
              <a:t>(" Ficheiro </a:t>
            </a:r>
            <a:r>
              <a:rPr lang="pt-PT" altLang="pt-PT" sz="1600" dirty="0" err="1">
                <a:latin typeface="Courier New" charset="0"/>
              </a:rPr>
              <a:t>nao</a:t>
            </a:r>
            <a:r>
              <a:rPr lang="pt-PT" altLang="pt-PT" sz="1600" dirty="0">
                <a:latin typeface="Courier New" charset="0"/>
              </a:rPr>
              <a:t> encontrado!");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}</a:t>
            </a:r>
            <a:r>
              <a:rPr lang="pt-PT" altLang="pt-PT" sz="1600" dirty="0" err="1">
                <a:latin typeface="Courier New" charset="0"/>
              </a:rPr>
              <a:t>catch</a:t>
            </a:r>
            <a:r>
              <a:rPr lang="pt-PT" altLang="pt-PT" sz="1600" dirty="0">
                <a:latin typeface="Courier New" charset="0"/>
              </a:rPr>
              <a:t> (</a:t>
            </a:r>
            <a:r>
              <a:rPr lang="pt-PT" altLang="pt-PT" sz="1600" dirty="0" err="1">
                <a:latin typeface="Courier New" charset="0"/>
              </a:rPr>
              <a:t>NumberFormatException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nn</a:t>
            </a:r>
            <a:r>
              <a:rPr lang="pt-PT" altLang="pt-PT" sz="1600" dirty="0">
                <a:latin typeface="Courier New" charset="0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  </a:t>
            </a:r>
            <a:r>
              <a:rPr lang="pt-PT" altLang="pt-PT" sz="1600" dirty="0" err="1">
                <a:latin typeface="Courier New" charset="0"/>
              </a:rPr>
              <a:t>System.out.println</a:t>
            </a:r>
            <a:r>
              <a:rPr lang="pt-PT" altLang="pt-PT" sz="1600" dirty="0">
                <a:latin typeface="Courier New" charset="0"/>
              </a:rPr>
              <a:t>(</a:t>
            </a:r>
            <a:r>
              <a:rPr lang="pt-PT" altLang="pt-PT" sz="1600" dirty="0" err="1">
                <a:latin typeface="Courier New" charset="0"/>
              </a:rPr>
              <a:t>nn.getMessage</a:t>
            </a:r>
            <a:r>
              <a:rPr lang="pt-PT" altLang="pt-PT" sz="1600" dirty="0">
                <a:latin typeface="Courier New" charset="0"/>
              </a:rPr>
              <a:t>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latin typeface="Courier New" charset="0"/>
              </a:rPr>
              <a:t>   }</a:t>
            </a:r>
            <a:r>
              <a:rPr lang="pt-PT" altLang="pt-PT" sz="1600" dirty="0" err="1">
                <a:latin typeface="Courier New" charset="0"/>
              </a:rPr>
              <a:t>catch</a:t>
            </a:r>
            <a:r>
              <a:rPr lang="pt-PT" altLang="pt-PT" sz="1600" dirty="0">
                <a:latin typeface="Courier New" charset="0"/>
              </a:rPr>
              <a:t> (</a:t>
            </a:r>
            <a:r>
              <a:rPr lang="pt-PT" altLang="pt-PT" sz="1600" dirty="0" err="1">
                <a:latin typeface="Courier New" charset="0"/>
              </a:rPr>
              <a:t>IOException</a:t>
            </a:r>
            <a:r>
              <a:rPr lang="pt-PT" altLang="pt-PT" sz="1600" dirty="0">
                <a:latin typeface="Courier New" charset="0"/>
              </a:rPr>
              <a:t> </a:t>
            </a:r>
            <a:r>
              <a:rPr lang="pt-PT" altLang="pt-PT" sz="1600" dirty="0" err="1">
                <a:latin typeface="Courier New" charset="0"/>
              </a:rPr>
              <a:t>ex</a:t>
            </a:r>
            <a:r>
              <a:rPr lang="pt-PT" altLang="pt-PT" sz="1600" dirty="0">
                <a:latin typeface="Courier New" charset="0"/>
              </a:rPr>
              <a:t>){ </a:t>
            </a:r>
            <a:r>
              <a:rPr lang="pt-PT" altLang="pt-PT" sz="1600" dirty="0" err="1">
                <a:latin typeface="Courier New" charset="0"/>
              </a:rPr>
              <a:t>System.out.println</a:t>
            </a:r>
            <a:r>
              <a:rPr lang="pt-PT" altLang="pt-PT" sz="1600" dirty="0">
                <a:latin typeface="Courier New" charset="0"/>
              </a:rPr>
              <a:t>(</a:t>
            </a:r>
            <a:r>
              <a:rPr lang="pt-PT" altLang="pt-PT" sz="1600" dirty="0" err="1">
                <a:latin typeface="Courier New" charset="0"/>
              </a:rPr>
              <a:t>ex.getMessage</a:t>
            </a:r>
            <a:r>
              <a:rPr lang="pt-PT" altLang="pt-PT" sz="1600" dirty="0">
                <a:latin typeface="Courier New" charset="0"/>
              </a:rPr>
              <a:t>()); }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1700" y="6408738"/>
            <a:ext cx="4429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EA8E9-56E3-4345-8C4D-6B3A607E848D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2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2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2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2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2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2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2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2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42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42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2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42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2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423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1423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14233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4233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14233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14233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0" y="-52388"/>
            <a:ext cx="9144000" cy="67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8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public float </a:t>
            </a:r>
            <a:r>
              <a:rPr lang="en-US" altLang="pt-PT" sz="1600" b="1" dirty="0" err="1">
                <a:solidFill>
                  <a:srgbClr val="000000"/>
                </a:solidFill>
                <a:latin typeface="Courier New" charset="0"/>
              </a:rPr>
              <a:t>calcTotGlobal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() {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float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som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= 0;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for 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j = 0; j &lt;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cont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;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j++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)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som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+=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lista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[j].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getTotal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return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som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pt-PT" sz="16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PT" sz="1600" b="1" dirty="0">
              <a:solidFill>
                <a:srgbClr val="000000"/>
              </a:solidFill>
              <a:latin typeface="Courier New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 smtClean="0">
                <a:solidFill>
                  <a:srgbClr val="000000"/>
                </a:solidFill>
                <a:latin typeface="Courier New" charset="0"/>
              </a:rPr>
              <a:t>  public 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String </a:t>
            </a:r>
            <a:r>
              <a:rPr lang="en-US" altLang="pt-PT" sz="1600" b="1" dirty="0" err="1">
                <a:solidFill>
                  <a:srgbClr val="000000"/>
                </a:solidFill>
                <a:latin typeface="Courier New" charset="0"/>
              </a:rPr>
              <a:t>toString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() {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String x = "";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for 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a = 0; a &lt;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cont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; a++)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pt-PT" altLang="pt-PT" sz="1600" dirty="0">
                <a:solidFill>
                  <a:srgbClr val="000000"/>
                </a:solidFill>
                <a:latin typeface="Courier New" charset="0"/>
              </a:rPr>
              <a:t>x += lista[a] + "\n";  //.</a:t>
            </a:r>
            <a:r>
              <a:rPr lang="pt-PT" altLang="pt-PT" sz="1600" dirty="0" err="1">
                <a:solidFill>
                  <a:srgbClr val="000000"/>
                </a:solidFill>
                <a:latin typeface="Courier New" charset="0"/>
              </a:rPr>
              <a:t>toString</a:t>
            </a:r>
            <a:r>
              <a:rPr lang="pt-PT" altLang="pt-PT" sz="1600" dirty="0">
                <a:solidFill>
                  <a:srgbClr val="000000"/>
                </a:solidFill>
                <a:latin typeface="Courier New" charset="0"/>
              </a:rPr>
              <a:t>() opcional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PT" altLang="pt-PT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return x;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pt-PT" sz="16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public void </a:t>
            </a:r>
            <a:r>
              <a:rPr lang="en-US" altLang="pt-PT" sz="1600" b="1" dirty="0" err="1">
                <a:solidFill>
                  <a:srgbClr val="000000"/>
                </a:solidFill>
                <a:latin typeface="Courier New" charset="0"/>
              </a:rPr>
              <a:t>gravarFichTxt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(String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nf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) {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try {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FileWriter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fw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FileWriter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nf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BufferedWriter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fichOut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BufferedWriter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fw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for 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k = 0; k &lt;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cont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; k++) {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fichOut.write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lista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[k].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getNome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()+</a:t>
            </a:r>
            <a:r>
              <a:rPr lang="en-US" altLang="en-US" sz="1600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;</a:t>
            </a:r>
            <a:r>
              <a:rPr lang="en-US" altLang="en-US" sz="1600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+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lista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[k].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getTotal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());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fichOut.newLine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}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pt-PT" altLang="pt-PT" sz="1600" dirty="0" err="1">
                <a:solidFill>
                  <a:srgbClr val="000000"/>
                </a:solidFill>
                <a:latin typeface="Courier New" charset="0"/>
              </a:rPr>
              <a:t>fichOut.close</a:t>
            </a:r>
            <a:r>
              <a:rPr lang="pt-PT" altLang="pt-PT" sz="1600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altLang="pt-PT" sz="16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} catch (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IOException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xx) {</a:t>
            </a:r>
            <a:r>
              <a:rPr lang="pt-PT" altLang="pt-PT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pt-PT" sz="1600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(xx</a:t>
            </a:r>
            <a:r>
              <a:rPr lang="en-GB" altLang="pt-PT" sz="1600" dirty="0">
                <a:latin typeface="Courier New" charset="0"/>
              </a:rPr>
              <a:t>.</a:t>
            </a:r>
            <a:r>
              <a:rPr lang="en-GB" altLang="pt-PT" sz="1600" dirty="0" err="1">
                <a:latin typeface="Courier New" charset="0"/>
              </a:rPr>
              <a:t>getMessage</a:t>
            </a:r>
            <a:r>
              <a:rPr lang="en-GB" altLang="pt-PT" sz="1600" dirty="0">
                <a:latin typeface="Courier New" charset="0"/>
              </a:rPr>
              <a:t>())</a:t>
            </a: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pt-PT" altLang="pt-PT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pt-PT" sz="16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pt-PT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PT" sz="1600" dirty="0">
                <a:solidFill>
                  <a:srgbClr val="000000"/>
                </a:solidFill>
                <a:latin typeface="Courier New" charset="0"/>
              </a:rPr>
              <a:t> 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92013-BE24-844F-A8A0-5E5CCDDDF981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4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4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4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4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43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443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443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443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443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4438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4438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438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-42863"/>
            <a:ext cx="914082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import </a:t>
            </a:r>
            <a:r>
              <a:rPr lang="en-US" altLang="pt-PT" sz="1600" dirty="0" err="1">
                <a:latin typeface="Courier New" charset="0"/>
              </a:rPr>
              <a:t>java.text.DecimalFormat</a:t>
            </a:r>
            <a:r>
              <a:rPr lang="en-US" altLang="pt-PT" sz="1600" dirty="0"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import </a:t>
            </a:r>
            <a:r>
              <a:rPr lang="en-US" altLang="pt-PT" sz="1600" dirty="0" err="1">
                <a:latin typeface="Courier New" charset="0"/>
              </a:rPr>
              <a:t>java.io</a:t>
            </a:r>
            <a:r>
              <a:rPr lang="en-US" altLang="pt-PT" sz="1600" dirty="0">
                <a:latin typeface="Courier New" charset="0"/>
              </a:rPr>
              <a:t>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public class </a:t>
            </a:r>
            <a:r>
              <a:rPr lang="en-US" altLang="pt-PT" sz="1600" b="1" dirty="0" err="1">
                <a:latin typeface="Courier New" charset="0"/>
              </a:rPr>
              <a:t>GerirRevistas</a:t>
            </a:r>
            <a:r>
              <a:rPr lang="en-US" altLang="pt-PT" sz="1600" b="1" dirty="0">
                <a:latin typeface="Courier New" charset="0"/>
              </a:rPr>
              <a:t> </a:t>
            </a:r>
            <a:r>
              <a:rPr lang="en-US" altLang="pt-PT" sz="1600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public static void </a:t>
            </a:r>
            <a:r>
              <a:rPr lang="en-US" altLang="pt-PT" sz="1600" b="1" dirty="0">
                <a:latin typeface="Courier New" charset="0"/>
              </a:rPr>
              <a:t>main</a:t>
            </a:r>
            <a:r>
              <a:rPr lang="en-US" altLang="pt-PT" sz="1600" dirty="0">
                <a:latin typeface="Courier New" charset="0"/>
              </a:rPr>
              <a:t> (String </a:t>
            </a:r>
            <a:r>
              <a:rPr lang="en-US" altLang="pt-PT" sz="1600" dirty="0" err="1">
                <a:latin typeface="Courier New" charset="0"/>
              </a:rPr>
              <a:t>args</a:t>
            </a:r>
            <a:r>
              <a:rPr lang="en-US" altLang="pt-PT" sz="1600" dirty="0">
                <a:latin typeface="Courier New" charset="0"/>
              </a:rPr>
              <a:t>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>
                <a:latin typeface="Courier New" charset="0"/>
              </a:rPr>
              <a:t>ArrayRevistas</a:t>
            </a:r>
            <a:r>
              <a:rPr lang="en-US" altLang="pt-PT" sz="1600" dirty="0">
                <a:latin typeface="Courier New" charset="0"/>
              </a:rPr>
              <a:t> </a:t>
            </a:r>
            <a:r>
              <a:rPr lang="en-US" altLang="pt-PT" sz="1600" dirty="0" err="1">
                <a:latin typeface="Courier New" charset="0"/>
              </a:rPr>
              <a:t>arev</a:t>
            </a:r>
            <a:r>
              <a:rPr lang="en-US" altLang="pt-PT" sz="1600" dirty="0">
                <a:latin typeface="Courier New" charset="0"/>
              </a:rPr>
              <a:t>= new </a:t>
            </a:r>
            <a:r>
              <a:rPr lang="en-US" altLang="pt-PT" sz="1600" dirty="0" err="1">
                <a:latin typeface="Courier New" charset="0"/>
              </a:rPr>
              <a:t>ArrayRevistas</a:t>
            </a:r>
            <a:r>
              <a:rPr lang="en-US" altLang="pt-PT" sz="16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>
                <a:latin typeface="Courier New" charset="0"/>
              </a:rPr>
              <a:t>DecimalFormat</a:t>
            </a:r>
            <a:r>
              <a:rPr lang="en-US" altLang="pt-PT" sz="1600" dirty="0">
                <a:latin typeface="Courier New" charset="0"/>
              </a:rPr>
              <a:t> m = new </a:t>
            </a:r>
            <a:r>
              <a:rPr lang="en-US" altLang="pt-PT" sz="1600" dirty="0" err="1">
                <a:latin typeface="Courier New" charset="0"/>
              </a:rPr>
              <a:t>DecimalFormat</a:t>
            </a:r>
            <a:r>
              <a:rPr lang="en-US" altLang="pt-PT" sz="1600" dirty="0">
                <a:latin typeface="Courier New" charset="0"/>
              </a:rPr>
              <a:t> ("###,###.00 Mt");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 smtClean="0">
                <a:latin typeface="Courier New" charset="0"/>
              </a:rPr>
              <a:t>arev.lerFichCriarArray</a:t>
            </a:r>
            <a:r>
              <a:rPr lang="en-US" altLang="pt-PT" sz="16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>
                <a:latin typeface="Courier New" charset="0"/>
              </a:rPr>
              <a:t>System.out.println</a:t>
            </a:r>
            <a:r>
              <a:rPr lang="en-US" altLang="pt-PT" sz="1600" dirty="0">
                <a:latin typeface="Courier New" charset="0"/>
              </a:rPr>
              <a:t>("Dados do </a:t>
            </a:r>
            <a:r>
              <a:rPr lang="en-US" altLang="pt-PT" sz="1600" dirty="0" err="1">
                <a:latin typeface="Courier New" charset="0"/>
              </a:rPr>
              <a:t>fich</a:t>
            </a:r>
            <a:r>
              <a:rPr lang="en-US" altLang="pt-PT" sz="1600" dirty="0">
                <a:latin typeface="Courier New" charset="0"/>
              </a:rPr>
              <a:t> txt e </a:t>
            </a:r>
            <a:r>
              <a:rPr lang="en-US" altLang="pt-PT" sz="1600" dirty="0" err="1">
                <a:latin typeface="Courier New" charset="0"/>
              </a:rPr>
              <a:t>armazenados</a:t>
            </a:r>
            <a:r>
              <a:rPr lang="en-US" altLang="pt-PT" sz="1600" dirty="0">
                <a:latin typeface="Courier New" charset="0"/>
              </a:rPr>
              <a:t> no array: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>
                <a:latin typeface="Courier New" charset="0"/>
              </a:rPr>
              <a:t>System.out.println</a:t>
            </a:r>
            <a:r>
              <a:rPr lang="en-US" altLang="pt-PT" sz="1600" dirty="0">
                <a:latin typeface="Courier New" charset="0"/>
              </a:rPr>
              <a:t>(</a:t>
            </a:r>
            <a:r>
              <a:rPr lang="en-US" altLang="pt-PT" sz="1600" dirty="0" err="1">
                <a:latin typeface="Courier New" charset="0"/>
              </a:rPr>
              <a:t>arev</a:t>
            </a:r>
            <a:r>
              <a:rPr lang="en-US" altLang="pt-PT" sz="1600" dirty="0">
                <a:latin typeface="Courier New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>
                <a:latin typeface="Courier New" charset="0"/>
              </a:rPr>
              <a:t>System.out.println</a:t>
            </a:r>
            <a:r>
              <a:rPr lang="en-US" altLang="pt-PT" sz="1600" dirty="0">
                <a:latin typeface="Courier New" charset="0"/>
              </a:rPr>
              <a:t>("Total =" + </a:t>
            </a:r>
            <a:r>
              <a:rPr lang="en-US" altLang="pt-PT" sz="1600" dirty="0" err="1">
                <a:latin typeface="Courier New" charset="0"/>
              </a:rPr>
              <a:t>m.format</a:t>
            </a:r>
            <a:r>
              <a:rPr lang="en-US" altLang="pt-PT" sz="1600" dirty="0">
                <a:latin typeface="Courier New" charset="0"/>
              </a:rPr>
              <a:t>(</a:t>
            </a:r>
            <a:r>
              <a:rPr lang="en-US" altLang="pt-PT" sz="1600" dirty="0" err="1">
                <a:latin typeface="Courier New" charset="0"/>
              </a:rPr>
              <a:t>arev.calcTotGlobal</a:t>
            </a:r>
            <a:r>
              <a:rPr lang="en-US" altLang="pt-PT" sz="1600" dirty="0">
                <a:latin typeface="Courier New" charset="0"/>
              </a:rPr>
              <a:t>()));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    </a:t>
            </a:r>
            <a:r>
              <a:rPr lang="en-US" altLang="pt-PT" sz="1600" dirty="0" err="1">
                <a:latin typeface="Courier New" charset="0"/>
              </a:rPr>
              <a:t>arev.gravarFichTxt</a:t>
            </a:r>
            <a:r>
              <a:rPr lang="en-US" altLang="pt-PT" sz="1600" dirty="0">
                <a:latin typeface="Courier New" charset="0"/>
              </a:rPr>
              <a:t>("</a:t>
            </a:r>
            <a:r>
              <a:rPr lang="en-US" altLang="pt-PT" sz="1600" dirty="0" err="1">
                <a:latin typeface="Courier New" charset="0"/>
              </a:rPr>
              <a:t>Out.txt</a:t>
            </a:r>
            <a:r>
              <a:rPr lang="en-US" altLang="pt-PT" sz="1600" dirty="0">
                <a:latin typeface="Courier New" charset="0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 smtClean="0">
                <a:latin typeface="Courier New" charset="0"/>
              </a:rPr>
              <a:t>  }</a:t>
            </a:r>
            <a:endParaRPr lang="en-US" altLang="pt-PT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PT" sz="16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 err="1"/>
              <a:t>Conteúdo</a:t>
            </a:r>
            <a:r>
              <a:rPr lang="en-US" altLang="pt-PT" sz="1600" dirty="0"/>
              <a:t> do </a:t>
            </a:r>
            <a:r>
              <a:rPr lang="en-US" altLang="pt-PT" sz="1600" dirty="0" err="1"/>
              <a:t>ficheiro</a:t>
            </a:r>
            <a:r>
              <a:rPr lang="en-US" altLang="pt-PT" sz="1600" dirty="0"/>
              <a:t> do </a:t>
            </a:r>
            <a:r>
              <a:rPr lang="en-US" altLang="pt-PT" sz="1600" dirty="0" err="1"/>
              <a:t>tipo</a:t>
            </a:r>
            <a:r>
              <a:rPr lang="en-US" altLang="pt-PT" sz="1600" dirty="0"/>
              <a:t> </a:t>
            </a:r>
            <a:r>
              <a:rPr lang="en-US" altLang="pt-PT" sz="1600" dirty="0" err="1"/>
              <a:t>texto</a:t>
            </a:r>
            <a:r>
              <a:rPr lang="en-US" altLang="pt-PT" sz="1600" dirty="0"/>
              <a:t> "</a:t>
            </a:r>
            <a:r>
              <a:rPr lang="en-US" altLang="pt-PT" sz="1600" dirty="0" err="1"/>
              <a:t>revistas.txt</a:t>
            </a:r>
            <a:r>
              <a:rPr lang="en-US" altLang="pt-PT" sz="1600" dirty="0"/>
              <a:t>":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Golo;20;200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Tempo;30;150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pt-PT" sz="1600" dirty="0">
                <a:latin typeface="Courier New" charset="0"/>
              </a:rPr>
              <a:t>. . . .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A77024-6C26-A146-8EC0-2B45493D84FF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274637"/>
          </a:xfrm>
        </p:spPr>
        <p:txBody>
          <a:bodyPr/>
          <a:lstStyle/>
          <a:p>
            <a:pPr eaLnBrk="1" hangingPunct="1"/>
            <a:r>
              <a:rPr lang="pt-PT" altLang="pt-PT" sz="3200" b="1">
                <a:ea typeface="ＭＳ Ｐゴシック" charset="-128"/>
              </a:rPr>
              <a:t>Ordenação de um array de objectos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544513"/>
            <a:ext cx="91440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PT" altLang="pt-PT" sz="2000" b="1"/>
              <a:t>Exemplo</a:t>
            </a:r>
            <a:r>
              <a:rPr lang="pt-PT" altLang="pt-PT" sz="2000"/>
              <a:t>: desenvolver um programa que leia os dados de um conjunto de estudantes (nome, e um conjunto de notas), calcule a sua média e ordene os estudantes por ordem decrescente das médias.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pt-PT" altLang="pt-P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public class </a:t>
            </a:r>
            <a:r>
              <a:rPr lang="pt-PT" altLang="pt-PT" sz="1800" b="1">
                <a:latin typeface="Courier New" charset="0"/>
              </a:rPr>
              <a:t>Estudante</a:t>
            </a:r>
            <a:r>
              <a:rPr lang="pt-PT" altLang="pt-PT" sz="180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//Atributos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Validacoes vv;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String nome;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 notas[];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private byte media;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//Construtor da classe, promove a inicialização dos atributos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public </a:t>
            </a:r>
            <a:r>
              <a:rPr lang="pt-PT" altLang="pt-PT" sz="1800" b="1">
                <a:latin typeface="Courier New" charset="0"/>
              </a:rPr>
              <a:t>Estudante</a:t>
            </a:r>
            <a:r>
              <a:rPr lang="pt-PT" altLang="pt-PT" sz="1800">
                <a:latin typeface="Courier New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vv = new Validacoes();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nome = vv.validarString((byte)5,(byte)25," nome: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</a:t>
            </a:r>
            <a:r>
              <a:rPr lang="pt-PT" altLang="pt-PT" sz="1600">
                <a:latin typeface="Courier New" charset="0"/>
              </a:rPr>
              <a:t>byte numNotas = vv.validarByte((byte)0,(byte)5,"Quantas notas?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notas = introdNotas(numNotas);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  media = calcMedia();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Courier New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02450" y="65532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05C9B6-3953-354B-B615-222D46C3169F}" type="slidenum">
              <a:rPr lang="pt-PT" altLang="pt-PT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 bldLvl="5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1441</Words>
  <Application>Microsoft Office PowerPoint</Application>
  <PresentationFormat>On-screen Show (4:3)</PresentationFormat>
  <Paragraphs>306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Times New Roman</vt:lpstr>
      <vt:lpstr>Wingdings</vt:lpstr>
      <vt:lpstr>Wingdings 2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Ordenação de um array de objectos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UEM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de obj</dc:title>
  <dc:subject/>
  <dc:creator>Tatiana</dc:creator>
  <cp:keywords/>
  <dc:description/>
  <cp:lastModifiedBy>Leila Aquima Agy Omar</cp:lastModifiedBy>
  <cp:revision>262</cp:revision>
  <dcterms:created xsi:type="dcterms:W3CDTF">2009-07-20T17:41:13Z</dcterms:created>
  <dcterms:modified xsi:type="dcterms:W3CDTF">2019-03-14T06:31:17Z</dcterms:modified>
  <cp:category/>
</cp:coreProperties>
</file>