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0" r:id="rId2"/>
    <p:sldId id="293" r:id="rId3"/>
    <p:sldId id="299" r:id="rId4"/>
    <p:sldId id="300" r:id="rId5"/>
    <p:sldId id="301" r:id="rId6"/>
    <p:sldId id="302" r:id="rId7"/>
    <p:sldId id="291" r:id="rId8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932"/>
  </p:normalViewPr>
  <p:slideViewPr>
    <p:cSldViewPr>
      <p:cViewPr>
        <p:scale>
          <a:sx n="90" d="100"/>
          <a:sy n="90" d="100"/>
        </p:scale>
        <p:origin x="1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3A1F51-16AB-0648-90DB-DB5DFCA89F40}" type="datetimeFigureOut">
              <a:rPr lang="en-US" altLang="pt-PT"/>
              <a:pPr>
                <a:defRPr/>
              </a:pPr>
              <a:t>3/21/18</a:t>
            </a:fld>
            <a:endParaRPr lang="pt-PT" alt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259C98-20EC-0441-AC7C-2928B53778FE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45B3DF-C1BA-5F42-AEFB-B41088B2FEE7}" type="slidenum">
              <a:rPr lang="en-US" altLang="pt-PT"/>
              <a:pPr>
                <a:defRPr/>
              </a:pPr>
              <a:t>‹n.º›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PT">
              <a:latin typeface="Calibri" charset="0"/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BB03E78-6D1C-2D4E-A33B-33948883917A}" type="slidenum">
              <a:rPr lang="en-US" altLang="pt-PT">
                <a:latin typeface="Calibri" charset="0"/>
              </a:rPr>
              <a:pPr>
                <a:spcBef>
                  <a:spcPct val="0"/>
                </a:spcBef>
              </a:pPr>
              <a:t>0</a:t>
            </a:fld>
            <a:endParaRPr lang="en-US" altLang="pt-P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11D01EB-2CCF-094E-B540-3CF0341E1AA0}" type="slidenum">
              <a:rPr lang="en-US" altLang="pt-PT"/>
              <a:pPr>
                <a:spcBef>
                  <a:spcPct val="0"/>
                </a:spcBef>
              </a:pPr>
              <a:t>1</a:t>
            </a:fld>
            <a:endParaRPr lang="en-US" altLang="pt-PT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9EB1DE1-71A5-5749-9E17-3ED5CBCA9177}" type="slidenum">
              <a:rPr lang="en-US" altLang="pt-PT"/>
              <a:pPr>
                <a:spcBef>
                  <a:spcPct val="0"/>
                </a:spcBef>
              </a:pPr>
              <a:t>2</a:t>
            </a:fld>
            <a:endParaRPr lang="en-US" altLang="pt-PT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70081B1-57F2-9B42-894C-F96F0349F75B}" type="slidenum">
              <a:rPr lang="en-US" altLang="pt-PT"/>
              <a:pPr>
                <a:spcBef>
                  <a:spcPct val="0"/>
                </a:spcBef>
              </a:pPr>
              <a:t>3</a:t>
            </a:fld>
            <a:endParaRPr lang="en-US" altLang="pt-PT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C177E498-D3A8-5442-8043-DF4A12AC0960}" type="slidenum">
              <a:rPr lang="en-US" altLang="pt-PT"/>
              <a:pPr>
                <a:spcBef>
                  <a:spcPct val="0"/>
                </a:spcBef>
              </a:pPr>
              <a:t>4</a:t>
            </a:fld>
            <a:endParaRPr lang="en-US" altLang="pt-PT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D6BFD0F-8679-8D4F-9571-71007B77E512}" type="slidenum">
              <a:rPr lang="en-US" altLang="pt-PT"/>
              <a:pPr>
                <a:spcBef>
                  <a:spcPct val="0"/>
                </a:spcBef>
              </a:pPr>
              <a:t>5</a:t>
            </a:fld>
            <a:endParaRPr lang="en-US" altLang="pt-PT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pt-PT"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FD6D959-2053-CB4C-B147-25A9BD91D3EE}" type="slidenum">
              <a:rPr lang="en-US" altLang="pt-PT"/>
              <a:pPr>
                <a:spcBef>
                  <a:spcPct val="0"/>
                </a:spcBef>
              </a:pPr>
              <a:t>6</a:t>
            </a:fld>
            <a:endParaRPr lang="en-US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97AE6-C17C-9C40-AEEB-1E25ED2A734E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115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F93BD-03FD-D745-96A2-1C04862487C6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344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0FB2-C4A3-A744-B5DB-FAFDDE4D6D7F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445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4F26-9B84-5E44-B571-6E901B242135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65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8BC4-D705-1D48-8BFD-746C4BE62FB1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6831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4315-ED61-C84A-8967-ED8A1DB9769F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654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0C553-5EE4-DF49-9611-5439F70DACD8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883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AE7DE-07C7-C045-80A9-D03C301BAD5A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12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DA0E-F478-C149-9C8F-2521415CAE64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176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EB04-F543-BD46-A45F-402A723BFA23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983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294D-1A38-E244-8348-C0BF53144C34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858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8E81573-4339-C74F-A54D-73FAB356F617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707187"/>
          </a:xfrm>
        </p:spPr>
        <p:txBody>
          <a:bodyPr>
            <a:noAutofit/>
          </a:bodyPr>
          <a:lstStyle/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1200" b="1" dirty="0">
              <a:ea typeface="ＭＳ Ｐゴシック" charset="-128"/>
            </a:endParaRP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r>
              <a:rPr lang="pt-PT" altLang="pt-PT" sz="3800" b="1" dirty="0">
                <a:ea typeface="ＭＳ Ｐゴシック" charset="-128"/>
              </a:rPr>
              <a:t>AULA </a:t>
            </a:r>
            <a:r>
              <a:rPr lang="pt-PT" altLang="pt-PT" sz="3800" b="1">
                <a:ea typeface="ＭＳ Ｐゴシック" charset="-128"/>
              </a:rPr>
              <a:t>TEÓRICA </a:t>
            </a:r>
            <a:r>
              <a:rPr lang="pt-PT" altLang="pt-PT" sz="3800" b="1" dirty="0">
                <a:ea typeface="ＭＳ Ｐゴシック" charset="-128"/>
              </a:rPr>
              <a:t>5</a:t>
            </a: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3800" b="1" dirty="0">
              <a:ea typeface="ＭＳ Ｐゴシック" charset="-128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PT" altLang="pt-PT" sz="2800" b="1" dirty="0">
                <a:ea typeface="ＭＳ Ｐゴシック" charset="-128"/>
              </a:rPr>
              <a:t>Tema </a:t>
            </a:r>
            <a:r>
              <a:rPr lang="pt-PT" altLang="pt-PT" sz="2800" b="1" dirty="0" smtClean="0">
                <a:ea typeface="ＭＳ Ｐゴシック" charset="-128"/>
              </a:rPr>
              <a:t>5. </a:t>
            </a:r>
            <a:r>
              <a:rPr lang="pt-PT" sz="2800" b="1" dirty="0" err="1" smtClean="0"/>
              <a:t>Colecções</a:t>
            </a:r>
            <a:r>
              <a:rPr lang="pt-PT" sz="2800" b="1" dirty="0" smtClean="0"/>
              <a:t> (</a:t>
            </a:r>
            <a:r>
              <a:rPr lang="pt-PT" sz="2800" b="1" dirty="0" err="1" smtClean="0"/>
              <a:t>cont</a:t>
            </a:r>
            <a:r>
              <a:rPr lang="pt-PT" sz="2800" b="1" dirty="0" smtClean="0"/>
              <a:t>). </a:t>
            </a:r>
          </a:p>
          <a:p>
            <a:pPr marL="857250" lvl="2" indent="-457200">
              <a:spcBef>
                <a:spcPts val="575"/>
              </a:spcBef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pt-PT" altLang="pt-PT" dirty="0" smtClean="0">
                <a:ea typeface="ＭＳ Ｐゴシック" charset="-128"/>
              </a:rPr>
              <a:t>Ordenação </a:t>
            </a:r>
            <a:r>
              <a:rPr lang="pt-PT" altLang="pt-PT" dirty="0">
                <a:ea typeface="ＭＳ Ｐゴシック" charset="-128"/>
              </a:rPr>
              <a:t>de um </a:t>
            </a:r>
            <a:r>
              <a:rPr lang="pt-PT" altLang="pt-PT" dirty="0" err="1">
                <a:ea typeface="ＭＳ Ｐゴシック" charset="-128"/>
              </a:rPr>
              <a:t>array</a:t>
            </a:r>
            <a:r>
              <a:rPr lang="pt-PT" altLang="pt-PT" dirty="0">
                <a:ea typeface="ＭＳ Ｐゴシック" charset="-128"/>
              </a:rPr>
              <a:t> de </a:t>
            </a:r>
            <a:r>
              <a:rPr lang="pt-PT" altLang="pt-PT" dirty="0" err="1">
                <a:ea typeface="ＭＳ Ｐゴシック" charset="-128"/>
              </a:rPr>
              <a:t>objectos</a:t>
            </a:r>
            <a:endParaRPr lang="pt-PT" altLang="pt-PT" dirty="0">
              <a:ea typeface="ＭＳ Ｐゴシック" charset="-128"/>
            </a:endParaRPr>
          </a:p>
          <a:p>
            <a:pPr marL="0" indent="0">
              <a:spcBef>
                <a:spcPts val="575"/>
              </a:spcBef>
              <a:buFont typeface="Wingdings" charset="2"/>
              <a:buChar char="Ø"/>
              <a:defRPr/>
            </a:pPr>
            <a:endParaRPr lang="pt-PT" altLang="pt-PT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274637"/>
          </a:xfrm>
        </p:spPr>
        <p:txBody>
          <a:bodyPr/>
          <a:lstStyle/>
          <a:p>
            <a:pPr eaLnBrk="1" hangingPunct="1"/>
            <a:r>
              <a:rPr lang="pt-PT" altLang="pt-PT" sz="3200" b="1">
                <a:ea typeface="ＭＳ Ｐゴシック" charset="-128"/>
              </a:rPr>
              <a:t>Ordenação de um array de objectos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544513"/>
            <a:ext cx="91440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PT" altLang="pt-PT" sz="2000" b="1"/>
              <a:t>Exemplo</a:t>
            </a:r>
            <a:r>
              <a:rPr lang="pt-PT" altLang="pt-PT" sz="2000"/>
              <a:t>: desenvolver um programa que leia os dados de um conjunto de estudantes (nome, e um conjunto de notas), calcule a sua média e ordene os estudantes por ordem decrescente das médias.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public class </a:t>
            </a:r>
            <a:r>
              <a:rPr lang="pt-PT" altLang="pt-PT" sz="1800" b="1">
                <a:latin typeface="Courier New" charset="0"/>
              </a:rPr>
              <a:t>Estudante</a:t>
            </a:r>
            <a:r>
              <a:rPr lang="pt-PT" altLang="pt-PT" sz="180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//Atributos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Validacoes vv;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String nome;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notas[];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media;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//Construtor da classe, promove a inicialização dos atributos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</a:t>
            </a:r>
            <a:r>
              <a:rPr lang="pt-PT" altLang="pt-PT" sz="1800" b="1">
                <a:latin typeface="Courier New" charset="0"/>
              </a:rPr>
              <a:t>Estudante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vv = new Validacoes();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nome = vv.validarString((byte)5,(byte)25," nome: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</a:t>
            </a:r>
            <a:r>
              <a:rPr lang="pt-PT" altLang="pt-PT" sz="1600">
                <a:latin typeface="Courier New" charset="0"/>
              </a:rPr>
              <a:t>byte numNotas = vv.validarByte((byte)0,(byte)5,"Quantas notas?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notas = introdNotas(numNotas);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media = calcMedia();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05C9B6-3953-354B-B615-222D46C3169F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//Cria array Notas e preenche com notas do aluno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byte[] </a:t>
            </a:r>
            <a:r>
              <a:rPr lang="pt-PT" altLang="pt-PT" sz="1800" b="1">
                <a:latin typeface="Courier New" charset="0"/>
              </a:rPr>
              <a:t>introdNotas</a:t>
            </a:r>
            <a:r>
              <a:rPr lang="pt-PT" altLang="pt-PT" sz="1800">
                <a:latin typeface="Courier New" charset="0"/>
              </a:rPr>
              <a:t>(byte numN)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notas = new byte[numN];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pt-PT" sz="1800">
                <a:latin typeface="Courier New" charset="0"/>
              </a:rPr>
              <a:t>    for (int i = 0; i &lt; numN;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>
                <a:latin typeface="Courier New" charset="0"/>
              </a:rPr>
              <a:t>      </a:t>
            </a:r>
            <a:r>
              <a:rPr lang="es-ES_tradnl" altLang="pt-PT" sz="1600">
                <a:latin typeface="Courier New" charset="0"/>
              </a:rPr>
              <a:t>notas[i] = vv.validarByte((byte)0,(byte)20, (i+1)+"-a nota: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>
                <a:latin typeface="Courier New" charset="0"/>
              </a:rPr>
              <a:t>    return notas;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>
                <a:latin typeface="Courier New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pt-PT" sz="18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//devolve uma String composta pelas notas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String </a:t>
            </a:r>
            <a:r>
              <a:rPr lang="pt-PT" altLang="pt-PT" sz="1800" b="1">
                <a:latin typeface="Courier New" charset="0"/>
              </a:rPr>
              <a:t>devolveNotas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String visual="";           //de um estudante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for (byte k = 0; k &lt; notas.length;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visual += notas[k]+"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visual;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//Método para cálculo da média de um estudante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</a:t>
            </a:r>
            <a:r>
              <a:rPr lang="pt-PT" altLang="pt-PT" sz="1800" b="1">
                <a:latin typeface="Courier New" charset="0"/>
              </a:rPr>
              <a:t>calcMedia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byte soma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for (int z=0; z&lt;notas.length; z++)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soma += notas[z];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(byte) Math.round(soma / notas.length);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12C6A-DE30-0341-91F6-85F8C11664E4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58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byte </a:t>
            </a:r>
            <a:r>
              <a:rPr lang="pt-PT" altLang="pt-PT" sz="1800" b="1">
                <a:latin typeface="Courier New" charset="0"/>
              </a:rPr>
              <a:t>getMedia</a:t>
            </a:r>
            <a:r>
              <a:rPr lang="pt-PT" altLang="pt-PT" sz="1800">
                <a:latin typeface="Courier New" charset="0"/>
              </a:rPr>
              <a:t>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media;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String </a:t>
            </a:r>
            <a:r>
              <a:rPr lang="pt-PT" altLang="pt-PT" sz="1800" b="1">
                <a:latin typeface="Courier New" charset="0"/>
              </a:rPr>
              <a:t>toString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nome+",notas: "+devolveNotas()+", Meida="+media+"\n";}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public class </a:t>
            </a:r>
            <a:r>
              <a:rPr lang="pt-PT" altLang="pt-PT" sz="1800" b="1">
                <a:latin typeface="Courier New" charset="0"/>
              </a:rPr>
              <a:t>Validacoes</a:t>
            </a:r>
            <a:r>
              <a:rPr lang="pt-PT" altLang="pt-PT" sz="180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. . .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public class </a:t>
            </a:r>
            <a:r>
              <a:rPr lang="pt-PT" altLang="pt-PT" sz="1800" b="1">
                <a:latin typeface="Courier New" charset="0"/>
              </a:rPr>
              <a:t>Turma</a:t>
            </a:r>
            <a:r>
              <a:rPr lang="pt-PT" altLang="pt-PT" sz="180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Validacoes val;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Estudante[] lista;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byte numEst;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</a:t>
            </a:r>
            <a:r>
              <a:rPr lang="pt-PT" altLang="pt-PT" sz="1800" b="1">
                <a:latin typeface="Courier New" charset="0"/>
              </a:rPr>
              <a:t>Turma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val = new Validacoes();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numEst = val.validarByte((byte)3,(byte)60,</a:t>
            </a:r>
            <a:r>
              <a:rPr lang="pt-PT" altLang="en-US" sz="1800">
                <a:latin typeface="Courier New" charset="0"/>
              </a:rPr>
              <a:t>”</a:t>
            </a:r>
            <a:r>
              <a:rPr lang="pt-PT" altLang="pt-PT" sz="1800">
                <a:latin typeface="Courier New" charset="0"/>
              </a:rPr>
              <a:t> qde de estud.:");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lista = new Estudante[numEst];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A6895-C55D-1648-BF26-031A4D57F9EC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3"/>
          <p:cNvSpPr txBox="1">
            <a:spLocks noChangeArrowheads="1"/>
          </p:cNvSpPr>
          <p:nvPr/>
        </p:nvSpPr>
        <p:spPr bwMode="auto">
          <a:xfrm>
            <a:off x="0" y="-100013"/>
            <a:ext cx="9144000" cy="71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public void </a:t>
            </a:r>
            <a:r>
              <a:rPr lang="pt-PT" altLang="pt-PT" sz="1800" b="1">
                <a:latin typeface="Courier New" charset="0"/>
              </a:rPr>
              <a:t>criarArrayEst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for (byte i  = 0; i &lt; numEst;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System.out.println("Dados do "+(i+1)+"-o estudante:");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lista[i] = new Estudante(); //criação de objecto e armazen.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}					 //no array de objectos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public String </a:t>
            </a:r>
            <a:r>
              <a:rPr lang="pt-PT" altLang="pt-PT" sz="1800" b="1">
                <a:latin typeface="Courier New" charset="0"/>
              </a:rPr>
              <a:t>toString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String v="";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for (byte k=0; k &lt; lista.length;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v += lista[k] + "\n";        //ou  lista[k].toString()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void </a:t>
            </a:r>
            <a:r>
              <a:rPr lang="pt-PT" altLang="pt-PT" sz="1800" b="1">
                <a:latin typeface="Courier New" charset="0"/>
              </a:rPr>
              <a:t>ordenaTurma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Estudante aux;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byte i_maior;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for (byte i=0; i &lt; lista.length-1;i++)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i_maior = localizaMaior(i);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aux = lista[i];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lista[i] = lista[i_maior];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lista[i_maior] = aux;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07009-4077-3E4D-A187-F726166CB460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</a:t>
            </a:r>
            <a:r>
              <a:rPr lang="pt-PT" altLang="pt-PT" sz="1800" b="1">
                <a:latin typeface="Courier New" charset="0"/>
              </a:rPr>
              <a:t>localizaMaior</a:t>
            </a:r>
            <a:r>
              <a:rPr lang="pt-PT" altLang="pt-PT" sz="1800">
                <a:latin typeface="Courier New" charset="0"/>
              </a:rPr>
              <a:t>(byte inicio)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byte ind_maior = inicio;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for (byte k = (byte)(inicio+1); k &lt; lista.length 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if (lista[k].getMedia() &gt; lista[ind_maior].getMedia())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  ind_maior = 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return ind_maior;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public class </a:t>
            </a:r>
            <a:r>
              <a:rPr lang="pt-PT" altLang="pt-PT" sz="1800" b="1">
                <a:latin typeface="Courier New" charset="0"/>
              </a:rPr>
              <a:t>GereTurma</a:t>
            </a:r>
            <a:r>
              <a:rPr lang="pt-PT" altLang="pt-PT" sz="180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static void </a:t>
            </a:r>
            <a:r>
              <a:rPr lang="pt-PT" altLang="pt-PT" sz="1800" b="1">
                <a:latin typeface="Courier New" charset="0"/>
              </a:rPr>
              <a:t>main</a:t>
            </a:r>
            <a:r>
              <a:rPr lang="pt-PT" altLang="pt-PT" sz="1800">
                <a:latin typeface="Courier New" charset="0"/>
              </a:rPr>
              <a:t>(String[] args)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Turma t = new Turma();	   //cria um objecto da classe Turma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t.criarArrayEst()</a:t>
            </a:r>
            <a:r>
              <a:rPr lang="pt-PT" altLang="pt-PT" sz="1800" b="1">
                <a:latin typeface="Courier New" charset="0"/>
              </a:rPr>
              <a:t>;</a:t>
            </a: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System.out.println("Lista de estudantes: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System.out.println(t);	   //equivale a (t.toString());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t.ordenaTurma();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System.out.println("\nLista ordenada por media: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System.out.println(t);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886E3-3C6D-1148-97B8-15EFF765B68B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95263"/>
            <a:ext cx="85280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1500" b="1"/>
              <a:t>Referência</a:t>
            </a:r>
            <a:r>
              <a:rPr lang="en-US" altLang="pt-PT" sz="1500"/>
              <a:t> </a:t>
            </a:r>
            <a:r>
              <a:rPr lang="en-US" altLang="pt-PT" sz="1500" b="1"/>
              <a:t>bibliográfica</a:t>
            </a:r>
            <a:r>
              <a:rPr lang="en-US" altLang="pt-PT" sz="1500"/>
              <a:t>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António José Mendes; Maria José Marcelino.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Fundamentos de programação em Java 2</a:t>
            </a:r>
            <a:r>
              <a:rPr lang="pt-PT" altLang="en-US" sz="1500" b="1" i="1"/>
              <a:t>”</a:t>
            </a:r>
            <a:r>
              <a:rPr lang="pt-PT" altLang="pt-PT" sz="1500" b="1" i="1"/>
              <a:t>.</a:t>
            </a:r>
            <a:r>
              <a:rPr lang="pt-PT" altLang="pt-PT" sz="1500"/>
              <a:t> FCA. 2002.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Elliot Koffman; Ursula Wolz. 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Problem Solving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pt-PT" altLang="pt-PT" sz="1500"/>
              <a:t>1999.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F. Mário Martins;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b="1" i="1"/>
              <a:t>“</a:t>
            </a:r>
            <a:r>
              <a:rPr lang="pt-PT" altLang="pt-PT" sz="1600" b="1" i="1"/>
              <a:t>Programação Orientada aos objectos em Java 2</a:t>
            </a:r>
            <a:r>
              <a:rPr lang="pt-PT" altLang="en-US" sz="1600" b="1" i="1"/>
              <a:t>”</a:t>
            </a:r>
            <a:r>
              <a:rPr lang="pt-PT" altLang="pt-PT" sz="1600" b="1" i="1"/>
              <a:t>, </a:t>
            </a:r>
            <a:r>
              <a:rPr lang="pt-PT" altLang="pt-PT" sz="1600"/>
              <a:t>FCA, 2000,</a:t>
            </a:r>
            <a:endParaRPr lang="en-US" altLang="pt-PT" sz="16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John Lewis, William Loftus;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i="1"/>
              <a:t>“</a:t>
            </a:r>
            <a:r>
              <a:rPr lang="pt-PT" altLang="ja-JP" sz="1600" b="1" i="1"/>
              <a:t>Java Software Solutions: foundation of program design</a:t>
            </a:r>
            <a:r>
              <a:rPr lang="pt-PT" altLang="en-US" sz="1600" b="1" i="1"/>
              <a:t>”</a:t>
            </a:r>
            <a:r>
              <a:rPr lang="pt-PT" altLang="ja-JP" sz="1600" i="1"/>
              <a:t>, </a:t>
            </a:r>
            <a:r>
              <a:rPr lang="pt-PT" altLang="ja-JP" sz="1600"/>
              <a:t>2nd edition, Addision-Wesley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John R. Hubbard.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Theory and problems of programming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en-US" altLang="pt-PT" sz="1500"/>
              <a:t>Schaum</a:t>
            </a:r>
            <a:r>
              <a:rPr lang="en-US" altLang="en-US" sz="1500"/>
              <a:t>’</a:t>
            </a:r>
            <a:r>
              <a:rPr lang="en-US" altLang="pt-PT" sz="1500"/>
              <a:t>s Outline series. McGraw-Hill.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80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H. Deitel; P. Deitel.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Java, como programar</a:t>
            </a:r>
            <a:r>
              <a:rPr lang="pt-PT" altLang="en-US" sz="1500" b="1" i="1"/>
              <a:t>”</a:t>
            </a:r>
            <a:r>
              <a:rPr lang="pt-PT" altLang="pt-PT" sz="1500" b="1" i="1"/>
              <a:t>. </a:t>
            </a:r>
            <a:r>
              <a:rPr lang="pt-PT" altLang="pt-PT" sz="1500"/>
              <a:t>4 edição. 2003. Bookman.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Rui Rossi dos Santos.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/>
              <a:t>“</a:t>
            </a:r>
            <a:r>
              <a:rPr lang="pt-PT" altLang="ja-JP" sz="1500" b="1" i="1"/>
              <a:t>Programando em Java 2– Teoria e aplicações</a:t>
            </a:r>
            <a:r>
              <a:rPr lang="pt-PT" altLang="en-US" sz="1500" b="1" i="1"/>
              <a:t>”</a:t>
            </a:r>
            <a:r>
              <a:rPr lang="pt-PT" altLang="ja-JP" sz="1500"/>
              <a:t>. Axcel Books. 2004</a:t>
            </a:r>
            <a:endParaRPr lang="nl-BE" altLang="pt-PT" sz="1500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5B367-3009-D74C-9E15-CA7AA0FE0B32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686</Words>
  <Application>Microsoft Macintosh PowerPoint</Application>
  <PresentationFormat>Apresentação no Ecrã (4:3)</PresentationFormat>
  <Paragraphs>152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ＭＳ Ｐゴシック</vt:lpstr>
      <vt:lpstr>Wingdings</vt:lpstr>
      <vt:lpstr>Wingdings 2</vt:lpstr>
      <vt:lpstr>Arial</vt:lpstr>
      <vt:lpstr>Default Design</vt:lpstr>
      <vt:lpstr>Apresentação do PowerPoint</vt:lpstr>
      <vt:lpstr>Ordenação de um array de objectos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UEM</Company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 obj</dc:title>
  <dc:subject/>
  <dc:creator>Tatiana</dc:creator>
  <cp:keywords/>
  <dc:description/>
  <cp:lastModifiedBy>Utilizador do Microsoft Office</cp:lastModifiedBy>
  <cp:revision>260</cp:revision>
  <dcterms:created xsi:type="dcterms:W3CDTF">2009-07-20T17:41:13Z</dcterms:created>
  <dcterms:modified xsi:type="dcterms:W3CDTF">2018-03-21T16:04:20Z</dcterms:modified>
  <cp:category/>
</cp:coreProperties>
</file>