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0" r:id="rId2"/>
    <p:sldId id="303" r:id="rId3"/>
    <p:sldId id="304" r:id="rId4"/>
    <p:sldId id="305" r:id="rId5"/>
    <p:sldId id="291" r:id="rId6"/>
  </p:sldIdLst>
  <p:sldSz cx="9144000" cy="6858000" type="screen4x3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932"/>
  </p:normalViewPr>
  <p:slideViewPr>
    <p:cSldViewPr>
      <p:cViewPr>
        <p:scale>
          <a:sx n="90" d="100"/>
          <a:sy n="90" d="100"/>
        </p:scale>
        <p:origin x="18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93A1F51-16AB-0648-90DB-DB5DFCA89F40}" type="datetimeFigureOut">
              <a:rPr lang="en-US" altLang="pt-PT"/>
              <a:pPr>
                <a:defRPr/>
              </a:pPr>
              <a:t>3/21/18</a:t>
            </a:fld>
            <a:endParaRPr lang="pt-PT" alt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B259C98-20EC-0441-AC7C-2928B53778FE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E45B3DF-C1BA-5F42-AEFB-B41088B2FEE7}" type="slidenum">
              <a:rPr lang="en-US" altLang="pt-PT"/>
              <a:pPr>
                <a:defRPr/>
              </a:pPr>
              <a:t>‹n.º›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PT">
              <a:latin typeface="Calibri" charset="0"/>
              <a:ea typeface="ＭＳ Ｐゴシック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BBB03E78-6D1C-2D4E-A33B-33948883917A}" type="slidenum">
              <a:rPr lang="en-US" altLang="pt-PT">
                <a:latin typeface="Calibri" charset="0"/>
              </a:rPr>
              <a:pPr>
                <a:spcBef>
                  <a:spcPct val="0"/>
                </a:spcBef>
              </a:pPr>
              <a:t>0</a:t>
            </a:fld>
            <a:endParaRPr lang="en-US" altLang="pt-PT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3C5A2E-4BC1-924E-8AED-2C46414ACC4C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7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3F325F-A050-924D-A0A0-8D8A80361DA5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58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7A030C-A164-7F4B-8AB3-3CBD62DADE8A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0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pt-PT">
              <a:ea typeface="ＭＳ Ｐゴシック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1FD6D959-2053-CB4C-B147-25A9BD91D3EE}" type="slidenum">
              <a:rPr lang="en-US" altLang="pt-PT"/>
              <a:pPr>
                <a:spcBef>
                  <a:spcPct val="0"/>
                </a:spcBef>
              </a:pPr>
              <a:t>4</a:t>
            </a:fld>
            <a:endParaRPr lang="en-US" alt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97AE6-C17C-9C40-AEEB-1E25ED2A734E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91150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F93BD-03FD-D745-96A2-1C04862487C6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13442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F0FB2-C4A3-A744-B5DB-FAFDDE4D6D7F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74455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F4F26-9B84-5E44-B571-6E901B242135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655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28BC4-D705-1D48-8BFD-746C4BE62FB1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56831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4315-ED61-C84A-8967-ED8A1DB9769F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86541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0C553-5EE4-DF49-9611-5439F70DACD8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98832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AE7DE-07C7-C045-80A9-D03C301BAD5A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5129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CDA0E-F478-C149-9C8F-2521415CAE64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91763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EEB04-F543-BD46-A45F-402A723BFA23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9836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B294D-1A38-E244-8348-C0BF53144C34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88585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Click to edit Master text styles</a:t>
            </a:r>
          </a:p>
          <a:p>
            <a:pPr lvl="1"/>
            <a:r>
              <a:rPr lang="pt-PT" altLang="pt-PT"/>
              <a:t>Second level</a:t>
            </a:r>
          </a:p>
          <a:p>
            <a:pPr lvl="2"/>
            <a:r>
              <a:rPr lang="pt-PT" altLang="pt-PT"/>
              <a:t>Third level</a:t>
            </a:r>
          </a:p>
          <a:p>
            <a:pPr lvl="3"/>
            <a:r>
              <a:rPr lang="pt-PT" altLang="pt-PT"/>
              <a:t>Fourth level</a:t>
            </a:r>
          </a:p>
          <a:p>
            <a:pPr lvl="4"/>
            <a:r>
              <a:rPr lang="pt-PT" altLang="pt-P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8E81573-4339-C74F-A54D-73FAB356F617}" type="slidenum">
              <a:rPr lang="pt-PT" altLang="pt-PT"/>
              <a:pPr>
                <a:defRPr/>
              </a:pPr>
              <a:t>‹n.º›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15888"/>
            <a:ext cx="8928100" cy="6707187"/>
          </a:xfrm>
        </p:spPr>
        <p:txBody>
          <a:bodyPr>
            <a:noAutofit/>
          </a:bodyPr>
          <a:lstStyle/>
          <a:p>
            <a:pPr marL="0" indent="0" algn="ctr">
              <a:spcBef>
                <a:spcPts val="575"/>
              </a:spcBef>
              <a:buFont typeface="Wingdings 2" charset="2"/>
              <a:buNone/>
              <a:defRPr/>
            </a:pPr>
            <a:endParaRPr lang="pt-PT" altLang="pt-PT" sz="1200" b="1" dirty="0">
              <a:ea typeface="ＭＳ Ｐゴシック" charset="-128"/>
            </a:endParaRPr>
          </a:p>
          <a:p>
            <a:pPr marL="0" indent="0" algn="ctr">
              <a:spcBef>
                <a:spcPts val="575"/>
              </a:spcBef>
              <a:buFont typeface="Wingdings 2" charset="2"/>
              <a:buNone/>
              <a:defRPr/>
            </a:pPr>
            <a:r>
              <a:rPr lang="pt-PT" altLang="pt-PT" sz="3800" b="1" dirty="0">
                <a:ea typeface="ＭＳ Ｐゴシック" charset="-128"/>
              </a:rPr>
              <a:t>AULA TEÓRICA 5</a:t>
            </a:r>
          </a:p>
          <a:p>
            <a:pPr marL="0" indent="0" algn="ctr">
              <a:spcBef>
                <a:spcPts val="575"/>
              </a:spcBef>
              <a:buFont typeface="Wingdings 2" charset="2"/>
              <a:buNone/>
              <a:defRPr/>
            </a:pPr>
            <a:endParaRPr lang="pt-PT" altLang="pt-PT" sz="3800" b="1" dirty="0">
              <a:ea typeface="ＭＳ Ｐゴシック" charset="-128"/>
            </a:endParaRP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pt-PT" altLang="pt-PT" sz="2800" b="1" dirty="0">
                <a:ea typeface="ＭＳ Ｐゴシック" charset="-128"/>
              </a:rPr>
              <a:t>Tema </a:t>
            </a:r>
            <a:r>
              <a:rPr lang="pt-PT" altLang="pt-PT" sz="2800" b="1" dirty="0" smtClean="0">
                <a:ea typeface="ＭＳ Ｐゴシック" charset="-128"/>
              </a:rPr>
              <a:t>5. </a:t>
            </a:r>
            <a:r>
              <a:rPr lang="pt-PT" sz="2800" b="1" dirty="0" err="1" smtClean="0"/>
              <a:t>Colecções</a:t>
            </a:r>
            <a:r>
              <a:rPr lang="pt-PT" sz="2800" b="1" dirty="0" smtClean="0"/>
              <a:t> (</a:t>
            </a:r>
            <a:r>
              <a:rPr lang="pt-PT" sz="2800" b="1" dirty="0" err="1" smtClean="0"/>
              <a:t>cont</a:t>
            </a:r>
            <a:r>
              <a:rPr lang="pt-PT" sz="2800" b="1" dirty="0" smtClean="0"/>
              <a:t>). </a:t>
            </a:r>
          </a:p>
          <a:p>
            <a:pPr marL="857250" lvl="2" indent="-457200">
              <a:spcBef>
                <a:spcPts val="575"/>
              </a:spcBef>
              <a:buClr>
                <a:schemeClr val="accent1"/>
              </a:buClr>
              <a:buFont typeface="Wingdings" charset="2"/>
              <a:buChar char="Ø"/>
              <a:defRPr/>
            </a:pPr>
            <a:r>
              <a:rPr lang="pt-PT" altLang="pt-PT" dirty="0" smtClean="0">
                <a:ea typeface="ＭＳ Ｐゴシック" charset="-128"/>
              </a:rPr>
              <a:t>Ordenação </a:t>
            </a:r>
            <a:r>
              <a:rPr lang="pt-PT" altLang="pt-PT" dirty="0" err="1" smtClean="0">
                <a:ea typeface="ＭＳ Ｐゴシック" charset="-128"/>
              </a:rPr>
              <a:t>Selection</a:t>
            </a:r>
            <a:r>
              <a:rPr lang="pt-PT" altLang="pt-PT" dirty="0" smtClean="0">
                <a:ea typeface="ＭＳ Ｐゴシック" charset="-128"/>
              </a:rPr>
              <a:t> </a:t>
            </a:r>
            <a:r>
              <a:rPr lang="pt-PT" altLang="pt-PT" dirty="0" err="1" smtClean="0">
                <a:ea typeface="ＭＳ Ｐゴシック" charset="-128"/>
              </a:rPr>
              <a:t>Sort</a:t>
            </a:r>
            <a:r>
              <a:rPr lang="pt-PT" altLang="pt-PT" smtClean="0">
                <a:ea typeface="ＭＳ Ｐゴシック" charset="-128"/>
              </a:rPr>
              <a:t> de </a:t>
            </a:r>
            <a:r>
              <a:rPr lang="pt-PT" altLang="pt-PT" dirty="0">
                <a:ea typeface="ＭＳ Ｐゴシック" charset="-128"/>
              </a:rPr>
              <a:t>um </a:t>
            </a:r>
            <a:r>
              <a:rPr lang="pt-PT" altLang="pt-PT" dirty="0" err="1">
                <a:ea typeface="ＭＳ Ｐゴシック" charset="-128"/>
              </a:rPr>
              <a:t>array</a:t>
            </a:r>
            <a:r>
              <a:rPr lang="pt-PT" altLang="pt-PT" dirty="0">
                <a:ea typeface="ＭＳ Ｐゴシック" charset="-128"/>
              </a:rPr>
              <a:t> </a:t>
            </a:r>
            <a:r>
              <a:rPr lang="pt-PT" altLang="pt-PT" dirty="0" smtClean="0">
                <a:ea typeface="ＭＳ Ｐゴシック" charset="-128"/>
              </a:rPr>
              <a:t>simples</a:t>
            </a:r>
            <a:endParaRPr lang="pt-PT" altLang="pt-PT" dirty="0">
              <a:ea typeface="ＭＳ Ｐゴシック" charset="-128"/>
            </a:endParaRPr>
          </a:p>
          <a:p>
            <a:pPr marL="0" indent="0">
              <a:spcBef>
                <a:spcPts val="575"/>
              </a:spcBef>
              <a:buFont typeface="Wingdings" charset="2"/>
              <a:buChar char="Ø"/>
              <a:defRPr/>
            </a:pPr>
            <a:endParaRPr lang="pt-PT" altLang="pt-PT" sz="24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21336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pt-PT" sz="2000" b="1">
                <a:latin typeface="Arial" charset="0"/>
                <a:cs typeface="Arial" charset="0"/>
              </a:rPr>
              <a:t>Ordenação por selecção simples (Selection sort)</a:t>
            </a:r>
            <a:endParaRPr lang="pt-PT" sz="2000">
              <a:latin typeface="Arial" charset="0"/>
              <a:cs typeface="Arial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endParaRPr lang="pt-PT" sz="800">
              <a:latin typeface="Arial" charset="0"/>
              <a:cs typeface="Arial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pt-PT" sz="1800">
                <a:latin typeface="Arial" charset="0"/>
                <a:cs typeface="Arial" charset="0"/>
              </a:rPr>
              <a:t>    Algoritmo por selecção consiste em percorrer os elementos e em cada passagem colocar um elemento na sua posição correcta. Para isso determina-se a posição de 1º menor elemento e troca-se com elemento que está na 1a posição. 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pt-PT" sz="1800">
                <a:latin typeface="Arial" charset="0"/>
                <a:cs typeface="Arial" charset="0"/>
              </a:rPr>
              <a:t>     Na segunda passagem determina-se a posição de 2º menor dos restantes elementos e coloca-se na sua posição correcta, e assim sucessivamente.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006599"/>
            <a:ext cx="4392488" cy="45782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9F8DD-DB44-4E53-B794-A1C1120C5B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12" y="99962"/>
            <a:ext cx="9144000" cy="692943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Courier New" charset="0"/>
                <a:cs typeface="Arial" charset="0"/>
              </a:rPr>
              <a:t>public class </a:t>
            </a:r>
            <a:r>
              <a:rPr lang="en-US" sz="1800" b="1" dirty="0" err="1">
                <a:latin typeface="Courier New" charset="0"/>
                <a:cs typeface="Arial" charset="0"/>
              </a:rPr>
              <a:t>ArrayOrdenacaoPorSeleccao</a:t>
            </a:r>
            <a:endParaRPr lang="en-US" sz="1800" dirty="0">
              <a:latin typeface="Courier New" charset="0"/>
              <a:cs typeface="Arial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Courier New" charset="0"/>
                <a:cs typeface="Arial" charset="0"/>
              </a:rPr>
              <a:t>{ public static void </a:t>
            </a:r>
            <a:r>
              <a:rPr lang="en-US" sz="1800" b="1" dirty="0">
                <a:latin typeface="Courier New" charset="0"/>
                <a:cs typeface="Arial" charset="0"/>
              </a:rPr>
              <a:t>main</a:t>
            </a:r>
            <a:r>
              <a:rPr lang="en-US" sz="1800" dirty="0">
                <a:latin typeface="Courier New" charset="0"/>
                <a:cs typeface="Arial" charset="0"/>
              </a:rPr>
              <a:t> (String </a:t>
            </a:r>
            <a:r>
              <a:rPr lang="en-US" sz="1800" dirty="0" err="1">
                <a:latin typeface="Courier New" charset="0"/>
                <a:cs typeface="Arial" charset="0"/>
              </a:rPr>
              <a:t>args</a:t>
            </a:r>
            <a:r>
              <a:rPr lang="en-US" sz="1800" dirty="0">
                <a:latin typeface="Courier New" charset="0"/>
                <a:cs typeface="Arial" charset="0"/>
              </a:rPr>
              <a:t>[])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latin typeface="Courier New" charset="0"/>
                <a:cs typeface="Arial" charset="0"/>
              </a:rPr>
              <a:t>  </a:t>
            </a:r>
            <a:r>
              <a:rPr lang="pt-PT" sz="1800" dirty="0">
                <a:latin typeface="Courier New" charset="0"/>
                <a:cs typeface="Arial" charset="0"/>
              </a:rPr>
              <a:t>{ </a:t>
            </a:r>
            <a:r>
              <a:rPr lang="pt-PT" sz="1800" dirty="0" err="1" smtClean="0">
                <a:latin typeface="Courier New" charset="0"/>
                <a:cs typeface="Arial" charset="0"/>
              </a:rPr>
              <a:t>int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pt-PT" sz="1800" dirty="0" smtClean="0">
                <a:latin typeface="Courier New" charset="0"/>
                <a:cs typeface="Arial" charset="0"/>
              </a:rPr>
              <a:t> valores </a:t>
            </a:r>
            <a:r>
              <a:rPr lang="pt-PT" sz="1800" dirty="0">
                <a:latin typeface="Courier New" charset="0"/>
                <a:cs typeface="Arial" charset="0"/>
              </a:rPr>
              <a:t>= </a:t>
            </a:r>
            <a:r>
              <a:rPr lang="en-GB" sz="1800" dirty="0" err="1" smtClean="0">
                <a:latin typeface="Courier New" charset="0"/>
                <a:cs typeface="Arial" charset="0"/>
              </a:rPr>
              <a:t>criarArray</a:t>
            </a:r>
            <a:r>
              <a:rPr lang="en-GB" sz="1800" dirty="0">
                <a:latin typeface="Courier New" charset="0"/>
                <a:cs typeface="Arial" charset="0"/>
              </a:rPr>
              <a:t>(40);</a:t>
            </a:r>
            <a:endParaRPr lang="pt-PT" sz="1800" dirty="0">
              <a:latin typeface="Courier New" charset="0"/>
              <a:cs typeface="Arial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pt-PT" sz="1800" dirty="0">
                <a:latin typeface="Courier New" charset="0"/>
                <a:cs typeface="Arial" charset="0"/>
              </a:rPr>
              <a:t>    </a:t>
            </a:r>
            <a:r>
              <a:rPr lang="pt-PT" sz="1800" dirty="0" err="1">
                <a:latin typeface="Courier New" charset="0"/>
                <a:cs typeface="Arial" charset="0"/>
              </a:rPr>
              <a:t>System.out.println</a:t>
            </a:r>
            <a:r>
              <a:rPr lang="pt-PT" sz="1800" dirty="0">
                <a:latin typeface="Courier New" charset="0"/>
                <a:cs typeface="Arial" charset="0"/>
              </a:rPr>
              <a:t> ("</a:t>
            </a:r>
            <a:r>
              <a:rPr lang="pt-PT" sz="1800" dirty="0" err="1">
                <a:latin typeface="Courier New" charset="0"/>
                <a:cs typeface="Arial" charset="0"/>
              </a:rPr>
              <a:t>Conteudo</a:t>
            </a:r>
            <a:r>
              <a:rPr lang="pt-PT" sz="1800" dirty="0">
                <a:latin typeface="Courier New" charset="0"/>
                <a:cs typeface="Arial" charset="0"/>
              </a:rPr>
              <a:t> do </a:t>
            </a:r>
            <a:r>
              <a:rPr lang="pt-PT" sz="1800" dirty="0" err="1">
                <a:latin typeface="Courier New" charset="0"/>
                <a:cs typeface="Arial" charset="0"/>
              </a:rPr>
              <a:t>array</a:t>
            </a:r>
            <a:r>
              <a:rPr lang="pt-PT" sz="1800" dirty="0">
                <a:latin typeface="Courier New" charset="0"/>
                <a:cs typeface="Arial" charset="0"/>
              </a:rPr>
              <a:t> antes de ordenar: ");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pt-PT" sz="1800" dirty="0">
                <a:latin typeface="Courier New" charset="0"/>
                <a:cs typeface="Arial" charset="0"/>
              </a:rPr>
              <a:t>    </a:t>
            </a:r>
            <a:r>
              <a:rPr lang="pt-PT" sz="1800" dirty="0" err="1">
                <a:latin typeface="Courier New" charset="0"/>
                <a:cs typeface="Arial" charset="0"/>
              </a:rPr>
              <a:t>visualLista</a:t>
            </a:r>
            <a:r>
              <a:rPr lang="pt-PT" sz="1800" dirty="0">
                <a:latin typeface="Courier New" charset="0"/>
                <a:cs typeface="Arial" charset="0"/>
              </a:rPr>
              <a:t>(valores);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pt-PT" sz="1800" dirty="0">
                <a:latin typeface="Courier New" charset="0"/>
                <a:cs typeface="Arial" charset="0"/>
              </a:rPr>
              <a:t>    </a:t>
            </a:r>
            <a:r>
              <a:rPr lang="pt-PT" sz="1800" dirty="0" smtClean="0">
                <a:latin typeface="Courier New" charset="0"/>
                <a:cs typeface="Arial" charset="0"/>
              </a:rPr>
              <a:t>ordenar(</a:t>
            </a:r>
            <a:r>
              <a:rPr lang="pt-PT" sz="1800" dirty="0">
                <a:latin typeface="Courier New" charset="0"/>
                <a:cs typeface="Arial" charset="0"/>
              </a:rPr>
              <a:t>valores);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pt-PT" sz="1800" dirty="0">
                <a:latin typeface="Courier New" charset="0"/>
                <a:cs typeface="Arial" charset="0"/>
              </a:rPr>
              <a:t>    </a:t>
            </a:r>
            <a:r>
              <a:rPr lang="pt-PT" sz="1800" dirty="0" err="1">
                <a:latin typeface="Courier New" charset="0"/>
                <a:cs typeface="Arial" charset="0"/>
              </a:rPr>
              <a:t>System.out.println</a:t>
            </a:r>
            <a:r>
              <a:rPr lang="pt-PT" sz="1800" dirty="0">
                <a:latin typeface="Courier New" charset="0"/>
                <a:cs typeface="Arial" charset="0"/>
              </a:rPr>
              <a:t> ("\</a:t>
            </a:r>
            <a:r>
              <a:rPr lang="pt-PT" sz="1800" dirty="0" err="1">
                <a:latin typeface="Courier New" charset="0"/>
                <a:cs typeface="Arial" charset="0"/>
              </a:rPr>
              <a:t>nDepois</a:t>
            </a:r>
            <a:r>
              <a:rPr lang="pt-PT" sz="1800" dirty="0">
                <a:latin typeface="Courier New" charset="0"/>
                <a:cs typeface="Arial" charset="0"/>
              </a:rPr>
              <a:t> de </a:t>
            </a:r>
            <a:r>
              <a:rPr lang="pt-PT" sz="1800" dirty="0" err="1">
                <a:latin typeface="Courier New" charset="0"/>
                <a:cs typeface="Arial" charset="0"/>
              </a:rPr>
              <a:t>ordenacao</a:t>
            </a:r>
            <a:r>
              <a:rPr lang="pt-PT" sz="1800" dirty="0">
                <a:latin typeface="Courier New" charset="0"/>
                <a:cs typeface="Arial" charset="0"/>
              </a:rPr>
              <a:t>: ");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pt-PT" sz="1800" dirty="0">
                <a:latin typeface="Courier New" charset="0"/>
                <a:cs typeface="Arial" charset="0"/>
              </a:rPr>
              <a:t>    </a:t>
            </a:r>
            <a:r>
              <a:rPr lang="pt-PT" sz="1800" dirty="0" err="1">
                <a:latin typeface="Courier New" charset="0"/>
                <a:cs typeface="Arial" charset="0"/>
              </a:rPr>
              <a:t>visualLista</a:t>
            </a:r>
            <a:r>
              <a:rPr lang="pt-PT" sz="1800" dirty="0">
                <a:latin typeface="Courier New" charset="0"/>
                <a:cs typeface="Arial" charset="0"/>
              </a:rPr>
              <a:t>(valores);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pt-PT" sz="1800" dirty="0">
                <a:latin typeface="Courier New" charset="0"/>
                <a:cs typeface="Arial" charset="0"/>
              </a:rPr>
              <a:t>  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pt-PT" sz="1800" dirty="0">
                <a:latin typeface="Courier New" charset="0"/>
                <a:cs typeface="Arial" charset="0"/>
              </a:rPr>
              <a:t> 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pt-PT" sz="1800" dirty="0">
                <a:latin typeface="Courier New" charset="0"/>
                <a:cs typeface="Arial" charset="0"/>
              </a:rPr>
              <a:t>  </a:t>
            </a:r>
            <a:r>
              <a:rPr lang="en-GB" sz="1800" dirty="0">
                <a:latin typeface="Courier New" charset="0"/>
                <a:cs typeface="Arial" charset="0"/>
              </a:rPr>
              <a:t>public static </a:t>
            </a:r>
            <a:r>
              <a:rPr lang="en-GB" sz="1800" dirty="0" err="1">
                <a:latin typeface="Courier New" charset="0"/>
                <a:cs typeface="Arial" charset="0"/>
              </a:rPr>
              <a:t>int</a:t>
            </a:r>
            <a:r>
              <a:rPr lang="en-GB" sz="1800" dirty="0">
                <a:latin typeface="Courier New" charset="0"/>
                <a:cs typeface="Arial" charset="0"/>
              </a:rPr>
              <a:t>[] </a:t>
            </a:r>
            <a:r>
              <a:rPr lang="en-GB" sz="1800" b="1" dirty="0" err="1" smtClean="0">
                <a:latin typeface="Courier New" charset="0"/>
                <a:cs typeface="Arial" charset="0"/>
              </a:rPr>
              <a:t>criarArray</a:t>
            </a:r>
            <a:r>
              <a:rPr lang="en-GB" sz="1800" dirty="0">
                <a:latin typeface="Courier New" charset="0"/>
                <a:cs typeface="Arial" charset="0"/>
              </a:rPr>
              <a:t>(</a:t>
            </a:r>
            <a:r>
              <a:rPr lang="en-GB" sz="1800" dirty="0" err="1">
                <a:latin typeface="Courier New" charset="0"/>
                <a:cs typeface="Arial" charset="0"/>
              </a:rPr>
              <a:t>int</a:t>
            </a:r>
            <a:r>
              <a:rPr lang="en-GB" sz="1800" dirty="0">
                <a:latin typeface="Courier New" charset="0"/>
                <a:cs typeface="Arial" charset="0"/>
              </a:rPr>
              <a:t> qua)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sz="1800" dirty="0">
                <a:latin typeface="Courier New" charset="0"/>
                <a:cs typeface="Arial" charset="0"/>
              </a:rPr>
              <a:t>  { </a:t>
            </a:r>
            <a:r>
              <a:rPr lang="nn-NO" sz="1800" dirty="0" err="1" smtClean="0">
                <a:latin typeface="Courier New" charset="0"/>
                <a:cs typeface="Arial" charset="0"/>
              </a:rPr>
              <a:t>int</a:t>
            </a:r>
            <a:r>
              <a:rPr lang="nn-NO" sz="1800" dirty="0" smtClean="0">
                <a:latin typeface="Courier New" charset="0"/>
                <a:cs typeface="Arial" charset="0"/>
              </a:rPr>
              <a:t>[</a:t>
            </a:r>
            <a:r>
              <a:rPr lang="nn-NO" sz="1800" dirty="0">
                <a:latin typeface="Courier New" charset="0"/>
                <a:cs typeface="Arial" charset="0"/>
              </a:rPr>
              <a:t>] z = </a:t>
            </a:r>
            <a:r>
              <a:rPr lang="nn-NO" sz="1800" dirty="0" err="1">
                <a:latin typeface="Courier New" charset="0"/>
                <a:cs typeface="Arial" charset="0"/>
              </a:rPr>
              <a:t>new</a:t>
            </a:r>
            <a:r>
              <a:rPr lang="nn-NO" sz="1800" dirty="0">
                <a:latin typeface="Courier New" charset="0"/>
                <a:cs typeface="Arial" charset="0"/>
              </a:rPr>
              <a:t> </a:t>
            </a:r>
            <a:r>
              <a:rPr lang="nn-NO" sz="1800" dirty="0" err="1">
                <a:latin typeface="Courier New" charset="0"/>
                <a:cs typeface="Arial" charset="0"/>
              </a:rPr>
              <a:t>int</a:t>
            </a:r>
            <a:r>
              <a:rPr lang="nn-NO" sz="1800" dirty="0">
                <a:latin typeface="Courier New" charset="0"/>
                <a:cs typeface="Arial" charset="0"/>
              </a:rPr>
              <a:t>[qua];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nn-NO" sz="1800" dirty="0">
                <a:latin typeface="Courier New" charset="0"/>
                <a:cs typeface="Arial" charset="0"/>
              </a:rPr>
              <a:t>    for (byte k=0; k&lt; qua; k++)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nn-NO" sz="1800" dirty="0">
                <a:latin typeface="Courier New" charset="0"/>
                <a:cs typeface="Arial" charset="0"/>
              </a:rPr>
              <a:t>      z[k]= (</a:t>
            </a:r>
            <a:r>
              <a:rPr lang="nn-NO" sz="1800" dirty="0" err="1">
                <a:latin typeface="Courier New" charset="0"/>
                <a:cs typeface="Arial" charset="0"/>
              </a:rPr>
              <a:t>int</a:t>
            </a:r>
            <a:r>
              <a:rPr lang="nn-NO" sz="1800" dirty="0">
                <a:latin typeface="Courier New" charset="0"/>
                <a:cs typeface="Arial" charset="0"/>
              </a:rPr>
              <a:t>) </a:t>
            </a:r>
            <a:r>
              <a:rPr lang="nn-NO" sz="1800" dirty="0" err="1">
                <a:latin typeface="Courier New" charset="0"/>
                <a:cs typeface="Arial" charset="0"/>
              </a:rPr>
              <a:t>Math.random</a:t>
            </a:r>
            <a:r>
              <a:rPr lang="nn-NO" sz="1800" dirty="0">
                <a:latin typeface="Courier New" charset="0"/>
                <a:cs typeface="Arial" charset="0"/>
              </a:rPr>
              <a:t>()*100;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nn-NO" sz="1800" dirty="0">
                <a:latin typeface="Courier New" charset="0"/>
                <a:cs typeface="Arial" charset="0"/>
              </a:rPr>
              <a:t>    </a:t>
            </a:r>
            <a:r>
              <a:rPr lang="nn-NO" sz="1800" dirty="0" err="1">
                <a:latin typeface="Courier New" charset="0"/>
                <a:cs typeface="Arial" charset="0"/>
              </a:rPr>
              <a:t>return</a:t>
            </a:r>
            <a:r>
              <a:rPr lang="nn-NO" sz="1800" dirty="0">
                <a:latin typeface="Courier New" charset="0"/>
                <a:cs typeface="Arial" charset="0"/>
              </a:rPr>
              <a:t> z;</a:t>
            </a:r>
            <a:endParaRPr lang="en-GB" sz="1800" dirty="0">
              <a:latin typeface="Courier New" charset="0"/>
              <a:cs typeface="Arial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sz="1800" dirty="0">
                <a:latin typeface="Courier New" charset="0"/>
                <a:cs typeface="Arial" charset="0"/>
              </a:rPr>
              <a:t>  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Courier New" charset="0"/>
                <a:cs typeface="Arial" charset="0"/>
              </a:rPr>
              <a:t>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latin typeface="Courier New" charset="0"/>
                <a:cs typeface="Arial" charset="0"/>
              </a:rPr>
              <a:t>  public static void </a:t>
            </a:r>
            <a:r>
              <a:rPr lang="en-US" sz="1800" b="1" dirty="0" err="1" smtClean="0">
                <a:latin typeface="Courier New" charset="0"/>
                <a:cs typeface="Arial" charset="0"/>
              </a:rPr>
              <a:t>visualLista</a:t>
            </a:r>
            <a:r>
              <a:rPr lang="en-US" sz="1800" dirty="0" smtClean="0">
                <a:latin typeface="Courier New" charset="0"/>
                <a:cs typeface="Arial" charset="0"/>
              </a:rPr>
              <a:t> </a:t>
            </a:r>
            <a:r>
              <a:rPr lang="en-US" sz="1800" dirty="0">
                <a:latin typeface="Courier New" charset="0"/>
                <a:cs typeface="Arial" charset="0"/>
              </a:rPr>
              <a:t>(</a:t>
            </a:r>
            <a:r>
              <a:rPr lang="en-US" sz="1800" dirty="0" err="1" smtClean="0">
                <a:latin typeface="Courier New" charset="0"/>
                <a:cs typeface="Arial" charset="0"/>
              </a:rPr>
              <a:t>int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800" dirty="0" smtClean="0">
                <a:latin typeface="Courier New" charset="0"/>
                <a:cs typeface="Arial" charset="0"/>
              </a:rPr>
              <a:t> y)</a:t>
            </a:r>
            <a:endParaRPr lang="en-US" sz="1800" dirty="0">
              <a:latin typeface="Courier New" charset="0"/>
              <a:cs typeface="Arial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Courier New" charset="0"/>
                <a:cs typeface="Arial" charset="0"/>
              </a:rPr>
              <a:t>  { for (</a:t>
            </a:r>
            <a:r>
              <a:rPr lang="en-US" sz="1800" dirty="0" err="1">
                <a:latin typeface="Courier New" charset="0"/>
                <a:cs typeface="Arial" charset="0"/>
              </a:rPr>
              <a:t>int</a:t>
            </a:r>
            <a:r>
              <a:rPr lang="en-US" sz="1800" dirty="0">
                <a:latin typeface="Courier New" charset="0"/>
                <a:cs typeface="Arial" charset="0"/>
              </a:rPr>
              <a:t> z = 0; z &lt; </a:t>
            </a:r>
            <a:r>
              <a:rPr lang="en-US" sz="1800" dirty="0" err="1">
                <a:latin typeface="Courier New" charset="0"/>
                <a:cs typeface="Arial" charset="0"/>
              </a:rPr>
              <a:t>y.length</a:t>
            </a:r>
            <a:r>
              <a:rPr lang="en-US" sz="1800" dirty="0">
                <a:latin typeface="Courier New" charset="0"/>
                <a:cs typeface="Arial" charset="0"/>
              </a:rPr>
              <a:t>; z++)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Courier New" charset="0"/>
                <a:cs typeface="Arial" charset="0"/>
              </a:rPr>
              <a:t>      </a:t>
            </a:r>
            <a:r>
              <a:rPr lang="en-US" sz="1800" dirty="0" err="1">
                <a:latin typeface="Courier New" charset="0"/>
                <a:cs typeface="Arial" charset="0"/>
              </a:rPr>
              <a:t>System.out.print</a:t>
            </a:r>
            <a:r>
              <a:rPr lang="en-US" sz="1800" dirty="0">
                <a:latin typeface="Courier New" charset="0"/>
                <a:cs typeface="Arial" charset="0"/>
              </a:rPr>
              <a:t> (y[z]+", ");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Courier New" charset="0"/>
                <a:cs typeface="Arial" charset="0"/>
              </a:rPr>
              <a:t>    </a:t>
            </a:r>
            <a:r>
              <a:rPr lang="en-US" sz="1800" dirty="0" err="1">
                <a:latin typeface="Courier New" charset="0"/>
                <a:cs typeface="Arial" charset="0"/>
              </a:rPr>
              <a:t>System.out.println</a:t>
            </a:r>
            <a:r>
              <a:rPr lang="en-US" sz="1800" dirty="0">
                <a:latin typeface="Courier New" charset="0"/>
                <a:cs typeface="Arial" charset="0"/>
              </a:rPr>
              <a:t>();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Courier New" charset="0"/>
                <a:cs typeface="Arial" charset="0"/>
              </a:rPr>
              <a:t>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9F8DD-DB44-4E53-B794-A1C1120C5B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0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60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60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604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604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604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604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604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604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604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604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604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-44450"/>
            <a:ext cx="9144000" cy="6929438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pt-PT" sz="1800" dirty="0">
                <a:latin typeface="Courier New" charset="0"/>
                <a:cs typeface="Arial" charset="0"/>
              </a:rPr>
              <a:t>  </a:t>
            </a:r>
            <a:endParaRPr lang="pt-PT" sz="1800" dirty="0" smtClean="0">
              <a:latin typeface="Courier New" charset="0"/>
              <a:cs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PT" sz="1800" dirty="0">
                <a:latin typeface="Courier New" charset="0"/>
                <a:cs typeface="Arial" charset="0"/>
              </a:rPr>
              <a:t> </a:t>
            </a:r>
            <a:r>
              <a:rPr lang="pt-PT" sz="1800" dirty="0" smtClean="0">
                <a:latin typeface="Courier New" charset="0"/>
                <a:cs typeface="Arial" charset="0"/>
              </a:rPr>
              <a:t> </a:t>
            </a:r>
            <a:r>
              <a:rPr lang="en-US" sz="1800" dirty="0" smtClean="0">
                <a:latin typeface="Courier New" charset="0"/>
                <a:cs typeface="Arial" charset="0"/>
              </a:rPr>
              <a:t>public </a:t>
            </a:r>
            <a:r>
              <a:rPr lang="en-US" sz="1800" dirty="0">
                <a:latin typeface="Courier New" charset="0"/>
                <a:cs typeface="Arial" charset="0"/>
              </a:rPr>
              <a:t>static void </a:t>
            </a:r>
            <a:r>
              <a:rPr lang="en-US" sz="1800" b="1" dirty="0" err="1" smtClean="0">
                <a:latin typeface="Courier New" charset="0"/>
                <a:cs typeface="Arial" charset="0"/>
              </a:rPr>
              <a:t>ordenar</a:t>
            </a:r>
            <a:r>
              <a:rPr lang="en-US" sz="1800" dirty="0" smtClean="0">
                <a:latin typeface="Courier New" charset="0"/>
                <a:cs typeface="Arial" charset="0"/>
              </a:rPr>
              <a:t> </a:t>
            </a:r>
            <a:r>
              <a:rPr lang="en-US" sz="1800" dirty="0">
                <a:latin typeface="Courier New" charset="0"/>
                <a:cs typeface="Arial" charset="0"/>
              </a:rPr>
              <a:t>(</a:t>
            </a:r>
            <a:r>
              <a:rPr lang="en-US" sz="1800" dirty="0" err="1" smtClean="0">
                <a:latin typeface="Courier New" charset="0"/>
                <a:cs typeface="Arial" charset="0"/>
              </a:rPr>
              <a:t>int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800" dirty="0" smtClean="0">
                <a:latin typeface="Courier New" charset="0"/>
                <a:cs typeface="Arial" charset="0"/>
              </a:rPr>
              <a:t> x)</a:t>
            </a:r>
            <a:endParaRPr lang="en-US" sz="1800" dirty="0">
              <a:latin typeface="Courier New" charset="0"/>
              <a:cs typeface="Arial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Courier New" charset="0"/>
                <a:cs typeface="Arial" charset="0"/>
              </a:rPr>
              <a:t>  { for (</a:t>
            </a:r>
            <a:r>
              <a:rPr lang="en-US" sz="1800" dirty="0" err="1">
                <a:latin typeface="Courier New" charset="0"/>
                <a:cs typeface="Arial" charset="0"/>
              </a:rPr>
              <a:t>int</a:t>
            </a:r>
            <a:r>
              <a:rPr lang="en-US" sz="1800" dirty="0">
                <a:latin typeface="Courier New" charset="0"/>
                <a:cs typeface="Arial" charset="0"/>
              </a:rPr>
              <a:t> </a:t>
            </a:r>
            <a:r>
              <a:rPr lang="en-US" sz="1800" dirty="0" err="1">
                <a:latin typeface="Courier New" charset="0"/>
                <a:cs typeface="Arial" charset="0"/>
              </a:rPr>
              <a:t>i</a:t>
            </a:r>
            <a:r>
              <a:rPr lang="en-US" sz="1800" dirty="0">
                <a:latin typeface="Courier New" charset="0"/>
                <a:cs typeface="Arial" charset="0"/>
              </a:rPr>
              <a:t> = 0; </a:t>
            </a:r>
            <a:r>
              <a:rPr lang="en-US" sz="1800" dirty="0" err="1">
                <a:latin typeface="Courier New" charset="0"/>
                <a:cs typeface="Arial" charset="0"/>
              </a:rPr>
              <a:t>i</a:t>
            </a:r>
            <a:r>
              <a:rPr lang="en-US" sz="1800" dirty="0">
                <a:latin typeface="Courier New" charset="0"/>
                <a:cs typeface="Arial" charset="0"/>
              </a:rPr>
              <a:t> &lt; x.length-1;i++)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Courier New" charset="0"/>
                <a:cs typeface="Arial" charset="0"/>
              </a:rPr>
              <a:t>      </a:t>
            </a:r>
            <a:r>
              <a:rPr lang="pt-PT" sz="1800" b="1" dirty="0" err="1" smtClean="0">
                <a:solidFill>
                  <a:srgbClr val="0070C0"/>
                </a:solidFill>
                <a:latin typeface="Courier New" charset="0"/>
                <a:cs typeface="Arial" charset="0"/>
              </a:rPr>
              <a:t>trocarElementos</a:t>
            </a:r>
            <a:r>
              <a:rPr lang="pt-PT" sz="1800" dirty="0">
                <a:solidFill>
                  <a:srgbClr val="000000"/>
                </a:solidFill>
                <a:latin typeface="Courier New" charset="0"/>
                <a:cs typeface="Arial" charset="0"/>
              </a:rPr>
              <a:t>(</a:t>
            </a:r>
            <a:r>
              <a:rPr lang="pt-PT" sz="1800" dirty="0" err="1">
                <a:solidFill>
                  <a:srgbClr val="000000"/>
                </a:solidFill>
                <a:latin typeface="Courier New" charset="0"/>
                <a:cs typeface="Arial" charset="0"/>
              </a:rPr>
              <a:t>x,i,</a:t>
            </a:r>
            <a:r>
              <a:rPr lang="pt-PT" sz="1800" b="1" dirty="0" err="1">
                <a:solidFill>
                  <a:srgbClr val="C00000"/>
                </a:solidFill>
                <a:latin typeface="Courier New" charset="0"/>
                <a:cs typeface="Arial" charset="0"/>
              </a:rPr>
              <a:t>indiceMin</a:t>
            </a:r>
            <a:r>
              <a:rPr lang="pt-PT" sz="1800" dirty="0">
                <a:solidFill>
                  <a:srgbClr val="000000"/>
                </a:solidFill>
                <a:latin typeface="Courier New" charset="0"/>
                <a:cs typeface="Arial" charset="0"/>
              </a:rPr>
              <a:t>(x,i,x.length-1));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pt-PT" sz="1800" dirty="0">
                <a:latin typeface="Courier New" charset="0"/>
                <a:cs typeface="Arial" charset="0"/>
              </a:rPr>
              <a:t>  </a:t>
            </a:r>
            <a:r>
              <a:rPr lang="en-US" sz="1800" dirty="0">
                <a:latin typeface="Courier New" charset="0"/>
                <a:cs typeface="Arial" charset="0"/>
              </a:rPr>
              <a:t>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pt-PT" sz="800" dirty="0">
              <a:latin typeface="Courier New" charset="0"/>
              <a:cs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PT" sz="1800" dirty="0">
                <a:latin typeface="Courier New" charset="0"/>
                <a:cs typeface="Arial" charset="0"/>
              </a:rPr>
              <a:t>  </a:t>
            </a:r>
            <a:r>
              <a:rPr lang="pt-PT" sz="1800" dirty="0" err="1">
                <a:latin typeface="Courier New" charset="0"/>
                <a:cs typeface="Arial" charset="0"/>
              </a:rPr>
              <a:t>public</a:t>
            </a:r>
            <a:r>
              <a:rPr lang="pt-PT" sz="1800" dirty="0">
                <a:latin typeface="Courier New" charset="0"/>
                <a:cs typeface="Arial" charset="0"/>
              </a:rPr>
              <a:t> </a:t>
            </a:r>
            <a:r>
              <a:rPr lang="pt-PT" sz="1800" dirty="0" err="1">
                <a:latin typeface="Courier New" charset="0"/>
                <a:cs typeface="Arial" charset="0"/>
              </a:rPr>
              <a:t>static</a:t>
            </a:r>
            <a:r>
              <a:rPr lang="pt-PT" sz="1800" dirty="0">
                <a:latin typeface="Courier New" charset="0"/>
                <a:cs typeface="Arial" charset="0"/>
              </a:rPr>
              <a:t> </a:t>
            </a:r>
            <a:r>
              <a:rPr lang="pt-PT" sz="1800" dirty="0" err="1">
                <a:latin typeface="Courier New" charset="0"/>
                <a:cs typeface="Arial" charset="0"/>
              </a:rPr>
              <a:t>int</a:t>
            </a:r>
            <a:r>
              <a:rPr lang="pt-PT" sz="1800" dirty="0">
                <a:latin typeface="Courier New" charset="0"/>
                <a:cs typeface="Arial" charset="0"/>
              </a:rPr>
              <a:t> </a:t>
            </a:r>
            <a:r>
              <a:rPr lang="pt-PT" sz="1800" b="1" dirty="0" err="1">
                <a:solidFill>
                  <a:srgbClr val="C00000"/>
                </a:solidFill>
                <a:latin typeface="Courier New" charset="0"/>
                <a:cs typeface="Arial" charset="0"/>
              </a:rPr>
              <a:t>indiceMin</a:t>
            </a:r>
            <a:r>
              <a:rPr lang="pt-PT" sz="1800" dirty="0">
                <a:latin typeface="Courier New" charset="0"/>
                <a:cs typeface="Arial" charset="0"/>
              </a:rPr>
              <a:t>(</a:t>
            </a:r>
            <a:r>
              <a:rPr lang="pt-PT" sz="1800" dirty="0" err="1" smtClean="0">
                <a:latin typeface="Courier New" charset="0"/>
                <a:cs typeface="Arial" charset="0"/>
              </a:rPr>
              <a:t>int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pt-PT" sz="1800" dirty="0" smtClean="0">
                <a:latin typeface="Courier New" charset="0"/>
                <a:cs typeface="Arial" charset="0"/>
              </a:rPr>
              <a:t> w, </a:t>
            </a:r>
            <a:r>
              <a:rPr lang="pt-PT" sz="1800" dirty="0" err="1">
                <a:latin typeface="Courier New" charset="0"/>
                <a:cs typeface="Arial" charset="0"/>
              </a:rPr>
              <a:t>int</a:t>
            </a:r>
            <a:r>
              <a:rPr lang="pt-PT" sz="1800" dirty="0">
                <a:latin typeface="Courier New" charset="0"/>
                <a:cs typeface="Arial" charset="0"/>
              </a:rPr>
              <a:t> inicio, </a:t>
            </a:r>
            <a:r>
              <a:rPr lang="pt-PT" sz="1800" dirty="0" err="1">
                <a:latin typeface="Courier New" charset="0"/>
                <a:cs typeface="Arial" charset="0"/>
              </a:rPr>
              <a:t>int</a:t>
            </a:r>
            <a:r>
              <a:rPr lang="pt-PT" sz="1800" dirty="0">
                <a:latin typeface="Courier New" charset="0"/>
                <a:cs typeface="Arial" charset="0"/>
              </a:rPr>
              <a:t> fim)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pt-PT" sz="1800" dirty="0">
                <a:latin typeface="Courier New" charset="0"/>
                <a:cs typeface="Arial" charset="0"/>
              </a:rPr>
              <a:t>  { </a:t>
            </a:r>
            <a:r>
              <a:rPr lang="pt-PT" sz="1800" dirty="0" err="1">
                <a:latin typeface="Courier New" charset="0"/>
                <a:cs typeface="Arial" charset="0"/>
              </a:rPr>
              <a:t>int</a:t>
            </a:r>
            <a:r>
              <a:rPr lang="pt-PT" sz="1800" dirty="0">
                <a:latin typeface="Courier New" charset="0"/>
                <a:cs typeface="Arial" charset="0"/>
              </a:rPr>
              <a:t> </a:t>
            </a:r>
            <a:r>
              <a:rPr lang="pt-PT" sz="1800" dirty="0" err="1">
                <a:latin typeface="Courier New" charset="0"/>
                <a:cs typeface="Arial" charset="0"/>
              </a:rPr>
              <a:t>i_menor</a:t>
            </a:r>
            <a:r>
              <a:rPr lang="pt-PT" sz="1800" dirty="0">
                <a:latin typeface="Courier New" charset="0"/>
                <a:cs typeface="Arial" charset="0"/>
              </a:rPr>
              <a:t> = inicio;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pt-PT" sz="1800" dirty="0">
                <a:latin typeface="Courier New" charset="0"/>
                <a:cs typeface="Arial" charset="0"/>
              </a:rPr>
              <a:t>    for (</a:t>
            </a:r>
            <a:r>
              <a:rPr lang="pt-PT" sz="1800" dirty="0" err="1">
                <a:latin typeface="Courier New" charset="0"/>
                <a:cs typeface="Arial" charset="0"/>
              </a:rPr>
              <a:t>int</a:t>
            </a:r>
            <a:r>
              <a:rPr lang="pt-PT" sz="1800" dirty="0">
                <a:latin typeface="Courier New" charset="0"/>
                <a:cs typeface="Arial" charset="0"/>
              </a:rPr>
              <a:t> k = inicio+1; k &lt;= fim; k++)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pt-PT" sz="1800" dirty="0">
                <a:latin typeface="Courier New" charset="0"/>
                <a:cs typeface="Arial" charset="0"/>
              </a:rPr>
              <a:t>      </a:t>
            </a:r>
            <a:r>
              <a:rPr lang="en-US" sz="1800" dirty="0">
                <a:latin typeface="Courier New" charset="0"/>
                <a:cs typeface="Arial" charset="0"/>
              </a:rPr>
              <a:t>if (w[</a:t>
            </a:r>
            <a:r>
              <a:rPr lang="en-US" sz="1800" dirty="0" err="1">
                <a:latin typeface="Courier New" charset="0"/>
                <a:cs typeface="Arial" charset="0"/>
              </a:rPr>
              <a:t>i_menor</a:t>
            </a:r>
            <a:r>
              <a:rPr lang="en-US" sz="1800" dirty="0">
                <a:latin typeface="Courier New" charset="0"/>
                <a:cs typeface="Arial" charset="0"/>
              </a:rPr>
              <a:t>] &gt; w[k])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Courier New" charset="0"/>
                <a:cs typeface="Arial" charset="0"/>
              </a:rPr>
              <a:t>        </a:t>
            </a:r>
            <a:r>
              <a:rPr lang="pt-PT" sz="1800" dirty="0" err="1">
                <a:latin typeface="Courier New" charset="0"/>
                <a:cs typeface="Arial" charset="0"/>
              </a:rPr>
              <a:t>i_menor</a:t>
            </a:r>
            <a:r>
              <a:rPr lang="pt-PT" sz="1800" dirty="0">
                <a:latin typeface="Courier New" charset="0"/>
                <a:cs typeface="Arial" charset="0"/>
              </a:rPr>
              <a:t> = k;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pt-PT" sz="1800" dirty="0">
                <a:latin typeface="Courier New" charset="0"/>
                <a:cs typeface="Arial" charset="0"/>
              </a:rPr>
              <a:t>    </a:t>
            </a:r>
            <a:r>
              <a:rPr lang="pt-PT" sz="1800" dirty="0" err="1">
                <a:latin typeface="Courier New" charset="0"/>
                <a:cs typeface="Arial" charset="0"/>
              </a:rPr>
              <a:t>return</a:t>
            </a:r>
            <a:r>
              <a:rPr lang="pt-PT" sz="1800" dirty="0">
                <a:latin typeface="Courier New" charset="0"/>
                <a:cs typeface="Arial" charset="0"/>
              </a:rPr>
              <a:t> </a:t>
            </a:r>
            <a:r>
              <a:rPr lang="pt-PT" sz="1800" dirty="0" err="1">
                <a:latin typeface="Courier New" charset="0"/>
                <a:cs typeface="Arial" charset="0"/>
              </a:rPr>
              <a:t>i_menor</a:t>
            </a:r>
            <a:r>
              <a:rPr lang="pt-PT" sz="1800" dirty="0">
                <a:latin typeface="Courier New" charset="0"/>
                <a:cs typeface="Arial" charset="0"/>
              </a:rPr>
              <a:t>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pt-PT" sz="1800" dirty="0">
                <a:latin typeface="Courier New" charset="0"/>
                <a:cs typeface="Arial" charset="0"/>
              </a:rPr>
              <a:t>  </a:t>
            </a:r>
            <a:r>
              <a:rPr lang="en-US" sz="1800" dirty="0">
                <a:latin typeface="Courier New" charset="0"/>
                <a:cs typeface="Arial" charset="0"/>
              </a:rPr>
              <a:t>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800" dirty="0">
                <a:latin typeface="Courier New" charset="0"/>
                <a:cs typeface="Arial" charset="0"/>
              </a:rPr>
              <a:t>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latin typeface="Courier New" charset="0"/>
                <a:cs typeface="Arial" charset="0"/>
              </a:rPr>
              <a:t>  public static void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charset="0"/>
                <a:cs typeface="Arial" charset="0"/>
              </a:rPr>
              <a:t>trocarElementos</a:t>
            </a:r>
            <a:r>
              <a:rPr lang="en-US" sz="1800" dirty="0">
                <a:latin typeface="Courier New" charset="0"/>
                <a:cs typeface="Arial" charset="0"/>
              </a:rPr>
              <a:t>(</a:t>
            </a:r>
            <a:r>
              <a:rPr lang="en-US" sz="1800" dirty="0" err="1" smtClean="0">
                <a:latin typeface="Courier New" charset="0"/>
                <a:cs typeface="Arial" charset="0"/>
              </a:rPr>
              <a:t>int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800" dirty="0" smtClean="0">
                <a:latin typeface="Courier New" charset="0"/>
                <a:cs typeface="Arial" charset="0"/>
              </a:rPr>
              <a:t> m, </a:t>
            </a:r>
            <a:r>
              <a:rPr lang="en-US" sz="1800" dirty="0" err="1">
                <a:latin typeface="Courier New" charset="0"/>
                <a:cs typeface="Arial" charset="0"/>
              </a:rPr>
              <a:t>int</a:t>
            </a:r>
            <a:r>
              <a:rPr lang="en-US" sz="1800" dirty="0">
                <a:latin typeface="Courier New" charset="0"/>
                <a:cs typeface="Arial" charset="0"/>
              </a:rPr>
              <a:t> a, </a:t>
            </a:r>
            <a:r>
              <a:rPr lang="en-US" sz="1800" dirty="0" err="1">
                <a:latin typeface="Courier New" charset="0"/>
                <a:cs typeface="Arial" charset="0"/>
              </a:rPr>
              <a:t>int</a:t>
            </a:r>
            <a:r>
              <a:rPr lang="en-US" sz="1800" dirty="0">
                <a:latin typeface="Courier New" charset="0"/>
                <a:cs typeface="Arial" charset="0"/>
              </a:rPr>
              <a:t> b)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Courier New" charset="0"/>
                <a:cs typeface="Arial" charset="0"/>
              </a:rPr>
              <a:t>  </a:t>
            </a:r>
            <a:r>
              <a:rPr lang="en-GB" sz="1800" dirty="0">
                <a:latin typeface="Courier New" charset="0"/>
                <a:cs typeface="Arial" charset="0"/>
              </a:rPr>
              <a:t>{ </a:t>
            </a:r>
            <a:r>
              <a:rPr lang="en-GB" sz="1800" dirty="0" err="1">
                <a:latin typeface="Courier New" charset="0"/>
                <a:cs typeface="Arial" charset="0"/>
              </a:rPr>
              <a:t>int</a:t>
            </a:r>
            <a:r>
              <a:rPr lang="en-GB" sz="1800" dirty="0">
                <a:latin typeface="Courier New" charset="0"/>
                <a:cs typeface="Arial" charset="0"/>
              </a:rPr>
              <a:t> aux = m[a];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sz="1800" dirty="0">
                <a:latin typeface="Courier New" charset="0"/>
                <a:cs typeface="Arial" charset="0"/>
              </a:rPr>
              <a:t>    m[a] = m[b];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sz="1800" dirty="0">
                <a:latin typeface="Courier New" charset="0"/>
                <a:cs typeface="Arial" charset="0"/>
              </a:rPr>
              <a:t>    m[b] = aux;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sz="1800" dirty="0">
                <a:latin typeface="Courier New" charset="0"/>
                <a:cs typeface="Arial" charset="0"/>
              </a:rPr>
              <a:t>  }</a:t>
            </a:r>
            <a:endParaRPr lang="en-US" sz="1800" dirty="0">
              <a:latin typeface="Courier New" charset="0"/>
              <a:cs typeface="Arial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pt-PT" sz="1800" dirty="0" smtClean="0">
                <a:latin typeface="Courier New" charset="0"/>
                <a:cs typeface="Arial" charset="0"/>
              </a:rPr>
              <a:t>}</a:t>
            </a:r>
            <a:endParaRPr lang="pt-PT" sz="1800" dirty="0">
              <a:latin typeface="Courier New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9F8DD-DB44-4E53-B794-A1C1120C5B6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7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47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47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4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747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747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747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747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747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7475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95263"/>
            <a:ext cx="8528050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</a:tabLst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</a:tabLs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pt-PT" sz="1500" b="1"/>
              <a:t>Referência</a:t>
            </a:r>
            <a:r>
              <a:rPr lang="en-US" altLang="pt-PT" sz="1500"/>
              <a:t> </a:t>
            </a:r>
            <a:r>
              <a:rPr lang="en-US" altLang="pt-PT" sz="1500" b="1"/>
              <a:t>bibliográfica</a:t>
            </a:r>
            <a:r>
              <a:rPr lang="en-US" altLang="pt-PT" sz="1500"/>
              <a:t>: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pt-PT" sz="8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pt-PT" sz="1500"/>
              <a:t>António José Mendes; Maria José Marcelino.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en-US" sz="1500" b="1" i="1"/>
              <a:t>“</a:t>
            </a:r>
            <a:r>
              <a:rPr lang="pt-PT" altLang="pt-PT" sz="1500" b="1" i="1"/>
              <a:t>Fundamentos de programação em Java 2</a:t>
            </a:r>
            <a:r>
              <a:rPr lang="pt-PT" altLang="en-US" sz="1500" b="1" i="1"/>
              <a:t>”</a:t>
            </a:r>
            <a:r>
              <a:rPr lang="pt-PT" altLang="pt-PT" sz="1500" b="1" i="1"/>
              <a:t>.</a:t>
            </a:r>
            <a:r>
              <a:rPr lang="pt-PT" altLang="pt-PT" sz="1500"/>
              <a:t> FCA. 2002.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endParaRPr lang="pt-PT" altLang="pt-PT" sz="8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pt-PT" sz="1500"/>
              <a:t>Elliot Koffman; Ursula Wolz. 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500" b="1" i="1"/>
              <a:t>“</a:t>
            </a:r>
            <a:r>
              <a:rPr lang="en-US" altLang="pt-PT" sz="1500" b="1" i="1"/>
              <a:t>Problem Solving with Java</a:t>
            </a:r>
            <a:r>
              <a:rPr lang="en-US" altLang="en-US" sz="1500" b="1" i="1"/>
              <a:t>”</a:t>
            </a:r>
            <a:r>
              <a:rPr lang="en-US" altLang="pt-PT" sz="1500" b="1" i="1"/>
              <a:t>. </a:t>
            </a:r>
            <a:r>
              <a:rPr lang="pt-PT" altLang="pt-PT" sz="1500"/>
              <a:t>1999.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endParaRPr lang="pt-PT" altLang="pt-PT" sz="80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/>
              <a:t>F. Mário Martins;</a:t>
            </a:r>
            <a:endParaRPr lang="en-US" altLang="pt-PT" sz="160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en-US" sz="1600" b="1" i="1"/>
              <a:t>“</a:t>
            </a:r>
            <a:r>
              <a:rPr lang="pt-PT" altLang="pt-PT" sz="1600" b="1" i="1"/>
              <a:t>Programação Orientada aos objectos em Java 2</a:t>
            </a:r>
            <a:r>
              <a:rPr lang="pt-PT" altLang="en-US" sz="1600" b="1" i="1"/>
              <a:t>”</a:t>
            </a:r>
            <a:r>
              <a:rPr lang="pt-PT" altLang="pt-PT" sz="1600" b="1" i="1"/>
              <a:t>, </a:t>
            </a:r>
            <a:r>
              <a:rPr lang="pt-PT" altLang="pt-PT" sz="1600"/>
              <a:t>FCA, 2000,</a:t>
            </a:r>
            <a:endParaRPr lang="en-US" altLang="pt-PT" sz="1600"/>
          </a:p>
          <a:p>
            <a:pPr algn="just">
              <a:spcBef>
                <a:spcPct val="0"/>
              </a:spcBef>
              <a:buFontTx/>
              <a:buNone/>
            </a:pPr>
            <a:endParaRPr lang="pt-PT" altLang="pt-PT" sz="80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/>
              <a:t>John Lewis, William Loftus;</a:t>
            </a:r>
            <a:endParaRPr lang="en-US" altLang="pt-PT" sz="160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en-US" sz="1600" i="1"/>
              <a:t>“</a:t>
            </a:r>
            <a:r>
              <a:rPr lang="pt-PT" altLang="ja-JP" sz="1600" b="1" i="1"/>
              <a:t>Java Software Solutions: foundation of program design</a:t>
            </a:r>
            <a:r>
              <a:rPr lang="pt-PT" altLang="en-US" sz="1600" b="1" i="1"/>
              <a:t>”</a:t>
            </a:r>
            <a:r>
              <a:rPr lang="pt-PT" altLang="ja-JP" sz="1600" i="1"/>
              <a:t>, </a:t>
            </a:r>
            <a:r>
              <a:rPr lang="pt-PT" altLang="ja-JP" sz="1600"/>
              <a:t>2nd edition, Addision-Wesley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PT" altLang="pt-PT" sz="15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pt-PT" sz="1500"/>
              <a:t>John R. Hubbard.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500" b="1" i="1"/>
              <a:t>“</a:t>
            </a:r>
            <a:r>
              <a:rPr lang="en-US" altLang="pt-PT" sz="1500" b="1" i="1"/>
              <a:t>Theory and problems of programming with Java</a:t>
            </a:r>
            <a:r>
              <a:rPr lang="en-US" altLang="en-US" sz="1500" b="1" i="1"/>
              <a:t>”</a:t>
            </a:r>
            <a:r>
              <a:rPr lang="en-US" altLang="pt-PT" sz="1500" b="1" i="1"/>
              <a:t>. </a:t>
            </a:r>
            <a:r>
              <a:rPr lang="en-US" altLang="pt-PT" sz="1500"/>
              <a:t>Schaum</a:t>
            </a:r>
            <a:r>
              <a:rPr lang="en-US" altLang="en-US" sz="1500"/>
              <a:t>’</a:t>
            </a:r>
            <a:r>
              <a:rPr lang="en-US" altLang="pt-PT" sz="1500"/>
              <a:t>s Outline series. McGraw-Hill.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pt-PT" sz="800"/>
              <a:t>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pt-PT" sz="1500"/>
              <a:t>H. Deitel; P. Deitel.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en-US" sz="1500" b="1" i="1"/>
              <a:t>“</a:t>
            </a:r>
            <a:r>
              <a:rPr lang="pt-PT" altLang="pt-PT" sz="1500" b="1" i="1"/>
              <a:t>Java, como programar</a:t>
            </a:r>
            <a:r>
              <a:rPr lang="pt-PT" altLang="en-US" sz="1500" b="1" i="1"/>
              <a:t>”</a:t>
            </a:r>
            <a:r>
              <a:rPr lang="pt-PT" altLang="pt-PT" sz="1500" b="1" i="1"/>
              <a:t>. </a:t>
            </a:r>
            <a:r>
              <a:rPr lang="pt-PT" altLang="pt-PT" sz="1500"/>
              <a:t>4 edição. 2003. Bookman.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pt-PT" sz="8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pt-PT" sz="1500"/>
              <a:t>Rui Rossi dos Santos.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en-US" sz="1500" b="1"/>
              <a:t>“</a:t>
            </a:r>
            <a:r>
              <a:rPr lang="pt-PT" altLang="ja-JP" sz="1500" b="1" i="1"/>
              <a:t>Programando em Java 2– Teoria e aplicações</a:t>
            </a:r>
            <a:r>
              <a:rPr lang="pt-PT" altLang="en-US" sz="1500" b="1" i="1"/>
              <a:t>”</a:t>
            </a:r>
            <a:r>
              <a:rPr lang="pt-PT" altLang="ja-JP" sz="1500"/>
              <a:t>. Axcel Books. 2004</a:t>
            </a:r>
            <a:endParaRPr lang="nl-BE" altLang="pt-PT" sz="1500"/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5B367-3009-D74C-9E15-CA7AA0FE0B32}" type="slidenum">
              <a:rPr lang="pt-PT" altLang="pt-PT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pt-PT" altLang="pt-PT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487</Words>
  <Application>Microsoft Macintosh PowerPoint</Application>
  <PresentationFormat>Apresentação no Ecrã (4:3)</PresentationFormat>
  <Paragraphs>82</Paragraphs>
  <Slides>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Calibri</vt:lpstr>
      <vt:lpstr>Courier New</vt:lpstr>
      <vt:lpstr>ＭＳ Ｐゴシック</vt:lpstr>
      <vt:lpstr>Wingdings</vt:lpstr>
      <vt:lpstr>Wingdings 2</vt:lpstr>
      <vt:lpstr>Arial</vt:lpstr>
      <vt:lpstr>Default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>UEM</Company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de obj</dc:title>
  <dc:subject/>
  <dc:creator>Tatiana</dc:creator>
  <cp:keywords/>
  <dc:description/>
  <cp:lastModifiedBy>Utilizador do Microsoft Office</cp:lastModifiedBy>
  <cp:revision>261</cp:revision>
  <dcterms:created xsi:type="dcterms:W3CDTF">2009-07-20T17:41:13Z</dcterms:created>
  <dcterms:modified xsi:type="dcterms:W3CDTF">2018-03-21T16:05:33Z</dcterms:modified>
  <cp:category/>
</cp:coreProperties>
</file>