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1" r:id="rId2"/>
    <p:sldId id="298" r:id="rId3"/>
    <p:sldId id="273" r:id="rId4"/>
    <p:sldId id="286" r:id="rId5"/>
    <p:sldId id="288" r:id="rId6"/>
    <p:sldId id="310" r:id="rId7"/>
    <p:sldId id="274" r:id="rId8"/>
    <p:sldId id="275" r:id="rId9"/>
    <p:sldId id="296" r:id="rId10"/>
    <p:sldId id="311" r:id="rId11"/>
  </p:sldIdLst>
  <p:sldSz cx="9144000" cy="6858000" type="screen4x3"/>
  <p:notesSz cx="6858000" cy="9144000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415" autoAdjust="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D0FC1-CE97-924F-9A9D-2DB47BCFED26}" type="datetimeFigureOut">
              <a:rPr lang="en-US" smtClean="0"/>
              <a:t>10/26/2020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B2A3B-D780-364B-AE41-475538AE0D8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5639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2EAFCBF0-6ED4-E940-87F1-D267AA28FC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928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0C2C59-4088-634D-BA21-AC0A5BCC4790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819058-E7B3-C747-A06D-96B92F307F91}" type="slidenum">
              <a:rPr lang="en-US" sz="1200"/>
              <a:pPr eaLnBrk="1" hangingPunct="1"/>
              <a:t>10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C4338F0-336D-384B-9F68-8120DEB09188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CB9491-6183-8044-97D9-1C3553655E69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D54ECE-03D3-F145-9532-0D7C01D03C82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77189E6-AC37-EF4F-9110-8643E7C53CAD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87CD5E6-CFC2-6441-8570-8033EDEDEB4D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5CAFFB-4C89-774F-858E-0C802726430D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0F8D7C-8807-A541-8B78-E116AB6846BF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73B5D9-F10C-4A4E-8D24-BAAAA0964EB9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Elaborado por eng.Tatiana Kovalenko, UEM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6BF07-8C1B-0A41-AA46-55A929A1FF53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041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Elaborado por eng.Tatiana Kovalenko, UEM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1FCA4-3C0A-AB4B-BF65-49CAE3B92A01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962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Elaborado por eng.Tatiana Kovalenko, UEM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35E85-A23A-464A-917C-8917D2290C7E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64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Elaborado por eng.Tatiana Kovalenko, UEM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9FA14-4BE1-3B4E-ABCD-6AFC5429F859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791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Elaborado por eng.Tatiana Kovalenko, UEM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9FF71-947E-3C42-8F18-D9B16058135F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517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Elaborado por eng.Tatiana Kovalenko, UEM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5CA34-D472-4C4E-A094-8938703C131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909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Elaborado por eng.Tatiana Kovalenko, UEM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7C702-D5B8-B545-AE18-B1D0BFF3AE79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905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Elaborado por eng.Tatiana Kovalenko, UEM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1906C-AFD5-7740-9AE6-3F3CC387BCF8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649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Elaborado por eng.Tatiana Kovalenko, UEM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5B113-53DC-C74A-9210-5F4FD7CAD065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53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Elaborado por eng.Tatiana Kovalenko, UEM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CC3EA-C1A2-5546-B7A3-75321EE98DE5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114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Elaborado por eng.Tatiana Kovalenko, UEM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28A19-836B-E74C-A692-101148E7016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440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pt-PT"/>
              <a:t>Elaborado por eng.Tatiana Kovalenko, UEM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Arial" charset="0"/>
              </a:defRPr>
            </a:lvl1pPr>
          </a:lstStyle>
          <a:p>
            <a:pPr>
              <a:defRPr/>
            </a:pPr>
            <a:fld id="{2810EF13-158F-0A4B-8767-10CC5A33C52E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115889"/>
            <a:ext cx="8928100" cy="6265440"/>
          </a:xfrm>
        </p:spPr>
        <p:txBody>
          <a:bodyPr rtlCol="0">
            <a:noAutofit/>
          </a:bodyPr>
          <a:lstStyle/>
          <a:p>
            <a:pPr marL="0" indent="0" algn="ctr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pt-PT" sz="1200" b="1" dirty="0">
              <a:latin typeface="Arial" pitchFamily="34" charset="0"/>
              <a:ea typeface="+mn-ea"/>
              <a:cs typeface="Arial" pitchFamily="34" charset="0"/>
            </a:endParaRPr>
          </a:p>
          <a:p>
            <a:pPr marL="0" indent="0" algn="ctr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pt-PT" sz="3800" b="1" dirty="0">
                <a:latin typeface="Arial" pitchFamily="34" charset="0"/>
                <a:ea typeface="+mn-ea"/>
                <a:cs typeface="Arial" pitchFamily="34" charset="0"/>
              </a:rPr>
              <a:t>AULA TEÓRICA 6</a:t>
            </a:r>
          </a:p>
          <a:p>
            <a:pPr marL="0" indent="0" algn="ctr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pt-PT" sz="600" b="1" dirty="0">
              <a:latin typeface="Arial" pitchFamily="34" charset="0"/>
              <a:ea typeface="+mn-ea"/>
              <a:cs typeface="Arial" pitchFamily="34" charset="0"/>
            </a:endParaRPr>
          </a:p>
          <a:p>
            <a:pPr marL="0" indent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pt-PT" sz="3800" b="1" dirty="0">
                <a:latin typeface="Arial" pitchFamily="34" charset="0"/>
                <a:ea typeface="+mn-ea"/>
                <a:cs typeface="Arial" pitchFamily="34" charset="0"/>
              </a:rPr>
              <a:t>Tema 7. </a:t>
            </a:r>
            <a:r>
              <a:rPr lang="pt-PT" sz="3800" b="1" dirty="0" err="1">
                <a:latin typeface="Arial" pitchFamily="34" charset="0"/>
                <a:ea typeface="+mn-ea"/>
                <a:cs typeface="Arial" pitchFamily="34" charset="0"/>
              </a:rPr>
              <a:t>Colecções</a:t>
            </a:r>
            <a:r>
              <a:rPr lang="pt-PT" sz="3800" b="1" dirty="0">
                <a:latin typeface="Arial" pitchFamily="34" charset="0"/>
                <a:ea typeface="+mn-ea"/>
                <a:cs typeface="Arial" pitchFamily="34" charset="0"/>
              </a:rPr>
              <a:t> (</a:t>
            </a:r>
            <a:r>
              <a:rPr lang="pt-PT" sz="3800" b="1" dirty="0" err="1">
                <a:latin typeface="Arial" pitchFamily="34" charset="0"/>
                <a:ea typeface="+mn-ea"/>
                <a:cs typeface="Arial" pitchFamily="34" charset="0"/>
              </a:rPr>
              <a:t>cont</a:t>
            </a:r>
            <a:r>
              <a:rPr lang="pt-PT" sz="3800" b="1" dirty="0">
                <a:latin typeface="Arial" pitchFamily="34" charset="0"/>
                <a:ea typeface="+mn-ea"/>
                <a:cs typeface="Arial" pitchFamily="34" charset="0"/>
              </a:rPr>
              <a:t>.)</a:t>
            </a:r>
            <a:endParaRPr lang="pt-PT" sz="2000" b="1" dirty="0">
              <a:latin typeface="Arial" pitchFamily="34" charset="0"/>
              <a:ea typeface="+mn-ea"/>
              <a:cs typeface="Arial" pitchFamily="34" charset="0"/>
            </a:endParaRPr>
          </a:p>
          <a:p>
            <a:pPr marL="0" indent="0" algn="ctr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pt-PT" sz="800" b="1" dirty="0">
              <a:latin typeface="Arial" pitchFamily="34" charset="0"/>
              <a:ea typeface="+mn-ea"/>
              <a:cs typeface="Arial" pitchFamily="34" charset="0"/>
            </a:endParaRPr>
          </a:p>
          <a:p>
            <a:pPr marL="0" indent="0" algn="ctr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pt-PT" sz="800" b="1" dirty="0">
              <a:latin typeface="Arial" pitchFamily="34" charset="0"/>
              <a:ea typeface="+mn-ea"/>
              <a:cs typeface="Arial" pitchFamily="34" charset="0"/>
            </a:endParaRPr>
          </a:p>
          <a:p>
            <a:pPr marL="0" indent="0">
              <a:spcBef>
                <a:spcPts val="580"/>
              </a:spcBef>
              <a:buFontTx/>
              <a:buNone/>
              <a:defRPr/>
            </a:pPr>
            <a:r>
              <a:rPr lang="pt-PT" sz="2800" b="1" dirty="0">
                <a:ea typeface="+mn-ea"/>
              </a:rPr>
              <a:t>Vector</a:t>
            </a:r>
          </a:p>
          <a:p>
            <a:pPr marL="342900" lvl="1" indent="-342900">
              <a:spcBef>
                <a:spcPts val="580"/>
              </a:spcBef>
              <a:buFont typeface="Wingdings" charset="2"/>
              <a:buChar char="Ø"/>
              <a:defRPr/>
            </a:pPr>
            <a:r>
              <a:rPr lang="pt-PT" dirty="0"/>
              <a:t>Criação</a:t>
            </a:r>
          </a:p>
          <a:p>
            <a:pPr marL="342900" lvl="1" indent="-342900">
              <a:spcBef>
                <a:spcPts val="580"/>
              </a:spcBef>
              <a:buFont typeface="Wingdings" charset="2"/>
              <a:buChar char="Ø"/>
              <a:defRPr/>
            </a:pPr>
            <a:r>
              <a:rPr lang="pt-PT" dirty="0"/>
              <a:t>Manipulação</a:t>
            </a:r>
          </a:p>
          <a:p>
            <a:pPr marL="0" indent="0">
              <a:spcBef>
                <a:spcPts val="580"/>
              </a:spcBef>
              <a:buFontTx/>
              <a:buNone/>
              <a:defRPr/>
            </a:pPr>
            <a:endParaRPr lang="pt-PT" sz="24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9FA14-4BE1-3B4E-ABCD-6AFC5429F859}" type="slidenum">
              <a:rPr lang="pt-PT" smtClean="0"/>
              <a:pPr>
                <a:defRPr/>
              </a:pPr>
              <a:t>1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03188" y="195263"/>
            <a:ext cx="8789987" cy="45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 eaLnBrk="0" hangingPunct="0">
              <a:tabLst>
                <a:tab pos="457200" algn="l"/>
              </a:tabLst>
            </a:pPr>
            <a:r>
              <a:rPr lang="en-US" sz="1500" b="1"/>
              <a:t>Referência</a:t>
            </a:r>
            <a:r>
              <a:rPr lang="en-US" sz="1500"/>
              <a:t> </a:t>
            </a:r>
            <a:r>
              <a:rPr lang="en-US" sz="1500" b="1"/>
              <a:t>bibliográfica</a:t>
            </a:r>
            <a:r>
              <a:rPr lang="en-US" sz="1500"/>
              <a:t>:</a:t>
            </a:r>
          </a:p>
          <a:p>
            <a:pPr algn="just" eaLnBrk="0" hangingPunct="0">
              <a:tabLst>
                <a:tab pos="457200" algn="l"/>
              </a:tabLst>
            </a:pPr>
            <a:endParaRPr lang="en-US" sz="800"/>
          </a:p>
          <a:p>
            <a:pPr algn="just" eaLnBrk="0" hangingPunct="0">
              <a:tabLst>
                <a:tab pos="457200" algn="l"/>
              </a:tabLst>
            </a:pPr>
            <a:r>
              <a:rPr lang="pt-PT" sz="1500"/>
              <a:t>António José Mendes; Maria José Marcelino.</a:t>
            </a:r>
            <a:endParaRPr lang="en-US" sz="1500"/>
          </a:p>
          <a:p>
            <a:pPr algn="just" eaLnBrk="0" hangingPunct="0">
              <a:tabLst>
                <a:tab pos="457200" algn="l"/>
              </a:tabLst>
            </a:pPr>
            <a:r>
              <a:rPr lang="pt-PT" sz="1500" b="1" i="1"/>
              <a:t>“Fundamentos de programação em Java 2”.</a:t>
            </a:r>
            <a:r>
              <a:rPr lang="pt-PT" sz="1500"/>
              <a:t> FCA. 2002.</a:t>
            </a:r>
            <a:endParaRPr lang="en-US" sz="1500"/>
          </a:p>
          <a:p>
            <a:pPr algn="just" eaLnBrk="0" hangingPunct="0">
              <a:tabLst>
                <a:tab pos="457200" algn="l"/>
              </a:tabLst>
            </a:pPr>
            <a:endParaRPr lang="pt-PT" sz="800"/>
          </a:p>
          <a:p>
            <a:pPr algn="just" eaLnBrk="0" hangingPunct="0">
              <a:tabLst>
                <a:tab pos="457200" algn="l"/>
              </a:tabLst>
            </a:pPr>
            <a:r>
              <a:rPr lang="pt-PT" sz="1500"/>
              <a:t>Elliot Koffman; Ursula Wolz. </a:t>
            </a:r>
            <a:endParaRPr lang="en-US" sz="1500"/>
          </a:p>
          <a:p>
            <a:pPr algn="just" eaLnBrk="0" hangingPunct="0">
              <a:tabLst>
                <a:tab pos="457200" algn="l"/>
              </a:tabLst>
            </a:pPr>
            <a:r>
              <a:rPr lang="en-US" sz="1500" b="1" i="1"/>
              <a:t>“Problem Solving with Java”. </a:t>
            </a:r>
            <a:r>
              <a:rPr lang="pt-PT" sz="1500"/>
              <a:t>1999.</a:t>
            </a:r>
            <a:endParaRPr lang="en-US" sz="1500"/>
          </a:p>
          <a:p>
            <a:pPr algn="just" eaLnBrk="0" hangingPunct="0">
              <a:tabLst>
                <a:tab pos="457200" algn="l"/>
              </a:tabLst>
            </a:pPr>
            <a:endParaRPr lang="pt-PT" sz="800"/>
          </a:p>
          <a:p>
            <a:pPr algn="just">
              <a:tabLst>
                <a:tab pos="457200" algn="l"/>
              </a:tabLst>
            </a:pPr>
            <a:r>
              <a:rPr lang="pt-PT" sz="1600"/>
              <a:t>F. Mário Martins;</a:t>
            </a:r>
            <a:endParaRPr lang="en-US" sz="1600"/>
          </a:p>
          <a:p>
            <a:pPr algn="just">
              <a:tabLst>
                <a:tab pos="457200" algn="l"/>
              </a:tabLst>
            </a:pPr>
            <a:r>
              <a:rPr lang="pt-PT" sz="1600" b="1" i="1"/>
              <a:t>“Programação Orientada aos objectos em Java 2”, </a:t>
            </a:r>
            <a:r>
              <a:rPr lang="pt-PT" sz="1600"/>
              <a:t>FCA, 2000,</a:t>
            </a:r>
            <a:endParaRPr lang="en-US" sz="1600"/>
          </a:p>
          <a:p>
            <a:pPr algn="just" eaLnBrk="0" hangingPunct="0">
              <a:tabLst>
                <a:tab pos="457200" algn="l"/>
              </a:tabLst>
            </a:pPr>
            <a:endParaRPr lang="pt-PT" sz="800"/>
          </a:p>
          <a:p>
            <a:pPr algn="just">
              <a:tabLst>
                <a:tab pos="457200" algn="l"/>
              </a:tabLst>
            </a:pPr>
            <a:r>
              <a:rPr lang="pt-PT" sz="1600"/>
              <a:t>John Lewis, William Loftus;</a:t>
            </a:r>
            <a:endParaRPr lang="en-US" sz="1600"/>
          </a:p>
          <a:p>
            <a:pPr algn="just">
              <a:tabLst>
                <a:tab pos="457200" algn="l"/>
              </a:tabLst>
            </a:pPr>
            <a:r>
              <a:rPr lang="pt-PT" sz="1600" b="1" i="1"/>
              <a:t>“Java Software Solutions: foundation of program design”</a:t>
            </a:r>
            <a:r>
              <a:rPr lang="pt-PT" altLang="ja-JP" sz="1600" i="1"/>
              <a:t>, </a:t>
            </a:r>
            <a:r>
              <a:rPr lang="pt-PT" altLang="ja-JP" sz="1600"/>
              <a:t>2nd edition, Addision-Wesley</a:t>
            </a:r>
          </a:p>
          <a:p>
            <a:pPr algn="just">
              <a:tabLst>
                <a:tab pos="457200" algn="l"/>
              </a:tabLst>
            </a:pPr>
            <a:endParaRPr lang="pt-PT" sz="1500"/>
          </a:p>
          <a:p>
            <a:pPr algn="just" eaLnBrk="0" hangingPunct="0">
              <a:tabLst>
                <a:tab pos="457200" algn="l"/>
              </a:tabLst>
            </a:pPr>
            <a:r>
              <a:rPr lang="pt-PT" sz="1500"/>
              <a:t>John R. Hubbard.</a:t>
            </a:r>
            <a:endParaRPr lang="en-US" sz="1500"/>
          </a:p>
          <a:p>
            <a:pPr algn="just" eaLnBrk="0" hangingPunct="0">
              <a:tabLst>
                <a:tab pos="457200" algn="l"/>
              </a:tabLst>
            </a:pPr>
            <a:r>
              <a:rPr lang="en-US" sz="1500" b="1" i="1"/>
              <a:t>“Theory and problems of programming with Java”. </a:t>
            </a:r>
            <a:r>
              <a:rPr lang="en-US" sz="1500"/>
              <a:t>Schaum’s Outline series. McGraw-Hill.</a:t>
            </a:r>
          </a:p>
          <a:p>
            <a:pPr algn="just" eaLnBrk="0" hangingPunct="0">
              <a:tabLst>
                <a:tab pos="457200" algn="l"/>
              </a:tabLst>
            </a:pPr>
            <a:r>
              <a:rPr lang="en-US" sz="800"/>
              <a:t> </a:t>
            </a:r>
          </a:p>
          <a:p>
            <a:pPr algn="just" eaLnBrk="0" hangingPunct="0">
              <a:tabLst>
                <a:tab pos="457200" algn="l"/>
              </a:tabLst>
            </a:pPr>
            <a:r>
              <a:rPr lang="pt-PT" sz="1500"/>
              <a:t>H. Deitel; P. Deitel.</a:t>
            </a:r>
            <a:endParaRPr lang="en-US" sz="1500"/>
          </a:p>
          <a:p>
            <a:pPr algn="just" eaLnBrk="0" hangingPunct="0">
              <a:tabLst>
                <a:tab pos="457200" algn="l"/>
              </a:tabLst>
            </a:pPr>
            <a:r>
              <a:rPr lang="pt-PT" sz="1500" b="1" i="1"/>
              <a:t>“Java, como programar”. </a:t>
            </a:r>
            <a:r>
              <a:rPr lang="pt-PT" sz="1500"/>
              <a:t>4 edição. 2003. Bookman. </a:t>
            </a:r>
          </a:p>
          <a:p>
            <a:pPr algn="just" eaLnBrk="0" hangingPunct="0">
              <a:tabLst>
                <a:tab pos="457200" algn="l"/>
              </a:tabLst>
            </a:pPr>
            <a:endParaRPr lang="en-US" sz="800"/>
          </a:p>
          <a:p>
            <a:pPr algn="just" eaLnBrk="0" hangingPunct="0">
              <a:tabLst>
                <a:tab pos="457200" algn="l"/>
              </a:tabLst>
            </a:pPr>
            <a:r>
              <a:rPr lang="pt-PT" sz="1500"/>
              <a:t>Rui Rossi dos Santos.</a:t>
            </a:r>
            <a:endParaRPr lang="en-US" sz="1500"/>
          </a:p>
          <a:p>
            <a:pPr algn="just" eaLnBrk="0" hangingPunct="0">
              <a:tabLst>
                <a:tab pos="457200" algn="l"/>
              </a:tabLst>
            </a:pPr>
            <a:r>
              <a:rPr lang="pt-PT" sz="1500" b="1"/>
              <a:t>“</a:t>
            </a:r>
            <a:r>
              <a:rPr lang="pt-PT" altLang="ja-JP" sz="1500" b="1" i="1"/>
              <a:t>Programando em Java 2– Teoria e aplicações</a:t>
            </a:r>
            <a:r>
              <a:rPr lang="pt-PT" sz="1500" b="1" i="1"/>
              <a:t>”</a:t>
            </a:r>
            <a:r>
              <a:rPr lang="pt-PT" altLang="ja-JP" sz="1500"/>
              <a:t>. Axcel Books. 2004</a:t>
            </a:r>
            <a:endParaRPr lang="nl-BE" sz="15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B5B113-53DC-C74A-9210-5F4FD7CAD065}" type="slidenum">
              <a:rPr lang="pt-PT" smtClean="0"/>
              <a:pPr>
                <a:defRPr/>
              </a:pPr>
              <a:t>10</a:t>
            </a:fld>
            <a:endParaRPr lang="pt-P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27920" y="60960"/>
            <a:ext cx="9116080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pt-PT" b="1" dirty="0" err="1">
                <a:solidFill>
                  <a:schemeClr val="tx2"/>
                </a:solidFill>
              </a:rPr>
              <a:t>Vector</a:t>
            </a:r>
            <a:endParaRPr lang="pt-PT" b="1" dirty="0">
              <a:solidFill>
                <a:schemeClr val="tx2"/>
              </a:solidFill>
            </a:endParaRPr>
          </a:p>
          <a:p>
            <a:pPr eaLnBrk="1" hangingPunct="1"/>
            <a:endParaRPr lang="pt-PT" sz="1000" u="sng" dirty="0"/>
          </a:p>
          <a:p>
            <a:pPr algn="just" eaLnBrk="1" hangingPunct="1"/>
            <a:r>
              <a:rPr lang="pt-PT" sz="2000" dirty="0">
                <a:cs typeface="Times New Roman" charset="0"/>
              </a:rPr>
              <a:t>Os </a:t>
            </a:r>
            <a:r>
              <a:rPr lang="pt-PT" sz="2000" b="1" dirty="0" err="1">
                <a:cs typeface="Times New Roman" charset="0"/>
              </a:rPr>
              <a:t>vectores</a:t>
            </a:r>
            <a:r>
              <a:rPr lang="pt-PT" sz="2000" dirty="0">
                <a:cs typeface="Times New Roman" charset="0"/>
              </a:rPr>
              <a:t> são semelhantes aos </a:t>
            </a:r>
            <a:r>
              <a:rPr lang="pt-PT" sz="2000" dirty="0" err="1">
                <a:cs typeface="Times New Roman" charset="0"/>
              </a:rPr>
              <a:t>arrays</a:t>
            </a:r>
            <a:r>
              <a:rPr lang="pt-PT" sz="2000" dirty="0">
                <a:cs typeface="Times New Roman" charset="0"/>
              </a:rPr>
              <a:t>, pois também podem conter um conjunto de </a:t>
            </a:r>
            <a:r>
              <a:rPr lang="pt-PT" sz="2000" dirty="0" err="1">
                <a:cs typeface="Times New Roman" charset="0"/>
              </a:rPr>
              <a:t>objectos</a:t>
            </a:r>
            <a:r>
              <a:rPr lang="pt-PT" sz="2000" dirty="0">
                <a:cs typeface="Times New Roman" charset="0"/>
              </a:rPr>
              <a:t> aos quais é atribuído um índice. </a:t>
            </a:r>
          </a:p>
          <a:p>
            <a:pPr eaLnBrk="1" hangingPunct="1"/>
            <a:endParaRPr lang="pt-PT" sz="1800" u="sng" dirty="0"/>
          </a:p>
          <a:p>
            <a:pPr eaLnBrk="1" hangingPunct="1"/>
            <a:r>
              <a:rPr lang="pt-PT" sz="2000" u="sng" dirty="0"/>
              <a:t>Três diferenças fundamentais entre </a:t>
            </a:r>
            <a:r>
              <a:rPr lang="pt-PT" sz="2000" u="sng" dirty="0" err="1"/>
              <a:t>arrays</a:t>
            </a:r>
            <a:r>
              <a:rPr lang="pt-PT" sz="2000" u="sng" dirty="0"/>
              <a:t> e </a:t>
            </a:r>
            <a:r>
              <a:rPr lang="pt-PT" sz="2000" u="sng" dirty="0" err="1"/>
              <a:t>vectores</a:t>
            </a:r>
            <a:r>
              <a:rPr lang="pt-PT" sz="2000" u="sng" dirty="0"/>
              <a:t>:</a:t>
            </a:r>
          </a:p>
          <a:p>
            <a:pPr eaLnBrk="1" hangingPunct="1"/>
            <a:endParaRPr lang="pt-PT" sz="2000" u="sng" dirty="0"/>
          </a:p>
          <a:p>
            <a:pPr algn="just" eaLnBrk="1" hangingPunct="1">
              <a:buFont typeface="Wingdings" charset="0"/>
              <a:buChar char="v"/>
            </a:pPr>
            <a:r>
              <a:rPr lang="pt-PT" sz="2000" dirty="0"/>
              <a:t> Os </a:t>
            </a:r>
            <a:r>
              <a:rPr lang="pt-PT" sz="2000" dirty="0" err="1"/>
              <a:t>vectores</a:t>
            </a:r>
            <a:r>
              <a:rPr lang="pt-PT" sz="2000" dirty="0"/>
              <a:t> podem crescer ou decrescer de tamanho em função das necessidades do programa;</a:t>
            </a:r>
          </a:p>
          <a:p>
            <a:pPr algn="just" eaLnBrk="1" hangingPunct="1">
              <a:buFont typeface="Wingdings" charset="0"/>
              <a:buNone/>
            </a:pPr>
            <a:endParaRPr lang="pt-PT" sz="1000" u="sng" dirty="0"/>
          </a:p>
          <a:p>
            <a:pPr algn="just" eaLnBrk="1" hangingPunct="1">
              <a:buFont typeface="Wingdings" charset="0"/>
              <a:buChar char="v"/>
            </a:pPr>
            <a:r>
              <a:rPr lang="pt-PT" sz="2000" dirty="0"/>
              <a:t> Os </a:t>
            </a:r>
            <a:r>
              <a:rPr lang="pt-PT" sz="2000" dirty="0" err="1"/>
              <a:t>vectores</a:t>
            </a:r>
            <a:r>
              <a:rPr lang="pt-PT" sz="2000" dirty="0"/>
              <a:t> apenas podem armazenar </a:t>
            </a:r>
            <a:r>
              <a:rPr lang="pt-PT" sz="2000" dirty="0" err="1"/>
              <a:t>objectos</a:t>
            </a:r>
            <a:r>
              <a:rPr lang="pt-PT" sz="2000" dirty="0"/>
              <a:t>, pelo que não é possível ter um </a:t>
            </a:r>
            <a:r>
              <a:rPr lang="pt-PT" sz="2000" dirty="0" err="1"/>
              <a:t>vector</a:t>
            </a:r>
            <a:r>
              <a:rPr lang="pt-PT" sz="2000" dirty="0"/>
              <a:t> contendo apenas tipos simples (</a:t>
            </a:r>
            <a:r>
              <a:rPr lang="pt-PT" sz="2000" dirty="0" err="1">
                <a:latin typeface="Courier New" charset="0"/>
              </a:rPr>
              <a:t>int</a:t>
            </a:r>
            <a:r>
              <a:rPr lang="pt-PT" sz="2000" dirty="0"/>
              <a:t>, </a:t>
            </a:r>
            <a:r>
              <a:rPr lang="pt-PT" sz="2000" dirty="0" err="1">
                <a:latin typeface="Courier New" charset="0"/>
              </a:rPr>
              <a:t>double</a:t>
            </a:r>
            <a:r>
              <a:rPr lang="pt-PT" sz="2000" dirty="0"/>
              <a:t>, etc...). Só transformando estes valores em </a:t>
            </a:r>
            <a:r>
              <a:rPr lang="pt-PT" sz="2000" dirty="0" err="1"/>
              <a:t>objectos</a:t>
            </a:r>
            <a:r>
              <a:rPr lang="pt-PT" sz="2000" dirty="0"/>
              <a:t> é que possível armazená-los num </a:t>
            </a:r>
            <a:r>
              <a:rPr lang="pt-PT" sz="2000" dirty="0" err="1"/>
              <a:t>vector</a:t>
            </a:r>
            <a:r>
              <a:rPr lang="pt-PT" sz="2000" dirty="0"/>
              <a:t>;</a:t>
            </a:r>
          </a:p>
          <a:p>
            <a:pPr algn="just" eaLnBrk="1" hangingPunct="1">
              <a:buFont typeface="Wingdings" charset="0"/>
              <a:buNone/>
            </a:pPr>
            <a:endParaRPr lang="pt-PT" sz="1000" u="sng" dirty="0"/>
          </a:p>
          <a:p>
            <a:pPr algn="just" eaLnBrk="1" hangingPunct="1">
              <a:buFont typeface="Wingdings" charset="0"/>
              <a:buChar char="v"/>
            </a:pPr>
            <a:r>
              <a:rPr lang="pt-PT" sz="2000" dirty="0"/>
              <a:t> Os elementos de um </a:t>
            </a:r>
            <a:r>
              <a:rPr lang="pt-PT" sz="2000" dirty="0" err="1"/>
              <a:t>array</a:t>
            </a:r>
            <a:r>
              <a:rPr lang="pt-PT" sz="2000" dirty="0"/>
              <a:t> têm que ser todos do mesmo tipo, que é indicado no momento da sua criação. Pelo contrário, um </a:t>
            </a:r>
            <a:r>
              <a:rPr lang="pt-PT" sz="2000" dirty="0" err="1"/>
              <a:t>vector</a:t>
            </a:r>
            <a:r>
              <a:rPr lang="pt-PT" sz="2000" dirty="0"/>
              <a:t> pode conter elementos </a:t>
            </a:r>
            <a:r>
              <a:rPr lang="pt-PT" sz="2000" u="sng" dirty="0"/>
              <a:t>de diversos tipos</a:t>
            </a:r>
            <a:r>
              <a:rPr lang="pt-PT" sz="2000" dirty="0"/>
              <a:t>, que </a:t>
            </a:r>
            <a:r>
              <a:rPr lang="pt-PT" sz="2000" u="sng" dirty="0"/>
              <a:t>sejam </a:t>
            </a:r>
            <a:r>
              <a:rPr lang="pt-PT" sz="2000" u="sng" dirty="0" err="1"/>
              <a:t>objectos</a:t>
            </a:r>
            <a:r>
              <a:rPr lang="pt-PT" sz="2000" dirty="0"/>
              <a:t>. </a:t>
            </a:r>
          </a:p>
          <a:p>
            <a:pPr algn="just" eaLnBrk="1" hangingPunct="1">
              <a:buFont typeface="Wingdings" charset="0"/>
              <a:buChar char="v"/>
            </a:pPr>
            <a:endParaRPr lang="pt-PT" sz="2000" dirty="0"/>
          </a:p>
          <a:p>
            <a:pPr algn="just" eaLnBrk="1" hangingPunct="1"/>
            <a:r>
              <a:rPr lang="pt-PT" sz="2000" dirty="0">
                <a:cs typeface="Times New Roman" charset="0"/>
              </a:rPr>
              <a:t>Os </a:t>
            </a:r>
            <a:r>
              <a:rPr lang="pt-PT" sz="2000" dirty="0" err="1">
                <a:cs typeface="Times New Roman" charset="0"/>
              </a:rPr>
              <a:t>vectores</a:t>
            </a:r>
            <a:r>
              <a:rPr lang="pt-PT" sz="2000" dirty="0">
                <a:cs typeface="Times New Roman" charset="0"/>
              </a:rPr>
              <a:t> são </a:t>
            </a:r>
            <a:r>
              <a:rPr lang="pt-PT" sz="2000" dirty="0" err="1">
                <a:cs typeface="Times New Roman" charset="0"/>
              </a:rPr>
              <a:t>objectos</a:t>
            </a:r>
            <a:r>
              <a:rPr lang="pt-PT" sz="2000" dirty="0">
                <a:cs typeface="Times New Roman" charset="0"/>
              </a:rPr>
              <a:t> da classe predefinida </a:t>
            </a:r>
            <a:r>
              <a:rPr lang="pt-PT" sz="2000" dirty="0" err="1">
                <a:solidFill>
                  <a:srgbClr val="000000"/>
                </a:solidFill>
                <a:latin typeface="Courier New" charset="0"/>
                <a:cs typeface="Times New Roman" charset="0"/>
              </a:rPr>
              <a:t>Vector</a:t>
            </a:r>
            <a:r>
              <a:rPr lang="pt-PT" sz="2000" dirty="0">
                <a:cs typeface="Times New Roman" charset="0"/>
              </a:rPr>
              <a:t>, que está incluída na biblioteca </a:t>
            </a:r>
            <a:r>
              <a:rPr lang="pt-PT" sz="2000" dirty="0" err="1">
                <a:solidFill>
                  <a:srgbClr val="000000"/>
                </a:solidFill>
                <a:latin typeface="Courier New" charset="0"/>
                <a:cs typeface="Times New Roman" charset="0"/>
              </a:rPr>
              <a:t>java.uti</a:t>
            </a:r>
            <a:r>
              <a:rPr lang="pt-PT" sz="1600" dirty="0" err="1">
                <a:solidFill>
                  <a:srgbClr val="000000"/>
                </a:solidFill>
                <a:latin typeface="Courier New" charset="0"/>
                <a:cs typeface="Times New Roman" charset="0"/>
              </a:rPr>
              <a:t>l</a:t>
            </a:r>
            <a:r>
              <a:rPr lang="pt-PT" sz="2000" dirty="0">
                <a:cs typeface="Times New Roman" charset="0"/>
              </a:rPr>
              <a:t>. Qualquer programa que utilize </a:t>
            </a:r>
            <a:r>
              <a:rPr lang="pt-PT" sz="2000" dirty="0" err="1">
                <a:cs typeface="Times New Roman" charset="0"/>
              </a:rPr>
              <a:t>vectores</a:t>
            </a:r>
            <a:r>
              <a:rPr lang="pt-PT" sz="2000" dirty="0">
                <a:cs typeface="Times New Roman" charset="0"/>
              </a:rPr>
              <a:t> tem que importar esta biblioteca.</a:t>
            </a:r>
            <a:endParaRPr lang="en-US" dirty="0">
              <a:latin typeface="Times New Roman" charset="0"/>
              <a:cs typeface="Times New Roman" charset="0"/>
            </a:endParaRPr>
          </a:p>
          <a:p>
            <a:pPr algn="just" eaLnBrk="1" hangingPunct="1"/>
            <a:endParaRPr lang="pt-PT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76256" y="6237312"/>
            <a:ext cx="2133600" cy="476250"/>
          </a:xfrm>
        </p:spPr>
        <p:txBody>
          <a:bodyPr/>
          <a:lstStyle/>
          <a:p>
            <a:pPr>
              <a:defRPr/>
            </a:pPr>
            <a:fld id="{A1B5B113-53DC-C74A-9210-5F4FD7CAD065}" type="slidenum">
              <a:rPr lang="pt-PT" smtClean="0"/>
              <a:pPr>
                <a:defRPr/>
              </a:pPr>
              <a:t>2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6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6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68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68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68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0" y="73501"/>
            <a:ext cx="91440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pt-PT" b="1" dirty="0"/>
              <a:t>Criação e manipulação de um vector</a:t>
            </a:r>
            <a:endParaRPr lang="pt-PT" dirty="0"/>
          </a:p>
          <a:p>
            <a:pPr algn="just" eaLnBrk="1" hangingPunct="1"/>
            <a:endParaRPr lang="pt-PT" sz="800" dirty="0">
              <a:cs typeface="Times New Roman" charset="0"/>
            </a:endParaRPr>
          </a:p>
          <a:p>
            <a:pPr algn="just" eaLnBrk="1" hangingPunct="1"/>
            <a:r>
              <a:rPr lang="pt-PT" sz="800" dirty="0">
                <a:cs typeface="Times New Roman" charset="0"/>
              </a:rPr>
              <a:t>  </a:t>
            </a:r>
            <a:endParaRPr lang="en-US" sz="2000" dirty="0">
              <a:latin typeface="Times New Roman" charset="0"/>
              <a:cs typeface="Times New Roman" charset="0"/>
            </a:endParaRPr>
          </a:p>
          <a:p>
            <a:pPr algn="just" eaLnBrk="1" hangingPunct="1"/>
            <a:r>
              <a:rPr lang="pt-PT" sz="2000" dirty="0">
                <a:cs typeface="Times New Roman" charset="0"/>
              </a:rPr>
              <a:t>Para criar um vector utiliza se seguinte instrução:</a:t>
            </a:r>
            <a:endParaRPr lang="en-US" sz="2000" dirty="0">
              <a:latin typeface="Times New Roman" charset="0"/>
              <a:cs typeface="Times New Roman" charset="0"/>
            </a:endParaRPr>
          </a:p>
          <a:p>
            <a:pPr algn="just" eaLnBrk="1" hangingPunct="1"/>
            <a:r>
              <a:rPr lang="pt-PT" sz="800" dirty="0">
                <a:cs typeface="Times New Roman" charset="0"/>
              </a:rPr>
              <a:t> </a:t>
            </a:r>
            <a:endParaRPr lang="en-US" sz="800" dirty="0">
              <a:latin typeface="Times New Roman" charset="0"/>
              <a:cs typeface="Times New Roman" charset="0"/>
            </a:endParaRPr>
          </a:p>
          <a:p>
            <a:pPr algn="ctr" eaLnBrk="1" hangingPunct="1"/>
            <a:r>
              <a:rPr lang="pt-PT" sz="1800" dirty="0">
                <a:solidFill>
                  <a:srgbClr val="000000"/>
                </a:solidFill>
                <a:latin typeface="Courier New" charset="0"/>
                <a:cs typeface="Times New Roman" charset="0"/>
              </a:rPr>
              <a:t>Vector </a:t>
            </a:r>
            <a:r>
              <a:rPr lang="pt-PT" sz="1800" dirty="0" err="1">
                <a:solidFill>
                  <a:srgbClr val="000000"/>
                </a:solidFill>
                <a:latin typeface="Courier New" charset="0"/>
                <a:cs typeface="Times New Roman" charset="0"/>
              </a:rPr>
              <a:t>nomeDeReferencia</a:t>
            </a:r>
            <a:r>
              <a:rPr lang="pt-PT" sz="1800" dirty="0">
                <a:solidFill>
                  <a:srgbClr val="000000"/>
                </a:solidFill>
                <a:latin typeface="Courier New" charset="0"/>
                <a:cs typeface="Times New Roman" charset="0"/>
              </a:rPr>
              <a:t> = </a:t>
            </a:r>
            <a:r>
              <a:rPr lang="pt-PT" sz="1800" dirty="0" err="1">
                <a:solidFill>
                  <a:srgbClr val="000000"/>
                </a:solidFill>
                <a:latin typeface="Courier New" charset="0"/>
                <a:cs typeface="Times New Roman" charset="0"/>
              </a:rPr>
              <a:t>new</a:t>
            </a:r>
            <a:r>
              <a:rPr lang="pt-PT" sz="1800" dirty="0">
                <a:solidFill>
                  <a:srgbClr val="000000"/>
                </a:solidFill>
                <a:latin typeface="Courier New" charset="0"/>
                <a:cs typeface="Times New Roman" charset="0"/>
              </a:rPr>
              <a:t> Vector();</a:t>
            </a:r>
          </a:p>
          <a:p>
            <a:pPr algn="just" eaLnBrk="1" hangingPunct="1"/>
            <a:endParaRPr lang="pt-PT" sz="800" dirty="0"/>
          </a:p>
          <a:p>
            <a:pPr algn="just" eaLnBrk="1" hangingPunct="1"/>
            <a:r>
              <a:rPr lang="pt-PT" sz="2000" dirty="0"/>
              <a:t>Um valor de tipo primitivo pode ser facilmente convertido em um objecto e posteriormente adicionado em um vector.</a:t>
            </a:r>
          </a:p>
          <a:p>
            <a:pPr eaLnBrk="1" hangingPunct="1"/>
            <a:endParaRPr lang="en-US" sz="800" dirty="0">
              <a:latin typeface="Courier New" charset="0"/>
            </a:endParaRPr>
          </a:p>
          <a:p>
            <a:pPr algn="just" eaLnBrk="1" hangingPunct="1"/>
            <a:r>
              <a:rPr lang="pt-PT" sz="2000" dirty="0"/>
              <a:t>Uma grande vantagem de um vector dinâmico em relação aos </a:t>
            </a:r>
            <a:r>
              <a:rPr lang="pt-PT" sz="2000" dirty="0" err="1"/>
              <a:t>arrays</a:t>
            </a:r>
            <a:r>
              <a:rPr lang="pt-PT" sz="2000" dirty="0"/>
              <a:t> é que ele possui vários métodos para facilitar a realização de importantes operações, entre eles são:</a:t>
            </a:r>
          </a:p>
          <a:p>
            <a:pPr eaLnBrk="1" hangingPunct="1"/>
            <a:endParaRPr lang="pt-PT" sz="800" dirty="0"/>
          </a:p>
          <a:p>
            <a:pPr eaLnBrk="1" hangingPunct="1"/>
            <a:r>
              <a:rPr lang="pt-PT" sz="1800" dirty="0" err="1">
                <a:latin typeface="Courier New" charset="0"/>
              </a:rPr>
              <a:t>add</a:t>
            </a:r>
            <a:r>
              <a:rPr lang="pt-PT" sz="1800" dirty="0">
                <a:latin typeface="Courier New" charset="0"/>
              </a:rPr>
              <a:t>(Objecto)</a:t>
            </a:r>
            <a:r>
              <a:rPr lang="pt-PT" sz="1800" dirty="0"/>
              <a:t>		adiciona o objecto no fim do vector. Devolve </a:t>
            </a:r>
            <a:r>
              <a:rPr lang="pt-PT" sz="1800" dirty="0" err="1">
                <a:latin typeface="Courier New" charset="0"/>
              </a:rPr>
              <a:t>true</a:t>
            </a:r>
            <a:r>
              <a:rPr lang="pt-PT" sz="1800" dirty="0">
                <a:latin typeface="Courier New" charset="0"/>
              </a:rPr>
              <a:t> </a:t>
            </a:r>
            <a:endParaRPr lang="pt-PT" sz="1800" dirty="0"/>
          </a:p>
          <a:p>
            <a:pPr eaLnBrk="1" hangingPunct="1"/>
            <a:r>
              <a:rPr lang="pt-PT" sz="1800" dirty="0" err="1">
                <a:latin typeface="Courier New" charset="0"/>
              </a:rPr>
              <a:t>add</a:t>
            </a:r>
            <a:r>
              <a:rPr lang="pt-PT" sz="1800" dirty="0">
                <a:latin typeface="Courier New" charset="0"/>
              </a:rPr>
              <a:t>(</a:t>
            </a:r>
            <a:r>
              <a:rPr lang="pt-PT" sz="1800" dirty="0" err="1">
                <a:latin typeface="Courier New" charset="0"/>
              </a:rPr>
              <a:t>indice,Objecto</a:t>
            </a:r>
            <a:r>
              <a:rPr lang="pt-PT" sz="1800" dirty="0">
                <a:latin typeface="Courier New" charset="0"/>
              </a:rPr>
              <a:t>)</a:t>
            </a:r>
            <a:r>
              <a:rPr lang="pt-PT" sz="1800" dirty="0"/>
              <a:t>	insere o objecto na posição do vector indicada por índice;</a:t>
            </a:r>
          </a:p>
          <a:p>
            <a:pPr eaLnBrk="1" hangingPunct="1"/>
            <a:r>
              <a:rPr lang="pt-PT" sz="1800" dirty="0" err="1">
                <a:latin typeface="Courier New" charset="0"/>
              </a:rPr>
              <a:t>addElement</a:t>
            </a:r>
            <a:r>
              <a:rPr lang="pt-PT" sz="1800" dirty="0">
                <a:latin typeface="Courier New" charset="0"/>
              </a:rPr>
              <a:t>(Objecto)</a:t>
            </a:r>
            <a:r>
              <a:rPr lang="pt-PT" sz="1800" dirty="0"/>
              <a:t>	adiciona um objecto ao vector, aumentando o seu tamanho. </a:t>
            </a:r>
            <a:r>
              <a:rPr lang="pt-PT" sz="1800" dirty="0" err="1">
                <a:latin typeface="Courier New" charset="0"/>
              </a:rPr>
              <a:t>elementAt</a:t>
            </a:r>
            <a:r>
              <a:rPr lang="pt-PT" sz="1800" dirty="0">
                <a:latin typeface="Courier New" charset="0"/>
              </a:rPr>
              <a:t>(</a:t>
            </a:r>
            <a:r>
              <a:rPr lang="pt-PT" sz="1800" dirty="0" err="1">
                <a:latin typeface="Courier New" charset="0"/>
              </a:rPr>
              <a:t>indice</a:t>
            </a:r>
            <a:r>
              <a:rPr lang="pt-PT" sz="1800" dirty="0">
                <a:latin typeface="Courier New" charset="0"/>
              </a:rPr>
              <a:t>)	</a:t>
            </a:r>
            <a:r>
              <a:rPr lang="pt-PT" sz="1800" dirty="0"/>
              <a:t>devolve o objecto colocado na posição indicada por índice;</a:t>
            </a:r>
          </a:p>
          <a:p>
            <a:pPr eaLnBrk="1" hangingPunct="1"/>
            <a:r>
              <a:rPr lang="pt-PT" sz="1800" dirty="0" err="1">
                <a:latin typeface="Courier New" charset="0"/>
              </a:rPr>
              <a:t>indexOf</a:t>
            </a:r>
            <a:r>
              <a:rPr lang="pt-PT" sz="1800" dirty="0">
                <a:latin typeface="Courier New" charset="0"/>
              </a:rPr>
              <a:t>(Objecto)</a:t>
            </a:r>
            <a:r>
              <a:rPr lang="pt-PT" sz="1800" dirty="0"/>
              <a:t>	devolve o índice da 1a posição onde se encontra um objecto </a:t>
            </a:r>
          </a:p>
          <a:p>
            <a:pPr eaLnBrk="1" hangingPunct="1"/>
            <a:r>
              <a:rPr lang="pt-PT" sz="1800" dirty="0"/>
              <a:t>			igual ao fornecido ou -1 se não encontrar;</a:t>
            </a:r>
          </a:p>
          <a:p>
            <a:pPr eaLnBrk="1" hangingPunct="1"/>
            <a:r>
              <a:rPr lang="pt-PT" sz="1800" dirty="0" err="1">
                <a:latin typeface="Courier New" charset="0"/>
              </a:rPr>
              <a:t>isEmpty</a:t>
            </a:r>
            <a:r>
              <a:rPr lang="pt-PT" sz="1800" dirty="0">
                <a:latin typeface="Courier New" charset="0"/>
              </a:rPr>
              <a:t>()</a:t>
            </a:r>
            <a:r>
              <a:rPr lang="pt-PT" sz="1800" dirty="0"/>
              <a:t>		verifica se o vector se encontra vazio;</a:t>
            </a:r>
          </a:p>
          <a:p>
            <a:pPr eaLnBrk="1" hangingPunct="1"/>
            <a:r>
              <a:rPr lang="pt-PT" sz="1800" dirty="0">
                <a:latin typeface="Courier New" charset="0"/>
              </a:rPr>
              <a:t>remove(</a:t>
            </a:r>
            <a:r>
              <a:rPr lang="pt-PT" sz="1800" dirty="0" err="1">
                <a:latin typeface="Courier New" charset="0"/>
              </a:rPr>
              <a:t>indice</a:t>
            </a:r>
            <a:r>
              <a:rPr lang="pt-PT" sz="1800" dirty="0">
                <a:latin typeface="Courier New" charset="0"/>
              </a:rPr>
              <a:t>)</a:t>
            </a:r>
            <a:r>
              <a:rPr lang="pt-PT" sz="1800" dirty="0"/>
              <a:t>	remove o objecto armazenado na posição dada por índice;</a:t>
            </a:r>
          </a:p>
          <a:p>
            <a:pPr eaLnBrk="1" hangingPunct="1"/>
            <a:r>
              <a:rPr lang="pt-PT" sz="1800" dirty="0" err="1">
                <a:latin typeface="Courier New" charset="0"/>
              </a:rPr>
              <a:t>setElementAt</a:t>
            </a:r>
            <a:r>
              <a:rPr lang="pt-PT" sz="1800" dirty="0">
                <a:latin typeface="Courier New" charset="0"/>
              </a:rPr>
              <a:t>(</a:t>
            </a:r>
            <a:r>
              <a:rPr lang="pt-PT" sz="1800" dirty="0" err="1">
                <a:latin typeface="Courier New" charset="0"/>
              </a:rPr>
              <a:t>Objecto,indice</a:t>
            </a:r>
            <a:r>
              <a:rPr lang="pt-PT" sz="1800" dirty="0">
                <a:latin typeface="Courier New" charset="0"/>
              </a:rPr>
              <a:t>)  </a:t>
            </a:r>
            <a:r>
              <a:rPr lang="pt-PT" sz="1800" dirty="0" smtClean="0"/>
              <a:t>define </a:t>
            </a:r>
            <a:r>
              <a:rPr lang="pt-PT" sz="1800" dirty="0"/>
              <a:t>o elemento na posição especificada </a:t>
            </a:r>
          </a:p>
          <a:p>
            <a:pPr eaLnBrk="1" hangingPunct="1"/>
            <a:r>
              <a:rPr lang="pt-PT" sz="1800" dirty="0"/>
              <a:t>			pelo índice pelo objecto fornecido;</a:t>
            </a:r>
          </a:p>
          <a:p>
            <a:pPr eaLnBrk="1" hangingPunct="1"/>
            <a:r>
              <a:rPr lang="pt-PT" sz="1800" dirty="0" err="1">
                <a:latin typeface="Courier New" charset="0"/>
              </a:rPr>
              <a:t>size</a:t>
            </a:r>
            <a:r>
              <a:rPr lang="pt-PT" sz="1800" dirty="0">
                <a:latin typeface="Courier New" charset="0"/>
              </a:rPr>
              <a:t>()</a:t>
            </a:r>
            <a:r>
              <a:rPr lang="pt-PT" sz="1800" dirty="0"/>
              <a:t>			devolve o número de elementos do vector.</a:t>
            </a:r>
            <a:endParaRPr lang="en-US" sz="1800" dirty="0">
              <a:latin typeface="Courier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9FA14-4BE1-3B4E-ABCD-6AFC5429F859}" type="slidenum">
              <a:rPr lang="pt-PT" smtClean="0"/>
              <a:pPr>
                <a:defRPr/>
              </a:pPr>
              <a:t>3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8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78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78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78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788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788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788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788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7885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7885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724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 eaLnBrk="1" hangingPunct="1"/>
            <a:r>
              <a:rPr lang="pt-PT" sz="2000">
                <a:cs typeface="Times New Roman" charset="0"/>
              </a:rPr>
              <a:t>Depois de adicionar todos os elementos desejados a um vector, é aconselhável invocar seu método</a:t>
            </a:r>
            <a:r>
              <a:rPr lang="pt-PT" sz="2000">
                <a:latin typeface="Courier New" charset="0"/>
              </a:rPr>
              <a:t> trimToSize(),</a:t>
            </a:r>
            <a:r>
              <a:rPr lang="pt-PT" sz="2000">
                <a:cs typeface="Times New Roman" charset="0"/>
              </a:rPr>
              <a:t>que ajusta a sua capacidade para o seu tamanho actual, liberando o espaço que estiver sendo ocupado desnecessariamente.</a:t>
            </a:r>
            <a:endParaRPr lang="en-US" sz="2000">
              <a:latin typeface="Times New Roman" charset="0"/>
              <a:cs typeface="Times New Roman" charset="0"/>
            </a:endParaRPr>
          </a:p>
          <a:p>
            <a:pPr algn="just" eaLnBrk="1" hangingPunct="1"/>
            <a:r>
              <a:rPr lang="pt-PT" sz="800">
                <a:cs typeface="Times New Roman" charset="0"/>
              </a:rPr>
              <a:t> </a:t>
            </a:r>
            <a:endParaRPr lang="en-US" sz="2000">
              <a:latin typeface="Times New Roman" charset="0"/>
              <a:cs typeface="Times New Roman" charset="0"/>
            </a:endParaRPr>
          </a:p>
          <a:p>
            <a:pPr algn="just" eaLnBrk="1" hangingPunct="1"/>
            <a:r>
              <a:rPr lang="pt-PT" sz="2000"/>
              <a:t>Um valor de tipo primitivo pode ser facilmente convertido em um objecto e posteriormente adicionado em um vector.</a:t>
            </a:r>
          </a:p>
          <a:p>
            <a:pPr eaLnBrk="1" hangingPunct="1"/>
            <a:endParaRPr lang="pt-PT" sz="800"/>
          </a:p>
          <a:p>
            <a:pPr eaLnBrk="1" hangingPunct="1"/>
            <a:r>
              <a:rPr lang="pt-PT" sz="1800"/>
              <a:t>	</a:t>
            </a:r>
            <a:r>
              <a:rPr lang="en-US" sz="1800">
                <a:latin typeface="Courier New" charset="0"/>
              </a:rPr>
              <a:t>Vector v = new Vector();</a:t>
            </a:r>
          </a:p>
          <a:p>
            <a:pPr eaLnBrk="1" hangingPunct="1"/>
            <a:r>
              <a:rPr lang="en-US" sz="1800">
                <a:latin typeface="Courier New" charset="0"/>
              </a:rPr>
              <a:t>	v.add (new Boolean(true));</a:t>
            </a:r>
          </a:p>
          <a:p>
            <a:pPr eaLnBrk="1" hangingPunct="1"/>
            <a:r>
              <a:rPr lang="en-US" sz="1800">
                <a:latin typeface="Courier New" charset="0"/>
              </a:rPr>
              <a:t>	v.add (new Integer(1234));</a:t>
            </a:r>
          </a:p>
          <a:p>
            <a:pPr eaLnBrk="1" hangingPunct="1"/>
            <a:r>
              <a:rPr lang="en-US" sz="1800">
                <a:latin typeface="Courier New" charset="0"/>
              </a:rPr>
              <a:t>	v.add (new Double(123.4));</a:t>
            </a:r>
          </a:p>
          <a:p>
            <a:pPr eaLnBrk="1" hangingPunct="1"/>
            <a:r>
              <a:rPr lang="en-US" sz="1800">
                <a:latin typeface="Courier New" charset="0"/>
              </a:rPr>
              <a:t>	v.add (new Character('A'));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algn="just" eaLnBrk="1" hangingPunct="1"/>
            <a:r>
              <a:rPr lang="pt-PT" sz="1800">
                <a:cs typeface="Times New Roman" charset="0"/>
              </a:rPr>
              <a:t>Não há necessidade de qualquer conversão para variáveis de tipo </a:t>
            </a:r>
            <a:r>
              <a:rPr lang="pt-PT" sz="1800">
                <a:latin typeface="Courier New" charset="0"/>
                <a:cs typeface="Times New Roman" charset="0"/>
              </a:rPr>
              <a:t>String</a:t>
            </a:r>
            <a:r>
              <a:rPr lang="pt-PT" sz="1800">
                <a:cs typeface="Times New Roman" charset="0"/>
              </a:rPr>
              <a:t>:</a:t>
            </a:r>
            <a:endParaRPr lang="en-US" sz="2000">
              <a:latin typeface="Times New Roman" charset="0"/>
              <a:cs typeface="Times New Roman" charset="0"/>
            </a:endParaRPr>
          </a:p>
          <a:p>
            <a:pPr algn="just" eaLnBrk="1" hangingPunct="1"/>
            <a:r>
              <a:rPr lang="pt-PT" sz="1400">
                <a:latin typeface="Courier New" charset="0"/>
                <a:cs typeface="Times New Roman" charset="0"/>
              </a:rPr>
              <a:t>	</a:t>
            </a:r>
            <a:r>
              <a:rPr lang="pt-PT" sz="1800">
                <a:latin typeface="Courier New" charset="0"/>
                <a:cs typeface="Times New Roman" charset="0"/>
              </a:rPr>
              <a:t>v.add ("um texto");</a:t>
            </a:r>
          </a:p>
          <a:p>
            <a:pPr algn="just" eaLnBrk="1" hangingPunct="1"/>
            <a:endParaRPr lang="pt-PT" sz="1800">
              <a:latin typeface="Courier New" charset="0"/>
              <a:cs typeface="Times New Roman" charset="0"/>
            </a:endParaRPr>
          </a:p>
          <a:p>
            <a:pPr algn="just" eaLnBrk="1" hangingPunct="1"/>
            <a:r>
              <a:rPr lang="pt-PT" sz="1800">
                <a:cs typeface="Times New Roman" charset="0"/>
              </a:rPr>
              <a:t>Vamos criar uma nova versão do programa </a:t>
            </a:r>
            <a:r>
              <a:rPr lang="pt-PT" sz="1800">
                <a:latin typeface="Courier New" charset="0"/>
                <a:cs typeface="Times New Roman" charset="0"/>
              </a:rPr>
              <a:t>Turma </a:t>
            </a:r>
            <a:r>
              <a:rPr lang="pt-PT" sz="1800">
                <a:cs typeface="Times New Roman" charset="0"/>
              </a:rPr>
              <a:t>(visto anteriormente), que poderá funcionar com qualquer número de estudantes e sem ter que pedir esse número ao utilizador. Nesta nova versão, a classe </a:t>
            </a:r>
            <a:r>
              <a:rPr lang="pt-PT" sz="1800">
                <a:latin typeface="Courier New" charset="0"/>
                <a:cs typeface="Times New Roman" charset="0"/>
              </a:rPr>
              <a:t>Estudante</a:t>
            </a:r>
            <a:r>
              <a:rPr lang="pt-PT" sz="1800">
                <a:cs typeface="Times New Roman" charset="0"/>
              </a:rPr>
              <a:t> fica inalterada, pois apenas se pretende alterar a forma como os objectos desta classe vão ser armazenados, antes num array de objectos, agora num vector. </a:t>
            </a:r>
          </a:p>
          <a:p>
            <a:pPr algn="just" eaLnBrk="1" hangingPunct="1"/>
            <a:endParaRPr lang="pt-PT" sz="800">
              <a:cs typeface="Times New Roman" charset="0"/>
            </a:endParaRPr>
          </a:p>
          <a:p>
            <a:pPr algn="just" eaLnBrk="1" hangingPunct="1"/>
            <a:r>
              <a:rPr lang="pt-PT" sz="1800">
                <a:cs typeface="Times New Roman" charset="0"/>
              </a:rPr>
              <a:t>A nova classe </a:t>
            </a:r>
            <a:r>
              <a:rPr lang="pt-PT" sz="1800">
                <a:latin typeface="Courier New" charset="0"/>
                <a:cs typeface="Times New Roman" charset="0"/>
              </a:rPr>
              <a:t>EstVector</a:t>
            </a:r>
            <a:r>
              <a:rPr lang="pt-PT" sz="1800">
                <a:cs typeface="Times New Roman" charset="0"/>
              </a:rPr>
              <a:t> terá agora um atributo da classe </a:t>
            </a:r>
            <a:r>
              <a:rPr lang="pt-PT" sz="1800">
                <a:latin typeface="Courier New" charset="0"/>
                <a:cs typeface="Times New Roman" charset="0"/>
              </a:rPr>
              <a:t>Vector</a:t>
            </a:r>
            <a:r>
              <a:rPr lang="pt-PT" sz="1800">
                <a:cs typeface="Times New Roman" charset="0"/>
              </a:rPr>
              <a:t> e o construtor da classe vai mudar, pois vai criar o vector, guardando o seu endereço em </a:t>
            </a:r>
            <a:r>
              <a:rPr lang="pt-PT" sz="1800">
                <a:latin typeface="Courier New" charset="0"/>
                <a:cs typeface="Times New Roman" charset="0"/>
              </a:rPr>
              <a:t>lista</a:t>
            </a:r>
            <a:r>
              <a:rPr lang="pt-PT" sz="1800">
                <a:cs typeface="Times New Roman" charset="0"/>
              </a:rPr>
              <a:t>:</a:t>
            </a:r>
            <a:endParaRPr lang="en-US" sz="1800">
              <a:latin typeface="Times New Roman" charset="0"/>
              <a:cs typeface="Times New Roman" charset="0"/>
            </a:endParaRP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endParaRPr lang="en-US" sz="800">
              <a:latin typeface="Courier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53150"/>
            <a:ext cx="2133600" cy="476250"/>
          </a:xfrm>
        </p:spPr>
        <p:txBody>
          <a:bodyPr/>
          <a:lstStyle/>
          <a:p>
            <a:pPr>
              <a:defRPr/>
            </a:pPr>
            <a:fld id="{BC39FA14-4BE1-3B4E-ABCD-6AFC5429F859}" type="slidenum">
              <a:rPr lang="pt-PT" smtClean="0"/>
              <a:pPr>
                <a:defRPr/>
              </a:pPr>
              <a:t>4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78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78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78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788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0" y="-6350"/>
            <a:ext cx="9324528" cy="729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pl-PL" sz="1800" dirty="0">
                <a:latin typeface="Courier New"/>
                <a:cs typeface="Courier New"/>
              </a:rPr>
              <a:t>import </a:t>
            </a:r>
            <a:r>
              <a:rPr lang="pl-PL" sz="1800" dirty="0" err="1">
                <a:latin typeface="Courier New"/>
                <a:cs typeface="Courier New"/>
              </a:rPr>
              <a:t>java.io</a:t>
            </a:r>
            <a:r>
              <a:rPr lang="pl-PL" sz="1800" dirty="0">
                <a:latin typeface="Courier New"/>
                <a:cs typeface="Courier New"/>
              </a:rPr>
              <a:t>.*;</a:t>
            </a:r>
            <a:endParaRPr lang="pt-PT" sz="1800" dirty="0">
              <a:latin typeface="Courier New"/>
              <a:cs typeface="Courier New"/>
            </a:endParaRPr>
          </a:p>
          <a:p>
            <a:r>
              <a:rPr lang="pl-PL" sz="1800" dirty="0">
                <a:latin typeface="Courier New"/>
                <a:cs typeface="Courier New"/>
              </a:rPr>
              <a:t>public </a:t>
            </a:r>
            <a:r>
              <a:rPr lang="pl-PL" sz="1800" dirty="0" err="1">
                <a:latin typeface="Courier New"/>
                <a:cs typeface="Courier New"/>
              </a:rPr>
              <a:t>class</a:t>
            </a:r>
            <a:r>
              <a:rPr lang="pl-PL" sz="1800" dirty="0">
                <a:latin typeface="Courier New"/>
                <a:cs typeface="Courier New"/>
              </a:rPr>
              <a:t> </a:t>
            </a:r>
            <a:r>
              <a:rPr lang="pl-PL" sz="1800" b="1" dirty="0" err="1">
                <a:latin typeface="Courier New"/>
                <a:cs typeface="Courier New"/>
              </a:rPr>
              <a:t>Validacoes</a:t>
            </a:r>
            <a:r>
              <a:rPr lang="pl-PL" sz="1800" dirty="0">
                <a:latin typeface="Courier New"/>
                <a:cs typeface="Courier New"/>
              </a:rPr>
              <a:t> {</a:t>
            </a:r>
            <a:endParaRPr lang="pt-PT" sz="1800" dirty="0">
              <a:latin typeface="Courier New"/>
              <a:cs typeface="Courier New"/>
            </a:endParaRPr>
          </a:p>
          <a:p>
            <a:r>
              <a:rPr lang="pt-PT" sz="1800" dirty="0">
                <a:latin typeface="Courier New"/>
                <a:cs typeface="Courier New"/>
              </a:rPr>
              <a:t> . . . . .   </a:t>
            </a:r>
            <a:endParaRPr lang="pl-PL" sz="1800" dirty="0">
              <a:latin typeface="Courier New"/>
              <a:cs typeface="Courier New"/>
            </a:endParaRPr>
          </a:p>
          <a:p>
            <a:r>
              <a:rPr lang="pl-PL" sz="1800" dirty="0">
                <a:latin typeface="Courier New"/>
                <a:cs typeface="Courier New"/>
              </a:rPr>
              <a:t>}</a:t>
            </a:r>
            <a:endParaRPr lang="pt-PT" sz="1800" dirty="0">
              <a:latin typeface="Courier New" charset="0"/>
              <a:cs typeface="Times New Roman" charset="0"/>
            </a:endParaRPr>
          </a:p>
          <a:p>
            <a:pPr algn="just" eaLnBrk="1" hangingPunct="1"/>
            <a:r>
              <a:rPr lang="pt-PT" sz="1800" dirty="0" err="1">
                <a:latin typeface="Courier New" charset="0"/>
                <a:cs typeface="Times New Roman" charset="0"/>
              </a:rPr>
              <a:t>public</a:t>
            </a:r>
            <a:r>
              <a:rPr lang="pt-PT" sz="1800" dirty="0">
                <a:latin typeface="Courier New" charset="0"/>
                <a:cs typeface="Times New Roman" charset="0"/>
              </a:rPr>
              <a:t> </a:t>
            </a:r>
            <a:r>
              <a:rPr lang="pt-PT" sz="1800" dirty="0" err="1">
                <a:latin typeface="Courier New" charset="0"/>
                <a:cs typeface="Times New Roman" charset="0"/>
              </a:rPr>
              <a:t>class</a:t>
            </a:r>
            <a:r>
              <a:rPr lang="pt-PT" sz="1800" dirty="0">
                <a:latin typeface="Courier New" charset="0"/>
                <a:cs typeface="Times New Roman" charset="0"/>
              </a:rPr>
              <a:t> </a:t>
            </a:r>
            <a:r>
              <a:rPr lang="pt-PT" sz="1800" b="1" dirty="0">
                <a:latin typeface="Courier New" charset="0"/>
                <a:cs typeface="Times New Roman" charset="0"/>
              </a:rPr>
              <a:t>Estudante</a:t>
            </a:r>
            <a:r>
              <a:rPr lang="pt-PT" sz="1800" dirty="0">
                <a:latin typeface="Courier New" charset="0"/>
                <a:cs typeface="Times New Roman" charset="0"/>
              </a:rPr>
              <a:t> {</a:t>
            </a:r>
          </a:p>
          <a:p>
            <a:pPr algn="just" eaLnBrk="1" hangingPunct="1"/>
            <a:r>
              <a:rPr lang="pt-PT" sz="1800" dirty="0">
                <a:latin typeface="Courier New" charset="0"/>
                <a:cs typeface="Times New Roman" charset="0"/>
              </a:rPr>
              <a:t>  </a:t>
            </a:r>
            <a:r>
              <a:rPr lang="pt-PT" sz="1800" dirty="0" err="1">
                <a:latin typeface="Courier New" charset="0"/>
                <a:cs typeface="Times New Roman" charset="0"/>
              </a:rPr>
              <a:t>private</a:t>
            </a:r>
            <a:r>
              <a:rPr lang="pt-PT" sz="1800" dirty="0">
                <a:latin typeface="Courier New" charset="0"/>
                <a:cs typeface="Times New Roman" charset="0"/>
              </a:rPr>
              <a:t> </a:t>
            </a:r>
            <a:r>
              <a:rPr lang="pt-PT" sz="1800" dirty="0" err="1">
                <a:latin typeface="Courier New" charset="0"/>
                <a:cs typeface="Times New Roman" charset="0"/>
              </a:rPr>
              <a:t>Validacoes</a:t>
            </a:r>
            <a:r>
              <a:rPr lang="pt-PT" sz="1800" dirty="0">
                <a:latin typeface="Courier New" charset="0"/>
                <a:cs typeface="Times New Roman" charset="0"/>
              </a:rPr>
              <a:t> </a:t>
            </a:r>
            <a:r>
              <a:rPr lang="pt-PT" sz="1800" dirty="0" err="1">
                <a:latin typeface="Courier New" charset="0"/>
                <a:cs typeface="Times New Roman" charset="0"/>
              </a:rPr>
              <a:t>vv</a:t>
            </a:r>
            <a:r>
              <a:rPr lang="pt-PT" sz="1800" dirty="0">
                <a:latin typeface="Courier New" charset="0"/>
                <a:cs typeface="Times New Roman" charset="0"/>
              </a:rPr>
              <a:t>;</a:t>
            </a:r>
          </a:p>
          <a:p>
            <a:pPr algn="just" eaLnBrk="1" hangingPunct="1"/>
            <a:r>
              <a:rPr lang="pt-PT" sz="1800" dirty="0">
                <a:latin typeface="Courier New" charset="0"/>
                <a:cs typeface="Times New Roman" charset="0"/>
              </a:rPr>
              <a:t>  </a:t>
            </a:r>
            <a:r>
              <a:rPr lang="pt-PT" sz="1800" dirty="0" err="1">
                <a:latin typeface="Courier New" charset="0"/>
                <a:cs typeface="Times New Roman" charset="0"/>
              </a:rPr>
              <a:t>private</a:t>
            </a:r>
            <a:r>
              <a:rPr lang="pt-PT" sz="1800" dirty="0">
                <a:latin typeface="Courier New" charset="0"/>
                <a:cs typeface="Times New Roman" charset="0"/>
              </a:rPr>
              <a:t> </a:t>
            </a:r>
            <a:r>
              <a:rPr lang="pt-PT" sz="1800" dirty="0" err="1">
                <a:latin typeface="Courier New" charset="0"/>
                <a:cs typeface="Times New Roman" charset="0"/>
              </a:rPr>
              <a:t>String</a:t>
            </a:r>
            <a:r>
              <a:rPr lang="pt-PT" sz="1800" dirty="0">
                <a:latin typeface="Courier New" charset="0"/>
                <a:cs typeface="Times New Roman" charset="0"/>
              </a:rPr>
              <a:t> nome;</a:t>
            </a:r>
          </a:p>
          <a:p>
            <a:pPr algn="just" eaLnBrk="1" hangingPunct="1"/>
            <a:r>
              <a:rPr lang="pt-PT" sz="1800" dirty="0">
                <a:latin typeface="Courier New" charset="0"/>
                <a:cs typeface="Times New Roman" charset="0"/>
              </a:rPr>
              <a:t>  </a:t>
            </a:r>
            <a:r>
              <a:rPr lang="pt-PT" sz="1800" dirty="0" err="1">
                <a:latin typeface="Courier New" charset="0"/>
                <a:cs typeface="Times New Roman" charset="0"/>
              </a:rPr>
              <a:t>private</a:t>
            </a:r>
            <a:r>
              <a:rPr lang="pt-PT" sz="1800" dirty="0">
                <a:latin typeface="Courier New" charset="0"/>
                <a:cs typeface="Times New Roman" charset="0"/>
              </a:rPr>
              <a:t> byte notas[];</a:t>
            </a:r>
          </a:p>
          <a:p>
            <a:pPr algn="just" eaLnBrk="1" hangingPunct="1"/>
            <a:r>
              <a:rPr lang="pt-PT" sz="1800" dirty="0">
                <a:latin typeface="Courier New" charset="0"/>
                <a:cs typeface="Times New Roman" charset="0"/>
              </a:rPr>
              <a:t>  </a:t>
            </a:r>
            <a:r>
              <a:rPr lang="pt-PT" sz="1800" dirty="0" err="1">
                <a:latin typeface="Courier New" charset="0"/>
                <a:cs typeface="Times New Roman" charset="0"/>
              </a:rPr>
              <a:t>private</a:t>
            </a:r>
            <a:r>
              <a:rPr lang="pt-PT" sz="1800" dirty="0">
                <a:latin typeface="Courier New" charset="0"/>
                <a:cs typeface="Times New Roman" charset="0"/>
              </a:rPr>
              <a:t> byte media;</a:t>
            </a:r>
          </a:p>
          <a:p>
            <a:pPr algn="just" eaLnBrk="1" hangingPunct="1"/>
            <a:endParaRPr lang="pt-PT" sz="1800" dirty="0">
              <a:latin typeface="Courier New" charset="0"/>
              <a:cs typeface="Times New Roman" charset="0"/>
            </a:endParaRPr>
          </a:p>
          <a:p>
            <a:pPr algn="just" eaLnBrk="1" hangingPunct="1"/>
            <a:r>
              <a:rPr lang="pt-PT" sz="1800" dirty="0">
                <a:latin typeface="Courier New" charset="0"/>
                <a:cs typeface="Times New Roman" charset="0"/>
              </a:rPr>
              <a:t>  </a:t>
            </a:r>
            <a:r>
              <a:rPr lang="pt-PT" sz="1800" dirty="0" err="1">
                <a:latin typeface="Courier New" charset="0"/>
                <a:cs typeface="Times New Roman" charset="0"/>
              </a:rPr>
              <a:t>public</a:t>
            </a:r>
            <a:r>
              <a:rPr lang="pt-PT" sz="1800" dirty="0">
                <a:latin typeface="Courier New" charset="0"/>
                <a:cs typeface="Times New Roman" charset="0"/>
              </a:rPr>
              <a:t> </a:t>
            </a:r>
            <a:r>
              <a:rPr lang="pt-PT" sz="1800" b="1" dirty="0">
                <a:latin typeface="Courier New" charset="0"/>
                <a:cs typeface="Times New Roman" charset="0"/>
              </a:rPr>
              <a:t>Estudante</a:t>
            </a:r>
            <a:r>
              <a:rPr lang="pt-PT" sz="1800" dirty="0">
                <a:latin typeface="Courier New" charset="0"/>
                <a:cs typeface="Times New Roman" charset="0"/>
              </a:rPr>
              <a:t>() {</a:t>
            </a:r>
          </a:p>
          <a:p>
            <a:r>
              <a:rPr lang="pt-PT" sz="1800" dirty="0">
                <a:latin typeface="Courier New" charset="0"/>
                <a:cs typeface="Times New Roman" charset="0"/>
              </a:rPr>
              <a:t>   </a:t>
            </a:r>
            <a:r>
              <a:rPr lang="pt-PT" sz="1800" dirty="0" err="1">
                <a:latin typeface="Courier New" charset="0"/>
                <a:cs typeface="Times New Roman" charset="0"/>
              </a:rPr>
              <a:t>vv</a:t>
            </a:r>
            <a:r>
              <a:rPr lang="pt-PT" sz="1800" dirty="0">
                <a:latin typeface="Courier New" charset="0"/>
                <a:cs typeface="Times New Roman" charset="0"/>
              </a:rPr>
              <a:t> = </a:t>
            </a:r>
            <a:r>
              <a:rPr lang="pt-PT" sz="1800" dirty="0" err="1">
                <a:latin typeface="Courier New" charset="0"/>
                <a:cs typeface="Times New Roman" charset="0"/>
              </a:rPr>
              <a:t>new</a:t>
            </a:r>
            <a:r>
              <a:rPr lang="pt-PT" sz="1800" dirty="0">
                <a:latin typeface="Courier New" charset="0"/>
                <a:cs typeface="Times New Roman" charset="0"/>
              </a:rPr>
              <a:t> </a:t>
            </a:r>
            <a:r>
              <a:rPr lang="pt-PT" sz="1800" dirty="0" err="1">
                <a:latin typeface="Courier New" charset="0"/>
                <a:cs typeface="Times New Roman" charset="0"/>
              </a:rPr>
              <a:t>Validacoes</a:t>
            </a:r>
            <a:r>
              <a:rPr lang="pt-PT" sz="1800" dirty="0">
                <a:latin typeface="Courier New" charset="0"/>
                <a:cs typeface="Times New Roman" charset="0"/>
              </a:rPr>
              <a:t>();</a:t>
            </a:r>
          </a:p>
          <a:p>
            <a:r>
              <a:rPr lang="pt-PT" sz="1800" dirty="0">
                <a:latin typeface="Courier New" charset="0"/>
                <a:cs typeface="Times New Roman" charset="0"/>
              </a:rPr>
              <a:t>   </a:t>
            </a:r>
            <a:r>
              <a:rPr lang="pt-PT" sz="1700" dirty="0">
                <a:latin typeface="Courier New" charset="0"/>
                <a:cs typeface="Times New Roman" charset="0"/>
              </a:rPr>
              <a:t>nome = </a:t>
            </a:r>
            <a:r>
              <a:rPr lang="pt-PT" sz="1700" dirty="0" err="1">
                <a:latin typeface="Courier New" charset="0"/>
                <a:cs typeface="Times New Roman" charset="0"/>
              </a:rPr>
              <a:t>vv.validarString</a:t>
            </a:r>
            <a:r>
              <a:rPr lang="pt-PT" sz="1700" dirty="0">
                <a:latin typeface="Courier New" charset="0"/>
                <a:cs typeface="Times New Roman" charset="0"/>
              </a:rPr>
              <a:t>((byte)3,(byte)25,"Nome de estudante? ");</a:t>
            </a:r>
          </a:p>
          <a:p>
            <a:r>
              <a:rPr lang="pt-PT" sz="1800" dirty="0">
                <a:latin typeface="Courier New" charset="0"/>
                <a:cs typeface="Times New Roman" charset="0"/>
              </a:rPr>
              <a:t>  </a:t>
            </a:r>
            <a:r>
              <a:rPr lang="pt-PT" sz="1700" dirty="0">
                <a:latin typeface="Courier New" charset="0"/>
                <a:cs typeface="Times New Roman" charset="0"/>
              </a:rPr>
              <a:t> byte </a:t>
            </a:r>
            <a:r>
              <a:rPr lang="pt-PT" sz="1700" dirty="0" err="1">
                <a:latin typeface="Courier New" charset="0"/>
                <a:cs typeface="Times New Roman" charset="0"/>
              </a:rPr>
              <a:t>numNotas</a:t>
            </a:r>
            <a:r>
              <a:rPr lang="pt-PT" sz="1700" dirty="0">
                <a:latin typeface="Courier New" charset="0"/>
                <a:cs typeface="Times New Roman" charset="0"/>
              </a:rPr>
              <a:t> = </a:t>
            </a:r>
            <a:r>
              <a:rPr lang="pt-PT" sz="1700" dirty="0" err="1">
                <a:latin typeface="Courier New" charset="0"/>
                <a:cs typeface="Times New Roman" charset="0"/>
              </a:rPr>
              <a:t>vv.validarByte</a:t>
            </a:r>
            <a:r>
              <a:rPr lang="pt-PT" sz="1700" dirty="0">
                <a:latin typeface="Courier New" charset="0"/>
                <a:cs typeface="Times New Roman" charset="0"/>
              </a:rPr>
              <a:t>((byte)0,(byte)5,"Quantas notas?");</a:t>
            </a:r>
          </a:p>
          <a:p>
            <a:r>
              <a:rPr lang="pt-PT" sz="1800" dirty="0">
                <a:latin typeface="Courier New" charset="0"/>
                <a:cs typeface="Times New Roman" charset="0"/>
              </a:rPr>
              <a:t>   notas = </a:t>
            </a:r>
            <a:r>
              <a:rPr lang="pt-PT" sz="1800" dirty="0" err="1">
                <a:latin typeface="Courier New" charset="0"/>
                <a:cs typeface="Times New Roman" charset="0"/>
              </a:rPr>
              <a:t>introdNotas</a:t>
            </a:r>
            <a:r>
              <a:rPr lang="pt-PT" sz="1800" dirty="0">
                <a:latin typeface="Courier New" charset="0"/>
                <a:cs typeface="Times New Roman" charset="0"/>
              </a:rPr>
              <a:t>(</a:t>
            </a:r>
            <a:r>
              <a:rPr lang="pt-PT" sz="1800" dirty="0" err="1">
                <a:latin typeface="Courier New" charset="0"/>
                <a:cs typeface="Times New Roman" charset="0"/>
              </a:rPr>
              <a:t>numNotas</a:t>
            </a:r>
            <a:r>
              <a:rPr lang="pt-PT" sz="1800" dirty="0">
                <a:latin typeface="Courier New" charset="0"/>
                <a:cs typeface="Times New Roman" charset="0"/>
              </a:rPr>
              <a:t>);</a:t>
            </a:r>
          </a:p>
          <a:p>
            <a:r>
              <a:rPr lang="pt-PT" sz="1800" dirty="0">
                <a:latin typeface="Courier New" charset="0"/>
                <a:cs typeface="Times New Roman" charset="0"/>
              </a:rPr>
              <a:t>   media = </a:t>
            </a:r>
            <a:r>
              <a:rPr lang="pt-PT" sz="1800" dirty="0" err="1">
                <a:latin typeface="Courier New" charset="0"/>
                <a:cs typeface="Times New Roman" charset="0"/>
              </a:rPr>
              <a:t>calcMedia</a:t>
            </a:r>
            <a:r>
              <a:rPr lang="pt-PT" sz="1800" dirty="0">
                <a:latin typeface="Courier New" charset="0"/>
                <a:cs typeface="Times New Roman" charset="0"/>
              </a:rPr>
              <a:t>();  }</a:t>
            </a:r>
          </a:p>
          <a:p>
            <a:pPr algn="just" eaLnBrk="1" hangingPunct="1"/>
            <a:r>
              <a:rPr lang="pt-PT" sz="1800" dirty="0">
                <a:latin typeface="Courier New" charset="0"/>
                <a:cs typeface="Times New Roman" charset="0"/>
              </a:rPr>
              <a:t>  </a:t>
            </a:r>
          </a:p>
          <a:p>
            <a:pPr algn="just" eaLnBrk="1" hangingPunct="1"/>
            <a:r>
              <a:rPr lang="pt-PT" sz="1800" dirty="0">
                <a:latin typeface="Courier New" charset="0"/>
                <a:cs typeface="Times New Roman" charset="0"/>
              </a:rPr>
              <a:t>  //Cria </a:t>
            </a:r>
            <a:r>
              <a:rPr lang="pt-PT" sz="1800" dirty="0" err="1">
                <a:latin typeface="Courier New" charset="0"/>
                <a:cs typeface="Times New Roman" charset="0"/>
              </a:rPr>
              <a:t>array</a:t>
            </a:r>
            <a:r>
              <a:rPr lang="pt-PT" sz="1800" dirty="0">
                <a:latin typeface="Courier New" charset="0"/>
                <a:cs typeface="Times New Roman" charset="0"/>
              </a:rPr>
              <a:t> Notas e preenche com notas do aluno</a:t>
            </a:r>
          </a:p>
          <a:p>
            <a:pPr algn="just" eaLnBrk="1" hangingPunct="1"/>
            <a:r>
              <a:rPr lang="pt-PT" sz="1800" dirty="0">
                <a:latin typeface="Courier New" charset="0"/>
                <a:cs typeface="Times New Roman" charset="0"/>
              </a:rPr>
              <a:t>  </a:t>
            </a:r>
            <a:r>
              <a:rPr lang="pt-PT" sz="1800" dirty="0" err="1">
                <a:latin typeface="Courier New" charset="0"/>
                <a:cs typeface="Times New Roman" charset="0"/>
              </a:rPr>
              <a:t>private</a:t>
            </a:r>
            <a:r>
              <a:rPr lang="pt-PT" sz="1800" dirty="0">
                <a:latin typeface="Courier New" charset="0"/>
                <a:cs typeface="Times New Roman" charset="0"/>
              </a:rPr>
              <a:t> byte[] </a:t>
            </a:r>
            <a:r>
              <a:rPr lang="pt-PT" sz="1800" b="1" dirty="0" err="1">
                <a:latin typeface="Courier New" charset="0"/>
                <a:cs typeface="Times New Roman" charset="0"/>
              </a:rPr>
              <a:t>introdNotas</a:t>
            </a:r>
            <a:r>
              <a:rPr lang="pt-PT" sz="1800" dirty="0">
                <a:latin typeface="Courier New" charset="0"/>
                <a:cs typeface="Times New Roman" charset="0"/>
              </a:rPr>
              <a:t>(byte </a:t>
            </a:r>
            <a:r>
              <a:rPr lang="pt-PT" sz="1800" dirty="0" err="1">
                <a:latin typeface="Courier New" charset="0"/>
                <a:cs typeface="Times New Roman" charset="0"/>
              </a:rPr>
              <a:t>numN</a:t>
            </a:r>
            <a:r>
              <a:rPr lang="pt-PT" sz="1800" dirty="0">
                <a:latin typeface="Courier New" charset="0"/>
                <a:cs typeface="Times New Roman" charset="0"/>
              </a:rPr>
              <a:t>) {</a:t>
            </a:r>
          </a:p>
          <a:p>
            <a:pPr algn="just" eaLnBrk="1" hangingPunct="1"/>
            <a:r>
              <a:rPr lang="pt-PT" sz="1800" dirty="0">
                <a:latin typeface="Courier New" charset="0"/>
                <a:cs typeface="Times New Roman" charset="0"/>
              </a:rPr>
              <a:t>    notas = </a:t>
            </a:r>
            <a:r>
              <a:rPr lang="pt-PT" sz="1800" dirty="0" err="1">
                <a:latin typeface="Courier New" charset="0"/>
                <a:cs typeface="Times New Roman" charset="0"/>
              </a:rPr>
              <a:t>new</a:t>
            </a:r>
            <a:r>
              <a:rPr lang="pt-PT" sz="1800" dirty="0">
                <a:latin typeface="Courier New" charset="0"/>
                <a:cs typeface="Times New Roman" charset="0"/>
              </a:rPr>
              <a:t> byte[</a:t>
            </a:r>
            <a:r>
              <a:rPr lang="pt-PT" sz="1800" dirty="0" err="1">
                <a:latin typeface="Courier New" charset="0"/>
                <a:cs typeface="Times New Roman" charset="0"/>
              </a:rPr>
              <a:t>numN</a:t>
            </a:r>
            <a:r>
              <a:rPr lang="pt-PT" sz="1800" dirty="0">
                <a:latin typeface="Courier New" charset="0"/>
                <a:cs typeface="Times New Roman" charset="0"/>
              </a:rPr>
              <a:t>];</a:t>
            </a:r>
          </a:p>
          <a:p>
            <a:pPr algn="just" eaLnBrk="1" hangingPunct="1"/>
            <a:r>
              <a:rPr lang="pt-PT" sz="1800" dirty="0">
                <a:latin typeface="Courier New" charset="0"/>
                <a:cs typeface="Times New Roman" charset="0"/>
              </a:rPr>
              <a:t>    for (</a:t>
            </a:r>
            <a:r>
              <a:rPr lang="pt-PT" sz="1800" dirty="0" err="1">
                <a:latin typeface="Courier New" charset="0"/>
                <a:cs typeface="Times New Roman" charset="0"/>
              </a:rPr>
              <a:t>int</a:t>
            </a:r>
            <a:r>
              <a:rPr lang="pt-PT" sz="1800" dirty="0">
                <a:latin typeface="Courier New" charset="0"/>
                <a:cs typeface="Times New Roman" charset="0"/>
              </a:rPr>
              <a:t> i = 0; i &lt; </a:t>
            </a:r>
            <a:r>
              <a:rPr lang="pt-PT" sz="1800" dirty="0" err="1">
                <a:latin typeface="Courier New" charset="0"/>
                <a:cs typeface="Times New Roman" charset="0"/>
              </a:rPr>
              <a:t>numN</a:t>
            </a:r>
            <a:r>
              <a:rPr lang="pt-PT" sz="1800" dirty="0">
                <a:latin typeface="Courier New" charset="0"/>
                <a:cs typeface="Times New Roman" charset="0"/>
              </a:rPr>
              <a:t>; i++) {</a:t>
            </a:r>
          </a:p>
          <a:p>
            <a:pPr algn="just" eaLnBrk="1" hangingPunct="1"/>
            <a:r>
              <a:rPr lang="pt-PT" sz="1800" dirty="0">
                <a:latin typeface="Courier New" charset="0"/>
                <a:cs typeface="Times New Roman" charset="0"/>
              </a:rPr>
              <a:t>    notas[i] = </a:t>
            </a:r>
            <a:r>
              <a:rPr lang="pt-PT" sz="1800" dirty="0" err="1">
                <a:latin typeface="Courier New" charset="0"/>
                <a:cs typeface="Times New Roman" charset="0"/>
              </a:rPr>
              <a:t>vv.validarByte</a:t>
            </a:r>
            <a:r>
              <a:rPr lang="pt-PT" sz="1800" dirty="0">
                <a:latin typeface="Courier New" charset="0"/>
                <a:cs typeface="Times New Roman" charset="0"/>
              </a:rPr>
              <a:t>((byte)0,(byte)20,(i+1)+"-a nota: ");</a:t>
            </a:r>
          </a:p>
          <a:p>
            <a:pPr algn="just" eaLnBrk="1" hangingPunct="1"/>
            <a:r>
              <a:rPr lang="pt-PT" sz="1800" dirty="0">
                <a:latin typeface="Courier New" charset="0"/>
                <a:cs typeface="Times New Roman" charset="0"/>
              </a:rPr>
              <a:t>    }</a:t>
            </a:r>
          </a:p>
          <a:p>
            <a:pPr algn="just" eaLnBrk="1" hangingPunct="1"/>
            <a:r>
              <a:rPr lang="pt-PT" sz="1800" dirty="0">
                <a:latin typeface="Courier New" charset="0"/>
                <a:cs typeface="Times New Roman" charset="0"/>
              </a:rPr>
              <a:t>    </a:t>
            </a:r>
            <a:r>
              <a:rPr lang="pt-PT" sz="1800" dirty="0" err="1">
                <a:latin typeface="Courier New" charset="0"/>
                <a:cs typeface="Times New Roman" charset="0"/>
              </a:rPr>
              <a:t>return</a:t>
            </a:r>
            <a:r>
              <a:rPr lang="pt-PT" sz="1800" dirty="0">
                <a:latin typeface="Courier New" charset="0"/>
                <a:cs typeface="Times New Roman" charset="0"/>
              </a:rPr>
              <a:t> notas;</a:t>
            </a:r>
          </a:p>
          <a:p>
            <a:pPr algn="just" eaLnBrk="1" hangingPunct="1"/>
            <a:r>
              <a:rPr lang="pt-PT" sz="1800" dirty="0">
                <a:latin typeface="Courier New" charset="0"/>
                <a:cs typeface="Times New Roman" charset="0"/>
              </a:rPr>
              <a:t> 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88224" y="6381750"/>
            <a:ext cx="2133600" cy="476250"/>
          </a:xfrm>
        </p:spPr>
        <p:txBody>
          <a:bodyPr/>
          <a:lstStyle/>
          <a:p>
            <a:pPr>
              <a:defRPr/>
            </a:pPr>
            <a:fld id="{A1B5B113-53DC-C74A-9210-5F4FD7CAD065}" type="slidenum">
              <a:rPr lang="pt-PT" smtClean="0"/>
              <a:pPr>
                <a:defRPr/>
              </a:pPr>
              <a:t>5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91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911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911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911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911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911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911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911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911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911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911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9113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9113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9113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9113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0" y="41275"/>
            <a:ext cx="9144000" cy="6463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 eaLnBrk="1" hangingPunct="1"/>
            <a:r>
              <a:rPr lang="pt-PT" sz="1800" dirty="0">
                <a:latin typeface="Courier New" charset="0"/>
                <a:cs typeface="Times New Roman" charset="0"/>
              </a:rPr>
              <a:t>  //devolve uma </a:t>
            </a:r>
            <a:r>
              <a:rPr lang="pt-PT" sz="1800" dirty="0" err="1">
                <a:latin typeface="Courier New" charset="0"/>
                <a:cs typeface="Times New Roman" charset="0"/>
              </a:rPr>
              <a:t>String</a:t>
            </a:r>
            <a:r>
              <a:rPr lang="pt-PT" sz="1800" dirty="0">
                <a:latin typeface="Courier New" charset="0"/>
                <a:cs typeface="Times New Roman" charset="0"/>
              </a:rPr>
              <a:t> composta pelas notas de um estudante</a:t>
            </a:r>
          </a:p>
          <a:p>
            <a:pPr algn="just" eaLnBrk="1" hangingPunct="1"/>
            <a:r>
              <a:rPr lang="pt-PT" sz="1800" dirty="0">
                <a:latin typeface="Courier New" charset="0"/>
                <a:cs typeface="Times New Roman" charset="0"/>
              </a:rPr>
              <a:t>  </a:t>
            </a:r>
            <a:r>
              <a:rPr lang="pt-PT" sz="1800" dirty="0" err="1">
                <a:latin typeface="Courier New" charset="0"/>
                <a:cs typeface="Times New Roman" charset="0"/>
              </a:rPr>
              <a:t>private</a:t>
            </a:r>
            <a:r>
              <a:rPr lang="pt-PT" sz="1800" dirty="0">
                <a:latin typeface="Courier New" charset="0"/>
                <a:cs typeface="Times New Roman" charset="0"/>
              </a:rPr>
              <a:t> </a:t>
            </a:r>
            <a:r>
              <a:rPr lang="pt-PT" sz="1800" dirty="0" err="1">
                <a:latin typeface="Courier New" charset="0"/>
                <a:cs typeface="Times New Roman" charset="0"/>
              </a:rPr>
              <a:t>String</a:t>
            </a:r>
            <a:r>
              <a:rPr lang="pt-PT" sz="1800" dirty="0">
                <a:latin typeface="Courier New" charset="0"/>
                <a:cs typeface="Times New Roman" charset="0"/>
              </a:rPr>
              <a:t> </a:t>
            </a:r>
            <a:r>
              <a:rPr lang="pt-PT" sz="1800" b="1" dirty="0" err="1">
                <a:latin typeface="Courier New" charset="0"/>
                <a:cs typeface="Times New Roman" charset="0"/>
              </a:rPr>
              <a:t>verNotas</a:t>
            </a:r>
            <a:r>
              <a:rPr lang="pt-PT" sz="1800" dirty="0">
                <a:latin typeface="Courier New" charset="0"/>
                <a:cs typeface="Times New Roman" charset="0"/>
              </a:rPr>
              <a:t>() {</a:t>
            </a:r>
          </a:p>
          <a:p>
            <a:pPr algn="just" eaLnBrk="1" hangingPunct="1"/>
            <a:r>
              <a:rPr lang="pt-PT" sz="1800" dirty="0">
                <a:latin typeface="Courier New" charset="0"/>
                <a:cs typeface="Times New Roman" charset="0"/>
              </a:rPr>
              <a:t>    </a:t>
            </a:r>
            <a:r>
              <a:rPr lang="pt-PT" sz="1800" dirty="0" err="1">
                <a:latin typeface="Courier New" charset="0"/>
                <a:cs typeface="Times New Roman" charset="0"/>
              </a:rPr>
              <a:t>String</a:t>
            </a:r>
            <a:r>
              <a:rPr lang="pt-PT" sz="1800" dirty="0">
                <a:latin typeface="Courier New" charset="0"/>
                <a:cs typeface="Times New Roman" charset="0"/>
              </a:rPr>
              <a:t> visual="";           </a:t>
            </a:r>
          </a:p>
          <a:p>
            <a:pPr algn="just" eaLnBrk="1" hangingPunct="1"/>
            <a:r>
              <a:rPr lang="pt-PT" sz="1800" dirty="0">
                <a:latin typeface="Courier New" charset="0"/>
                <a:cs typeface="Times New Roman" charset="0"/>
              </a:rPr>
              <a:t>    for (byte k = 0; k &lt; </a:t>
            </a:r>
            <a:r>
              <a:rPr lang="pt-PT" sz="1800" dirty="0" err="1">
                <a:latin typeface="Courier New" charset="0"/>
                <a:cs typeface="Times New Roman" charset="0"/>
              </a:rPr>
              <a:t>notas.length</a:t>
            </a:r>
            <a:r>
              <a:rPr lang="pt-PT" sz="1800" dirty="0">
                <a:latin typeface="Courier New" charset="0"/>
                <a:cs typeface="Times New Roman" charset="0"/>
              </a:rPr>
              <a:t>; k++)</a:t>
            </a:r>
          </a:p>
          <a:p>
            <a:pPr algn="just" eaLnBrk="1" hangingPunct="1"/>
            <a:r>
              <a:rPr lang="pt-PT" sz="1800" dirty="0">
                <a:latin typeface="Courier New" charset="0"/>
                <a:cs typeface="Times New Roman" charset="0"/>
              </a:rPr>
              <a:t>      visual += notas[k]+" ";</a:t>
            </a:r>
          </a:p>
          <a:p>
            <a:pPr algn="just" eaLnBrk="1" hangingPunct="1"/>
            <a:r>
              <a:rPr lang="pt-PT" sz="1800" dirty="0">
                <a:latin typeface="Courier New" charset="0"/>
                <a:cs typeface="Times New Roman" charset="0"/>
              </a:rPr>
              <a:t>    </a:t>
            </a:r>
            <a:r>
              <a:rPr lang="pt-PT" sz="1800" dirty="0" err="1">
                <a:latin typeface="Courier New" charset="0"/>
                <a:cs typeface="Times New Roman" charset="0"/>
              </a:rPr>
              <a:t>return</a:t>
            </a:r>
            <a:r>
              <a:rPr lang="pt-PT" sz="1800" dirty="0">
                <a:latin typeface="Courier New" charset="0"/>
                <a:cs typeface="Times New Roman" charset="0"/>
              </a:rPr>
              <a:t> visual;</a:t>
            </a:r>
          </a:p>
          <a:p>
            <a:pPr algn="just" eaLnBrk="1" hangingPunct="1"/>
            <a:r>
              <a:rPr lang="pt-PT" sz="1800" dirty="0">
                <a:latin typeface="Courier New" charset="0"/>
                <a:cs typeface="Times New Roman" charset="0"/>
              </a:rPr>
              <a:t>  }</a:t>
            </a:r>
          </a:p>
          <a:p>
            <a:pPr algn="just" eaLnBrk="1" hangingPunct="1"/>
            <a:endParaRPr lang="pt-PT" sz="1800" dirty="0">
              <a:latin typeface="Courier New" charset="0"/>
              <a:cs typeface="Times New Roman" charset="0"/>
            </a:endParaRPr>
          </a:p>
          <a:p>
            <a:pPr algn="just" eaLnBrk="1" hangingPunct="1"/>
            <a:r>
              <a:rPr lang="pt-PT" sz="1800" dirty="0">
                <a:latin typeface="Courier New" charset="0"/>
                <a:cs typeface="Times New Roman" charset="0"/>
              </a:rPr>
              <a:t>  //Método para cálculo da média de um estudante</a:t>
            </a:r>
          </a:p>
          <a:p>
            <a:pPr algn="just" eaLnBrk="1" hangingPunct="1"/>
            <a:r>
              <a:rPr lang="pt-PT" sz="1800" dirty="0">
                <a:latin typeface="Courier New" charset="0"/>
                <a:cs typeface="Times New Roman" charset="0"/>
              </a:rPr>
              <a:t>  </a:t>
            </a:r>
            <a:r>
              <a:rPr lang="pt-PT" sz="1800" dirty="0" err="1">
                <a:latin typeface="Courier New" charset="0"/>
                <a:cs typeface="Times New Roman" charset="0"/>
              </a:rPr>
              <a:t>private</a:t>
            </a:r>
            <a:r>
              <a:rPr lang="pt-PT" sz="1800" dirty="0">
                <a:latin typeface="Courier New" charset="0"/>
                <a:cs typeface="Times New Roman" charset="0"/>
              </a:rPr>
              <a:t> byte </a:t>
            </a:r>
            <a:r>
              <a:rPr lang="pt-PT" sz="1800" b="1" dirty="0" err="1">
                <a:latin typeface="Courier New" charset="0"/>
                <a:cs typeface="Times New Roman" charset="0"/>
              </a:rPr>
              <a:t>calcMedia</a:t>
            </a:r>
            <a:r>
              <a:rPr lang="pt-PT" sz="1800" dirty="0">
                <a:latin typeface="Courier New" charset="0"/>
                <a:cs typeface="Times New Roman" charset="0"/>
              </a:rPr>
              <a:t>() {</a:t>
            </a:r>
          </a:p>
          <a:p>
            <a:pPr algn="just" eaLnBrk="1" hangingPunct="1"/>
            <a:r>
              <a:rPr lang="pt-PT" sz="1800" dirty="0">
                <a:latin typeface="Courier New" charset="0"/>
                <a:cs typeface="Times New Roman" charset="0"/>
              </a:rPr>
              <a:t>    byte soma = 0;</a:t>
            </a:r>
          </a:p>
          <a:p>
            <a:pPr algn="just" eaLnBrk="1" hangingPunct="1"/>
            <a:r>
              <a:rPr lang="pt-PT" sz="1800" dirty="0">
                <a:latin typeface="Courier New" charset="0"/>
                <a:cs typeface="Times New Roman" charset="0"/>
              </a:rPr>
              <a:t>    for (</a:t>
            </a:r>
            <a:r>
              <a:rPr lang="pt-PT" sz="1800" dirty="0" err="1">
                <a:latin typeface="Courier New" charset="0"/>
                <a:cs typeface="Times New Roman" charset="0"/>
              </a:rPr>
              <a:t>int</a:t>
            </a:r>
            <a:r>
              <a:rPr lang="pt-PT" sz="1800" dirty="0">
                <a:latin typeface="Courier New" charset="0"/>
                <a:cs typeface="Times New Roman" charset="0"/>
              </a:rPr>
              <a:t> z=0; z&lt;</a:t>
            </a:r>
            <a:r>
              <a:rPr lang="pt-PT" sz="1800" dirty="0" err="1">
                <a:latin typeface="Courier New" charset="0"/>
                <a:cs typeface="Times New Roman" charset="0"/>
              </a:rPr>
              <a:t>notas.length</a:t>
            </a:r>
            <a:r>
              <a:rPr lang="pt-PT" sz="1800" dirty="0">
                <a:latin typeface="Courier New" charset="0"/>
                <a:cs typeface="Times New Roman" charset="0"/>
              </a:rPr>
              <a:t>; z++)</a:t>
            </a:r>
          </a:p>
          <a:p>
            <a:pPr algn="just" eaLnBrk="1" hangingPunct="1"/>
            <a:r>
              <a:rPr lang="pt-PT" sz="1800" dirty="0">
                <a:latin typeface="Courier New" charset="0"/>
                <a:cs typeface="Times New Roman" charset="0"/>
              </a:rPr>
              <a:t>      soma += notas[z];</a:t>
            </a:r>
          </a:p>
          <a:p>
            <a:pPr algn="just" eaLnBrk="1" hangingPunct="1"/>
            <a:r>
              <a:rPr lang="pt-PT" sz="1800" dirty="0">
                <a:latin typeface="Courier New" charset="0"/>
                <a:cs typeface="Times New Roman" charset="0"/>
              </a:rPr>
              <a:t>    </a:t>
            </a:r>
            <a:r>
              <a:rPr lang="pt-PT" sz="1800" dirty="0" err="1">
                <a:latin typeface="Courier New" charset="0"/>
                <a:cs typeface="Times New Roman" charset="0"/>
              </a:rPr>
              <a:t>return</a:t>
            </a:r>
            <a:r>
              <a:rPr lang="pt-PT" sz="1800" dirty="0">
                <a:latin typeface="Courier New" charset="0"/>
                <a:cs typeface="Times New Roman" charset="0"/>
              </a:rPr>
              <a:t> (byte) </a:t>
            </a:r>
            <a:r>
              <a:rPr lang="pt-PT" sz="1800" dirty="0" err="1">
                <a:latin typeface="Courier New" charset="0"/>
                <a:cs typeface="Times New Roman" charset="0"/>
              </a:rPr>
              <a:t>Math.round</a:t>
            </a:r>
            <a:r>
              <a:rPr lang="pt-PT" sz="1800" dirty="0">
                <a:latin typeface="Courier New" charset="0"/>
                <a:cs typeface="Times New Roman" charset="0"/>
              </a:rPr>
              <a:t>(soma / </a:t>
            </a:r>
            <a:r>
              <a:rPr lang="pt-PT" sz="1800" dirty="0" err="1">
                <a:latin typeface="Courier New" charset="0"/>
                <a:cs typeface="Times New Roman" charset="0"/>
              </a:rPr>
              <a:t>notas.length</a:t>
            </a:r>
            <a:r>
              <a:rPr lang="pt-PT" sz="1800" dirty="0">
                <a:latin typeface="Courier New" charset="0"/>
                <a:cs typeface="Times New Roman" charset="0"/>
              </a:rPr>
              <a:t>);</a:t>
            </a:r>
          </a:p>
          <a:p>
            <a:pPr algn="just" eaLnBrk="1" hangingPunct="1"/>
            <a:r>
              <a:rPr lang="pt-PT" sz="1800" dirty="0">
                <a:latin typeface="Courier New" charset="0"/>
                <a:cs typeface="Times New Roman" charset="0"/>
              </a:rPr>
              <a:t>  }</a:t>
            </a:r>
          </a:p>
          <a:p>
            <a:pPr algn="just" eaLnBrk="1" hangingPunct="1"/>
            <a:endParaRPr lang="pt-PT" sz="1800" dirty="0">
              <a:latin typeface="Courier New" charset="0"/>
              <a:cs typeface="Times New Roman" charset="0"/>
            </a:endParaRPr>
          </a:p>
          <a:p>
            <a:pPr algn="just" eaLnBrk="1" hangingPunct="1"/>
            <a:r>
              <a:rPr lang="pt-PT" sz="1800" dirty="0">
                <a:latin typeface="Courier New" charset="0"/>
                <a:cs typeface="Times New Roman" charset="0"/>
              </a:rPr>
              <a:t>  </a:t>
            </a:r>
            <a:r>
              <a:rPr lang="pt-PT" sz="1800" dirty="0" err="1">
                <a:latin typeface="Courier New" charset="0"/>
                <a:cs typeface="Times New Roman" charset="0"/>
              </a:rPr>
              <a:t>public</a:t>
            </a:r>
            <a:r>
              <a:rPr lang="pt-PT" sz="1800" dirty="0">
                <a:latin typeface="Courier New" charset="0"/>
                <a:cs typeface="Times New Roman" charset="0"/>
              </a:rPr>
              <a:t> byte </a:t>
            </a:r>
            <a:r>
              <a:rPr lang="pt-PT" sz="1800" b="1" dirty="0" err="1">
                <a:latin typeface="Courier New" charset="0"/>
                <a:cs typeface="Times New Roman" charset="0"/>
              </a:rPr>
              <a:t>getMedia</a:t>
            </a:r>
            <a:r>
              <a:rPr lang="pt-PT" sz="1800" dirty="0">
                <a:latin typeface="Courier New" charset="0"/>
                <a:cs typeface="Times New Roman" charset="0"/>
              </a:rPr>
              <a:t>() { </a:t>
            </a:r>
          </a:p>
          <a:p>
            <a:pPr algn="just" eaLnBrk="1" hangingPunct="1"/>
            <a:r>
              <a:rPr lang="pt-PT" sz="1800" dirty="0">
                <a:latin typeface="Courier New" charset="0"/>
                <a:cs typeface="Times New Roman" charset="0"/>
              </a:rPr>
              <a:t>    </a:t>
            </a:r>
            <a:r>
              <a:rPr lang="pt-PT" sz="1800" dirty="0" err="1">
                <a:latin typeface="Courier New" charset="0"/>
                <a:cs typeface="Times New Roman" charset="0"/>
              </a:rPr>
              <a:t>return</a:t>
            </a:r>
            <a:r>
              <a:rPr lang="pt-PT" sz="1800" dirty="0">
                <a:latin typeface="Courier New" charset="0"/>
                <a:cs typeface="Times New Roman" charset="0"/>
              </a:rPr>
              <a:t> media; }</a:t>
            </a:r>
          </a:p>
          <a:p>
            <a:pPr algn="just" eaLnBrk="1" hangingPunct="1"/>
            <a:endParaRPr lang="pt-PT" sz="1800" dirty="0">
              <a:latin typeface="Courier New" charset="0"/>
              <a:cs typeface="Times New Roman" charset="0"/>
            </a:endParaRPr>
          </a:p>
          <a:p>
            <a:pPr algn="just" eaLnBrk="1" hangingPunct="1"/>
            <a:r>
              <a:rPr lang="pt-PT" sz="1800" dirty="0">
                <a:latin typeface="Courier New" charset="0"/>
                <a:cs typeface="Times New Roman" charset="0"/>
              </a:rPr>
              <a:t>  </a:t>
            </a:r>
            <a:r>
              <a:rPr lang="pt-PT" sz="1800" dirty="0" err="1">
                <a:latin typeface="Courier New" charset="0"/>
                <a:cs typeface="Times New Roman" charset="0"/>
              </a:rPr>
              <a:t>public</a:t>
            </a:r>
            <a:r>
              <a:rPr lang="pt-PT" sz="1800" dirty="0">
                <a:latin typeface="Courier New" charset="0"/>
                <a:cs typeface="Times New Roman" charset="0"/>
              </a:rPr>
              <a:t> </a:t>
            </a:r>
            <a:r>
              <a:rPr lang="pt-PT" sz="1800" dirty="0" err="1">
                <a:latin typeface="Courier New" charset="0"/>
                <a:cs typeface="Times New Roman" charset="0"/>
              </a:rPr>
              <a:t>String</a:t>
            </a:r>
            <a:r>
              <a:rPr lang="pt-PT" sz="1800" dirty="0">
                <a:latin typeface="Courier New" charset="0"/>
                <a:cs typeface="Times New Roman" charset="0"/>
              </a:rPr>
              <a:t> </a:t>
            </a:r>
            <a:r>
              <a:rPr lang="pt-PT" sz="1800" b="1" dirty="0" err="1">
                <a:latin typeface="Courier New" charset="0"/>
                <a:cs typeface="Times New Roman" charset="0"/>
              </a:rPr>
              <a:t>toString</a:t>
            </a:r>
            <a:r>
              <a:rPr lang="pt-PT" sz="1800" dirty="0">
                <a:latin typeface="Courier New" charset="0"/>
                <a:cs typeface="Times New Roman" charset="0"/>
              </a:rPr>
              <a:t>() {</a:t>
            </a:r>
          </a:p>
          <a:p>
            <a:pPr algn="just" eaLnBrk="1" hangingPunct="1"/>
            <a:r>
              <a:rPr lang="pt-PT" sz="1800" dirty="0">
                <a:latin typeface="Courier New" charset="0"/>
                <a:cs typeface="Times New Roman" charset="0"/>
              </a:rPr>
              <a:t>   </a:t>
            </a:r>
            <a:r>
              <a:rPr lang="pt-PT" sz="1800" dirty="0" err="1">
                <a:latin typeface="Courier New" charset="0"/>
                <a:cs typeface="Times New Roman" charset="0"/>
              </a:rPr>
              <a:t>return</a:t>
            </a:r>
            <a:r>
              <a:rPr lang="pt-PT" sz="1800" dirty="0">
                <a:latin typeface="Courier New" charset="0"/>
                <a:cs typeface="Times New Roman" charset="0"/>
              </a:rPr>
              <a:t> nome+", notas: "+</a:t>
            </a:r>
            <a:r>
              <a:rPr lang="pt-PT" sz="1800" dirty="0" err="1">
                <a:latin typeface="Courier New" charset="0"/>
                <a:cs typeface="Times New Roman" charset="0"/>
              </a:rPr>
              <a:t>verNotas</a:t>
            </a:r>
            <a:r>
              <a:rPr lang="pt-PT" sz="1800">
                <a:latin typeface="Courier New" charset="0"/>
                <a:cs typeface="Times New Roman" charset="0"/>
              </a:rPr>
              <a:t>()+", Media="+</a:t>
            </a:r>
            <a:r>
              <a:rPr lang="pt-PT" sz="1800" dirty="0">
                <a:latin typeface="Courier New" charset="0"/>
                <a:cs typeface="Times New Roman" charset="0"/>
              </a:rPr>
              <a:t>media+"\n";</a:t>
            </a:r>
          </a:p>
          <a:p>
            <a:pPr algn="just" eaLnBrk="1" hangingPunct="1"/>
            <a:r>
              <a:rPr lang="pt-PT" sz="1800" dirty="0">
                <a:latin typeface="Courier New" charset="0"/>
                <a:cs typeface="Times New Roman" charset="0"/>
              </a:rPr>
              <a:t>  }</a:t>
            </a:r>
          </a:p>
          <a:p>
            <a:pPr algn="just" eaLnBrk="1" hangingPunct="1"/>
            <a:r>
              <a:rPr lang="pt-PT" sz="1800" dirty="0">
                <a:latin typeface="Courier New" charset="0"/>
                <a:cs typeface="Times New Roman" charset="0"/>
              </a:rPr>
              <a:t>}</a:t>
            </a:r>
            <a:endParaRPr lang="en-US" sz="1800" dirty="0">
              <a:latin typeface="Times New Roman" charset="0"/>
              <a:cs typeface="Times New Roman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88224" y="6381750"/>
            <a:ext cx="2133600" cy="476250"/>
          </a:xfrm>
        </p:spPr>
        <p:txBody>
          <a:bodyPr/>
          <a:lstStyle/>
          <a:p>
            <a:pPr>
              <a:defRPr/>
            </a:pPr>
            <a:fld id="{A1B5B113-53DC-C74A-9210-5F4FD7CAD065}" type="slidenum">
              <a:rPr lang="pt-PT" smtClean="0"/>
              <a:pPr>
                <a:defRPr/>
              </a:pPr>
              <a:t>6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91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91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911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911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911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911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911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911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911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911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9113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9113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0" y="-100013"/>
            <a:ext cx="9144000" cy="711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79388" indent="63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1" eaLnBrk="1" hangingPunct="1"/>
            <a:r>
              <a:rPr lang="en-US" sz="1800" dirty="0">
                <a:latin typeface="Courier New" charset="0"/>
              </a:rPr>
              <a:t>import </a:t>
            </a:r>
            <a:r>
              <a:rPr lang="en-US" sz="1800" dirty="0" err="1">
                <a:latin typeface="Courier New" charset="0"/>
              </a:rPr>
              <a:t>java.util.Vector</a:t>
            </a:r>
            <a:r>
              <a:rPr lang="en-US" sz="1800" dirty="0">
                <a:latin typeface="Courier New" charset="0"/>
              </a:rPr>
              <a:t>;</a:t>
            </a:r>
          </a:p>
          <a:p>
            <a:pPr lvl="1" eaLnBrk="1" hangingPunct="1"/>
            <a:r>
              <a:rPr lang="en-US" sz="1800" dirty="0">
                <a:latin typeface="Courier New" charset="0"/>
              </a:rPr>
              <a:t>public class </a:t>
            </a:r>
            <a:r>
              <a:rPr lang="en-US" sz="1800" b="1" dirty="0" err="1">
                <a:latin typeface="Courier New" charset="0"/>
              </a:rPr>
              <a:t>TurmaVector</a:t>
            </a:r>
            <a:r>
              <a:rPr lang="en-US" sz="1800" dirty="0">
                <a:latin typeface="Courier New" charset="0"/>
              </a:rPr>
              <a:t> {</a:t>
            </a:r>
          </a:p>
          <a:p>
            <a:pPr lvl="1" eaLnBrk="1" hangingPunct="1"/>
            <a:r>
              <a:rPr lang="en-US" sz="1800" dirty="0">
                <a:latin typeface="Courier New" charset="0"/>
              </a:rPr>
              <a:t>  private Vector </a:t>
            </a:r>
            <a:r>
              <a:rPr lang="en-US" sz="1800" dirty="0" err="1">
                <a:latin typeface="Courier New" charset="0"/>
              </a:rPr>
              <a:t>lista</a:t>
            </a:r>
            <a:r>
              <a:rPr lang="en-US" sz="1800" dirty="0">
                <a:latin typeface="Courier New" charset="0"/>
              </a:rPr>
              <a:t>;</a:t>
            </a:r>
          </a:p>
          <a:p>
            <a:pPr lvl="1" eaLnBrk="1" hangingPunct="1"/>
            <a:endParaRPr lang="en-US" sz="800" dirty="0">
              <a:latin typeface="Courier New" charset="0"/>
            </a:endParaRPr>
          </a:p>
          <a:p>
            <a:pPr lvl="1" eaLnBrk="1" hangingPunct="1"/>
            <a:r>
              <a:rPr lang="en-US" sz="1800" dirty="0">
                <a:latin typeface="Courier New" charset="0"/>
              </a:rPr>
              <a:t>  public </a:t>
            </a:r>
            <a:r>
              <a:rPr lang="en-US" sz="1800" b="1" dirty="0" err="1">
                <a:latin typeface="Courier New" charset="0"/>
              </a:rPr>
              <a:t>TurmaVector</a:t>
            </a:r>
            <a:r>
              <a:rPr lang="en-US" sz="1800" dirty="0">
                <a:latin typeface="Courier New" charset="0"/>
              </a:rPr>
              <a:t>()  { </a:t>
            </a:r>
            <a:r>
              <a:rPr lang="en-US" sz="1800" dirty="0" err="1">
                <a:latin typeface="Courier New" charset="0"/>
              </a:rPr>
              <a:t>lista</a:t>
            </a:r>
            <a:r>
              <a:rPr lang="en-US" sz="1800" dirty="0">
                <a:latin typeface="Courier New" charset="0"/>
              </a:rPr>
              <a:t> = new Vector(); }</a:t>
            </a:r>
          </a:p>
          <a:p>
            <a:pPr lvl="1" eaLnBrk="1" hangingPunct="1"/>
            <a:endParaRPr lang="en-US" sz="800" dirty="0">
              <a:latin typeface="Courier New" charset="0"/>
            </a:endParaRPr>
          </a:p>
          <a:p>
            <a:pPr lvl="1" eaLnBrk="1" hangingPunct="1"/>
            <a:r>
              <a:rPr lang="en-US" sz="1800" dirty="0">
                <a:latin typeface="Courier New" charset="0"/>
              </a:rPr>
              <a:t>  public void </a:t>
            </a:r>
            <a:r>
              <a:rPr lang="en-US" sz="1800" b="1" dirty="0" err="1">
                <a:latin typeface="Courier New" charset="0"/>
              </a:rPr>
              <a:t>adicEstudante</a:t>
            </a:r>
            <a:r>
              <a:rPr lang="en-US" sz="1800" dirty="0">
                <a:latin typeface="Courier New" charset="0"/>
              </a:rPr>
              <a:t>() {</a:t>
            </a:r>
          </a:p>
          <a:p>
            <a:pPr lvl="1" eaLnBrk="1" hangingPunct="1"/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Estudante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est</a:t>
            </a:r>
            <a:r>
              <a:rPr lang="en-US" sz="1800" dirty="0">
                <a:latin typeface="Courier New" charset="0"/>
              </a:rPr>
              <a:t> = new </a:t>
            </a:r>
            <a:r>
              <a:rPr lang="en-US" sz="1800" dirty="0" err="1">
                <a:latin typeface="Courier New" charset="0"/>
              </a:rPr>
              <a:t>Estudante</a:t>
            </a:r>
            <a:r>
              <a:rPr lang="en-US" sz="1800" dirty="0">
                <a:latin typeface="Courier New" charset="0"/>
              </a:rPr>
              <a:t>();</a:t>
            </a:r>
          </a:p>
          <a:p>
            <a:pPr lvl="1" eaLnBrk="1" hangingPunct="1"/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lista.addElement</a:t>
            </a:r>
            <a:r>
              <a:rPr lang="en-US" sz="1800" dirty="0">
                <a:latin typeface="Courier New" charset="0"/>
              </a:rPr>
              <a:t>(</a:t>
            </a:r>
            <a:r>
              <a:rPr lang="en-US" sz="1800" dirty="0" err="1">
                <a:latin typeface="Courier New" charset="0"/>
              </a:rPr>
              <a:t>est</a:t>
            </a:r>
            <a:r>
              <a:rPr lang="en-US" sz="1800" dirty="0">
                <a:latin typeface="Courier New" charset="0"/>
              </a:rPr>
              <a:t>);</a:t>
            </a:r>
          </a:p>
          <a:p>
            <a:pPr lvl="1" eaLnBrk="1" hangingPunct="1"/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lista.trimToSize</a:t>
            </a:r>
            <a:r>
              <a:rPr lang="en-US" sz="1800" dirty="0">
                <a:latin typeface="Courier New" charset="0"/>
              </a:rPr>
              <a:t>();</a:t>
            </a:r>
          </a:p>
          <a:p>
            <a:pPr lvl="1" eaLnBrk="1" hangingPunct="1"/>
            <a:r>
              <a:rPr lang="en-US" sz="1800" dirty="0">
                <a:latin typeface="Courier New" charset="0"/>
              </a:rPr>
              <a:t>  }</a:t>
            </a:r>
          </a:p>
          <a:p>
            <a:pPr lvl="1" eaLnBrk="1" hangingPunct="1"/>
            <a:endParaRPr lang="en-US" sz="800" dirty="0">
              <a:latin typeface="Courier New" charset="0"/>
            </a:endParaRPr>
          </a:p>
          <a:p>
            <a:pPr lvl="1" eaLnBrk="1" hangingPunct="1"/>
            <a:r>
              <a:rPr lang="en-US" sz="1800" dirty="0">
                <a:latin typeface="Courier New" charset="0"/>
              </a:rPr>
              <a:t>  public String </a:t>
            </a:r>
            <a:r>
              <a:rPr lang="en-US" sz="1800" b="1" dirty="0" err="1">
                <a:latin typeface="Courier New" charset="0"/>
              </a:rPr>
              <a:t>toString</a:t>
            </a:r>
            <a:r>
              <a:rPr lang="en-US" sz="1800" dirty="0">
                <a:latin typeface="Courier New" charset="0"/>
              </a:rPr>
              <a:t>() {</a:t>
            </a:r>
          </a:p>
          <a:p>
            <a:pPr lvl="1" eaLnBrk="1" hangingPunct="1"/>
            <a:r>
              <a:rPr lang="en-US" sz="1800" dirty="0">
                <a:latin typeface="Courier New" charset="0"/>
              </a:rPr>
              <a:t>    String </a:t>
            </a:r>
            <a:r>
              <a:rPr lang="en-US" sz="1800" dirty="0" err="1">
                <a:latin typeface="Courier New" charset="0"/>
              </a:rPr>
              <a:t>visualizar</a:t>
            </a:r>
            <a:r>
              <a:rPr lang="en-US" sz="1800" dirty="0">
                <a:latin typeface="Courier New" charset="0"/>
              </a:rPr>
              <a:t>="";</a:t>
            </a:r>
          </a:p>
          <a:p>
            <a:pPr lvl="1" eaLnBrk="1" hangingPunct="1"/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numEst</a:t>
            </a:r>
            <a:r>
              <a:rPr lang="en-US" sz="1800" dirty="0">
                <a:latin typeface="Courier New" charset="0"/>
              </a:rPr>
              <a:t> = </a:t>
            </a:r>
            <a:r>
              <a:rPr lang="en-US" sz="1800" dirty="0" err="1">
                <a:latin typeface="Courier New" charset="0"/>
              </a:rPr>
              <a:t>lista.size</a:t>
            </a:r>
            <a:r>
              <a:rPr lang="en-US" sz="1800" dirty="0">
                <a:latin typeface="Courier New" charset="0"/>
              </a:rPr>
              <a:t>();</a:t>
            </a:r>
          </a:p>
          <a:p>
            <a:pPr lvl="1" eaLnBrk="1" hangingPunct="1"/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Estudante</a:t>
            </a:r>
            <a:r>
              <a:rPr lang="en-US" sz="1800" dirty="0">
                <a:latin typeface="Courier New" charset="0"/>
              </a:rPr>
              <a:t> temp;</a:t>
            </a:r>
          </a:p>
          <a:p>
            <a:pPr lvl="1" eaLnBrk="1" hangingPunct="1"/>
            <a:r>
              <a:rPr lang="en-US" sz="1800" dirty="0">
                <a:latin typeface="Courier New" charset="0"/>
              </a:rPr>
              <a:t>    for (</a:t>
            </a: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k=0;k&lt;</a:t>
            </a:r>
            <a:r>
              <a:rPr lang="en-US" sz="1800" dirty="0" err="1">
                <a:latin typeface="Courier New" charset="0"/>
              </a:rPr>
              <a:t>numEst</a:t>
            </a:r>
            <a:r>
              <a:rPr lang="en-US" sz="1800" dirty="0">
                <a:latin typeface="Courier New" charset="0"/>
              </a:rPr>
              <a:t>; k++) {</a:t>
            </a:r>
          </a:p>
          <a:p>
            <a:pPr lvl="1" eaLnBrk="1" hangingPunct="1"/>
            <a:r>
              <a:rPr lang="en-US" sz="1800" dirty="0">
                <a:latin typeface="Courier New" charset="0"/>
              </a:rPr>
              <a:t>      temp = (</a:t>
            </a:r>
            <a:r>
              <a:rPr lang="en-US" sz="1800" dirty="0" err="1">
                <a:latin typeface="Courier New" charset="0"/>
              </a:rPr>
              <a:t>Estudante</a:t>
            </a:r>
            <a:r>
              <a:rPr lang="en-US" sz="1800" dirty="0">
                <a:latin typeface="Courier New" charset="0"/>
              </a:rPr>
              <a:t>)</a:t>
            </a:r>
            <a:r>
              <a:rPr lang="en-US" sz="1800" dirty="0" err="1">
                <a:latin typeface="Courier New" charset="0"/>
              </a:rPr>
              <a:t>lista.elementAt</a:t>
            </a:r>
            <a:r>
              <a:rPr lang="en-US" sz="1800" dirty="0">
                <a:latin typeface="Courier New" charset="0"/>
              </a:rPr>
              <a:t>(k);</a:t>
            </a:r>
          </a:p>
          <a:p>
            <a:pPr lvl="1" eaLnBrk="1" hangingPunct="1"/>
            <a:r>
              <a:rPr lang="en-US" sz="1800" dirty="0">
                <a:latin typeface="Courier New" charset="0"/>
              </a:rPr>
              <a:t>      </a:t>
            </a:r>
            <a:r>
              <a:rPr lang="en-US" sz="1800" dirty="0" err="1">
                <a:latin typeface="Courier New" charset="0"/>
              </a:rPr>
              <a:t>visualizar</a:t>
            </a:r>
            <a:r>
              <a:rPr lang="en-US" sz="1800" dirty="0">
                <a:latin typeface="Courier New" charset="0"/>
              </a:rPr>
              <a:t> += </a:t>
            </a:r>
            <a:r>
              <a:rPr lang="en-US" sz="1800" dirty="0" err="1">
                <a:latin typeface="Courier New" charset="0"/>
              </a:rPr>
              <a:t>temp.toString</a:t>
            </a:r>
            <a:r>
              <a:rPr lang="en-US" sz="1800" dirty="0">
                <a:latin typeface="Courier New" charset="0"/>
              </a:rPr>
              <a:t>();  //.</a:t>
            </a:r>
            <a:r>
              <a:rPr lang="en-US" sz="1800" dirty="0" err="1">
                <a:latin typeface="Courier New" charset="0"/>
              </a:rPr>
              <a:t>toString</a:t>
            </a:r>
            <a:r>
              <a:rPr lang="en-US" sz="1800" dirty="0">
                <a:latin typeface="Courier New" charset="0"/>
              </a:rPr>
              <a:t>() </a:t>
            </a:r>
            <a:r>
              <a:rPr lang="en-US" sz="1800" dirty="0" err="1">
                <a:latin typeface="Courier New" charset="0"/>
              </a:rPr>
              <a:t>é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opcional</a:t>
            </a:r>
            <a:endParaRPr lang="en-US" sz="1800" dirty="0">
              <a:latin typeface="Courier New" charset="0"/>
            </a:endParaRPr>
          </a:p>
          <a:p>
            <a:pPr lvl="1" eaLnBrk="1" hangingPunct="1"/>
            <a:r>
              <a:rPr lang="en-US" sz="1800" dirty="0">
                <a:latin typeface="Courier New" charset="0"/>
              </a:rPr>
              <a:t>    }</a:t>
            </a:r>
          </a:p>
          <a:p>
            <a:pPr lvl="1" eaLnBrk="1" hangingPunct="1"/>
            <a:r>
              <a:rPr lang="en-US" sz="1800" dirty="0">
                <a:latin typeface="Courier New" charset="0"/>
              </a:rPr>
              <a:t>    return </a:t>
            </a:r>
            <a:r>
              <a:rPr lang="en-US" sz="1800" dirty="0" err="1">
                <a:latin typeface="Courier New" charset="0"/>
              </a:rPr>
              <a:t>visualizar</a:t>
            </a:r>
            <a:r>
              <a:rPr lang="en-US" sz="1800" dirty="0">
                <a:latin typeface="Courier New" charset="0"/>
              </a:rPr>
              <a:t>;</a:t>
            </a:r>
          </a:p>
          <a:p>
            <a:pPr lvl="1" eaLnBrk="1" hangingPunct="1"/>
            <a:r>
              <a:rPr lang="en-US" sz="1800" dirty="0">
                <a:latin typeface="Courier New" charset="0"/>
              </a:rPr>
              <a:t>  }</a:t>
            </a:r>
          </a:p>
          <a:p>
            <a:pPr lvl="1" eaLnBrk="1" hangingPunct="1"/>
            <a:r>
              <a:rPr lang="en-US" sz="1800" dirty="0">
                <a:latin typeface="Courier New" charset="0"/>
              </a:rPr>
              <a:t>  public void </a:t>
            </a:r>
            <a:r>
              <a:rPr lang="en-US" sz="1800" b="1" dirty="0" err="1">
                <a:latin typeface="Courier New" charset="0"/>
              </a:rPr>
              <a:t>ordenar</a:t>
            </a:r>
            <a:r>
              <a:rPr lang="en-US" sz="1800" dirty="0">
                <a:latin typeface="Courier New" charset="0"/>
              </a:rPr>
              <a:t>() {</a:t>
            </a:r>
          </a:p>
          <a:p>
            <a:pPr lvl="1" eaLnBrk="1" hangingPunct="1"/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Ordenacao</a:t>
            </a:r>
            <a:r>
              <a:rPr lang="en-US" sz="1800" dirty="0">
                <a:latin typeface="Courier New" charset="0"/>
              </a:rPr>
              <a:t> or = new </a:t>
            </a:r>
            <a:r>
              <a:rPr lang="en-US" sz="1800" dirty="0" err="1">
                <a:latin typeface="Courier New" charset="0"/>
              </a:rPr>
              <a:t>Ordenacao</a:t>
            </a:r>
            <a:r>
              <a:rPr lang="en-US" sz="1800" dirty="0">
                <a:latin typeface="Courier New" charset="0"/>
              </a:rPr>
              <a:t>();</a:t>
            </a:r>
          </a:p>
          <a:p>
            <a:pPr lvl="1" eaLnBrk="1" hangingPunct="1"/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or.ordenaTurma</a:t>
            </a:r>
            <a:r>
              <a:rPr lang="en-US" sz="1800" dirty="0">
                <a:latin typeface="Courier New" charset="0"/>
              </a:rPr>
              <a:t>(</a:t>
            </a:r>
            <a:r>
              <a:rPr lang="en-US" sz="1800" dirty="0" err="1">
                <a:latin typeface="Courier New" charset="0"/>
              </a:rPr>
              <a:t>lista</a:t>
            </a:r>
            <a:r>
              <a:rPr lang="en-US" sz="1800" dirty="0">
                <a:latin typeface="Courier New" charset="0"/>
              </a:rPr>
              <a:t>);</a:t>
            </a:r>
          </a:p>
          <a:p>
            <a:pPr lvl="1" eaLnBrk="1" hangingPunct="1"/>
            <a:r>
              <a:rPr lang="en-US" sz="1800" dirty="0">
                <a:latin typeface="Courier New" charset="0"/>
              </a:rPr>
              <a:t>  }</a:t>
            </a:r>
          </a:p>
          <a:p>
            <a:pPr lvl="1" eaLnBrk="1" hangingPunct="1"/>
            <a:r>
              <a:rPr lang="en-US" sz="1800" dirty="0">
                <a:latin typeface="Courier New" charset="0"/>
              </a:rPr>
              <a:t>}</a:t>
            </a:r>
            <a:endParaRPr lang="pt-PT" sz="1800" dirty="0">
              <a:latin typeface="Courier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B5B113-53DC-C74A-9210-5F4FD7CAD065}" type="slidenum">
              <a:rPr lang="pt-PT" smtClean="0"/>
              <a:pPr>
                <a:defRPr/>
              </a:pPr>
              <a:t>7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1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91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911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911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911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911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911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911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911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911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911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9113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9113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9113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9113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9113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9113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14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PT" dirty="0" err="1">
                <a:latin typeface="Courier New" charset="0"/>
              </a:rPr>
              <a:t>import</a:t>
            </a:r>
            <a:r>
              <a:rPr lang="pt-PT" dirty="0">
                <a:latin typeface="Courier New" charset="0"/>
              </a:rPr>
              <a:t> </a:t>
            </a:r>
            <a:r>
              <a:rPr lang="pt-PT" dirty="0" err="1">
                <a:latin typeface="Courier New" charset="0"/>
              </a:rPr>
              <a:t>java.util.Vector</a:t>
            </a:r>
            <a:r>
              <a:rPr lang="pt-PT" dirty="0">
                <a:latin typeface="Courier New" charset="0"/>
              </a:rPr>
              <a:t>;</a:t>
            </a:r>
          </a:p>
          <a:p>
            <a:pPr eaLnBrk="1" hangingPunct="1">
              <a:defRPr/>
            </a:pPr>
            <a:r>
              <a:rPr lang="pt-PT" dirty="0" err="1">
                <a:latin typeface="Courier New" charset="0"/>
              </a:rPr>
              <a:t>public</a:t>
            </a:r>
            <a:r>
              <a:rPr lang="pt-PT" dirty="0">
                <a:latin typeface="Courier New" charset="0"/>
              </a:rPr>
              <a:t> </a:t>
            </a:r>
            <a:r>
              <a:rPr lang="pt-PT" dirty="0" err="1">
                <a:latin typeface="Courier New" charset="0"/>
              </a:rPr>
              <a:t>class</a:t>
            </a:r>
            <a:r>
              <a:rPr lang="pt-PT" dirty="0">
                <a:latin typeface="Courier New" charset="0"/>
              </a:rPr>
              <a:t> </a:t>
            </a:r>
            <a:r>
              <a:rPr lang="pt-PT" b="1" dirty="0" err="1">
                <a:latin typeface="Courier New" charset="0"/>
              </a:rPr>
              <a:t>Ordenacao</a:t>
            </a:r>
            <a:r>
              <a:rPr lang="pt-PT" b="1" dirty="0">
                <a:latin typeface="Courier New" charset="0"/>
              </a:rPr>
              <a:t> </a:t>
            </a:r>
            <a:r>
              <a:rPr lang="pt-PT" dirty="0">
                <a:latin typeface="Courier New" charset="0"/>
              </a:rPr>
              <a:t>{</a:t>
            </a:r>
            <a:endParaRPr lang="pt-PT" b="1" dirty="0">
              <a:latin typeface="Courier New" charset="0"/>
            </a:endParaRPr>
          </a:p>
          <a:p>
            <a:pPr eaLnBrk="1" hangingPunct="1">
              <a:defRPr/>
            </a:pPr>
            <a:r>
              <a:rPr lang="pt-PT" dirty="0">
                <a:latin typeface="Courier New" charset="0"/>
              </a:rPr>
              <a:t>  </a:t>
            </a:r>
            <a:r>
              <a:rPr lang="pt-PT" dirty="0" err="1">
                <a:latin typeface="Courier New" charset="0"/>
              </a:rPr>
              <a:t>public</a:t>
            </a:r>
            <a:r>
              <a:rPr lang="pt-PT" dirty="0">
                <a:latin typeface="Courier New" charset="0"/>
              </a:rPr>
              <a:t> </a:t>
            </a:r>
            <a:r>
              <a:rPr lang="pt-PT" dirty="0" err="1">
                <a:latin typeface="Courier New" charset="0"/>
              </a:rPr>
              <a:t>Ordenacao</a:t>
            </a:r>
            <a:r>
              <a:rPr lang="pt-PT" dirty="0">
                <a:latin typeface="Courier New" charset="0"/>
              </a:rPr>
              <a:t>() {}</a:t>
            </a:r>
          </a:p>
          <a:p>
            <a:pPr eaLnBrk="1" hangingPunct="1">
              <a:defRPr/>
            </a:pPr>
            <a:endParaRPr lang="pt-PT" sz="800" dirty="0">
              <a:latin typeface="Courier New" charset="0"/>
            </a:endParaRPr>
          </a:p>
          <a:p>
            <a:pPr eaLnBrk="1" hangingPunct="1">
              <a:defRPr/>
            </a:pPr>
            <a:r>
              <a:rPr lang="pt-PT" dirty="0">
                <a:latin typeface="Courier New" charset="0"/>
              </a:rPr>
              <a:t>  </a:t>
            </a:r>
            <a:r>
              <a:rPr lang="pt-PT" dirty="0" err="1">
                <a:latin typeface="Courier New" charset="0"/>
              </a:rPr>
              <a:t>public</a:t>
            </a:r>
            <a:r>
              <a:rPr lang="pt-PT" dirty="0">
                <a:latin typeface="Courier New" charset="0"/>
              </a:rPr>
              <a:t> </a:t>
            </a:r>
            <a:r>
              <a:rPr lang="pt-PT" dirty="0" err="1">
                <a:latin typeface="Courier New" charset="0"/>
              </a:rPr>
              <a:t>void</a:t>
            </a:r>
            <a:r>
              <a:rPr lang="pt-PT" dirty="0">
                <a:latin typeface="Courier New" charset="0"/>
              </a:rPr>
              <a:t> </a:t>
            </a:r>
            <a:r>
              <a:rPr lang="pt-PT" b="1" dirty="0" err="1">
                <a:latin typeface="Courier New" charset="0"/>
              </a:rPr>
              <a:t>ordTurma</a:t>
            </a:r>
            <a:r>
              <a:rPr lang="pt-PT" dirty="0">
                <a:latin typeface="Courier New" charset="0"/>
              </a:rPr>
              <a:t>(Vector </a:t>
            </a:r>
            <a:r>
              <a:rPr lang="pt-PT" dirty="0" err="1">
                <a:latin typeface="Courier New" charset="0"/>
              </a:rPr>
              <a:t>lst</a:t>
            </a:r>
            <a:r>
              <a:rPr lang="pt-PT" dirty="0">
                <a:latin typeface="Courier New" charset="0"/>
              </a:rPr>
              <a:t>) { </a:t>
            </a:r>
            <a:r>
              <a:rPr lang="pt-PT" dirty="0">
                <a:latin typeface="+mn-lt"/>
              </a:rPr>
              <a:t>//ordena por ordem </a:t>
            </a:r>
            <a:r>
              <a:rPr lang="pt-PT" dirty="0" err="1">
                <a:latin typeface="+mn-lt"/>
              </a:rPr>
              <a:t>decresc</a:t>
            </a:r>
            <a:r>
              <a:rPr lang="pt-PT" dirty="0">
                <a:latin typeface="+mn-lt"/>
              </a:rPr>
              <a:t>. da média</a:t>
            </a:r>
          </a:p>
          <a:p>
            <a:pPr eaLnBrk="1" hangingPunct="1">
              <a:defRPr/>
            </a:pPr>
            <a:r>
              <a:rPr lang="pt-PT" dirty="0">
                <a:latin typeface="Courier New" charset="0"/>
              </a:rPr>
              <a:t>    Estudante aux1,aux2; </a:t>
            </a:r>
            <a:r>
              <a:rPr lang="pt-PT" dirty="0" err="1">
                <a:latin typeface="Courier New" charset="0"/>
              </a:rPr>
              <a:t>int</a:t>
            </a:r>
            <a:r>
              <a:rPr lang="pt-PT" dirty="0">
                <a:latin typeface="Courier New" charset="0"/>
              </a:rPr>
              <a:t> </a:t>
            </a:r>
            <a:r>
              <a:rPr lang="pt-PT" dirty="0" err="1">
                <a:latin typeface="Courier New" charset="0"/>
              </a:rPr>
              <a:t>i_maior</a:t>
            </a:r>
            <a:r>
              <a:rPr lang="pt-PT" dirty="0">
                <a:latin typeface="Courier New" charset="0"/>
              </a:rPr>
              <a:t>, </a:t>
            </a:r>
            <a:r>
              <a:rPr lang="pt-PT" dirty="0" err="1">
                <a:latin typeface="Courier New" charset="0"/>
              </a:rPr>
              <a:t>numEst</a:t>
            </a:r>
            <a:r>
              <a:rPr lang="pt-PT" dirty="0">
                <a:latin typeface="Courier New" charset="0"/>
              </a:rPr>
              <a:t> = </a:t>
            </a:r>
            <a:r>
              <a:rPr lang="pt-PT" dirty="0" err="1">
                <a:latin typeface="Courier New" charset="0"/>
              </a:rPr>
              <a:t>lst.size</a:t>
            </a:r>
            <a:r>
              <a:rPr lang="pt-PT" dirty="0">
                <a:latin typeface="Courier New" charset="0"/>
              </a:rPr>
              <a:t>();</a:t>
            </a:r>
          </a:p>
          <a:p>
            <a:pPr eaLnBrk="1" hangingPunct="1">
              <a:defRPr/>
            </a:pPr>
            <a:r>
              <a:rPr lang="pt-PT" dirty="0">
                <a:latin typeface="Courier New" charset="0"/>
              </a:rPr>
              <a:t>    for (</a:t>
            </a:r>
            <a:r>
              <a:rPr lang="pt-PT" dirty="0" err="1">
                <a:latin typeface="Courier New" charset="0"/>
              </a:rPr>
              <a:t>int</a:t>
            </a:r>
            <a:r>
              <a:rPr lang="pt-PT" dirty="0">
                <a:latin typeface="Courier New" charset="0"/>
              </a:rPr>
              <a:t> i=0; i &lt; numEst-1; i++) {</a:t>
            </a:r>
          </a:p>
          <a:p>
            <a:pPr eaLnBrk="1" hangingPunct="1">
              <a:defRPr/>
            </a:pPr>
            <a:r>
              <a:rPr lang="pt-PT" dirty="0">
                <a:latin typeface="Courier New" charset="0"/>
              </a:rPr>
              <a:t>      </a:t>
            </a:r>
            <a:r>
              <a:rPr lang="pt-PT" dirty="0" err="1">
                <a:latin typeface="Courier New" charset="0"/>
              </a:rPr>
              <a:t>i_maior</a:t>
            </a:r>
            <a:r>
              <a:rPr lang="pt-PT" dirty="0">
                <a:latin typeface="Courier New" charset="0"/>
              </a:rPr>
              <a:t> = </a:t>
            </a:r>
            <a:r>
              <a:rPr lang="pt-PT" dirty="0" err="1">
                <a:latin typeface="Courier New" charset="0"/>
              </a:rPr>
              <a:t>localizarMaior</a:t>
            </a:r>
            <a:r>
              <a:rPr lang="pt-PT" dirty="0">
                <a:latin typeface="Courier New" charset="0"/>
              </a:rPr>
              <a:t>(</a:t>
            </a:r>
            <a:r>
              <a:rPr lang="pt-PT" dirty="0" err="1">
                <a:latin typeface="Courier New" charset="0"/>
              </a:rPr>
              <a:t>lst,i</a:t>
            </a:r>
            <a:r>
              <a:rPr lang="pt-PT" dirty="0">
                <a:latin typeface="Courier New" charset="0"/>
              </a:rPr>
              <a:t>);</a:t>
            </a:r>
          </a:p>
          <a:p>
            <a:pPr eaLnBrk="1" hangingPunct="1">
              <a:defRPr/>
            </a:pPr>
            <a:r>
              <a:rPr lang="pt-PT" dirty="0">
                <a:latin typeface="Courier New" charset="0"/>
              </a:rPr>
              <a:t>      aux1 = (Estudante)</a:t>
            </a:r>
            <a:r>
              <a:rPr lang="pt-PT" dirty="0" err="1">
                <a:latin typeface="Courier New" charset="0"/>
              </a:rPr>
              <a:t>lst.elementAt</a:t>
            </a:r>
            <a:r>
              <a:rPr lang="pt-PT" dirty="0">
                <a:latin typeface="Courier New" charset="0"/>
              </a:rPr>
              <a:t>(i);</a:t>
            </a:r>
          </a:p>
          <a:p>
            <a:pPr eaLnBrk="1" hangingPunct="1">
              <a:defRPr/>
            </a:pPr>
            <a:r>
              <a:rPr lang="pt-PT" dirty="0">
                <a:latin typeface="Courier New" charset="0"/>
              </a:rPr>
              <a:t>      aux2 = (Estudante)</a:t>
            </a:r>
            <a:r>
              <a:rPr lang="pt-PT" dirty="0" err="1">
                <a:latin typeface="Courier New" charset="0"/>
              </a:rPr>
              <a:t>lst.elementAt</a:t>
            </a:r>
            <a:r>
              <a:rPr lang="pt-PT" dirty="0">
                <a:latin typeface="Courier New" charset="0"/>
              </a:rPr>
              <a:t>(</a:t>
            </a:r>
            <a:r>
              <a:rPr lang="pt-PT" dirty="0" err="1">
                <a:latin typeface="Courier New" charset="0"/>
              </a:rPr>
              <a:t>i_maior</a:t>
            </a:r>
            <a:r>
              <a:rPr lang="pt-PT" dirty="0">
                <a:latin typeface="Courier New" charset="0"/>
              </a:rPr>
              <a:t>);</a:t>
            </a:r>
          </a:p>
          <a:p>
            <a:pPr eaLnBrk="1" hangingPunct="1">
              <a:defRPr/>
            </a:pPr>
            <a:r>
              <a:rPr lang="pt-PT" dirty="0">
                <a:latin typeface="Courier New" charset="0"/>
              </a:rPr>
              <a:t>      </a:t>
            </a:r>
            <a:r>
              <a:rPr lang="pt-PT" dirty="0" err="1">
                <a:latin typeface="Courier New" charset="0"/>
              </a:rPr>
              <a:t>lst.setElementAt</a:t>
            </a:r>
            <a:r>
              <a:rPr lang="pt-PT" dirty="0">
                <a:latin typeface="Courier New" charset="0"/>
              </a:rPr>
              <a:t>(aux2,i);</a:t>
            </a:r>
          </a:p>
          <a:p>
            <a:pPr eaLnBrk="1" hangingPunct="1">
              <a:defRPr/>
            </a:pPr>
            <a:r>
              <a:rPr lang="pt-PT" dirty="0">
                <a:latin typeface="Courier New" charset="0"/>
              </a:rPr>
              <a:t>      </a:t>
            </a:r>
            <a:r>
              <a:rPr lang="pt-PT" dirty="0" err="1">
                <a:latin typeface="Courier New" charset="0"/>
              </a:rPr>
              <a:t>lst.setElementAt</a:t>
            </a:r>
            <a:r>
              <a:rPr lang="pt-PT" dirty="0">
                <a:latin typeface="Courier New" charset="0"/>
              </a:rPr>
              <a:t>(aux1,i_maior);</a:t>
            </a:r>
          </a:p>
          <a:p>
            <a:pPr eaLnBrk="1" hangingPunct="1">
              <a:defRPr/>
            </a:pPr>
            <a:r>
              <a:rPr lang="pt-PT" dirty="0">
                <a:latin typeface="Courier New" charset="0"/>
              </a:rPr>
              <a:t>    }</a:t>
            </a:r>
          </a:p>
          <a:p>
            <a:pPr eaLnBrk="1" hangingPunct="1">
              <a:defRPr/>
            </a:pPr>
            <a:r>
              <a:rPr lang="pt-PT" dirty="0">
                <a:latin typeface="Courier New" charset="0"/>
              </a:rPr>
              <a:t>  }</a:t>
            </a:r>
          </a:p>
          <a:p>
            <a:pPr eaLnBrk="1" hangingPunct="1">
              <a:defRPr/>
            </a:pPr>
            <a:endParaRPr lang="pt-PT" sz="400" dirty="0">
              <a:latin typeface="Courier New" charset="0"/>
            </a:endParaRPr>
          </a:p>
          <a:p>
            <a:pPr eaLnBrk="1" hangingPunct="1">
              <a:defRPr/>
            </a:pPr>
            <a:r>
              <a:rPr lang="pt-PT" dirty="0">
                <a:latin typeface="Courier New" charset="0"/>
              </a:rPr>
              <a:t>  </a:t>
            </a:r>
            <a:r>
              <a:rPr lang="pt-PT" dirty="0" err="1">
                <a:latin typeface="Courier New" charset="0"/>
              </a:rPr>
              <a:t>private</a:t>
            </a:r>
            <a:r>
              <a:rPr lang="pt-PT" dirty="0">
                <a:latin typeface="Courier New" charset="0"/>
              </a:rPr>
              <a:t> </a:t>
            </a:r>
            <a:r>
              <a:rPr lang="pt-PT" dirty="0" err="1">
                <a:latin typeface="Courier New" charset="0"/>
              </a:rPr>
              <a:t>int</a:t>
            </a:r>
            <a:r>
              <a:rPr lang="pt-PT" dirty="0">
                <a:latin typeface="Courier New" charset="0"/>
              </a:rPr>
              <a:t> </a:t>
            </a:r>
            <a:r>
              <a:rPr lang="pt-PT" b="1" dirty="0" err="1">
                <a:latin typeface="Courier New" charset="0"/>
              </a:rPr>
              <a:t>localizarMaior</a:t>
            </a:r>
            <a:r>
              <a:rPr lang="pt-PT" dirty="0">
                <a:latin typeface="Courier New" charset="0"/>
              </a:rPr>
              <a:t>(Vector </a:t>
            </a:r>
            <a:r>
              <a:rPr lang="pt-PT" dirty="0" err="1">
                <a:latin typeface="Courier New" charset="0"/>
              </a:rPr>
              <a:t>x,int</a:t>
            </a:r>
            <a:r>
              <a:rPr lang="pt-PT" dirty="0">
                <a:latin typeface="Courier New" charset="0"/>
              </a:rPr>
              <a:t> inicio) {</a:t>
            </a:r>
          </a:p>
          <a:p>
            <a:pPr eaLnBrk="1" hangingPunct="1">
              <a:defRPr/>
            </a:pPr>
            <a:r>
              <a:rPr lang="pt-PT" dirty="0">
                <a:latin typeface="Courier New" charset="0"/>
              </a:rPr>
              <a:t>    </a:t>
            </a:r>
            <a:r>
              <a:rPr lang="pt-PT" dirty="0" err="1">
                <a:latin typeface="Courier New" charset="0"/>
              </a:rPr>
              <a:t>int</a:t>
            </a:r>
            <a:r>
              <a:rPr lang="pt-PT" dirty="0">
                <a:latin typeface="Courier New" charset="0"/>
              </a:rPr>
              <a:t> </a:t>
            </a:r>
            <a:r>
              <a:rPr lang="pt-PT" dirty="0" err="1">
                <a:latin typeface="Courier New" charset="0"/>
              </a:rPr>
              <a:t>i_max</a:t>
            </a:r>
            <a:r>
              <a:rPr lang="pt-PT" dirty="0">
                <a:latin typeface="Courier New" charset="0"/>
              </a:rPr>
              <a:t> = inicio;   Estudante t1,t2;</a:t>
            </a:r>
          </a:p>
          <a:p>
            <a:pPr eaLnBrk="1" hangingPunct="1">
              <a:defRPr/>
            </a:pPr>
            <a:r>
              <a:rPr lang="pt-PT" dirty="0">
                <a:latin typeface="Courier New" charset="0"/>
              </a:rPr>
              <a:t>    for (</a:t>
            </a:r>
            <a:r>
              <a:rPr lang="pt-PT" dirty="0" err="1">
                <a:latin typeface="Courier New" charset="0"/>
              </a:rPr>
              <a:t>int</a:t>
            </a:r>
            <a:r>
              <a:rPr lang="pt-PT" dirty="0">
                <a:latin typeface="Courier New" charset="0"/>
              </a:rPr>
              <a:t> k = inicio+1; k &lt; </a:t>
            </a:r>
            <a:r>
              <a:rPr lang="pt-PT" dirty="0" err="1">
                <a:latin typeface="Courier New" charset="0"/>
              </a:rPr>
              <a:t>x.size</a:t>
            </a:r>
            <a:r>
              <a:rPr lang="pt-PT" dirty="0">
                <a:latin typeface="Courier New" charset="0"/>
              </a:rPr>
              <a:t>(); k++) {</a:t>
            </a:r>
          </a:p>
          <a:p>
            <a:pPr eaLnBrk="1" hangingPunct="1">
              <a:defRPr/>
            </a:pPr>
            <a:r>
              <a:rPr lang="pt-PT" dirty="0">
                <a:latin typeface="Courier New" charset="0"/>
              </a:rPr>
              <a:t>      t1 = (Estudante)</a:t>
            </a:r>
            <a:r>
              <a:rPr lang="pt-PT" dirty="0" err="1">
                <a:latin typeface="Courier New" charset="0"/>
              </a:rPr>
              <a:t>x.elementAt</a:t>
            </a:r>
            <a:r>
              <a:rPr lang="pt-PT" dirty="0">
                <a:latin typeface="Courier New" charset="0"/>
              </a:rPr>
              <a:t>(k);</a:t>
            </a:r>
          </a:p>
          <a:p>
            <a:pPr eaLnBrk="1" hangingPunct="1">
              <a:defRPr/>
            </a:pPr>
            <a:r>
              <a:rPr lang="pt-PT" dirty="0">
                <a:latin typeface="Courier New" charset="0"/>
              </a:rPr>
              <a:t>      t2 = (Estudante)</a:t>
            </a:r>
            <a:r>
              <a:rPr lang="pt-PT" dirty="0" err="1">
                <a:latin typeface="Courier New" charset="0"/>
              </a:rPr>
              <a:t>x.elementAt</a:t>
            </a:r>
            <a:r>
              <a:rPr lang="pt-PT" dirty="0">
                <a:latin typeface="Courier New" charset="0"/>
              </a:rPr>
              <a:t>(</a:t>
            </a:r>
            <a:r>
              <a:rPr lang="pt-PT" dirty="0" err="1">
                <a:latin typeface="Courier New" charset="0"/>
              </a:rPr>
              <a:t>i_max</a:t>
            </a:r>
            <a:r>
              <a:rPr lang="pt-PT" dirty="0">
                <a:latin typeface="Courier New" charset="0"/>
              </a:rPr>
              <a:t>);</a:t>
            </a:r>
          </a:p>
          <a:p>
            <a:pPr eaLnBrk="1" hangingPunct="1">
              <a:defRPr/>
            </a:pPr>
            <a:r>
              <a:rPr lang="pt-PT" dirty="0">
                <a:latin typeface="Courier New" charset="0"/>
              </a:rPr>
              <a:t>      </a:t>
            </a:r>
            <a:r>
              <a:rPr lang="pt-PT" dirty="0" err="1">
                <a:latin typeface="Courier New" charset="0"/>
              </a:rPr>
              <a:t>if</a:t>
            </a:r>
            <a:r>
              <a:rPr lang="pt-PT" dirty="0">
                <a:latin typeface="Courier New" charset="0"/>
              </a:rPr>
              <a:t> (t1.getMedia() &gt; t2.getMedia())</a:t>
            </a:r>
          </a:p>
          <a:p>
            <a:pPr eaLnBrk="1" hangingPunct="1">
              <a:defRPr/>
            </a:pPr>
            <a:r>
              <a:rPr lang="pt-PT" dirty="0">
                <a:latin typeface="Courier New" charset="0"/>
              </a:rPr>
              <a:t>        </a:t>
            </a:r>
            <a:r>
              <a:rPr lang="pt-PT" dirty="0" err="1">
                <a:latin typeface="Courier New" charset="0"/>
              </a:rPr>
              <a:t>i_max</a:t>
            </a:r>
            <a:r>
              <a:rPr lang="pt-PT" dirty="0">
                <a:latin typeface="Courier New" charset="0"/>
              </a:rPr>
              <a:t> = k;</a:t>
            </a:r>
          </a:p>
          <a:p>
            <a:pPr eaLnBrk="1" hangingPunct="1">
              <a:defRPr/>
            </a:pPr>
            <a:r>
              <a:rPr lang="pt-PT" dirty="0">
                <a:latin typeface="Courier New" charset="0"/>
              </a:rPr>
              <a:t>    }</a:t>
            </a:r>
          </a:p>
          <a:p>
            <a:pPr eaLnBrk="1" hangingPunct="1">
              <a:defRPr/>
            </a:pPr>
            <a:r>
              <a:rPr lang="pt-PT" dirty="0">
                <a:latin typeface="Courier New" charset="0"/>
              </a:rPr>
              <a:t>    </a:t>
            </a:r>
            <a:r>
              <a:rPr lang="pt-PT" dirty="0" err="1">
                <a:latin typeface="Courier New" charset="0"/>
              </a:rPr>
              <a:t>return</a:t>
            </a:r>
            <a:r>
              <a:rPr lang="pt-PT" dirty="0">
                <a:latin typeface="Courier New" charset="0"/>
              </a:rPr>
              <a:t> </a:t>
            </a:r>
            <a:r>
              <a:rPr lang="pt-PT" dirty="0" err="1">
                <a:latin typeface="Courier New" charset="0"/>
              </a:rPr>
              <a:t>i_max</a:t>
            </a:r>
            <a:r>
              <a:rPr lang="pt-PT" dirty="0">
                <a:latin typeface="Courier New" charset="0"/>
              </a:rPr>
              <a:t>;</a:t>
            </a:r>
          </a:p>
          <a:p>
            <a:pPr eaLnBrk="1" hangingPunct="1">
              <a:defRPr/>
            </a:pPr>
            <a:r>
              <a:rPr lang="pt-PT" dirty="0">
                <a:latin typeface="Courier New" charset="0"/>
              </a:rPr>
              <a:t>  }</a:t>
            </a:r>
          </a:p>
          <a:p>
            <a:pPr eaLnBrk="1" hangingPunct="1">
              <a:defRPr/>
            </a:pPr>
            <a:r>
              <a:rPr lang="pt-PT" dirty="0">
                <a:latin typeface="Courier New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88224" y="6381750"/>
            <a:ext cx="2133600" cy="476250"/>
          </a:xfrm>
        </p:spPr>
        <p:txBody>
          <a:bodyPr/>
          <a:lstStyle/>
          <a:p>
            <a:pPr>
              <a:defRPr/>
            </a:pPr>
            <a:fld id="{A1B5B113-53DC-C74A-9210-5F4FD7CAD065}" type="slidenum">
              <a:rPr lang="pt-PT" smtClean="0"/>
              <a:pPr>
                <a:defRPr/>
              </a:pPr>
              <a:t>8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3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3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3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3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3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3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3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3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93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93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93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93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931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931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9318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9318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9318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9318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9318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9318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9318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9318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9318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9318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0" y="-73025"/>
            <a:ext cx="9144000" cy="7017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PT" sz="1800" dirty="0" err="1">
                <a:latin typeface="Courier New" charset="0"/>
                <a:cs typeface="Courier New" charset="0"/>
              </a:rPr>
              <a:t>public</a:t>
            </a:r>
            <a:r>
              <a:rPr lang="pt-PT" sz="1800" dirty="0">
                <a:latin typeface="Courier New" charset="0"/>
                <a:cs typeface="Courier New" charset="0"/>
              </a:rPr>
              <a:t> </a:t>
            </a:r>
            <a:r>
              <a:rPr lang="pt-PT" sz="1800" dirty="0" err="1">
                <a:latin typeface="Courier New" charset="0"/>
                <a:cs typeface="Courier New" charset="0"/>
              </a:rPr>
              <a:t>class</a:t>
            </a:r>
            <a:r>
              <a:rPr lang="pt-PT" sz="1800" dirty="0">
                <a:latin typeface="Courier New" charset="0"/>
                <a:cs typeface="Courier New" charset="0"/>
              </a:rPr>
              <a:t> </a:t>
            </a:r>
            <a:r>
              <a:rPr lang="pt-PT" sz="1800" b="1" dirty="0" err="1">
                <a:latin typeface="Courier New" charset="0"/>
                <a:cs typeface="Courier New" charset="0"/>
              </a:rPr>
              <a:t>GereTurma</a:t>
            </a:r>
            <a:r>
              <a:rPr lang="pt-PT" sz="1800" dirty="0">
                <a:latin typeface="Courier New" charset="0"/>
                <a:cs typeface="Courier New" charset="0"/>
              </a:rPr>
              <a:t> {</a:t>
            </a:r>
          </a:p>
          <a:p>
            <a:pPr eaLnBrk="1" hangingPunct="1"/>
            <a:r>
              <a:rPr lang="pt-PT" sz="1800" dirty="0">
                <a:latin typeface="Courier New" charset="0"/>
                <a:cs typeface="Courier New" charset="0"/>
              </a:rPr>
              <a:t>  </a:t>
            </a:r>
            <a:r>
              <a:rPr lang="pt-PT" sz="1800" dirty="0" err="1">
                <a:latin typeface="Courier New" charset="0"/>
                <a:cs typeface="Courier New" charset="0"/>
              </a:rPr>
              <a:t>public</a:t>
            </a:r>
            <a:r>
              <a:rPr lang="pt-PT" sz="1800" dirty="0">
                <a:latin typeface="Courier New" charset="0"/>
                <a:cs typeface="Courier New" charset="0"/>
              </a:rPr>
              <a:t> </a:t>
            </a:r>
            <a:r>
              <a:rPr lang="pt-PT" sz="1800" dirty="0" err="1">
                <a:latin typeface="Courier New" charset="0"/>
                <a:cs typeface="Courier New" charset="0"/>
              </a:rPr>
              <a:t>static</a:t>
            </a:r>
            <a:r>
              <a:rPr lang="pt-PT" sz="1800" dirty="0">
                <a:latin typeface="Courier New" charset="0"/>
                <a:cs typeface="Courier New" charset="0"/>
              </a:rPr>
              <a:t> </a:t>
            </a:r>
            <a:r>
              <a:rPr lang="pt-PT" sz="1800" dirty="0" err="1">
                <a:latin typeface="Courier New" charset="0"/>
                <a:cs typeface="Courier New" charset="0"/>
              </a:rPr>
              <a:t>void</a:t>
            </a:r>
            <a:r>
              <a:rPr lang="pt-PT" sz="1800" dirty="0">
                <a:latin typeface="Courier New" charset="0"/>
                <a:cs typeface="Courier New" charset="0"/>
              </a:rPr>
              <a:t> </a:t>
            </a:r>
            <a:r>
              <a:rPr lang="pt-PT" sz="1800" b="1" dirty="0" err="1">
                <a:latin typeface="Courier New" charset="0"/>
                <a:cs typeface="Courier New" charset="0"/>
              </a:rPr>
              <a:t>main</a:t>
            </a:r>
            <a:r>
              <a:rPr lang="pt-PT" sz="1800" dirty="0">
                <a:latin typeface="Courier New" charset="0"/>
                <a:cs typeface="Courier New" charset="0"/>
              </a:rPr>
              <a:t>(</a:t>
            </a:r>
            <a:r>
              <a:rPr lang="pt-PT" sz="1800" dirty="0" err="1">
                <a:latin typeface="Courier New" charset="0"/>
                <a:cs typeface="Courier New" charset="0"/>
              </a:rPr>
              <a:t>String</a:t>
            </a:r>
            <a:r>
              <a:rPr lang="pt-PT" sz="1800" dirty="0">
                <a:latin typeface="Courier New" charset="0"/>
                <a:cs typeface="Courier New" charset="0"/>
              </a:rPr>
              <a:t> </a:t>
            </a:r>
            <a:r>
              <a:rPr lang="pt-PT" sz="1800" dirty="0" err="1">
                <a:latin typeface="Courier New" charset="0"/>
                <a:cs typeface="Courier New" charset="0"/>
              </a:rPr>
              <a:t>arg</a:t>
            </a:r>
            <a:r>
              <a:rPr lang="pt-PT" sz="1800" dirty="0">
                <a:latin typeface="Courier New" charset="0"/>
                <a:cs typeface="Courier New" charset="0"/>
              </a:rPr>
              <a:t>[]) {</a:t>
            </a:r>
          </a:p>
          <a:p>
            <a:pPr eaLnBrk="1" hangingPunct="1"/>
            <a:r>
              <a:rPr lang="pt-PT" sz="1800" dirty="0">
                <a:latin typeface="Courier New" charset="0"/>
                <a:cs typeface="Courier New" charset="0"/>
              </a:rPr>
              <a:t>    </a:t>
            </a:r>
            <a:r>
              <a:rPr lang="pt-PT" sz="1800" dirty="0" err="1">
                <a:latin typeface="Courier New" charset="0"/>
                <a:cs typeface="Courier New" charset="0"/>
              </a:rPr>
              <a:t>TurmaVector</a:t>
            </a:r>
            <a:r>
              <a:rPr lang="pt-PT" sz="1800" dirty="0">
                <a:latin typeface="Courier New" charset="0"/>
                <a:cs typeface="Courier New" charset="0"/>
              </a:rPr>
              <a:t> </a:t>
            </a:r>
            <a:r>
              <a:rPr lang="pt-PT" sz="1800" dirty="0" err="1">
                <a:latin typeface="Courier New" charset="0"/>
                <a:cs typeface="Courier New" charset="0"/>
              </a:rPr>
              <a:t>est</a:t>
            </a:r>
            <a:r>
              <a:rPr lang="pt-PT" sz="1800" dirty="0">
                <a:latin typeface="Courier New" charset="0"/>
                <a:cs typeface="Courier New" charset="0"/>
              </a:rPr>
              <a:t> = </a:t>
            </a:r>
            <a:r>
              <a:rPr lang="pt-PT" sz="1800" dirty="0" err="1">
                <a:latin typeface="Courier New" charset="0"/>
                <a:cs typeface="Courier New" charset="0"/>
              </a:rPr>
              <a:t>new</a:t>
            </a:r>
            <a:r>
              <a:rPr lang="pt-PT" sz="1800" dirty="0">
                <a:latin typeface="Courier New" charset="0"/>
                <a:cs typeface="Courier New" charset="0"/>
              </a:rPr>
              <a:t> </a:t>
            </a:r>
            <a:r>
              <a:rPr lang="pt-PT" sz="1800" dirty="0" err="1">
                <a:latin typeface="Courier New" charset="0"/>
                <a:cs typeface="Courier New" charset="0"/>
              </a:rPr>
              <a:t>TurmaVector</a:t>
            </a:r>
            <a:r>
              <a:rPr lang="pt-PT" sz="1800" dirty="0">
                <a:latin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pt-PT" sz="1800" dirty="0">
                <a:latin typeface="Courier New" charset="0"/>
                <a:cs typeface="Courier New" charset="0"/>
              </a:rPr>
              <a:t>    </a:t>
            </a:r>
            <a:r>
              <a:rPr lang="pt-PT" sz="1800" dirty="0" err="1">
                <a:latin typeface="Courier New" charset="0"/>
                <a:cs typeface="Courier New" charset="0"/>
              </a:rPr>
              <a:t>Validacoes</a:t>
            </a:r>
            <a:r>
              <a:rPr lang="pt-PT" sz="1800" dirty="0">
                <a:latin typeface="Courier New" charset="0"/>
                <a:cs typeface="Courier New" charset="0"/>
              </a:rPr>
              <a:t> v = </a:t>
            </a:r>
            <a:r>
              <a:rPr lang="pt-PT" sz="1800" dirty="0" err="1">
                <a:latin typeface="Courier New" charset="0"/>
                <a:cs typeface="Courier New" charset="0"/>
              </a:rPr>
              <a:t>new</a:t>
            </a:r>
            <a:r>
              <a:rPr lang="pt-PT" sz="1800" dirty="0">
                <a:latin typeface="Courier New" charset="0"/>
                <a:cs typeface="Courier New" charset="0"/>
              </a:rPr>
              <a:t> </a:t>
            </a:r>
            <a:r>
              <a:rPr lang="pt-PT" sz="1800" dirty="0" err="1">
                <a:latin typeface="Courier New" charset="0"/>
                <a:cs typeface="Courier New" charset="0"/>
              </a:rPr>
              <a:t>Validacoes</a:t>
            </a:r>
            <a:r>
              <a:rPr lang="pt-PT" sz="1800" dirty="0">
                <a:latin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pt-PT" sz="1800" dirty="0">
                <a:latin typeface="Courier New" charset="0"/>
                <a:cs typeface="Courier New" charset="0"/>
              </a:rPr>
              <a:t>    byte </a:t>
            </a:r>
            <a:r>
              <a:rPr lang="pt-PT" sz="1800" dirty="0" err="1">
                <a:latin typeface="Courier New" charset="0"/>
                <a:cs typeface="Courier New" charset="0"/>
              </a:rPr>
              <a:t>opcao</a:t>
            </a:r>
            <a:r>
              <a:rPr lang="pt-PT" sz="1800" dirty="0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pt-PT" sz="1800" dirty="0">
                <a:latin typeface="Courier New" charset="0"/>
                <a:cs typeface="Courier New" charset="0"/>
              </a:rPr>
              <a:t>    do {</a:t>
            </a:r>
          </a:p>
          <a:p>
            <a:pPr eaLnBrk="1" hangingPunct="1"/>
            <a:r>
              <a:rPr lang="pt-PT" sz="1800" dirty="0">
                <a:latin typeface="Courier New" charset="0"/>
                <a:cs typeface="Courier New" charset="0"/>
              </a:rPr>
              <a:t>      </a:t>
            </a:r>
            <a:r>
              <a:rPr lang="pt-PT" sz="1800" dirty="0" err="1">
                <a:latin typeface="Courier New" charset="0"/>
                <a:cs typeface="Courier New" charset="0"/>
              </a:rPr>
              <a:t>System.out.println</a:t>
            </a:r>
            <a:r>
              <a:rPr lang="pt-PT" sz="1800" dirty="0">
                <a:latin typeface="Courier New" charset="0"/>
                <a:cs typeface="Courier New" charset="0"/>
              </a:rPr>
              <a:t>("\</a:t>
            </a:r>
            <a:r>
              <a:rPr lang="pt-PT" sz="1800" dirty="0" err="1">
                <a:latin typeface="Courier New" charset="0"/>
                <a:cs typeface="Courier New" charset="0"/>
              </a:rPr>
              <a:t>tEscolha</a:t>
            </a:r>
            <a:r>
              <a:rPr lang="pt-PT" sz="1800" dirty="0">
                <a:latin typeface="Courier New" charset="0"/>
                <a:cs typeface="Courier New" charset="0"/>
              </a:rPr>
              <a:t> uma das </a:t>
            </a:r>
            <a:r>
              <a:rPr lang="pt-PT" sz="1800" dirty="0" err="1">
                <a:latin typeface="Courier New" charset="0"/>
                <a:cs typeface="Courier New" charset="0"/>
              </a:rPr>
              <a:t>opcoes</a:t>
            </a:r>
            <a:r>
              <a:rPr lang="pt-PT" sz="1800" dirty="0">
                <a:latin typeface="Courier New" charset="0"/>
                <a:cs typeface="Courier New" charset="0"/>
              </a:rPr>
              <a:t>:\n" );</a:t>
            </a:r>
          </a:p>
          <a:p>
            <a:pPr eaLnBrk="1" hangingPunct="1"/>
            <a:r>
              <a:rPr lang="pt-PT" sz="1800" dirty="0">
                <a:latin typeface="Courier New" charset="0"/>
                <a:cs typeface="Courier New" charset="0"/>
              </a:rPr>
              <a:t>      </a:t>
            </a:r>
            <a:r>
              <a:rPr lang="pt-PT" sz="1800" dirty="0" err="1">
                <a:latin typeface="Courier New" charset="0"/>
                <a:cs typeface="Courier New" charset="0"/>
              </a:rPr>
              <a:t>System.out.println</a:t>
            </a:r>
            <a:r>
              <a:rPr lang="pt-PT" sz="1800" dirty="0">
                <a:latin typeface="Courier New" charset="0"/>
                <a:cs typeface="Courier New" charset="0"/>
              </a:rPr>
              <a:t>("\t1. Adicionar estudante");</a:t>
            </a:r>
          </a:p>
          <a:p>
            <a:pPr eaLnBrk="1" hangingPunct="1"/>
            <a:r>
              <a:rPr lang="pt-PT" sz="1800" dirty="0">
                <a:latin typeface="Courier New" charset="0"/>
                <a:cs typeface="Courier New" charset="0"/>
              </a:rPr>
              <a:t>      </a:t>
            </a:r>
            <a:r>
              <a:rPr lang="pt-PT" sz="1800" dirty="0" err="1">
                <a:latin typeface="Courier New" charset="0"/>
                <a:cs typeface="Courier New" charset="0"/>
              </a:rPr>
              <a:t>System.out.println</a:t>
            </a:r>
            <a:r>
              <a:rPr lang="pt-PT" sz="1800" dirty="0">
                <a:latin typeface="Courier New" charset="0"/>
                <a:cs typeface="Courier New" charset="0"/>
              </a:rPr>
              <a:t>("\t2. Ordenar estudantes pela media");</a:t>
            </a:r>
          </a:p>
          <a:p>
            <a:pPr eaLnBrk="1" hangingPunct="1"/>
            <a:r>
              <a:rPr lang="pt-PT" sz="1800" dirty="0">
                <a:latin typeface="Courier New" charset="0"/>
                <a:cs typeface="Courier New" charset="0"/>
              </a:rPr>
              <a:t>      </a:t>
            </a:r>
            <a:r>
              <a:rPr lang="pt-PT" sz="1800" dirty="0" err="1">
                <a:latin typeface="Courier New" charset="0"/>
                <a:cs typeface="Courier New" charset="0"/>
              </a:rPr>
              <a:t>System.out.println</a:t>
            </a:r>
            <a:r>
              <a:rPr lang="pt-PT" sz="1800" dirty="0">
                <a:latin typeface="Courier New" charset="0"/>
                <a:cs typeface="Courier New" charset="0"/>
              </a:rPr>
              <a:t>("\t3. Visualizar Lista de estudantes");</a:t>
            </a:r>
          </a:p>
          <a:p>
            <a:pPr eaLnBrk="1" hangingPunct="1"/>
            <a:r>
              <a:rPr lang="pt-PT" sz="1800" dirty="0">
                <a:latin typeface="Courier New" charset="0"/>
                <a:cs typeface="Courier New" charset="0"/>
              </a:rPr>
              <a:t>      </a:t>
            </a:r>
            <a:r>
              <a:rPr lang="pt-PT" sz="1800" dirty="0" err="1">
                <a:latin typeface="Courier New" charset="0"/>
                <a:cs typeface="Courier New" charset="0"/>
              </a:rPr>
              <a:t>System.out.println</a:t>
            </a:r>
            <a:r>
              <a:rPr lang="pt-PT" sz="1800" dirty="0">
                <a:latin typeface="Courier New" charset="0"/>
                <a:cs typeface="Courier New" charset="0"/>
              </a:rPr>
              <a:t>("\t4. Terminar\n");</a:t>
            </a:r>
          </a:p>
          <a:p>
            <a:pPr eaLnBrk="1" hangingPunct="1"/>
            <a:r>
              <a:rPr lang="pt-PT" sz="1800" dirty="0">
                <a:latin typeface="Courier New" charset="0"/>
                <a:cs typeface="Courier New" charset="0"/>
              </a:rPr>
              <a:t>      </a:t>
            </a:r>
            <a:r>
              <a:rPr lang="pt-PT" sz="1800" dirty="0" err="1">
                <a:latin typeface="Courier New" charset="0"/>
                <a:cs typeface="Courier New" charset="0"/>
              </a:rPr>
              <a:t>opcao</a:t>
            </a:r>
            <a:r>
              <a:rPr lang="pt-PT" sz="1800" dirty="0">
                <a:latin typeface="Courier New" charset="0"/>
                <a:cs typeface="Courier New" charset="0"/>
              </a:rPr>
              <a:t> = </a:t>
            </a:r>
            <a:r>
              <a:rPr lang="pt-PT" sz="1800" dirty="0" err="1">
                <a:latin typeface="Courier New" charset="0"/>
                <a:cs typeface="Courier New" charset="0"/>
              </a:rPr>
              <a:t>v.validarByte</a:t>
            </a:r>
            <a:r>
              <a:rPr lang="pt-PT" sz="1800" dirty="0">
                <a:latin typeface="Courier New" charset="0"/>
                <a:cs typeface="Courier New" charset="0"/>
              </a:rPr>
              <a:t>((byte)1,(byte)4,"Escolha </a:t>
            </a:r>
            <a:r>
              <a:rPr lang="pt-PT" sz="1800" dirty="0" err="1">
                <a:latin typeface="Courier New" charset="0"/>
                <a:cs typeface="Courier New" charset="0"/>
              </a:rPr>
              <a:t>opcao</a:t>
            </a:r>
            <a:r>
              <a:rPr lang="pt-PT" sz="1800" dirty="0">
                <a:latin typeface="Courier New" charset="0"/>
                <a:cs typeface="Courier New" charset="0"/>
              </a:rPr>
              <a:t>");</a:t>
            </a:r>
          </a:p>
          <a:p>
            <a:pPr eaLnBrk="1" hangingPunct="1"/>
            <a:r>
              <a:rPr lang="pt-PT" sz="1800" dirty="0">
                <a:latin typeface="Courier New" charset="0"/>
                <a:cs typeface="Courier New" charset="0"/>
              </a:rPr>
              <a:t>      </a:t>
            </a:r>
            <a:r>
              <a:rPr lang="pt-PT" sz="1800" dirty="0" err="1">
                <a:latin typeface="Courier New" charset="0"/>
                <a:cs typeface="Courier New" charset="0"/>
              </a:rPr>
              <a:t>switch</a:t>
            </a:r>
            <a:r>
              <a:rPr lang="pt-PT" sz="1800" dirty="0">
                <a:latin typeface="Courier New" charset="0"/>
                <a:cs typeface="Courier New" charset="0"/>
              </a:rPr>
              <a:t> (</a:t>
            </a:r>
            <a:r>
              <a:rPr lang="pt-PT" sz="1800" dirty="0" err="1">
                <a:latin typeface="Courier New" charset="0"/>
                <a:cs typeface="Courier New" charset="0"/>
              </a:rPr>
              <a:t>opcao</a:t>
            </a:r>
            <a:r>
              <a:rPr lang="pt-PT" sz="1800" dirty="0">
                <a:latin typeface="Courier New" charset="0"/>
                <a:cs typeface="Courier New" charset="0"/>
              </a:rPr>
              <a:t>) {</a:t>
            </a:r>
          </a:p>
          <a:p>
            <a:pPr eaLnBrk="1" hangingPunct="1"/>
            <a:r>
              <a:rPr lang="pt-PT" sz="1800" dirty="0">
                <a:latin typeface="Courier New" charset="0"/>
                <a:cs typeface="Courier New" charset="0"/>
              </a:rPr>
              <a:t>      case 1: </a:t>
            </a:r>
            <a:r>
              <a:rPr lang="pt-PT" sz="1800" dirty="0" err="1">
                <a:latin typeface="Courier New" charset="0"/>
                <a:cs typeface="Courier New" charset="0"/>
              </a:rPr>
              <a:t>est.adicEstudante</a:t>
            </a:r>
            <a:r>
              <a:rPr lang="pt-PT" sz="1800" dirty="0">
                <a:latin typeface="Courier New" charset="0"/>
                <a:cs typeface="Courier New" charset="0"/>
              </a:rPr>
              <a:t>(); </a:t>
            </a:r>
            <a:r>
              <a:rPr lang="pt-PT" sz="1800" dirty="0" err="1">
                <a:latin typeface="Courier New" charset="0"/>
                <a:cs typeface="Courier New" charset="0"/>
              </a:rPr>
              <a:t>break</a:t>
            </a:r>
            <a:r>
              <a:rPr lang="pt-PT" sz="1800" dirty="0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pt-PT" sz="1800" dirty="0">
                <a:latin typeface="Courier New" charset="0"/>
                <a:cs typeface="Courier New" charset="0"/>
              </a:rPr>
              <a:t>      case 2: </a:t>
            </a:r>
            <a:r>
              <a:rPr lang="pt-PT" sz="1800" dirty="0" err="1">
                <a:latin typeface="Courier New" charset="0"/>
                <a:cs typeface="Courier New" charset="0"/>
              </a:rPr>
              <a:t>est.ordenar</a:t>
            </a:r>
            <a:r>
              <a:rPr lang="pt-PT" sz="1800" dirty="0">
                <a:latin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pt-PT" sz="1800" dirty="0">
                <a:latin typeface="Courier New" charset="0"/>
                <a:cs typeface="Courier New" charset="0"/>
              </a:rPr>
              <a:t>              </a:t>
            </a:r>
            <a:r>
              <a:rPr lang="pt-PT" sz="1800" dirty="0" err="1">
                <a:latin typeface="Courier New" charset="0"/>
                <a:cs typeface="Courier New" charset="0"/>
              </a:rPr>
              <a:t>System.out.println</a:t>
            </a:r>
            <a:r>
              <a:rPr lang="pt-PT" sz="1800" dirty="0">
                <a:latin typeface="Courier New" charset="0"/>
                <a:cs typeface="Courier New" charset="0"/>
              </a:rPr>
              <a:t>("Ordenado com sucesso!");</a:t>
            </a:r>
          </a:p>
          <a:p>
            <a:pPr eaLnBrk="1" hangingPunct="1"/>
            <a:r>
              <a:rPr lang="pt-PT" sz="1800" dirty="0">
                <a:latin typeface="Courier New" charset="0"/>
                <a:cs typeface="Courier New" charset="0"/>
              </a:rPr>
              <a:t>              </a:t>
            </a:r>
            <a:r>
              <a:rPr lang="pt-PT" sz="1800" dirty="0" err="1">
                <a:latin typeface="Courier New" charset="0"/>
                <a:cs typeface="Courier New" charset="0"/>
              </a:rPr>
              <a:t>break</a:t>
            </a:r>
            <a:r>
              <a:rPr lang="pt-PT" sz="1800" dirty="0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pt-PT" sz="1800" dirty="0">
                <a:latin typeface="Courier New" charset="0"/>
                <a:cs typeface="Courier New" charset="0"/>
              </a:rPr>
              <a:t>      case 3: </a:t>
            </a:r>
            <a:r>
              <a:rPr lang="pt-PT" sz="1800" dirty="0" err="1">
                <a:latin typeface="Courier New" charset="0"/>
                <a:cs typeface="Courier New" charset="0"/>
              </a:rPr>
              <a:t>System.out.println</a:t>
            </a:r>
            <a:r>
              <a:rPr lang="pt-PT" sz="1800" dirty="0">
                <a:latin typeface="Courier New" charset="0"/>
                <a:cs typeface="Courier New" charset="0"/>
              </a:rPr>
              <a:t>(</a:t>
            </a:r>
            <a:r>
              <a:rPr lang="pt-PT" sz="1800" dirty="0" err="1">
                <a:latin typeface="Courier New" charset="0"/>
                <a:cs typeface="Courier New" charset="0"/>
              </a:rPr>
              <a:t>est.toString</a:t>
            </a:r>
            <a:r>
              <a:rPr lang="pt-PT" sz="1800" dirty="0">
                <a:latin typeface="Courier New" charset="0"/>
                <a:cs typeface="Courier New" charset="0"/>
              </a:rPr>
              <a:t>()); </a:t>
            </a:r>
            <a:r>
              <a:rPr lang="pt-PT" sz="1800" dirty="0" err="1">
                <a:latin typeface="Courier New" charset="0"/>
                <a:cs typeface="Courier New" charset="0"/>
              </a:rPr>
              <a:t>break</a:t>
            </a:r>
            <a:r>
              <a:rPr lang="pt-PT" sz="1800" dirty="0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pt-PT" sz="1800" dirty="0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pt-PT" sz="1800" dirty="0">
                <a:latin typeface="Courier New" charset="0"/>
                <a:cs typeface="Courier New" charset="0"/>
              </a:rPr>
              <a:t>    } </a:t>
            </a:r>
            <a:r>
              <a:rPr lang="pt-PT" sz="1800" dirty="0" err="1">
                <a:latin typeface="Courier New" charset="0"/>
                <a:cs typeface="Courier New" charset="0"/>
              </a:rPr>
              <a:t>while</a:t>
            </a:r>
            <a:r>
              <a:rPr lang="pt-PT" sz="1800" dirty="0">
                <a:latin typeface="Courier New" charset="0"/>
                <a:cs typeface="Courier New" charset="0"/>
              </a:rPr>
              <a:t> (</a:t>
            </a:r>
            <a:r>
              <a:rPr lang="pt-PT" sz="1800" dirty="0" err="1">
                <a:latin typeface="Courier New" charset="0"/>
                <a:cs typeface="Courier New" charset="0"/>
              </a:rPr>
              <a:t>opcao</a:t>
            </a:r>
            <a:r>
              <a:rPr lang="pt-PT" sz="1800" dirty="0">
                <a:latin typeface="Courier New" charset="0"/>
                <a:cs typeface="Courier New" charset="0"/>
              </a:rPr>
              <a:t> != 4);</a:t>
            </a:r>
          </a:p>
          <a:p>
            <a:pPr eaLnBrk="1" hangingPunct="1"/>
            <a:r>
              <a:rPr lang="pt-PT" sz="1800" dirty="0">
                <a:latin typeface="Courier New" charset="0"/>
                <a:cs typeface="Courier New" charset="0"/>
              </a:rPr>
              <a:t>  }</a:t>
            </a:r>
          </a:p>
          <a:p>
            <a:pPr eaLnBrk="1" hangingPunct="1"/>
            <a:r>
              <a:rPr lang="pt-PT" sz="1800" dirty="0">
                <a:latin typeface="Courier New" charset="0"/>
                <a:cs typeface="Courier New" charset="0"/>
              </a:rPr>
              <a:t>}</a:t>
            </a:r>
            <a:endParaRPr lang="pt-PT" sz="800" dirty="0">
              <a:latin typeface="Courier New" charset="0"/>
              <a:cs typeface="Courier New" charset="0"/>
            </a:endParaRPr>
          </a:p>
          <a:p>
            <a:pPr algn="just" eaLnBrk="1" hangingPunct="1"/>
            <a:r>
              <a:rPr lang="pt-PT" sz="1800" dirty="0"/>
              <a:t>O método </a:t>
            </a:r>
            <a:r>
              <a:rPr lang="pt-PT" sz="1800" dirty="0" err="1">
                <a:latin typeface="Courier New" charset="0"/>
              </a:rPr>
              <a:t>elementAt</a:t>
            </a:r>
            <a:r>
              <a:rPr lang="pt-PT" sz="1800" dirty="0">
                <a:latin typeface="Courier New" charset="0"/>
              </a:rPr>
              <a:t>()</a:t>
            </a:r>
            <a:r>
              <a:rPr lang="pt-PT" sz="1800" dirty="0"/>
              <a:t>permite obter</a:t>
            </a:r>
            <a:r>
              <a:rPr lang="pt-PT" sz="1600" dirty="0">
                <a:latin typeface="Courier New" charset="0"/>
              </a:rPr>
              <a:t> </a:t>
            </a:r>
            <a:r>
              <a:rPr lang="pt-PT" sz="1800" dirty="0"/>
              <a:t>cada um dos </a:t>
            </a:r>
            <a:r>
              <a:rPr lang="pt-PT" sz="1800" dirty="0" err="1"/>
              <a:t>objectos</a:t>
            </a:r>
            <a:r>
              <a:rPr lang="pt-PT" sz="1800" dirty="0"/>
              <a:t> do vector. Como o vector pode conter </a:t>
            </a:r>
            <a:r>
              <a:rPr lang="pt-PT" sz="1800" dirty="0" err="1"/>
              <a:t>objectos</a:t>
            </a:r>
            <a:r>
              <a:rPr lang="pt-PT" sz="1800" dirty="0"/>
              <a:t> de diversas classes, é necessário indicar explicitamente de que tipo de objecto se trata. Usa-se um </a:t>
            </a:r>
            <a:r>
              <a:rPr lang="pt-PT" sz="1800" i="1" dirty="0" err="1"/>
              <a:t>cast</a:t>
            </a:r>
            <a:r>
              <a:rPr lang="pt-PT" sz="1800" dirty="0"/>
              <a:t> que indica que os </a:t>
            </a:r>
            <a:r>
              <a:rPr lang="pt-PT" sz="1800" dirty="0" err="1"/>
              <a:t>objectos</a:t>
            </a:r>
            <a:r>
              <a:rPr lang="pt-PT" sz="1800" dirty="0"/>
              <a:t> são desta classe.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91091" y="6553150"/>
            <a:ext cx="2133600" cy="476250"/>
          </a:xfrm>
        </p:spPr>
        <p:txBody>
          <a:bodyPr/>
          <a:lstStyle/>
          <a:p>
            <a:pPr>
              <a:defRPr/>
            </a:pPr>
            <a:fld id="{A1B5B113-53DC-C74A-9210-5F4FD7CAD065}" type="slidenum">
              <a:rPr lang="pt-PT" smtClean="0"/>
              <a:pPr>
                <a:defRPr/>
              </a:pPr>
              <a:t>9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523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3018</TotalTime>
  <Words>1097</Words>
  <Application>Microsoft Office PowerPoint</Application>
  <PresentationFormat>On-screen Show (4:3)</PresentationFormat>
  <Paragraphs>225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ＭＳ Ｐゴシック</vt:lpstr>
      <vt:lpstr>Arial</vt:lpstr>
      <vt:lpstr>Calibri</vt:lpstr>
      <vt:lpstr>Courier New</vt:lpstr>
      <vt:lpstr>Times New Roman</vt:lpstr>
      <vt:lpstr>Wingdings</vt:lpstr>
      <vt:lpstr>Wingdings 2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Tatiana</dc:creator>
  <cp:keywords/>
  <dc:description/>
  <cp:lastModifiedBy>Bhavika Rugnath</cp:lastModifiedBy>
  <cp:revision>220</cp:revision>
  <dcterms:created xsi:type="dcterms:W3CDTF">2009-07-20T17:41:13Z</dcterms:created>
  <dcterms:modified xsi:type="dcterms:W3CDTF">2020-10-26T12:06:51Z</dcterms:modified>
  <cp:category/>
</cp:coreProperties>
</file>