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12.wmf" ContentType="image/x-wmf"/>
  <Override PartName="/ppt/media/image1.png" ContentType="image/png"/>
  <Override PartName="/ppt/media/image13.wmf" ContentType="image/x-wmf"/>
  <Override PartName="/ppt/media/image2.png" ContentType="image/png"/>
  <Override PartName="/ppt/media/image14.wmf" ContentType="image/x-wmf"/>
  <Override PartName="/ppt/media/image3.png" ContentType="image/png"/>
  <Override PartName="/ppt/media/image15.wmf" ContentType="image/x-wmf"/>
  <Override PartName="/ppt/media/image4.png" ContentType="image/png"/>
  <Override PartName="/ppt/media/image16.wmf" ContentType="image/x-wmf"/>
  <Override PartName="/ppt/media/image5.png" ContentType="image/png"/>
  <Override PartName="/ppt/media/image17.wmf" ContentType="image/x-wmf"/>
  <Override PartName="/ppt/media/image6.png" ContentType="image/png"/>
  <Override PartName="/ppt/media/image19.wmf" ContentType="image/x-wmf"/>
  <Override PartName="/ppt/media/image8.png" ContentType="image/png"/>
  <Override PartName="/ppt/media/image7.wmf" ContentType="image/x-wmf"/>
  <Override PartName="/ppt/media/image22.wmf" ContentType="image/x-wmf"/>
  <Override PartName="/ppt/media/image10.png" ContentType="image/png"/>
  <Override PartName="/ppt/media/image11.png" ContentType="image/png"/>
  <Override PartName="/ppt/media/image18.wmf" ContentType="image/x-wmf"/>
  <Override PartName="/ppt/media/image20.wmf" ContentType="image/x-wmf"/>
  <Override PartName="/ppt/media/image21.wmf" ContentType="image/x-wmf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0" y="-7920"/>
            <a:ext cx="863280" cy="5697720"/>
          </a:xfrm>
          <a:custGeom>
            <a:avLst/>
            <a:gdLst/>
            <a:ahLst/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Line 13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4623E7A-C4E6-40C3-A3A5-8F4F4D9031AE}" type="datetime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3/18/17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9C2153F-9AAA-4DAD-A69D-EC5D9DAED2CA}" type="slidenum">
              <a:rPr b="0" lang="en-US" sz="9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LevelEdit Master text styles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1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1352456-01E6-4963-85C3-A47B9977BD07}" type="datetime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3/18/17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94437D2-5377-459D-A0C8-52B431142E9C}" type="slidenum">
              <a:rPr b="0" lang="en-US" sz="9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9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1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5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8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9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LevelEdit Master text styles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0" name="PlaceHolder 13"/>
          <p:cNvSpPr>
            <a:spLocks noGrp="1"/>
          </p:cNvSpPr>
          <p:nvPr>
            <p:ph type="body"/>
          </p:nvPr>
        </p:nvSpPr>
        <p:spPr>
          <a:xfrm>
            <a:off x="5090040" y="2160720"/>
            <a:ext cx="4183560" cy="3880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LevelEdit Master text styles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1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9A072C0-4581-4726-A269-7CAC6B18523F}" type="datetime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3/18/17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67637F7-3B11-4AD0-844C-808AD1126C54}" type="slidenum">
              <a:rPr b="0" lang="en-US" sz="9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Risk Adjustment Calculation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Hierarchical Condition Categories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There are 8,667 ICD-10 codes that map to 79 unique HCCs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An individual can have multiple HCCs but only one HCC per category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85" name="Picture 3" descr=""/>
          <p:cNvPicPr/>
          <p:nvPr/>
        </p:nvPicPr>
        <p:blipFill>
          <a:blip r:embed="rId1"/>
          <a:stretch/>
        </p:blipFill>
        <p:spPr>
          <a:xfrm>
            <a:off x="1133640" y="2997360"/>
            <a:ext cx="7693200" cy="3043440"/>
          </a:xfrm>
          <a:prstGeom prst="rect">
            <a:avLst/>
          </a:prstGeom>
          <a:ln>
            <a:noFill/>
          </a:ln>
        </p:spPr>
      </p:pic>
      <p:sp>
        <p:nvSpPr>
          <p:cNvPr id="186" name="CustomShape 3"/>
          <p:cNvSpPr/>
          <p:nvPr/>
        </p:nvSpPr>
        <p:spPr>
          <a:xfrm>
            <a:off x="1133640" y="3939120"/>
            <a:ext cx="7693200" cy="1151280"/>
          </a:xfrm>
          <a:prstGeom prst="rect">
            <a:avLst/>
          </a:prstGeom>
          <a:noFill/>
          <a:ln w="3816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87" name="CustomShape 4"/>
          <p:cNvSpPr/>
          <p:nvPr/>
        </p:nvSpPr>
        <p:spPr>
          <a:xfrm>
            <a:off x="1133640" y="5090760"/>
            <a:ext cx="7693200" cy="562320"/>
          </a:xfrm>
          <a:prstGeom prst="rect">
            <a:avLst/>
          </a:prstGeom>
          <a:noFill/>
          <a:ln w="38160"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Hierarchy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89" name="Content Placeholder 3" descr=""/>
          <p:cNvPicPr/>
          <p:nvPr/>
        </p:nvPicPr>
        <p:blipFill>
          <a:blip r:embed="rId1"/>
          <a:stretch/>
        </p:blipFill>
        <p:spPr>
          <a:xfrm>
            <a:off x="2819160" y="2160720"/>
            <a:ext cx="4313160" cy="388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Disable Interactions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If a member is diagnosed with a particular condition and is under the age of 65, a disabled interaction is applied to the RAF.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92" name="Content Placeholder 3" descr=""/>
          <p:cNvPicPr/>
          <p:nvPr/>
        </p:nvPicPr>
        <p:blipFill>
          <a:blip r:embed="rId1"/>
          <a:stretch/>
        </p:blipFill>
        <p:spPr>
          <a:xfrm>
            <a:off x="939240" y="3100320"/>
            <a:ext cx="7758720" cy="309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Disease Interaction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Some diseases in combination with one another create a unique circumstance that can cause the individual to need more medical attention.  These are known as disease interactions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95" name="Picture 3" descr=""/>
          <p:cNvPicPr/>
          <p:nvPr/>
        </p:nvPicPr>
        <p:blipFill>
          <a:blip r:embed="rId1"/>
          <a:stretch/>
        </p:blipFill>
        <p:spPr>
          <a:xfrm>
            <a:off x="1015200" y="3169800"/>
            <a:ext cx="6004440" cy="307116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Adding It All Together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677160" y="2901600"/>
            <a:ext cx="1766880" cy="1424160"/>
          </a:xfrm>
          <a:prstGeom prst="flowChartDecision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RAF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2954160" y="2250360"/>
            <a:ext cx="1670040" cy="707040"/>
          </a:xfrm>
          <a:prstGeom prst="flowChart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Demographic Risk Score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2954160" y="3260160"/>
            <a:ext cx="1670040" cy="707040"/>
          </a:xfrm>
          <a:prstGeom prst="flowChart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Special Status Risk Score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2954160" y="4269600"/>
            <a:ext cx="1670040" cy="707040"/>
          </a:xfrm>
          <a:prstGeom prst="flowChart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Disease Data Risk Score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 flipV="1">
            <a:off x="2444760" y="2603880"/>
            <a:ext cx="509400" cy="1009440"/>
          </a:xfrm>
          <a:prstGeom prst="bent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7"/>
          <p:cNvSpPr/>
          <p:nvPr/>
        </p:nvSpPr>
        <p:spPr>
          <a:xfrm flipV="1">
            <a:off x="2444760" y="3612960"/>
            <a:ext cx="509400" cy="360"/>
          </a:xfrm>
          <a:prstGeom prst="bent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8"/>
          <p:cNvSpPr/>
          <p:nvPr/>
        </p:nvSpPr>
        <p:spPr>
          <a:xfrm>
            <a:off x="2444760" y="3613680"/>
            <a:ext cx="509400" cy="1009440"/>
          </a:xfrm>
          <a:prstGeom prst="bent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9"/>
          <p:cNvSpPr/>
          <p:nvPr/>
        </p:nvSpPr>
        <p:spPr>
          <a:xfrm>
            <a:off x="5134320" y="3261960"/>
            <a:ext cx="1670040" cy="707040"/>
          </a:xfrm>
          <a:prstGeom prst="flowChart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Add Risk Scores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10"/>
          <p:cNvSpPr/>
          <p:nvPr/>
        </p:nvSpPr>
        <p:spPr>
          <a:xfrm>
            <a:off x="4624920" y="2603880"/>
            <a:ext cx="509400" cy="1011240"/>
          </a:xfrm>
          <a:prstGeom prst="bent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11"/>
          <p:cNvSpPr/>
          <p:nvPr/>
        </p:nvSpPr>
        <p:spPr>
          <a:xfrm>
            <a:off x="4624920" y="3613680"/>
            <a:ext cx="509400" cy="1440"/>
          </a:xfrm>
          <a:prstGeom prst="bent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12"/>
          <p:cNvSpPr/>
          <p:nvPr/>
        </p:nvSpPr>
        <p:spPr>
          <a:xfrm flipV="1">
            <a:off x="4624920" y="3615480"/>
            <a:ext cx="509400" cy="1007280"/>
          </a:xfrm>
          <a:prstGeom prst="bent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13"/>
          <p:cNvSpPr/>
          <p:nvPr/>
        </p:nvSpPr>
        <p:spPr>
          <a:xfrm>
            <a:off x="7314480" y="3260160"/>
            <a:ext cx="1670040" cy="707040"/>
          </a:xfrm>
          <a:prstGeom prst="flowChart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Normalize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14"/>
          <p:cNvSpPr/>
          <p:nvPr/>
        </p:nvSpPr>
        <p:spPr>
          <a:xfrm flipV="1">
            <a:off x="6805080" y="3613680"/>
            <a:ext cx="509400" cy="1440"/>
          </a:xfrm>
          <a:prstGeom prst="bent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Normalizing for payment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 (Risk Score) * (1 – Coding Intensity))/(Normalization Factor)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RAF score goes through an equation that applies a coding intensity and normalization factor to be used for payments to Medicare Advantage Organization.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“raw” risk scores rarely change and as such CMS use the normalization factor and coding intensity to adjust the average risk score between model calibration years.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normalization factor is used to adjust beneficiaries’ risk scores so that the average risk score is 1.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Coding Intensity is an adjustment that reflects the differences in coding patterns between MAO’s and Fee-for-service providers. 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Adding It All Together Member 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677160" y="2160720"/>
            <a:ext cx="440856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Example with 72 year old male who has Medicaid and was diagnosed with diabetes and congestive heart failure.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RAF Type Code = C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2016 Coding Intensity = 4.91%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2016 Normalization Factor = 1.026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214" name="Picture 2" descr=""/>
          <p:cNvPicPr/>
          <p:nvPr/>
        </p:nvPicPr>
        <p:blipFill>
          <a:blip r:embed="rId1"/>
          <a:stretch/>
        </p:blipFill>
        <p:spPr>
          <a:xfrm>
            <a:off x="5086440" y="1930320"/>
            <a:ext cx="3562200" cy="411048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Member A RAF</a:t>
            </a: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How did it get there?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RAF type does not change throughout the year with few exceptions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Demographic and Special Status info does not change throughout the year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Disease Data is calculated at three different periods after what is known as a “Sweeps” deadline. 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submission date is determined by the Transaction Date or date Submitted to CMS.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CMS Sweeps Calendar and Payment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218" name="Content Placeholder 3" descr=""/>
          <p:cNvPicPr/>
          <p:nvPr/>
        </p:nvPicPr>
        <p:blipFill>
          <a:blip r:embed="rId1"/>
          <a:stretch/>
        </p:blipFill>
        <p:spPr>
          <a:xfrm>
            <a:off x="677880" y="2477880"/>
            <a:ext cx="8596080" cy="324648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RAPS for Member A</a:t>
            </a: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July 2014 – Dec 2015 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220" name="Picture 3" descr=""/>
          <p:cNvPicPr/>
          <p:nvPr/>
        </p:nvPicPr>
        <p:blipFill>
          <a:blip r:embed="rId1"/>
          <a:stretch/>
        </p:blipFill>
        <p:spPr>
          <a:xfrm>
            <a:off x="193320" y="2281320"/>
            <a:ext cx="9849960" cy="27684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CMS Medicare Risk Adjustment</a:t>
            </a: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retroactive payment system that takes data from the previous year to predict costs in the current year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Additive model based on the enrollees health status and demographics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Utilizes a Hierarchical Condition Category (HCC) model to determine health status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Initial Data Member 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222" name="Picture 3" descr=""/>
          <p:cNvPicPr/>
          <p:nvPr/>
        </p:nvPicPr>
        <p:blipFill>
          <a:blip r:embed="rId1"/>
          <a:stretch/>
        </p:blipFill>
        <p:spPr>
          <a:xfrm>
            <a:off x="193320" y="2281320"/>
            <a:ext cx="9849960" cy="2768400"/>
          </a:xfrm>
          <a:prstGeom prst="rect">
            <a:avLst/>
          </a:prstGeom>
          <a:ln>
            <a:noFill/>
          </a:ln>
        </p:spPr>
      </p:pic>
      <p:sp>
        <p:nvSpPr>
          <p:cNvPr id="223" name="CustomShape 2"/>
          <p:cNvSpPr/>
          <p:nvPr/>
        </p:nvSpPr>
        <p:spPr>
          <a:xfrm>
            <a:off x="193320" y="2885040"/>
            <a:ext cx="9849960" cy="630360"/>
          </a:xfrm>
          <a:prstGeom prst="flowChartProcess">
            <a:avLst/>
          </a:prstGeom>
          <a:noFill/>
          <a:ln w="572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Mid-Year Data Member 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225" name="Picture 3" descr=""/>
          <p:cNvPicPr/>
          <p:nvPr/>
        </p:nvPicPr>
        <p:blipFill>
          <a:blip r:embed="rId1"/>
          <a:stretch/>
        </p:blipFill>
        <p:spPr>
          <a:xfrm>
            <a:off x="193320" y="2281320"/>
            <a:ext cx="9849960" cy="276840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193320" y="3515760"/>
            <a:ext cx="9849960" cy="598680"/>
          </a:xfrm>
          <a:prstGeom prst="flowChartProcess">
            <a:avLst/>
          </a:prstGeom>
          <a:noFill/>
          <a:ln w="572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Final Data Member 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228" name="Picture 3" descr=""/>
          <p:cNvPicPr/>
          <p:nvPr/>
        </p:nvPicPr>
        <p:blipFill>
          <a:blip r:embed="rId1"/>
          <a:stretch/>
        </p:blipFill>
        <p:spPr>
          <a:xfrm>
            <a:off x="193320" y="2281320"/>
            <a:ext cx="9849960" cy="2768400"/>
          </a:xfrm>
          <a:prstGeom prst="rect">
            <a:avLst/>
          </a:prstGeom>
          <a:ln>
            <a:noFill/>
          </a:ln>
        </p:spPr>
      </p:pic>
      <p:sp>
        <p:nvSpPr>
          <p:cNvPr id="229" name="CustomShape 2"/>
          <p:cNvSpPr/>
          <p:nvPr/>
        </p:nvSpPr>
        <p:spPr>
          <a:xfrm>
            <a:off x="193320" y="3515760"/>
            <a:ext cx="9849960" cy="1533600"/>
          </a:xfrm>
          <a:prstGeom prst="flowChartProcess">
            <a:avLst/>
          </a:prstGeom>
          <a:noFill/>
          <a:ln w="572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Breaking out Member A Net RAPS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231" name="Picture 5" descr=""/>
          <p:cNvPicPr/>
          <p:nvPr/>
        </p:nvPicPr>
        <p:blipFill>
          <a:blip r:embed="rId1"/>
          <a:stretch/>
        </p:blipFill>
        <p:spPr>
          <a:xfrm>
            <a:off x="99360" y="2774520"/>
            <a:ext cx="12020760" cy="235728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677160" y="609480"/>
            <a:ext cx="8596440" cy="926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Member A Sweeps RAF HCC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233" name="Picture 3" descr=""/>
          <p:cNvPicPr/>
          <p:nvPr/>
        </p:nvPicPr>
        <p:blipFill>
          <a:blip r:embed="rId1"/>
          <a:stretch/>
        </p:blipFill>
        <p:spPr>
          <a:xfrm>
            <a:off x="677160" y="1536840"/>
            <a:ext cx="5511960" cy="510192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Member A Sweeps RAF Lift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677160" y="2160720"/>
            <a:ext cx="8596440" cy="1058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True-Ups/Retroactive payments are calculate taking the difference from the New Sweeps Risk Score – The Prior Sweeps Risk Score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After – Before = RAF Lift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236" name="Picture 4" descr=""/>
          <p:cNvPicPr/>
          <p:nvPr/>
        </p:nvPicPr>
        <p:blipFill>
          <a:blip r:embed="rId1"/>
          <a:stretch/>
        </p:blipFill>
        <p:spPr>
          <a:xfrm>
            <a:off x="1073160" y="3449520"/>
            <a:ext cx="3452400" cy="266652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Member A Chart Lift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677160" y="2160720"/>
            <a:ext cx="8596440" cy="353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If HCC 18 came from a chart what is the RAF lift?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239" name="Picture 3" descr=""/>
          <p:cNvPicPr/>
          <p:nvPr/>
        </p:nvPicPr>
        <p:blipFill>
          <a:blip r:embed="rId1"/>
          <a:stretch/>
        </p:blipFill>
        <p:spPr>
          <a:xfrm>
            <a:off x="677160" y="2744640"/>
            <a:ext cx="5085720" cy="3457080"/>
          </a:xfrm>
          <a:prstGeom prst="rect">
            <a:avLst/>
          </a:prstGeom>
          <a:ln>
            <a:noFill/>
          </a:ln>
        </p:spPr>
      </p:pic>
      <p:pic>
        <p:nvPicPr>
          <p:cNvPr id="240" name="Picture 4" descr=""/>
          <p:cNvPicPr/>
          <p:nvPr/>
        </p:nvPicPr>
        <p:blipFill>
          <a:blip r:embed="rId2"/>
          <a:stretch/>
        </p:blipFill>
        <p:spPr>
          <a:xfrm>
            <a:off x="6354000" y="3945240"/>
            <a:ext cx="2989440" cy="105660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2017 RAF Type Changes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677160" y="2160720"/>
            <a:ext cx="418356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(C)ommunity RAF Type will be split into 6 RAF Types dependent on Medicaid status and age.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Member A Example:  MMR will show CF in the RAF Type and as member is 72, this means that Member A is a “Full Benefit Dual Aged” RAF Type. 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graphicFrame>
        <p:nvGraphicFramePr>
          <p:cNvPr id="243" name="Table 3"/>
          <p:cNvGraphicFramePr/>
          <p:nvPr/>
        </p:nvGraphicFramePr>
        <p:xfrm>
          <a:off x="5080680" y="1930320"/>
          <a:ext cx="4485240" cy="2595600"/>
        </p:xfrm>
        <a:graphic>
          <a:graphicData uri="http://schemas.openxmlformats.org/drawingml/2006/table">
            <a:tbl>
              <a:tblPr/>
              <a:tblGrid>
                <a:gridCol w="1744560"/>
                <a:gridCol w="1245240"/>
                <a:gridCol w="1495440"/>
              </a:tblGrid>
              <a:tr h="662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Community Type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Age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MMR RAF Type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</a:tr>
              <a:tr h="662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Full Benefit Dual Aged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65+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CF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662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Full Benefit Dual Disabled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0-64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CF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662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Partial Benefit Dual Aged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65+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CP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662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Partial Benefit Dual Disabled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0-64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CP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76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Non Dual Aged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65+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CN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662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Non Dual Disabled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0-64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CN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</a:tbl>
          </a:graphicData>
        </a:graphic>
      </p:graphicFrame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v12 vs v21 vs v22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Each “v” is a version change of the model.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V12 is the old model that was in use prior to 2016 Payment Year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V21 was a new model implemented for the 2012 Payment Year that only applied to the ESRD members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V22 is the new model that was been slowly transitioned to since the 2014 Payment Year forward and is in full for 2016 Payment Year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logic for calculating a risk score is the same for all of the models, the only differences are the HCCs and their values.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77160" y="609480"/>
            <a:ext cx="8596440" cy="638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 DON”T KNOW WHAT GOES INTO RISK SCORE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677160" y="1406880"/>
            <a:ext cx="8596440" cy="4634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Risk Adjustment Type Code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Demographic Data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Age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Sex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Institutionalization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Special Status Data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Disability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Original Reason for Entitlement (OREC)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Medicaid Status (will be calculated differently in 2017 PY)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Disease Data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Hierarchical Condition Category (HCC)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Hierarchy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Disability Interactions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Disease Interactions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Risk Adjustment Factor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677160" y="1784880"/>
            <a:ext cx="8596440" cy="5072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RAF Type Code can be found on the Monthly Membership Report (MMR)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RAF Type Code determines which model to use and coefficients when calculating the RAF Score for an individual member.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Additional RAF Types will be included in 2017 PY for the new, Dual-eligible Model.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graphicFrame>
        <p:nvGraphicFramePr>
          <p:cNvPr id="166" name="Table 3"/>
          <p:cNvGraphicFramePr/>
          <p:nvPr/>
        </p:nvGraphicFramePr>
        <p:xfrm>
          <a:off x="677520" y="2909160"/>
          <a:ext cx="8596080" cy="1482840"/>
        </p:xfrm>
        <a:graphic>
          <a:graphicData uri="http://schemas.openxmlformats.org/drawingml/2006/table">
            <a:tbl>
              <a:tblPr/>
              <a:tblGrid>
                <a:gridCol w="2865240"/>
                <a:gridCol w="2865240"/>
                <a:gridCol w="2865600"/>
              </a:tblGrid>
              <a:tr h="376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RAF Type Code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Description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Notes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</a:tr>
              <a:tr h="947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New Enrollee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Members score is only based on Demographic and Special Status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947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C or 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Community/Institutional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Most common type code, utilizing the basic model v22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662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D, C1, C2, I1, I2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ESRD/Transplant Recipient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Utilizes the v21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Demographic Information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graphicFrame>
        <p:nvGraphicFramePr>
          <p:cNvPr id="168" name="Table 2"/>
          <p:cNvGraphicFramePr/>
          <p:nvPr/>
        </p:nvGraphicFramePr>
        <p:xfrm>
          <a:off x="677880" y="2160720"/>
          <a:ext cx="8596080" cy="1854000"/>
        </p:xfrm>
        <a:graphic>
          <a:graphicData uri="http://schemas.openxmlformats.org/drawingml/2006/table">
            <a:tbl>
              <a:tblPr/>
              <a:tblGrid>
                <a:gridCol w="2865240"/>
                <a:gridCol w="2865240"/>
                <a:gridCol w="2865600"/>
              </a:tblGrid>
              <a:tr h="376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Age/Gender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Community RAF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Institutional RAF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</a:tr>
              <a:tr h="376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Male 70-74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0.356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1.431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76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Female 70-74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0.348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1.145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76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Male 60-64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0.311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1.081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76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Female 60-64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0.392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0.986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Special Status Information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graphicFrame>
        <p:nvGraphicFramePr>
          <p:cNvPr id="170" name="Table 2"/>
          <p:cNvGraphicFramePr/>
          <p:nvPr/>
        </p:nvGraphicFramePr>
        <p:xfrm>
          <a:off x="677880" y="2160720"/>
          <a:ext cx="8596080" cy="741240"/>
        </p:xfrm>
        <a:graphic>
          <a:graphicData uri="http://schemas.openxmlformats.org/drawingml/2006/table">
            <a:tbl>
              <a:tblPr/>
              <a:tblGrid>
                <a:gridCol w="2865240"/>
                <a:gridCol w="2865240"/>
                <a:gridCol w="2865600"/>
              </a:tblGrid>
              <a:tr h="376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Status Type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Community RAF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Institutional RAF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</a:tr>
              <a:tr h="376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Medicaid Male Over 64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0.177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0.067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Risk Adjustment Data Flow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322640" y="2160720"/>
            <a:ext cx="7306560" cy="3881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tint val="40000"/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"/>
          <p:cNvSpPr/>
          <p:nvPr/>
        </p:nvSpPr>
        <p:spPr>
          <a:xfrm>
            <a:off x="681480" y="3324960"/>
            <a:ext cx="1651320" cy="155232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4720" rIns="68760" tIns="144720" bIns="144360" anchor="ctr"/>
          <a:p>
            <a:pPr algn="ctr">
              <a:lnSpc>
                <a:spcPct val="9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Physician or Facility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415960" y="3324960"/>
            <a:ext cx="1651320" cy="155232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4720" rIns="68760" tIns="144720" bIns="144360" anchor="ctr"/>
          <a:p>
            <a:pPr algn="ctr">
              <a:lnSpc>
                <a:spcPct val="9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Medicare Advantage Organization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4150080" y="3324960"/>
            <a:ext cx="1651320" cy="155232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4720" rIns="68760" tIns="144720" bIns="144360" anchor="ctr"/>
          <a:p>
            <a:pPr algn="ctr">
              <a:lnSpc>
                <a:spcPct val="9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Front-End Risk Adjustment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5884560" y="3324960"/>
            <a:ext cx="1651320" cy="155232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4720" rIns="68760" tIns="144720" bIns="144360" anchor="ctr"/>
          <a:p>
            <a:pPr algn="ctr">
              <a:lnSpc>
                <a:spcPct val="9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Risk Adjustment Processing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7618680" y="3324960"/>
            <a:ext cx="1651320" cy="155232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4720" rIns="68760" tIns="144720" bIns="144360" anchor="ctr"/>
          <a:p>
            <a:pPr algn="ctr">
              <a:lnSpc>
                <a:spcPct val="9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Risk Adjustment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RAPS Submission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Currently it is up to the submitter to determine what encounters risk adjust (inpatient hospital, provider visit)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Only claims that risk adjust are submitted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80" name="Picture 3" descr=""/>
          <p:cNvPicPr/>
          <p:nvPr/>
        </p:nvPicPr>
        <p:blipFill>
          <a:blip r:embed="rId1"/>
          <a:stretch/>
        </p:blipFill>
        <p:spPr>
          <a:xfrm>
            <a:off x="1119240" y="3466080"/>
            <a:ext cx="6752880" cy="63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EDPS Submission</a:t>
            </a: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All encounters are submitted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CMS will flag those encounters that risk adjust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100’s of more fields are submitted in the 837 form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MAO-002 shows what is accepted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MAO-004 shows what encounters risk adjust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1041</TotalTime>
  <Application>LibreOffice/5.2.0.4$Windows_x86 LibreOffice_project/066b007f5ebcc236395c7d282ba488bca6720265</Application>
  <Words>921</Words>
  <Paragraphs>155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2016-07-13T23:37:21Z</dcterms:created>
  <dc:creator>Meleah Bridgeford</dc:creator>
  <dc:description/>
  <dc:language>en-US</dc:language>
  <cp:lastModifiedBy/>
  <dcterms:modified xsi:type="dcterms:W3CDTF">2017-03-18T15:40:12Z</dcterms:modified>
  <cp:revision>37</cp:revision>
  <dc:subject/>
  <dc:title>Risk Adjustment Calculation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