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75" r:id="rId5"/>
    <p:sldId id="262" r:id="rId6"/>
    <p:sldId id="263" r:id="rId7"/>
    <p:sldId id="261" r:id="rId8"/>
    <p:sldId id="264" r:id="rId9"/>
    <p:sldId id="265" r:id="rId10"/>
    <p:sldId id="267" r:id="rId11"/>
    <p:sldId id="268" r:id="rId12"/>
    <p:sldId id="270" r:id="rId13"/>
    <p:sldId id="271" r:id="rId14"/>
    <p:sldId id="276" r:id="rId15"/>
    <p:sldId id="273" r:id="rId16"/>
    <p:sldId id="272" r:id="rId17"/>
    <p:sldId id="277" r:id="rId18"/>
    <p:sldId id="26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5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0343F-61C5-4230-8F15-63FCC9668B5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638406E-A3AB-4EB6-AE47-96C81C941FE6}">
      <dgm:prSet phldrT="[Text]"/>
      <dgm:spPr/>
      <dgm:t>
        <a:bodyPr/>
        <a:lstStyle/>
        <a:p>
          <a:r>
            <a:rPr lang="en-US" dirty="0"/>
            <a:t>Physician or Facility</a:t>
          </a:r>
        </a:p>
      </dgm:t>
    </dgm:pt>
    <dgm:pt modelId="{56C78877-40E3-4679-A320-A982C854E9A2}" type="parTrans" cxnId="{E24E102D-6802-4CEB-B89B-6DDF49FF3B1D}">
      <dgm:prSet/>
      <dgm:spPr/>
      <dgm:t>
        <a:bodyPr/>
        <a:lstStyle/>
        <a:p>
          <a:endParaRPr lang="en-US"/>
        </a:p>
      </dgm:t>
    </dgm:pt>
    <dgm:pt modelId="{6F39C2FA-0F89-42D3-8913-55D01362E48E}" type="sibTrans" cxnId="{E24E102D-6802-4CEB-B89B-6DDF49FF3B1D}">
      <dgm:prSet/>
      <dgm:spPr/>
      <dgm:t>
        <a:bodyPr/>
        <a:lstStyle/>
        <a:p>
          <a:endParaRPr lang="en-US"/>
        </a:p>
      </dgm:t>
    </dgm:pt>
    <dgm:pt modelId="{44327CE3-10A7-42BF-9886-C9D7AA2167D0}">
      <dgm:prSet phldrT="[Text]"/>
      <dgm:spPr/>
      <dgm:t>
        <a:bodyPr/>
        <a:lstStyle/>
        <a:p>
          <a:r>
            <a:rPr lang="en-US" dirty="0"/>
            <a:t>Medicare Advantage Organization</a:t>
          </a:r>
        </a:p>
      </dgm:t>
    </dgm:pt>
    <dgm:pt modelId="{478A526C-53E1-4846-8756-9C5B8A544329}" type="parTrans" cxnId="{0A200126-2726-4D6B-A45E-43D6D20AED42}">
      <dgm:prSet/>
      <dgm:spPr/>
      <dgm:t>
        <a:bodyPr/>
        <a:lstStyle/>
        <a:p>
          <a:endParaRPr lang="en-US"/>
        </a:p>
      </dgm:t>
    </dgm:pt>
    <dgm:pt modelId="{15992D7C-B8A8-417E-9A72-6032853D9FA3}" type="sibTrans" cxnId="{0A200126-2726-4D6B-A45E-43D6D20AED42}">
      <dgm:prSet/>
      <dgm:spPr/>
      <dgm:t>
        <a:bodyPr/>
        <a:lstStyle/>
        <a:p>
          <a:endParaRPr lang="en-US"/>
        </a:p>
      </dgm:t>
    </dgm:pt>
    <dgm:pt modelId="{524409C3-1E14-4D91-9A82-7D81983ECF9A}">
      <dgm:prSet phldrT="[Text]"/>
      <dgm:spPr/>
      <dgm:t>
        <a:bodyPr/>
        <a:lstStyle/>
        <a:p>
          <a:r>
            <a:rPr lang="en-US" dirty="0"/>
            <a:t>Front-End Risk Adjustment System</a:t>
          </a:r>
        </a:p>
      </dgm:t>
    </dgm:pt>
    <dgm:pt modelId="{DDE11638-86E2-4938-8F27-999241568FAF}" type="parTrans" cxnId="{5C63BC0A-BF66-4D86-A792-63880A2BB9A1}">
      <dgm:prSet/>
      <dgm:spPr/>
      <dgm:t>
        <a:bodyPr/>
        <a:lstStyle/>
        <a:p>
          <a:endParaRPr lang="en-US"/>
        </a:p>
      </dgm:t>
    </dgm:pt>
    <dgm:pt modelId="{60627831-3EDD-416E-B725-D2C9D7777005}" type="sibTrans" cxnId="{5C63BC0A-BF66-4D86-A792-63880A2BB9A1}">
      <dgm:prSet/>
      <dgm:spPr/>
      <dgm:t>
        <a:bodyPr/>
        <a:lstStyle/>
        <a:p>
          <a:endParaRPr lang="en-US"/>
        </a:p>
      </dgm:t>
    </dgm:pt>
    <dgm:pt modelId="{38887046-B2EB-47D1-9069-3BCCC1ABA231}">
      <dgm:prSet phldrT="[Text]"/>
      <dgm:spPr/>
      <dgm:t>
        <a:bodyPr/>
        <a:lstStyle/>
        <a:p>
          <a:r>
            <a:rPr lang="en-US" dirty="0"/>
            <a:t>Risk Adjustment Processing System</a:t>
          </a:r>
        </a:p>
      </dgm:t>
    </dgm:pt>
    <dgm:pt modelId="{974D4A57-AD2E-4077-86EC-94E087E4A129}" type="parTrans" cxnId="{50B363AC-87CA-41DF-89F4-AB46DC753C95}">
      <dgm:prSet/>
      <dgm:spPr/>
      <dgm:t>
        <a:bodyPr/>
        <a:lstStyle/>
        <a:p>
          <a:endParaRPr lang="en-US"/>
        </a:p>
      </dgm:t>
    </dgm:pt>
    <dgm:pt modelId="{FD9A5253-F14D-4EF7-8CD9-6ABDF620529C}" type="sibTrans" cxnId="{50B363AC-87CA-41DF-89F4-AB46DC753C95}">
      <dgm:prSet/>
      <dgm:spPr/>
      <dgm:t>
        <a:bodyPr/>
        <a:lstStyle/>
        <a:p>
          <a:endParaRPr lang="en-US"/>
        </a:p>
      </dgm:t>
    </dgm:pt>
    <dgm:pt modelId="{70764CC9-CF57-4052-9B89-08B842618FA4}">
      <dgm:prSet phldrT="[Text]"/>
      <dgm:spPr/>
      <dgm:t>
        <a:bodyPr/>
        <a:lstStyle/>
        <a:p>
          <a:r>
            <a:rPr lang="en-US" dirty="0"/>
            <a:t>Risk Adjustment System</a:t>
          </a:r>
        </a:p>
      </dgm:t>
    </dgm:pt>
    <dgm:pt modelId="{7E99739A-3088-4BA8-A9BF-0A34A20EE4A9}" type="parTrans" cxnId="{B1B2DC0F-ABCE-4678-8617-BEE27F84D1CE}">
      <dgm:prSet/>
      <dgm:spPr/>
      <dgm:t>
        <a:bodyPr/>
        <a:lstStyle/>
        <a:p>
          <a:endParaRPr lang="en-US"/>
        </a:p>
      </dgm:t>
    </dgm:pt>
    <dgm:pt modelId="{1C825170-8A05-47AA-BE41-74C0E7CA1AD6}" type="sibTrans" cxnId="{B1B2DC0F-ABCE-4678-8617-BEE27F84D1CE}">
      <dgm:prSet/>
      <dgm:spPr/>
      <dgm:t>
        <a:bodyPr/>
        <a:lstStyle/>
        <a:p>
          <a:endParaRPr lang="en-US"/>
        </a:p>
      </dgm:t>
    </dgm:pt>
    <dgm:pt modelId="{03148D98-0CF3-4DF5-8895-31FD03A5A2F5}" type="pres">
      <dgm:prSet presAssocID="{E0D0343F-61C5-4230-8F15-63FCC9668B5C}" presName="CompostProcess" presStyleCnt="0">
        <dgm:presLayoutVars>
          <dgm:dir/>
          <dgm:resizeHandles val="exact"/>
        </dgm:presLayoutVars>
      </dgm:prSet>
      <dgm:spPr/>
    </dgm:pt>
    <dgm:pt modelId="{41973002-5D40-43F1-A1DA-44A3C0D2A5DD}" type="pres">
      <dgm:prSet presAssocID="{E0D0343F-61C5-4230-8F15-63FCC9668B5C}" presName="arrow" presStyleLbl="bgShp" presStyleIdx="0" presStyleCnt="1"/>
      <dgm:spPr/>
    </dgm:pt>
    <dgm:pt modelId="{EE37A3A4-91E5-4EE5-95AC-099C090CDB98}" type="pres">
      <dgm:prSet presAssocID="{E0D0343F-61C5-4230-8F15-63FCC9668B5C}" presName="linearProcess" presStyleCnt="0"/>
      <dgm:spPr/>
    </dgm:pt>
    <dgm:pt modelId="{6A423387-8352-4527-B1DC-A380B78DCD94}" type="pres">
      <dgm:prSet presAssocID="{0638406E-A3AB-4EB6-AE47-96C81C941FE6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E2630-51FE-451B-B2F4-A96F38C655D5}" type="pres">
      <dgm:prSet presAssocID="{6F39C2FA-0F89-42D3-8913-55D01362E48E}" presName="sibTrans" presStyleCnt="0"/>
      <dgm:spPr/>
    </dgm:pt>
    <dgm:pt modelId="{682D6D52-0675-4450-8FCE-B3D6D7D5A8C8}" type="pres">
      <dgm:prSet presAssocID="{44327CE3-10A7-42BF-9886-C9D7AA2167D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103F0-F24F-45BC-AE2A-4C407600D692}" type="pres">
      <dgm:prSet presAssocID="{15992D7C-B8A8-417E-9A72-6032853D9FA3}" presName="sibTrans" presStyleCnt="0"/>
      <dgm:spPr/>
    </dgm:pt>
    <dgm:pt modelId="{7FDC3EEB-B967-429D-9A50-3DC4939BF3A4}" type="pres">
      <dgm:prSet presAssocID="{524409C3-1E14-4D91-9A82-7D81983ECF9A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8F8D4-04BE-49C5-94C1-B0A81FA88F78}" type="pres">
      <dgm:prSet presAssocID="{60627831-3EDD-416E-B725-D2C9D7777005}" presName="sibTrans" presStyleCnt="0"/>
      <dgm:spPr/>
    </dgm:pt>
    <dgm:pt modelId="{E211F184-9B9C-490E-B1CC-3B422432364D}" type="pres">
      <dgm:prSet presAssocID="{38887046-B2EB-47D1-9069-3BCCC1ABA23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760CE-32C0-4FAA-B5A5-D104D2D07FB3}" type="pres">
      <dgm:prSet presAssocID="{FD9A5253-F14D-4EF7-8CD9-6ABDF620529C}" presName="sibTrans" presStyleCnt="0"/>
      <dgm:spPr/>
    </dgm:pt>
    <dgm:pt modelId="{D559ED79-3935-455F-BA44-CC68645C99F3}" type="pres">
      <dgm:prSet presAssocID="{70764CC9-CF57-4052-9B89-08B842618FA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229D8C-ED6A-42DC-8826-C37759C3B07E}" type="presOf" srcId="{44327CE3-10A7-42BF-9886-C9D7AA2167D0}" destId="{682D6D52-0675-4450-8FCE-B3D6D7D5A8C8}" srcOrd="0" destOrd="0" presId="urn:microsoft.com/office/officeart/2005/8/layout/hProcess9"/>
    <dgm:cxn modelId="{50B363AC-87CA-41DF-89F4-AB46DC753C95}" srcId="{E0D0343F-61C5-4230-8F15-63FCC9668B5C}" destId="{38887046-B2EB-47D1-9069-3BCCC1ABA231}" srcOrd="3" destOrd="0" parTransId="{974D4A57-AD2E-4077-86EC-94E087E4A129}" sibTransId="{FD9A5253-F14D-4EF7-8CD9-6ABDF620529C}"/>
    <dgm:cxn modelId="{CD1955B4-5F09-4745-8AEA-23C7A9D2EA62}" type="presOf" srcId="{0638406E-A3AB-4EB6-AE47-96C81C941FE6}" destId="{6A423387-8352-4527-B1DC-A380B78DCD94}" srcOrd="0" destOrd="0" presId="urn:microsoft.com/office/officeart/2005/8/layout/hProcess9"/>
    <dgm:cxn modelId="{B0DFA864-01BE-44AF-958E-CA62208A8783}" type="presOf" srcId="{E0D0343F-61C5-4230-8F15-63FCC9668B5C}" destId="{03148D98-0CF3-4DF5-8895-31FD03A5A2F5}" srcOrd="0" destOrd="0" presId="urn:microsoft.com/office/officeart/2005/8/layout/hProcess9"/>
    <dgm:cxn modelId="{E24E102D-6802-4CEB-B89B-6DDF49FF3B1D}" srcId="{E0D0343F-61C5-4230-8F15-63FCC9668B5C}" destId="{0638406E-A3AB-4EB6-AE47-96C81C941FE6}" srcOrd="0" destOrd="0" parTransId="{56C78877-40E3-4679-A320-A982C854E9A2}" sibTransId="{6F39C2FA-0F89-42D3-8913-55D01362E48E}"/>
    <dgm:cxn modelId="{5C63BC0A-BF66-4D86-A792-63880A2BB9A1}" srcId="{E0D0343F-61C5-4230-8F15-63FCC9668B5C}" destId="{524409C3-1E14-4D91-9A82-7D81983ECF9A}" srcOrd="2" destOrd="0" parTransId="{DDE11638-86E2-4938-8F27-999241568FAF}" sibTransId="{60627831-3EDD-416E-B725-D2C9D7777005}"/>
    <dgm:cxn modelId="{B1B2DC0F-ABCE-4678-8617-BEE27F84D1CE}" srcId="{E0D0343F-61C5-4230-8F15-63FCC9668B5C}" destId="{70764CC9-CF57-4052-9B89-08B842618FA4}" srcOrd="4" destOrd="0" parTransId="{7E99739A-3088-4BA8-A9BF-0A34A20EE4A9}" sibTransId="{1C825170-8A05-47AA-BE41-74C0E7CA1AD6}"/>
    <dgm:cxn modelId="{C8C0122A-EB51-470D-8F72-ADA1D53DA0DE}" type="presOf" srcId="{524409C3-1E14-4D91-9A82-7D81983ECF9A}" destId="{7FDC3EEB-B967-429D-9A50-3DC4939BF3A4}" srcOrd="0" destOrd="0" presId="urn:microsoft.com/office/officeart/2005/8/layout/hProcess9"/>
    <dgm:cxn modelId="{6BFABDE6-AA88-454E-9ADA-E96C3CD538F4}" type="presOf" srcId="{38887046-B2EB-47D1-9069-3BCCC1ABA231}" destId="{E211F184-9B9C-490E-B1CC-3B422432364D}" srcOrd="0" destOrd="0" presId="urn:microsoft.com/office/officeart/2005/8/layout/hProcess9"/>
    <dgm:cxn modelId="{4AF5F002-14E8-4B24-BADC-A64160175B1B}" type="presOf" srcId="{70764CC9-CF57-4052-9B89-08B842618FA4}" destId="{D559ED79-3935-455F-BA44-CC68645C99F3}" srcOrd="0" destOrd="0" presId="urn:microsoft.com/office/officeart/2005/8/layout/hProcess9"/>
    <dgm:cxn modelId="{0A200126-2726-4D6B-A45E-43D6D20AED42}" srcId="{E0D0343F-61C5-4230-8F15-63FCC9668B5C}" destId="{44327CE3-10A7-42BF-9886-C9D7AA2167D0}" srcOrd="1" destOrd="0" parTransId="{478A526C-53E1-4846-8756-9C5B8A544329}" sibTransId="{15992D7C-B8A8-417E-9A72-6032853D9FA3}"/>
    <dgm:cxn modelId="{F78EE089-4F7E-498D-8207-B6CDC4433642}" type="presParOf" srcId="{03148D98-0CF3-4DF5-8895-31FD03A5A2F5}" destId="{41973002-5D40-43F1-A1DA-44A3C0D2A5DD}" srcOrd="0" destOrd="0" presId="urn:microsoft.com/office/officeart/2005/8/layout/hProcess9"/>
    <dgm:cxn modelId="{F3C10A7E-963D-405C-BE7C-9B9553920892}" type="presParOf" srcId="{03148D98-0CF3-4DF5-8895-31FD03A5A2F5}" destId="{EE37A3A4-91E5-4EE5-95AC-099C090CDB98}" srcOrd="1" destOrd="0" presId="urn:microsoft.com/office/officeart/2005/8/layout/hProcess9"/>
    <dgm:cxn modelId="{FA2666E4-A17A-4F89-8737-ABE8C1A30F82}" type="presParOf" srcId="{EE37A3A4-91E5-4EE5-95AC-099C090CDB98}" destId="{6A423387-8352-4527-B1DC-A380B78DCD94}" srcOrd="0" destOrd="0" presId="urn:microsoft.com/office/officeart/2005/8/layout/hProcess9"/>
    <dgm:cxn modelId="{D77FAC64-99BC-4511-BDEA-4239D01B82F9}" type="presParOf" srcId="{EE37A3A4-91E5-4EE5-95AC-099C090CDB98}" destId="{29EE2630-51FE-451B-B2F4-A96F38C655D5}" srcOrd="1" destOrd="0" presId="urn:microsoft.com/office/officeart/2005/8/layout/hProcess9"/>
    <dgm:cxn modelId="{4EE26941-EF33-46CA-BF07-8292FE6B01D2}" type="presParOf" srcId="{EE37A3A4-91E5-4EE5-95AC-099C090CDB98}" destId="{682D6D52-0675-4450-8FCE-B3D6D7D5A8C8}" srcOrd="2" destOrd="0" presId="urn:microsoft.com/office/officeart/2005/8/layout/hProcess9"/>
    <dgm:cxn modelId="{4058A19B-64AF-4F43-8BE0-B6293E6A7326}" type="presParOf" srcId="{EE37A3A4-91E5-4EE5-95AC-099C090CDB98}" destId="{388103F0-F24F-45BC-AE2A-4C407600D692}" srcOrd="3" destOrd="0" presId="urn:microsoft.com/office/officeart/2005/8/layout/hProcess9"/>
    <dgm:cxn modelId="{09F21076-FFB6-4FFE-8E2C-50FB4A009103}" type="presParOf" srcId="{EE37A3A4-91E5-4EE5-95AC-099C090CDB98}" destId="{7FDC3EEB-B967-429D-9A50-3DC4939BF3A4}" srcOrd="4" destOrd="0" presId="urn:microsoft.com/office/officeart/2005/8/layout/hProcess9"/>
    <dgm:cxn modelId="{B94F5A2C-FE92-492D-886B-E6988937DA2B}" type="presParOf" srcId="{EE37A3A4-91E5-4EE5-95AC-099C090CDB98}" destId="{A1C8F8D4-04BE-49C5-94C1-B0A81FA88F78}" srcOrd="5" destOrd="0" presId="urn:microsoft.com/office/officeart/2005/8/layout/hProcess9"/>
    <dgm:cxn modelId="{0255BB02-586E-4426-B6BB-2DB8D5E5B469}" type="presParOf" srcId="{EE37A3A4-91E5-4EE5-95AC-099C090CDB98}" destId="{E211F184-9B9C-490E-B1CC-3B422432364D}" srcOrd="6" destOrd="0" presId="urn:microsoft.com/office/officeart/2005/8/layout/hProcess9"/>
    <dgm:cxn modelId="{2237C603-5766-4D67-8333-73E942E34F30}" type="presParOf" srcId="{EE37A3A4-91E5-4EE5-95AC-099C090CDB98}" destId="{F6C760CE-32C0-4FAA-B5A5-D104D2D07FB3}" srcOrd="7" destOrd="0" presId="urn:microsoft.com/office/officeart/2005/8/layout/hProcess9"/>
    <dgm:cxn modelId="{94D790A1-A0DB-458A-A8F3-2F3B0E88AF9C}" type="presParOf" srcId="{EE37A3A4-91E5-4EE5-95AC-099C090CDB98}" destId="{D559ED79-3935-455F-BA44-CC68645C99F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73002-5D40-43F1-A1DA-44A3C0D2A5DD}">
      <dsp:nvSpPr>
        <dsp:cNvPr id="0" name=""/>
        <dsp:cNvSpPr/>
      </dsp:nvSpPr>
      <dsp:spPr>
        <a:xfrm>
          <a:off x="644723" y="0"/>
          <a:ext cx="7306865" cy="38814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23387-8352-4527-B1DC-A380B78DCD94}">
      <dsp:nvSpPr>
        <dsp:cNvPr id="0" name=""/>
        <dsp:cNvSpPr/>
      </dsp:nvSpPr>
      <dsp:spPr>
        <a:xfrm>
          <a:off x="3777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Physician or Facility</a:t>
          </a:r>
        </a:p>
      </dsp:txBody>
      <dsp:txXfrm>
        <a:off x="79567" y="1240221"/>
        <a:ext cx="1500103" cy="1400994"/>
      </dsp:txXfrm>
    </dsp:sp>
    <dsp:sp modelId="{682D6D52-0675-4450-8FCE-B3D6D7D5A8C8}">
      <dsp:nvSpPr>
        <dsp:cNvPr id="0" name=""/>
        <dsp:cNvSpPr/>
      </dsp:nvSpPr>
      <dsp:spPr>
        <a:xfrm>
          <a:off x="1738045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Medicare Advantage Organization</a:t>
          </a:r>
        </a:p>
      </dsp:txBody>
      <dsp:txXfrm>
        <a:off x="1813835" y="1240221"/>
        <a:ext cx="1500103" cy="1400994"/>
      </dsp:txXfrm>
    </dsp:sp>
    <dsp:sp modelId="{7FDC3EEB-B967-429D-9A50-3DC4939BF3A4}">
      <dsp:nvSpPr>
        <dsp:cNvPr id="0" name=""/>
        <dsp:cNvSpPr/>
      </dsp:nvSpPr>
      <dsp:spPr>
        <a:xfrm>
          <a:off x="3472314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Front-End Risk Adjustment System</a:t>
          </a:r>
        </a:p>
      </dsp:txBody>
      <dsp:txXfrm>
        <a:off x="3548104" y="1240221"/>
        <a:ext cx="1500103" cy="1400994"/>
      </dsp:txXfrm>
    </dsp:sp>
    <dsp:sp modelId="{E211F184-9B9C-490E-B1CC-3B422432364D}">
      <dsp:nvSpPr>
        <dsp:cNvPr id="0" name=""/>
        <dsp:cNvSpPr/>
      </dsp:nvSpPr>
      <dsp:spPr>
        <a:xfrm>
          <a:off x="5206582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Risk Adjustment Processing System</a:t>
          </a:r>
        </a:p>
      </dsp:txBody>
      <dsp:txXfrm>
        <a:off x="5282372" y="1240221"/>
        <a:ext cx="1500103" cy="1400994"/>
      </dsp:txXfrm>
    </dsp:sp>
    <dsp:sp modelId="{D559ED79-3935-455F-BA44-CC68645C99F3}">
      <dsp:nvSpPr>
        <dsp:cNvPr id="0" name=""/>
        <dsp:cNvSpPr/>
      </dsp:nvSpPr>
      <dsp:spPr>
        <a:xfrm>
          <a:off x="6940850" y="1164431"/>
          <a:ext cx="1651683" cy="15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Risk Adjustment System</a:t>
          </a:r>
        </a:p>
      </dsp:txBody>
      <dsp:txXfrm>
        <a:off x="7016640" y="1240221"/>
        <a:ext cx="1500103" cy="140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Calculation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Condition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8,667 ICD-10 codes that map to 79 unique HCCs</a:t>
            </a:r>
          </a:p>
          <a:p>
            <a:r>
              <a:rPr lang="en-US" dirty="0"/>
              <a:t>An individual can have multiple HCCs but only one HCC per category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02" y="2997506"/>
            <a:ext cx="7693523" cy="30438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3702" y="3938954"/>
            <a:ext cx="7693523" cy="1151792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33702" y="5090746"/>
            <a:ext cx="7693523" cy="562708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290" y="2160588"/>
            <a:ext cx="4313457" cy="3881437"/>
          </a:xfrm>
        </p:spPr>
      </p:pic>
    </p:spTree>
    <p:extLst>
      <p:ext uri="{BB962C8B-B14F-4D97-AF65-F5344CB8AC3E}">
        <p14:creationId xmlns:p14="http://schemas.microsoft.com/office/powerpoint/2010/main" val="49497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member is diagnosed with a particular condition and is under the age of 65, a disabled interaction is applied to the RAF.</a:t>
            </a:r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11" y="3100216"/>
            <a:ext cx="7759079" cy="30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3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diseases in combination with one another create a unique circumstance that can cause the individual to need more medical attention.  These are known as disease interactions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49" y="3169809"/>
            <a:ext cx="6004775" cy="30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2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 All Together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677334" y="2901462"/>
            <a:ext cx="1767254" cy="14243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RAF Type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2954220" y="2250343"/>
            <a:ext cx="1670538" cy="7072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Demographic Risk Score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954220" y="3259992"/>
            <a:ext cx="1670538" cy="7072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 Status Risk Score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954220" y="4269641"/>
            <a:ext cx="1670538" cy="7072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Disease Data Risk Score</a:t>
            </a:r>
          </a:p>
        </p:txBody>
      </p:sp>
      <p:cxnSp>
        <p:nvCxnSpPr>
          <p:cNvPr id="10" name="Connector: Elbow 9"/>
          <p:cNvCxnSpPr>
            <a:stCxn id="5" idx="3"/>
            <a:endCxn id="6" idx="1"/>
          </p:cNvCxnSpPr>
          <p:nvPr/>
        </p:nvCxnSpPr>
        <p:spPr>
          <a:xfrm flipV="1">
            <a:off x="2444588" y="2603989"/>
            <a:ext cx="509632" cy="1009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stCxn id="5" idx="3"/>
            <a:endCxn id="7" idx="1"/>
          </p:cNvCxnSpPr>
          <p:nvPr/>
        </p:nvCxnSpPr>
        <p:spPr>
          <a:xfrm flipV="1">
            <a:off x="2444588" y="3613638"/>
            <a:ext cx="5096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5" idx="3"/>
            <a:endCxn id="8" idx="1"/>
          </p:cNvCxnSpPr>
          <p:nvPr/>
        </p:nvCxnSpPr>
        <p:spPr>
          <a:xfrm>
            <a:off x="2444588" y="3613639"/>
            <a:ext cx="509632" cy="1009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5134390" y="3261946"/>
            <a:ext cx="1670538" cy="7072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Risk Scores</a:t>
            </a:r>
          </a:p>
        </p:txBody>
      </p:sp>
      <p:cxnSp>
        <p:nvCxnSpPr>
          <p:cNvPr id="20" name="Connector: Elbow 19"/>
          <p:cNvCxnSpPr>
            <a:stCxn id="6" idx="3"/>
            <a:endCxn id="17" idx="1"/>
          </p:cNvCxnSpPr>
          <p:nvPr/>
        </p:nvCxnSpPr>
        <p:spPr>
          <a:xfrm>
            <a:off x="4624758" y="2603989"/>
            <a:ext cx="509632" cy="1011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7" idx="3"/>
            <a:endCxn id="17" idx="1"/>
          </p:cNvCxnSpPr>
          <p:nvPr/>
        </p:nvCxnSpPr>
        <p:spPr>
          <a:xfrm>
            <a:off x="4624758" y="3613638"/>
            <a:ext cx="509632" cy="1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8" idx="3"/>
            <a:endCxn id="17" idx="1"/>
          </p:cNvCxnSpPr>
          <p:nvPr/>
        </p:nvCxnSpPr>
        <p:spPr>
          <a:xfrm flipV="1">
            <a:off x="4624758" y="3615592"/>
            <a:ext cx="509632" cy="1007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7314560" y="3259992"/>
            <a:ext cx="1670538" cy="7072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</a:t>
            </a:r>
          </a:p>
        </p:txBody>
      </p:sp>
      <p:cxnSp>
        <p:nvCxnSpPr>
          <p:cNvPr id="29" name="Connector: Elbow 28"/>
          <p:cNvCxnSpPr>
            <a:stCxn id="17" idx="3"/>
            <a:endCxn id="25" idx="1"/>
          </p:cNvCxnSpPr>
          <p:nvPr/>
        </p:nvCxnSpPr>
        <p:spPr>
          <a:xfrm flipV="1">
            <a:off x="6804928" y="3613638"/>
            <a:ext cx="509632" cy="1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76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for payment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( (Risk Score) * (1 – Coding Intensity))/(Normalization Factor)</a:t>
            </a:r>
          </a:p>
          <a:p>
            <a:endParaRPr lang="en-US" dirty="0"/>
          </a:p>
          <a:p>
            <a:r>
              <a:rPr lang="en-US" dirty="0"/>
              <a:t>The RAF score goes through an equation that applies a coding intensity and normalization factor to be used for payments to Medicare Advantage Organization.</a:t>
            </a:r>
          </a:p>
          <a:p>
            <a:r>
              <a:rPr lang="en-US" dirty="0"/>
              <a:t>The “raw” risk scores rarely change and as such CMS use the normalization factor and coding intensity to adjust the average risk score between model calibration years.</a:t>
            </a:r>
          </a:p>
          <a:p>
            <a:r>
              <a:rPr lang="en-US" dirty="0"/>
              <a:t>The normalization factor is used to adjust beneficiaries’ risk scores so that the average risk score is 1.</a:t>
            </a:r>
          </a:p>
          <a:p>
            <a:r>
              <a:rPr lang="en-US" dirty="0"/>
              <a:t>Coding Intensity is an adjustment that reflects the differences in coding patterns between MAO’s and Fee-for-service providers.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9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 All Together Member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4409016" cy="3880773"/>
          </a:xfrm>
        </p:spPr>
        <p:txBody>
          <a:bodyPr/>
          <a:lstStyle/>
          <a:p>
            <a:r>
              <a:rPr lang="en-US" dirty="0"/>
              <a:t>Example with 72 year old male who has Medicaid and was diagnosed with diabetes and congestive heart failure.</a:t>
            </a:r>
          </a:p>
          <a:p>
            <a:r>
              <a:rPr lang="en-US" dirty="0"/>
              <a:t>RAF Type Code = C</a:t>
            </a:r>
          </a:p>
          <a:p>
            <a:r>
              <a:rPr lang="en-US" dirty="0"/>
              <a:t>2016 Coding Intensity = 4.91%</a:t>
            </a:r>
          </a:p>
          <a:p>
            <a:r>
              <a:rPr lang="en-US" dirty="0"/>
              <a:t>2016 Normalization Factor = 1.026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1" y="1930401"/>
            <a:ext cx="3562664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1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 RAF</a:t>
            </a:r>
            <a:br>
              <a:rPr lang="en-US" dirty="0"/>
            </a:br>
            <a:r>
              <a:rPr lang="en-US" dirty="0"/>
              <a:t>How did it get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RAF type does not change throughout the year with few exceptions</a:t>
            </a:r>
          </a:p>
          <a:p>
            <a:r>
              <a:rPr lang="en-US" dirty="0"/>
              <a:t>The Demographic and Special Status info does not change throughout the year</a:t>
            </a:r>
          </a:p>
          <a:p>
            <a:r>
              <a:rPr lang="en-US" dirty="0"/>
              <a:t>Disease Data is calculated at three different periods after what is known as a “Sweeps” deadline.  </a:t>
            </a:r>
          </a:p>
          <a:p>
            <a:r>
              <a:rPr lang="en-US" dirty="0"/>
              <a:t>The submission date is determined by the Transaction Date or date Submitted to CMS.</a:t>
            </a:r>
          </a:p>
        </p:txBody>
      </p:sp>
    </p:spTree>
    <p:extLst>
      <p:ext uri="{BB962C8B-B14F-4D97-AF65-F5344CB8AC3E}">
        <p14:creationId xmlns:p14="http://schemas.microsoft.com/office/powerpoint/2010/main" val="248284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Sweeps Calendar and Payment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77803"/>
            <a:ext cx="8596312" cy="32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0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RAPS for Member A</a:t>
            </a:r>
            <a:br>
              <a:rPr lang="en-US" dirty="0"/>
            </a:br>
            <a:r>
              <a:rPr lang="en-US" dirty="0"/>
              <a:t>July 2014 – Dec 2015 DOS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2" y="2281178"/>
            <a:ext cx="985035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Medicare Risk Adjustment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retroactive payment system that takes data from the previous year to predict costs in the current year</a:t>
            </a:r>
          </a:p>
          <a:p>
            <a:r>
              <a:rPr lang="en-US" dirty="0"/>
              <a:t>Additive model based on the enrollees health status and demographics</a:t>
            </a:r>
          </a:p>
          <a:p>
            <a:r>
              <a:rPr lang="en-US" dirty="0"/>
              <a:t>Utilizes a Hierarchical Condition Category (HCC) model to determine health status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01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Member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2" y="2281178"/>
            <a:ext cx="9850352" cy="2768600"/>
          </a:xfrm>
          <a:prstGeom prst="rect">
            <a:avLst/>
          </a:prstGeom>
        </p:spPr>
      </p:pic>
      <p:sp>
        <p:nvSpPr>
          <p:cNvPr id="3" name="Flowchart: Process 2"/>
          <p:cNvSpPr/>
          <p:nvPr/>
        </p:nvSpPr>
        <p:spPr>
          <a:xfrm>
            <a:off x="193362" y="2885090"/>
            <a:ext cx="9850352" cy="630620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5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Mid-Year Data Member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2" y="2281178"/>
            <a:ext cx="9850352" cy="2768600"/>
          </a:xfrm>
          <a:prstGeom prst="rect">
            <a:avLst/>
          </a:prstGeom>
        </p:spPr>
      </p:pic>
      <p:sp>
        <p:nvSpPr>
          <p:cNvPr id="3" name="Flowchart: Process 2"/>
          <p:cNvSpPr/>
          <p:nvPr/>
        </p:nvSpPr>
        <p:spPr>
          <a:xfrm>
            <a:off x="193362" y="3515711"/>
            <a:ext cx="9850352" cy="599089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9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 Member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2" y="2281178"/>
            <a:ext cx="9850352" cy="2768600"/>
          </a:xfrm>
          <a:prstGeom prst="rect">
            <a:avLst/>
          </a:prstGeom>
        </p:spPr>
      </p:pic>
      <p:sp>
        <p:nvSpPr>
          <p:cNvPr id="3" name="Flowchart: Process 2"/>
          <p:cNvSpPr/>
          <p:nvPr/>
        </p:nvSpPr>
        <p:spPr>
          <a:xfrm>
            <a:off x="193362" y="3515711"/>
            <a:ext cx="9850352" cy="1534067"/>
          </a:xfrm>
          <a:prstGeom prst="flowChart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23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out Member A Net RAPS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8" y="2774462"/>
            <a:ext cx="12021010" cy="23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3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7100"/>
          </a:xfrm>
        </p:spPr>
        <p:txBody>
          <a:bodyPr/>
          <a:lstStyle/>
          <a:p>
            <a:r>
              <a:rPr lang="en-US" dirty="0"/>
              <a:t>Member A Sweeps RAF HCC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6700"/>
            <a:ext cx="5512347" cy="51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1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 Sweeps RAF 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058861"/>
          </a:xfrm>
        </p:spPr>
        <p:txBody>
          <a:bodyPr>
            <a:normAutofit/>
          </a:bodyPr>
          <a:lstStyle/>
          <a:p>
            <a:r>
              <a:rPr lang="en-US" dirty="0"/>
              <a:t>True-Ups/Retroactive payments are calculate taking the difference from the New Sweeps Risk Score – The Prior Sweeps Risk Score</a:t>
            </a:r>
          </a:p>
          <a:p>
            <a:r>
              <a:rPr lang="en-US" dirty="0"/>
              <a:t>After – Before = RAF Lift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5" y="3449639"/>
            <a:ext cx="345270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9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 Chart 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40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HCC 18 came from a chart what is the RAF lift?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44789"/>
            <a:ext cx="5086188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12" y="3945098"/>
            <a:ext cx="2989913" cy="10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RAF Type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(C)</a:t>
            </a:r>
            <a:r>
              <a:rPr lang="en-US" dirty="0" err="1"/>
              <a:t>ommunity</a:t>
            </a:r>
            <a:r>
              <a:rPr lang="en-US" dirty="0"/>
              <a:t> RAF Type will be split into 6 RAF Types dependent on Medicaid status and age.</a:t>
            </a:r>
          </a:p>
          <a:p>
            <a:r>
              <a:rPr lang="en-US" dirty="0"/>
              <a:t>Member A Example:  MMR will show CF in the RAF Type and as member is 72, this means that Member A is a “Full Benefit Dual Aged” RAF Type.  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1467701"/>
              </p:ext>
            </p:extLst>
          </p:nvPr>
        </p:nvGraphicFramePr>
        <p:xfrm>
          <a:off x="5080561" y="1930400"/>
          <a:ext cx="448547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815">
                  <a:extLst>
                    <a:ext uri="{9D8B030D-6E8A-4147-A177-3AD203B41FA5}">
                      <a16:colId xmlns:a16="http://schemas.microsoft.com/office/drawing/2014/main" xmlns="" val="2775802653"/>
                    </a:ext>
                  </a:extLst>
                </a:gridCol>
                <a:gridCol w="1245498">
                  <a:extLst>
                    <a:ext uri="{9D8B030D-6E8A-4147-A177-3AD203B41FA5}">
                      <a16:colId xmlns:a16="http://schemas.microsoft.com/office/drawing/2014/main" xmlns="" val="23919744"/>
                    </a:ext>
                  </a:extLst>
                </a:gridCol>
                <a:gridCol w="1495157">
                  <a:extLst>
                    <a:ext uri="{9D8B030D-6E8A-4147-A177-3AD203B41FA5}">
                      <a16:colId xmlns:a16="http://schemas.microsoft.com/office/drawing/2014/main" xmlns="" val="499361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MMR</a:t>
                      </a:r>
                      <a:r>
                        <a:rPr lang="en-US" baseline="0" dirty="0"/>
                        <a:t> RAF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339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Benefit</a:t>
                      </a:r>
                      <a:r>
                        <a:rPr lang="en-US" baseline="0" dirty="0"/>
                        <a:t> Dual Aged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7984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Benefit Dual 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0268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  <a:r>
                        <a:rPr lang="en-US" baseline="0" dirty="0"/>
                        <a:t>ial Benefit Dual Aged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8820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Partial</a:t>
                      </a:r>
                      <a:r>
                        <a:rPr lang="en-US" baseline="0" dirty="0"/>
                        <a:t> Benefit Dual Disabled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1479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</a:t>
                      </a:r>
                      <a:r>
                        <a:rPr lang="en-US" baseline="0" dirty="0"/>
                        <a:t> Dual Aged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9795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Dual 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8311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556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v12 vs v21 vs v22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“v” is a version change of the model.</a:t>
            </a:r>
          </a:p>
          <a:p>
            <a:r>
              <a:rPr lang="en-US" dirty="0"/>
              <a:t>V12 is the old model that was in use prior to 2016 Payment Year </a:t>
            </a:r>
          </a:p>
          <a:p>
            <a:r>
              <a:rPr lang="en-US" dirty="0"/>
              <a:t>V21 was a new model implemented for the 2012 Payment Year that only applied to the ESRD members</a:t>
            </a:r>
          </a:p>
          <a:p>
            <a:r>
              <a:rPr lang="en-US" dirty="0"/>
              <a:t>V22 is the new model that was been slowly transitioned to since the 2014 Payment Year forward and is in full for 2016 Payment Year</a:t>
            </a:r>
          </a:p>
          <a:p>
            <a:r>
              <a:rPr lang="en-US" dirty="0"/>
              <a:t>The logic for calculating a risk score is the same for all of the models, the only differences are the HCCs and their values.</a:t>
            </a:r>
          </a:p>
        </p:txBody>
      </p:sp>
    </p:spTree>
    <p:extLst>
      <p:ext uri="{BB962C8B-B14F-4D97-AF65-F5344CB8AC3E}">
        <p14:creationId xmlns:p14="http://schemas.microsoft.com/office/powerpoint/2010/main" val="256867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90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goes into a Risk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6769"/>
            <a:ext cx="8596668" cy="46345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Risk Adjustment Type Code</a:t>
            </a:r>
          </a:p>
          <a:p>
            <a:r>
              <a:rPr lang="en-US" dirty="0"/>
              <a:t>Demographic Data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Institutionalization</a:t>
            </a:r>
          </a:p>
          <a:p>
            <a:r>
              <a:rPr lang="en-US" dirty="0"/>
              <a:t>Special Status Data</a:t>
            </a:r>
          </a:p>
          <a:p>
            <a:pPr lvl="1"/>
            <a:r>
              <a:rPr lang="en-US" dirty="0"/>
              <a:t>Disability</a:t>
            </a:r>
          </a:p>
          <a:p>
            <a:pPr lvl="1"/>
            <a:r>
              <a:rPr lang="en-US" dirty="0"/>
              <a:t>Original Reason for Entitlement (OREC)</a:t>
            </a:r>
          </a:p>
          <a:p>
            <a:pPr lvl="1"/>
            <a:r>
              <a:rPr lang="en-US" dirty="0"/>
              <a:t>Medicaid </a:t>
            </a:r>
            <a:r>
              <a:rPr lang="en-US" dirty="0" smtClean="0"/>
              <a:t>Status (will be </a:t>
            </a:r>
            <a:r>
              <a:rPr lang="en-US" dirty="0" smtClean="0"/>
              <a:t>calculated differently in 2017 PY)</a:t>
            </a:r>
            <a:endParaRPr lang="en-US" dirty="0"/>
          </a:p>
          <a:p>
            <a:r>
              <a:rPr lang="en-US" dirty="0"/>
              <a:t>Disease Data</a:t>
            </a:r>
          </a:p>
          <a:p>
            <a:pPr lvl="1"/>
            <a:r>
              <a:rPr lang="en-US" dirty="0"/>
              <a:t>Hierarchical Condition Category (HCC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Hierarchy</a:t>
            </a:r>
            <a:endParaRPr lang="en-US" dirty="0"/>
          </a:p>
          <a:p>
            <a:pPr lvl="1"/>
            <a:r>
              <a:rPr lang="en-US" dirty="0"/>
              <a:t>Disability Interactions</a:t>
            </a:r>
          </a:p>
          <a:p>
            <a:pPr lvl="1"/>
            <a:r>
              <a:rPr lang="en-US" dirty="0"/>
              <a:t>Disease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2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Factor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4838"/>
            <a:ext cx="8596668" cy="5073161"/>
          </a:xfrm>
        </p:spPr>
        <p:txBody>
          <a:bodyPr/>
          <a:lstStyle/>
          <a:p>
            <a:r>
              <a:rPr lang="en-US" dirty="0"/>
              <a:t>RAF Type Code can be found on the Monthly Membership Report (MMR)</a:t>
            </a:r>
          </a:p>
          <a:p>
            <a:r>
              <a:rPr lang="en-US" dirty="0"/>
              <a:t>RAF Type Code determines which model to use and coefficients when calculating the RAF Score for an individual member.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Additional RAF Types will be included in 2017 PY for the new, Dual-eligible Model.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79596"/>
              </p:ext>
            </p:extLst>
          </p:nvPr>
        </p:nvGraphicFramePr>
        <p:xfrm>
          <a:off x="677691" y="2909190"/>
          <a:ext cx="8596311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xmlns="" val="263915261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398669228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9797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RAF Type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177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Enrollee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Members score is only based on Demographic and Special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398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 or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Community/Institutional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common type code,</a:t>
                      </a:r>
                      <a:r>
                        <a:rPr lang="en-US" baseline="0" dirty="0"/>
                        <a:t> utilizing the basic model v22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135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D, C1, C2, I1, 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ESRD/Transplant Recipient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Utilizes the v21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339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60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612043"/>
              </p:ext>
            </p:extLst>
          </p:nvPr>
        </p:nvGraphicFramePr>
        <p:xfrm>
          <a:off x="677863" y="2160588"/>
          <a:ext cx="85963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xmlns="" val="82001614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56751454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313308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Age/Gender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Community</a:t>
                      </a:r>
                      <a:r>
                        <a:rPr lang="en-US" baseline="0" dirty="0"/>
                        <a:t> RAF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Institutional RAF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601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r>
                        <a:rPr lang="en-US" baseline="0" dirty="0"/>
                        <a:t> 70-74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107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 70-74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23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 60-64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087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 60-64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3760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94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Status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544086"/>
              </p:ext>
            </p:extLst>
          </p:nvPr>
        </p:nvGraphicFramePr>
        <p:xfrm>
          <a:off x="677863" y="2160588"/>
          <a:ext cx="85963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xmlns="" val="165374917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90031125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611512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Community RAF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Institutional RAF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33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Medicaid Male Over</a:t>
                      </a:r>
                      <a:r>
                        <a:rPr lang="en-US" baseline="0" dirty="0"/>
                        <a:t> 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851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94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Data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19329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36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RAPS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it is up to the submitter to determine what encounters risk adjust (inpatient hospital, provider visit)</a:t>
            </a:r>
          </a:p>
          <a:p>
            <a:r>
              <a:rPr lang="en-US" dirty="0"/>
              <a:t>Only claims that risk adjust are submitted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62" y="3465975"/>
            <a:ext cx="6753076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4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EDPS Submission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encounters are submitted</a:t>
            </a:r>
          </a:p>
          <a:p>
            <a:r>
              <a:rPr lang="en-US" dirty="0"/>
              <a:t>CMS will flag those encounters that risk adjust</a:t>
            </a:r>
          </a:p>
          <a:p>
            <a:r>
              <a:rPr lang="en-US" dirty="0"/>
              <a:t>100’s of more fields are submitted in the 837 form</a:t>
            </a:r>
          </a:p>
          <a:p>
            <a:r>
              <a:rPr lang="en-US" dirty="0"/>
              <a:t>MAO-002 shows what is accepted</a:t>
            </a:r>
          </a:p>
          <a:p>
            <a:r>
              <a:rPr lang="en-US" dirty="0"/>
              <a:t>MAO-004 shows what encounters risk adjust</a:t>
            </a:r>
          </a:p>
        </p:txBody>
      </p:sp>
    </p:spTree>
    <p:extLst>
      <p:ext uri="{BB962C8B-B14F-4D97-AF65-F5344CB8AC3E}">
        <p14:creationId xmlns:p14="http://schemas.microsoft.com/office/powerpoint/2010/main" val="4218186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1041</TotalTime>
  <Words>921</Words>
  <Application>Microsoft Office PowerPoint</Application>
  <PresentationFormat>Widescreen</PresentationFormat>
  <Paragraphs>155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Risk Adjustment Calculation</vt:lpstr>
      <vt:lpstr>CMS Medicare Risk Adjustment </vt:lpstr>
      <vt:lpstr>What goes into a Risk Score</vt:lpstr>
      <vt:lpstr>Risk Adjustment Factor Type</vt:lpstr>
      <vt:lpstr>Demographic Information</vt:lpstr>
      <vt:lpstr>Special Status Information</vt:lpstr>
      <vt:lpstr>Risk Adjustment Data Flow</vt:lpstr>
      <vt:lpstr>RAPS Submission</vt:lpstr>
      <vt:lpstr>EDPS Submission </vt:lpstr>
      <vt:lpstr>Hierarchical Condition Categories</vt:lpstr>
      <vt:lpstr>Hierarchy</vt:lpstr>
      <vt:lpstr>Disable Interactions</vt:lpstr>
      <vt:lpstr>Disease Interaction</vt:lpstr>
      <vt:lpstr>Adding It All Together</vt:lpstr>
      <vt:lpstr>Normalizing for payment</vt:lpstr>
      <vt:lpstr>Adding It All Together Member A</vt:lpstr>
      <vt:lpstr>Member A RAF How did it get there?</vt:lpstr>
      <vt:lpstr>CMS Sweeps Calendar and Payment System</vt:lpstr>
      <vt:lpstr>RAPS for Member A July 2014 – Dec 2015 DOS</vt:lpstr>
      <vt:lpstr>Initial Data Member A</vt:lpstr>
      <vt:lpstr>Mid-Year Data Member A</vt:lpstr>
      <vt:lpstr>Final Data Member A</vt:lpstr>
      <vt:lpstr>Breaking out Member A Net RAPS</vt:lpstr>
      <vt:lpstr>Member A Sweeps RAF HCC</vt:lpstr>
      <vt:lpstr>Member A Sweeps RAF Lift</vt:lpstr>
      <vt:lpstr>Member A Chart Lift</vt:lpstr>
      <vt:lpstr>2017 RAF Type Changes</vt:lpstr>
      <vt:lpstr>v12 vs v21 vs v22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Calculation</dc:title>
  <dc:creator>Meleah Bridgeford</dc:creator>
  <cp:lastModifiedBy>Tim Spaeth</cp:lastModifiedBy>
  <cp:revision>36</cp:revision>
  <dcterms:created xsi:type="dcterms:W3CDTF">2016-07-13T23:37:21Z</dcterms:created>
  <dcterms:modified xsi:type="dcterms:W3CDTF">2016-07-26T23:27:09Z</dcterms:modified>
</cp:coreProperties>
</file>