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2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3AC9AEE7-89EF-4242-B57D-AFDAEDE1D0C2}">
          <p14:sldIdLst>
            <p14:sldId id="256"/>
            <p14:sldId id="258"/>
            <p14:sldId id="262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3" autoAdjust="0"/>
    <p:restoredTop sz="94660"/>
  </p:normalViewPr>
  <p:slideViewPr>
    <p:cSldViewPr>
      <p:cViewPr>
        <p:scale>
          <a:sx n="113" d="100"/>
          <a:sy n="113" d="100"/>
        </p:scale>
        <p:origin x="888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1/30/24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1/30/24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1/30/24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1/30/24</a:t>
            </a:fld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‹N°›</a:t>
            </a:fld>
            <a:endParaRPr kumimoji="0" lang="en-US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1/30/24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1/30/24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1/30/24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1/30/24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‹N°›</a:t>
            </a:fld>
            <a:endParaRPr kumimoji="0"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1/30/24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1/30/24</a:t>
            </a:fld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‹N°›</a:t>
            </a:fld>
            <a:endParaRPr kumimoji="0" lang="en-US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dirty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1/30/24</a:t>
            </a:fld>
            <a:endParaRPr lang="en-US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‹N°›</a:t>
            </a:fld>
            <a:endParaRPr kumimoji="0"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1/30/24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‹N°›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32856" y="3108960"/>
            <a:ext cx="6678488" cy="1894362"/>
          </a:xfrm>
        </p:spPr>
        <p:txBody>
          <a:bodyPr/>
          <a:lstStyle/>
          <a:p>
            <a:pPr algn="ctr"/>
            <a:r>
              <a:rPr lang="fr-FR" dirty="0"/>
              <a:t>Analyse des logements Airbnb pour les JO Paris 2024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666038"/>
          </a:xfrm>
        </p:spPr>
        <p:txBody>
          <a:bodyPr>
            <a:normAutofit/>
          </a:bodyPr>
          <a:lstStyle/>
          <a:p>
            <a:endParaRPr lang="fr-FR" dirty="0"/>
          </a:p>
          <a:p>
            <a:pPr algn="ctr"/>
            <a:r>
              <a:rPr lang="fr-FR" sz="1100" b="0" dirty="0"/>
              <a:t>Projet – </a:t>
            </a:r>
            <a:r>
              <a:rPr lang="fr-FR" sz="1100" dirty="0"/>
              <a:t>Data Visualisation</a:t>
            </a:r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Membres du groupe : </a:t>
            </a:r>
          </a:p>
          <a:p>
            <a:pPr algn="ctr"/>
            <a:r>
              <a:rPr lang="fr-FR" sz="1100" b="0" i="1" dirty="0"/>
              <a:t>Salma LAARECH, </a:t>
            </a:r>
            <a:r>
              <a:rPr lang="fr-FR" sz="1100" b="0" i="1" dirty="0">
                <a:effectLst/>
              </a:rPr>
              <a:t>Amanda LLASERA BALLESTER, Tiphaine POMMEREAU MORFIN </a:t>
            </a:r>
            <a:endParaRPr lang="fr-FR" sz="1100" b="0" i="1" dirty="0"/>
          </a:p>
        </p:txBody>
      </p:sp>
      <p:pic>
        <p:nvPicPr>
          <p:cNvPr id="1026" name="Picture 2" descr="Institut de statistique de Sorbonne Université — Wikipédia">
            <a:extLst>
              <a:ext uri="{FF2B5EF4-FFF2-40B4-BE49-F238E27FC236}">
                <a16:creationId xmlns:a16="http://schemas.microsoft.com/office/drawing/2014/main" id="{6987ADE1-6771-4DE0-909C-E95A0A975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186"/>
            <a:ext cx="1967880" cy="19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22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698575" y="261228"/>
            <a:ext cx="56886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400" b="1" i="0" dirty="0">
                <a:solidFill>
                  <a:srgbClr val="333333"/>
                </a:solidFill>
                <a:effectLst/>
                <a:latin typeface="Source Sans Pro" panose="020F0502020204030204" pitchFamily="34" charset="0"/>
              </a:rPr>
              <a:t>Découverte des Données (1/2)</a:t>
            </a:r>
          </a:p>
          <a:p>
            <a:br>
              <a:rPr lang="fr-FR" sz="2400" dirty="0"/>
            </a:br>
            <a:endParaRPr lang="en-GB" sz="2200" b="1" dirty="0">
              <a:latin typeface="+mj-l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31540" y="908720"/>
            <a:ext cx="82809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/>
              <a:t>Description: </a:t>
            </a:r>
            <a:r>
              <a:rPr lang="fr-FR" dirty="0"/>
              <a:t>Présentation des annonces Airbnb disponibles sur Paris, dans le cadre de la préparation aux JO 2024.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Pour illustrer notre base de données, nous proposons les graphes suivants:</a:t>
            </a:r>
          </a:p>
          <a:p>
            <a:pPr algn="just"/>
            <a:endParaRPr lang="fr-FR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fr-FR" dirty="0"/>
              <a:t>Sunburst illustrant la répartition de  </a:t>
            </a:r>
            <a:r>
              <a:rPr lang="fr-FR" b="0" dirty="0">
                <a:effectLst/>
              </a:rPr>
              <a:t>logements en fonction de leur type, du nombre de chambres et du nombre de lits.</a:t>
            </a:r>
          </a:p>
          <a:p>
            <a:pPr algn="just"/>
            <a:endParaRPr lang="fr-FR" b="0" dirty="0">
              <a:effectLst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fr-FR" dirty="0"/>
              <a:t>Diagramme circulaire sur la proportion des différents types de lit.</a:t>
            </a:r>
          </a:p>
          <a:p>
            <a:pPr algn="just"/>
            <a:endParaRPr lang="fr-FR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fr-FR" dirty="0"/>
              <a:t>Cartographie du nombre d’Airbnb à Paris.</a:t>
            </a:r>
          </a:p>
          <a:p>
            <a:pPr algn="just"/>
            <a:endParaRPr lang="fr-FR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fr-FR" dirty="0"/>
              <a:t>Histogramme présentant la distribution en fonction des prix, pour chaque arrondissement sélectionné.</a:t>
            </a:r>
          </a:p>
          <a:p>
            <a:pPr algn="just"/>
            <a:endParaRPr lang="fr-FR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fr-FR" dirty="0"/>
              <a:t>HeatMap  présentant</a:t>
            </a:r>
            <a:r>
              <a:rPr lang="fr-FR" b="0" dirty="0">
                <a:effectLst/>
              </a:rPr>
              <a:t> des variations de tarifs à travers la ville.</a:t>
            </a:r>
          </a:p>
          <a:p>
            <a:pPr algn="just"/>
            <a:endParaRPr lang="fr-FR" b="0" i="0" dirty="0">
              <a:effectLst/>
            </a:endParaRPr>
          </a:p>
          <a:p>
            <a:pPr algn="l"/>
            <a:br>
              <a:rPr lang="fr-FR" b="0" i="0" dirty="0">
                <a:effectLst/>
              </a:rPr>
            </a:br>
            <a:endParaRPr lang="fr-FR" b="0" i="0" dirty="0">
              <a:effectLst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49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973E8-6A2B-6C3C-92BA-168AD1C48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8EC629C-F7D8-0C9E-9510-278791432662}"/>
              </a:ext>
            </a:extLst>
          </p:cNvPr>
          <p:cNvSpPr txBox="1"/>
          <p:nvPr/>
        </p:nvSpPr>
        <p:spPr>
          <a:xfrm>
            <a:off x="2698575" y="261228"/>
            <a:ext cx="56886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400" b="1" i="0" dirty="0">
                <a:solidFill>
                  <a:srgbClr val="333333"/>
                </a:solidFill>
                <a:effectLst/>
                <a:latin typeface="Source Sans Pro" panose="020F0502020204030204" pitchFamily="34" charset="0"/>
              </a:rPr>
              <a:t>Découverte des Données (2/2)</a:t>
            </a:r>
          </a:p>
          <a:p>
            <a:br>
              <a:rPr lang="fr-FR" sz="2400" dirty="0"/>
            </a:br>
            <a:endParaRPr lang="en-GB" sz="2200" b="1" dirty="0">
              <a:latin typeface="+mj-l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B05013-C637-D624-2AA1-DA85BCCFA911}"/>
              </a:ext>
            </a:extLst>
          </p:cNvPr>
          <p:cNvSpPr txBox="1"/>
          <p:nvPr/>
        </p:nvSpPr>
        <p:spPr>
          <a:xfrm>
            <a:off x="431540" y="908720"/>
            <a:ext cx="82809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fr-FR" dirty="0"/>
              <a:t>Classement des arrondissements </a:t>
            </a:r>
            <a:r>
              <a:rPr lang="fr-FR" b="0" dirty="0">
                <a:effectLst/>
              </a:rPr>
              <a:t>selon la moyenne des notes, le nombre moyen de commentaires mensuels, et le pourcentage de réponses du propriétaire.</a:t>
            </a:r>
          </a:p>
          <a:p>
            <a:pPr algn="just"/>
            <a:endParaRPr lang="fr-FR" b="0" dirty="0">
              <a:effectLst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fr-FR" dirty="0"/>
              <a:t>Boxplot pour les frais de nettoyage pour chaque politique d’annulation.</a:t>
            </a:r>
          </a:p>
          <a:p>
            <a:pPr algn="just"/>
            <a:endParaRPr lang="fr-FR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fr-FR" b="0" i="0" dirty="0">
                <a:effectLst/>
              </a:rPr>
              <a:t>Comparaison du taux de réponse en fonction des commentaires par mois.</a:t>
            </a:r>
          </a:p>
          <a:p>
            <a:pPr algn="just"/>
            <a:endParaRPr lang="fr-FR" b="0" i="0" dirty="0">
              <a:effectLst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fr-FR" b="0" i="0" dirty="0">
                <a:effectLst/>
              </a:rPr>
              <a:t>BarChart nombre de chambre avec facteur nombre de toilettes.</a:t>
            </a:r>
          </a:p>
          <a:p>
            <a:pPr algn="just"/>
            <a:endParaRPr lang="fr-FR" b="0" i="0" dirty="0">
              <a:effectLst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fr-FR" b="0" i="0" dirty="0">
                <a:effectLst/>
              </a:rPr>
              <a:t>Distribution de la surface en fonction du type de propriété.</a:t>
            </a:r>
          </a:p>
          <a:p>
            <a:pPr algn="just"/>
            <a:endParaRPr lang="fr-FR" b="0" i="0" dirty="0">
              <a:effectLst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fr-FR" b="0" i="0" dirty="0">
                <a:effectLst/>
              </a:rPr>
              <a:t>Distribution de la surface en fonction du nombre de chambre.</a:t>
            </a:r>
          </a:p>
          <a:p>
            <a:pPr algn="l"/>
            <a:br>
              <a:rPr lang="fr-FR" b="0" i="0" dirty="0">
                <a:effectLst/>
              </a:rPr>
            </a:br>
            <a:endParaRPr lang="fr-FR" b="0" i="0" dirty="0">
              <a:effectLst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fr-FR" b="0" i="0" dirty="0">
              <a:effectLst/>
            </a:endParaRPr>
          </a:p>
          <a:p>
            <a:pPr algn="l"/>
            <a:br>
              <a:rPr lang="fr-FR" b="0" i="0" dirty="0">
                <a:effectLst/>
              </a:rPr>
            </a:br>
            <a:endParaRPr lang="fr-FR" b="0" i="0" dirty="0">
              <a:effectLst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92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835696" y="188640"/>
            <a:ext cx="5040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Carte</a:t>
            </a:r>
            <a:endParaRPr lang="en-GB" sz="2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5942" y="692696"/>
            <a:ext cx="836051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fr-FR" sz="1600" dirty="0"/>
              <a:t>Le but de cet onglet est d’explorer la localisation des Airbnb à Paris en se basant sur une carte interactive. </a:t>
            </a:r>
          </a:p>
          <a:p>
            <a:pPr lvl="1" algn="just"/>
            <a:endParaRPr lang="fr-FR" sz="1600" dirty="0"/>
          </a:p>
          <a:p>
            <a:pPr lvl="1" algn="just"/>
            <a:r>
              <a:rPr lang="fr-FR" sz="1600" dirty="0"/>
              <a:t>Quels sont les éléments intégrés dans la carte interactive ?</a:t>
            </a:r>
          </a:p>
          <a:p>
            <a:pPr lvl="1" algn="just"/>
            <a:endParaRPr lang="fr-FR" sz="1600" dirty="0"/>
          </a:p>
          <a:p>
            <a:pPr lvl="1" algn="just"/>
            <a:r>
              <a:rPr lang="fr-FR" sz="1600" b="1" dirty="0">
                <a:solidFill>
                  <a:schemeClr val="accent3"/>
                </a:solidFill>
              </a:rPr>
              <a:t>Filtres: </a:t>
            </a:r>
            <a:r>
              <a:rPr lang="fr-FR" sz="1600" dirty="0"/>
              <a:t>par arrondissement, par tranche de prix, par surface minimale, par capacité d’accueil, par notation attribuée et par type de propriété.</a:t>
            </a:r>
          </a:p>
          <a:p>
            <a:pPr lvl="1" algn="just"/>
            <a:endParaRPr lang="fr-FR" sz="1600" dirty="0"/>
          </a:p>
          <a:p>
            <a:pPr lvl="1" algn="just"/>
            <a:endParaRPr lang="fr-FR" sz="1600" dirty="0"/>
          </a:p>
          <a:p>
            <a:pPr lvl="1" algn="just"/>
            <a:endParaRPr lang="fr-FR" sz="1600" u="sng" dirty="0"/>
          </a:p>
          <a:p>
            <a:pPr lvl="1" algn="just"/>
            <a:endParaRPr lang="fr-FR" sz="1600" u="sng" dirty="0"/>
          </a:p>
          <a:p>
            <a:pPr lvl="1"/>
            <a:endParaRPr lang="fr-FR" sz="1600" b="1" dirty="0">
              <a:solidFill>
                <a:schemeClr val="accent3"/>
              </a:solidFill>
            </a:endParaRPr>
          </a:p>
        </p:txBody>
      </p:sp>
      <p:sp>
        <p:nvSpPr>
          <p:cNvPr id="6" name="Flèche vers la droite 5">
            <a:extLst>
              <a:ext uri="{FF2B5EF4-FFF2-40B4-BE49-F238E27FC236}">
                <a16:creationId xmlns:a16="http://schemas.microsoft.com/office/drawing/2014/main" id="{1E4F1F25-3A48-B5DB-682A-74B01F899B52}"/>
              </a:ext>
            </a:extLst>
          </p:cNvPr>
          <p:cNvSpPr/>
          <p:nvPr/>
        </p:nvSpPr>
        <p:spPr>
          <a:xfrm>
            <a:off x="2231740" y="4365104"/>
            <a:ext cx="690713" cy="3778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93F04708-2915-B737-0146-7874C8228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42" y="2553229"/>
            <a:ext cx="1807786" cy="4151781"/>
          </a:xfrm>
          <a:prstGeom prst="rect">
            <a:avLst/>
          </a:prstGeom>
        </p:spPr>
      </p:pic>
      <p:pic>
        <p:nvPicPr>
          <p:cNvPr id="10" name="Image 9" descr="Une image contenant texte, carte, capture d’écran&#10;&#10;Description générée automatiquement">
            <a:extLst>
              <a:ext uri="{FF2B5EF4-FFF2-40B4-BE49-F238E27FC236}">
                <a16:creationId xmlns:a16="http://schemas.microsoft.com/office/drawing/2014/main" id="{957062C6-369B-DCC1-B0A5-FA40E4D2F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65" y="2553229"/>
            <a:ext cx="5645991" cy="411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3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ADA8F-618B-F864-27A3-3D50CC737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6D7128A-E0D0-0EBC-8428-4B673B1ED3FF}"/>
              </a:ext>
            </a:extLst>
          </p:cNvPr>
          <p:cNvSpPr txBox="1"/>
          <p:nvPr/>
        </p:nvSpPr>
        <p:spPr>
          <a:xfrm>
            <a:off x="1835696" y="188640"/>
            <a:ext cx="5040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Carte</a:t>
            </a:r>
            <a:endParaRPr lang="en-GB" sz="2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EC0EDE-5A33-1C68-E897-1086B409C84A}"/>
              </a:ext>
            </a:extLst>
          </p:cNvPr>
          <p:cNvSpPr/>
          <p:nvPr/>
        </p:nvSpPr>
        <p:spPr>
          <a:xfrm>
            <a:off x="315942" y="692696"/>
            <a:ext cx="836051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600" dirty="0"/>
              <a:t>Dès que les résultats du filtrage sont affichés, vous trouverez une description pour chaque annonce Airbnb qui répond aux critères sélectionnés.</a:t>
            </a:r>
          </a:p>
          <a:p>
            <a:pPr algn="just"/>
            <a:endParaRPr lang="fr-FR" sz="1600" dirty="0"/>
          </a:p>
          <a:p>
            <a:pPr algn="just"/>
            <a:r>
              <a:rPr lang="fr-FR" sz="1600" dirty="0"/>
              <a:t>Nous avons ajouté </a:t>
            </a:r>
            <a:r>
              <a:rPr lang="fr-FR" sz="1600" b="1" dirty="0">
                <a:solidFill>
                  <a:schemeClr val="accent3"/>
                </a:solidFill>
              </a:rPr>
              <a:t>un filtre supplémentaire</a:t>
            </a:r>
            <a:r>
              <a:rPr lang="fr-FR" sz="1600" b="1" dirty="0"/>
              <a:t> </a:t>
            </a:r>
            <a:r>
              <a:rPr lang="fr-FR" sz="1600" dirty="0"/>
              <a:t>pour trouver l'Airbnb le plus proche des sites olympiques sélectionnés, garantissant ainsi une proximité géographique optimale pour le séjour.</a:t>
            </a:r>
            <a:endParaRPr lang="fr-FR" sz="1600" b="1" u="sng" dirty="0">
              <a:solidFill>
                <a:schemeClr val="accent3"/>
              </a:solidFill>
            </a:endParaRPr>
          </a:p>
          <a:p>
            <a:pPr algn="just"/>
            <a:endParaRPr lang="fr-FR" sz="1600" b="1" u="sng" dirty="0">
              <a:solidFill>
                <a:schemeClr val="accent3"/>
              </a:solidFill>
            </a:endParaRPr>
          </a:p>
          <a:p>
            <a:pPr algn="just"/>
            <a:endParaRPr lang="fr-FR" sz="1600" b="1" u="sng" dirty="0">
              <a:solidFill>
                <a:schemeClr val="accent3"/>
              </a:solidFill>
            </a:endParaRPr>
          </a:p>
          <a:p>
            <a:pPr algn="just"/>
            <a:r>
              <a:rPr lang="fr-FR" sz="1600" dirty="0"/>
              <a:t>Il suffit de renseigner votre choix dans l’icône ci-dessous, situant juste en bas de la carte.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C331CF-F39C-B80C-6FE1-5FC7C5DA9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76" y="3573016"/>
            <a:ext cx="7772400" cy="75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37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696</TotalTime>
  <Words>349</Words>
  <Application>Microsoft Macintosh PowerPoint</Application>
  <PresentationFormat>Affichage à l'écran (4:3)</PresentationFormat>
  <Paragraphs>56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Century Schoolbook</vt:lpstr>
      <vt:lpstr>Source Sans Pro</vt:lpstr>
      <vt:lpstr>Wingdings</vt:lpstr>
      <vt:lpstr>Wingdings 2</vt:lpstr>
      <vt:lpstr>Default Theme</vt:lpstr>
      <vt:lpstr>Analyse des logements Airbnb pour les JO Paris 2024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Contrat de cyber assurance</dc:title>
  <dc:creator>imran boukhenfer</dc:creator>
  <cp:lastModifiedBy>Salma LAARECH</cp:lastModifiedBy>
  <cp:revision>35</cp:revision>
  <dcterms:created xsi:type="dcterms:W3CDTF">2023-01-06T21:39:05Z</dcterms:created>
  <dcterms:modified xsi:type="dcterms:W3CDTF">2024-01-30T17:10:48Z</dcterms:modified>
</cp:coreProperties>
</file>