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Default Extension="gif" ContentType="image/gif"/>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theme/theme2.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27" name="Shape 2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2" name="Shape 9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3" name="Shape 3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5" name="Shape 6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9" name="Shape 7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7" name="Shape 7"/>
        <p:cNvGrpSpPr/>
        <p:nvPr/>
      </p:nvGrpSpPr>
      <p:grpSpPr>
        <a:xfrm>
          <a:off y="0" x="0"/>
          <a:ext cy="0" cx="0"/>
          <a:chOff y="0" x="0"/>
          <a:chExt cy="0" cx="0"/>
        </a:xfrm>
      </p:grpSpPr>
      <p:sp>
        <p:nvSpPr>
          <p:cNvPr id="8" name="Shape 8"/>
          <p:cNvSpPr txBox="1"/>
          <p:nvPr>
            <p:ph type="ctrTitle"/>
          </p:nvPr>
        </p:nvSpPr>
        <p:spPr>
          <a:xfrm>
            <a:off y="2111123" x="685800"/>
            <a:ext cy="1546474" cx="7772400"/>
          </a:xfrm>
          <a:prstGeom prst="rect">
            <a:avLst/>
          </a:prstGeom>
          <a:noFill/>
          <a:ln>
            <a:noFill/>
          </a:ln>
        </p:spPr>
        <p:txBody>
          <a:bodyPr bIns="91425" rIns="91425" lIns="91425" tIns="91425" anchor="b" anchorCtr="0"/>
          <a:lstStyle>
            <a:lvl1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1pPr>
            <a:lvl2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2pPr>
            <a:lvl3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3pPr>
            <a:lvl4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4pPr>
            <a:lvl5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5pPr>
            <a:lvl6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6pPr>
            <a:lvl7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7pPr>
            <a:lvl8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8pPr>
            <a:lvl9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9pPr>
          </a:lstStyle>
          <a:p/>
        </p:txBody>
      </p:sp>
      <p:sp>
        <p:nvSpPr>
          <p:cNvPr id="9" name="Shape 9"/>
          <p:cNvSpPr txBox="1"/>
          <p:nvPr>
            <p:ph idx="1" type="subTitle"/>
          </p:nvPr>
        </p:nvSpPr>
        <p:spPr>
          <a:xfrm>
            <a:off y="3786737" x="685800"/>
            <a:ext cy="1046317" cx="7772400"/>
          </a:xfrm>
          <a:prstGeom prst="rect">
            <a:avLst/>
          </a:prstGeom>
          <a:noFill/>
          <a:ln>
            <a:noFill/>
          </a:ln>
        </p:spPr>
        <p:txBody>
          <a:bodyPr bIns="91425" rIns="91425" lIns="91425" tIns="91425" anchor="t" anchorCtr="0"/>
          <a:lstStyle>
            <a:lvl1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1pPr>
            <a:lvl2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2pPr>
            <a:lvl3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3pPr>
            <a:lvl4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4pPr>
            <a:lvl5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5pPr>
            <a:lvl6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6pPr>
            <a:lvl7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7pPr>
            <a:lvl8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8pPr>
            <a:lvl9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
        <p:nvSpPr>
          <p:cNvPr id="12" name="Shape 12"/>
          <p:cNvSpPr txBox="1"/>
          <p:nvPr>
            <p:ph idx="1" type="body"/>
          </p:nvPr>
        </p:nvSpPr>
        <p:spPr>
          <a:xfrm>
            <a:off y="1600200" x="457200"/>
            <a:ext cy="4967574" cx="8229600"/>
          </a:xfrm>
          <a:prstGeom prst="rect">
            <a:avLst/>
          </a:prstGeom>
          <a:noFill/>
          <a:ln>
            <a:noFill/>
          </a:ln>
        </p:spPr>
        <p:txBody>
          <a:bodyPr bIns="91425" rIns="91425" lIns="91425" tIns="91425" anchor="t" anchorCtr="0"/>
          <a:lstStyle>
            <a:lvl1pPr rtl="0">
              <a:defRPr/>
            </a:lvl1pPr>
            <a:lvl2pPr rtl="0" indent="-285750" marL="742950">
              <a:defRPr/>
            </a:lvl2pPr>
            <a:lvl3pPr rtl="0" indent="-228600" marL="1143000">
              <a:defRPr/>
            </a:lvl3pPr>
            <a:lvl4pPr rtl="0" indent="-228600" marL="160020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
        <p:nvSpPr>
          <p:cNvPr id="15" name="Shape 15"/>
          <p:cNvSpPr txBox="1"/>
          <p:nvPr>
            <p:ph idx="1" type="body"/>
          </p:nvPr>
        </p:nvSpPr>
        <p:spPr>
          <a:xfrm>
            <a:off y="1600200" x="457200"/>
            <a:ext cy="4967574" cx="3994525"/>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16" name="Shape 16"/>
          <p:cNvSpPr txBox="1"/>
          <p:nvPr>
            <p:ph idx="2" type="body"/>
          </p:nvPr>
        </p:nvSpPr>
        <p:spPr>
          <a:xfrm>
            <a:off y="1600200" x="4692273"/>
            <a:ext cy="4967574" cx="3994525"/>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id="19" name="Shape 19"/>
        <p:cNvGrpSpPr/>
        <p:nvPr/>
      </p:nvGrpSpPr>
      <p:grpSpPr>
        <a:xfrm>
          <a:off y="0" x="0"/>
          <a:ext cy="0" cx="0"/>
          <a:chOff y="0" x="0"/>
          <a:chExt cy="0" cx="0"/>
        </a:xfrm>
      </p:grpSpPr>
      <p:sp>
        <p:nvSpPr>
          <p:cNvPr id="20" name="Shape 20"/>
          <p:cNvSpPr txBox="1"/>
          <p:nvPr>
            <p:ph idx="1" type="body"/>
          </p:nvPr>
        </p:nvSpPr>
        <p:spPr>
          <a:xfrm>
            <a:off y="5875078" x="457200"/>
            <a:ext cy="692693" cx="8229600"/>
          </a:xfrm>
          <a:prstGeom prst="rect">
            <a:avLst/>
          </a:prstGeom>
          <a:noFill/>
          <a:ln>
            <a:noFill/>
          </a:ln>
        </p:spPr>
        <p:txBody>
          <a:bodyPr bIns="91425" rIns="91425" lIns="91425" tIns="91425" anchor="t" anchorCtr="0"/>
          <a:lstStyle>
            <a:lvl1pPr algn="ctr" rtl="0" indent="-285750" marL="285750">
              <a:lnSpc>
                <a:spcPct val="100000"/>
              </a:lnSpc>
              <a:spcBef>
                <a:spcPts val="360"/>
              </a:spcBef>
              <a:spcAft>
                <a:spcPts val="0"/>
              </a:spcAft>
              <a:buClr>
                <a:schemeClr val="dk1"/>
              </a:buClr>
              <a:buSzPct val="166666"/>
              <a:buFont typeface="Arial"/>
              <a:buChar char="•"/>
              <a:defRPr sz="1800">
                <a:solidFill>
                  <a:schemeClr val="dk1"/>
                </a:solidFill>
              </a:defRPr>
            </a:lvl1pPr>
            <a:lvl2pPr algn="ctr" rtl="0" indent="-285750" marL="285750">
              <a:lnSpc>
                <a:spcPct val="100000"/>
              </a:lnSpc>
              <a:spcBef>
                <a:spcPts val="360"/>
              </a:spcBef>
              <a:spcAft>
                <a:spcPts val="0"/>
              </a:spcAft>
              <a:buClr>
                <a:schemeClr val="dk1"/>
              </a:buClr>
              <a:buSzPct val="100000"/>
              <a:buFont typeface="Courier New"/>
              <a:buChar char="o"/>
              <a:defRPr sz="1800">
                <a:solidFill>
                  <a:schemeClr val="dk1"/>
                </a:solidFill>
              </a:defRPr>
            </a:lvl2pPr>
            <a:lvl3pPr algn="ctr" rtl="0" indent="-285750" marL="285750">
              <a:lnSpc>
                <a:spcPct val="100000"/>
              </a:lnSpc>
              <a:spcBef>
                <a:spcPts val="360"/>
              </a:spcBef>
              <a:spcAft>
                <a:spcPts val="0"/>
              </a:spcAft>
              <a:buClr>
                <a:schemeClr val="dk1"/>
              </a:buClr>
              <a:buSzPct val="100000"/>
              <a:buFont typeface="Wingdings"/>
              <a:buChar char="§"/>
              <a:defRPr sz="1800">
                <a:solidFill>
                  <a:schemeClr val="dk1"/>
                </a:solidFill>
              </a:defRPr>
            </a:lvl3pPr>
            <a:lvl4pPr algn="ctr" rtl="0" indent="-285750" marL="285750">
              <a:lnSpc>
                <a:spcPct val="100000"/>
              </a:lnSpc>
              <a:spcBef>
                <a:spcPts val="360"/>
              </a:spcBef>
              <a:spcAft>
                <a:spcPts val="0"/>
              </a:spcAft>
              <a:buClr>
                <a:schemeClr val="dk1"/>
              </a:buClr>
              <a:buSzPct val="166666"/>
              <a:buFont typeface="Arial"/>
              <a:buChar char="•"/>
              <a:defRPr sz="1800">
                <a:solidFill>
                  <a:schemeClr val="dk1"/>
                </a:solidFill>
              </a:defRPr>
            </a:lvl4pPr>
            <a:lvl5pPr algn="ctr" rtl="0" indent="-285750" marL="285750">
              <a:lnSpc>
                <a:spcPct val="100000"/>
              </a:lnSpc>
              <a:spcBef>
                <a:spcPts val="360"/>
              </a:spcBef>
              <a:spcAft>
                <a:spcPts val="0"/>
              </a:spcAft>
              <a:buClr>
                <a:schemeClr val="dk1"/>
              </a:buClr>
              <a:buSzPct val="100000"/>
              <a:buFont typeface="Courier New"/>
              <a:buChar char="o"/>
              <a:defRPr sz="1800">
                <a:solidFill>
                  <a:schemeClr val="dk1"/>
                </a:solidFill>
              </a:defRPr>
            </a:lvl5pPr>
            <a:lvl6pPr algn="ctr" rtl="0" indent="-285750" marL="285750">
              <a:lnSpc>
                <a:spcPct val="100000"/>
              </a:lnSpc>
              <a:spcBef>
                <a:spcPts val="360"/>
              </a:spcBef>
              <a:spcAft>
                <a:spcPts val="0"/>
              </a:spcAft>
              <a:buClr>
                <a:schemeClr val="dk1"/>
              </a:buClr>
              <a:buSzPct val="100000"/>
              <a:buFont typeface="Wingdings"/>
              <a:buChar char="§"/>
              <a:defRPr sz="1800">
                <a:solidFill>
                  <a:schemeClr val="dk1"/>
                </a:solidFill>
              </a:defRPr>
            </a:lvl6pPr>
            <a:lvl7pPr algn="ctr" rtl="0" indent="-285750" marL="285750">
              <a:lnSpc>
                <a:spcPct val="100000"/>
              </a:lnSpc>
              <a:spcBef>
                <a:spcPts val="360"/>
              </a:spcBef>
              <a:spcAft>
                <a:spcPts val="0"/>
              </a:spcAft>
              <a:buClr>
                <a:schemeClr val="dk1"/>
              </a:buClr>
              <a:buSzPct val="166666"/>
              <a:buFont typeface="Arial"/>
              <a:buChar char="•"/>
              <a:defRPr sz="1800">
                <a:solidFill>
                  <a:schemeClr val="dk1"/>
                </a:solidFill>
              </a:defRPr>
            </a:lvl7pPr>
            <a:lvl8pPr algn="ctr" rtl="0" indent="-285750" marL="285750">
              <a:lnSpc>
                <a:spcPct val="100000"/>
              </a:lnSpc>
              <a:spcBef>
                <a:spcPts val="360"/>
              </a:spcBef>
              <a:spcAft>
                <a:spcPts val="0"/>
              </a:spcAft>
              <a:buClr>
                <a:schemeClr val="dk1"/>
              </a:buClr>
              <a:buSzPct val="100000"/>
              <a:buFont typeface="Courier New"/>
              <a:buChar char="o"/>
              <a:defRPr sz="1800">
                <a:solidFill>
                  <a:schemeClr val="dk1"/>
                </a:solidFill>
              </a:defRPr>
            </a:lvl8pPr>
            <a:lvl9pPr algn="ctr" rtl="0" indent="-285750" marL="285750">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1pPr>
            <a:lvl2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2pPr>
            <a:lvl3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3pPr>
            <a:lvl4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4pPr>
            <a:lvl5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5pPr>
            <a:lvl6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6pPr>
            <a:lvl7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7pPr>
            <a:lvl8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8pPr>
            <a:lvl9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9pPr>
          </a:lstStyle>
          <a:p/>
        </p:txBody>
      </p:sp>
      <p:sp>
        <p:nvSpPr>
          <p:cNvPr id="6" name="Shape 6"/>
          <p:cNvSpPr txBox="1"/>
          <p:nvPr>
            <p:ph idx="1" type="body"/>
          </p:nvPr>
        </p:nvSpPr>
        <p:spPr>
          <a:xfrm>
            <a:off y="1600200" x="457200"/>
            <a:ext cy="4967574" cx="8229600"/>
          </a:xfrm>
          <a:prstGeom prst="rect">
            <a:avLst/>
          </a:prstGeom>
          <a:noFill/>
          <a:ln>
            <a:noFill/>
          </a:ln>
        </p:spPr>
        <p:txBody>
          <a:bodyPr bIns="91425" rIns="91425" lIns="91425" tIns="91425" anchor="t" anchorCtr="0"/>
          <a:lstStyle>
            <a:lvl1pPr algn="l" rtl="0" indent="-342900" marL="342900">
              <a:spcBef>
                <a:spcPts val="600"/>
              </a:spcBef>
              <a:buClr>
                <a:schemeClr val="dk1"/>
              </a:buClr>
              <a:buSzPct val="166666"/>
              <a:buFont typeface="Arial"/>
              <a:buChar char="•"/>
              <a:defRPr strike="noStrike" u="none" b="0" cap="none" baseline="0" sz="3000" i="0">
                <a:solidFill>
                  <a:schemeClr val="dk1"/>
                </a:solidFill>
                <a:latin typeface="Arial"/>
                <a:ea typeface="Arial"/>
                <a:cs typeface="Arial"/>
                <a:sym typeface="Arial"/>
              </a:defRPr>
            </a:lvl1pPr>
            <a:lvl2pPr algn="l" rtl="0" indent="-285750" marL="742950">
              <a:spcBef>
                <a:spcPts val="480"/>
              </a:spcBef>
              <a:buClr>
                <a:schemeClr val="dk1"/>
              </a:buClr>
              <a:buSzPct val="100000"/>
              <a:buFont typeface="Courier New"/>
              <a:buChar char="o"/>
              <a:defRPr strike="noStrike" u="none" b="0" cap="none" baseline="0" sz="2400" i="0">
                <a:solidFill>
                  <a:schemeClr val="dk1"/>
                </a:solidFill>
                <a:latin typeface="Arial"/>
                <a:ea typeface="Arial"/>
                <a:cs typeface="Arial"/>
                <a:sym typeface="Arial"/>
              </a:defRPr>
            </a:lvl2pPr>
            <a:lvl3pPr algn="l" rtl="0" indent="-228600" marL="1143000">
              <a:spcBef>
                <a:spcPts val="480"/>
              </a:spcBef>
              <a:buClr>
                <a:schemeClr val="dk1"/>
              </a:buClr>
              <a:buSzPct val="100000"/>
              <a:buFont typeface="Wingdings"/>
              <a:buChar char="§"/>
              <a:defRPr strike="noStrike" u="none" b="0" cap="none" baseline="0" sz="2400" i="0">
                <a:solidFill>
                  <a:schemeClr val="dk1"/>
                </a:solidFill>
                <a:latin typeface="Arial"/>
                <a:ea typeface="Arial"/>
                <a:cs typeface="Arial"/>
                <a:sym typeface="Arial"/>
              </a:defRPr>
            </a:lvl3pPr>
            <a:lvl4pPr algn="l" rtl="0" indent="-228600" marL="16002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4pPr>
            <a:lvl5pPr algn="l" rtl="0" indent="-228600" marL="20574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5pPr>
            <a:lvl6pPr algn="l" rtl="0" indent="-228600" marL="25146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6pPr>
            <a:lvl7pPr algn="l" rtl="0" indent="-228600" marL="29718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7pPr>
            <a:lvl8pPr algn="l" rtl="0" indent="-228600" marL="34290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8pPr>
            <a:lvl9pPr algn="l" rtl="0" indent="-228600" marL="38862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4"/><Relationship Target="http://www.glatelier.org/2012/02/ubuntu-tweak-0-6-viendo-las-novedades/" Type="http://schemas.openxmlformats.org/officeDocument/2006/relationships/hyperlink" TargetMode="External"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http://es.wikipedia.org/wiki/GNOME_Shell" Type="http://schemas.openxmlformats.org/officeDocument/2006/relationships/hyperlink" TargetMode="External" Id="rId4"/><Relationship Target="http://es.wikipedia.org/wiki/Mark_Shuttleworth" Type="http://schemas.openxmlformats.org/officeDocument/2006/relationships/hyperlink" TargetMode="External" Id="rId3"/><Relationship Target="http://es.wikipedia.org/wiki/OpenGL" Type="http://schemas.openxmlformats.org/officeDocument/2006/relationships/hyperlink" TargetMode="External" Id="rId9"/><Relationship Target="http://es.wikipedia.org/wiki/Compiz" Type="http://schemas.openxmlformats.org/officeDocument/2006/relationships/hyperlink" TargetMode="External" Id="rId6"/><Relationship Target="http://es.wikipedia.org/wiki/OpenGL_ES" Type="http://schemas.openxmlformats.org/officeDocument/2006/relationships/hyperlink" TargetMode="External" Id="rId5"/><Relationship Target="http://es.wikipedia.org/wiki/Qt" Type="http://schemas.openxmlformats.org/officeDocument/2006/relationships/hyperlink" TargetMode="External" Id="rId8"/><Relationship Target="http://meta.wikimedia.org/wiki/w:en:QML" Type="http://schemas.openxmlformats.org/officeDocument/2006/relationships/hyperlink" TargetMode="External" Id="rId7"/></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http://es.wikipedia.org/wiki/Entorno_de_escritorio" Type="http://schemas.openxmlformats.org/officeDocument/2006/relationships/hyperlink" TargetMode="External" Id="rId4"/><Relationship Target="http://es.wikipedia.org/wiki/Interfaz_de_usuario" Type="http://schemas.openxmlformats.org/officeDocument/2006/relationships/hyperlink" TargetMode="External" Id="rId3"/><Relationship Target="http://es.wikipedia.org/wiki/Netbook" Type="http://schemas.openxmlformats.org/officeDocument/2006/relationships/hyperlink" TargetMode="External" Id="rId9"/><Relationship Target="http://es.wikipedia.org/wiki/Canonical" Type="http://schemas.openxmlformats.org/officeDocument/2006/relationships/hyperlink" TargetMode="External" Id="rId6"/><Relationship Target="http://es.wikipedia.org/wiki/GNOME" Type="http://schemas.openxmlformats.org/officeDocument/2006/relationships/hyperlink" TargetMode="External" Id="rId5"/><Relationship Target="http://es.wikipedia.org/wiki/Ubuntu_Netbook_Remix" Type="http://schemas.openxmlformats.org/officeDocument/2006/relationships/hyperlink" TargetMode="External" Id="rId8"/><Relationship Target="http://es.wikipedia.org/wiki/Ubuntu" Type="http://schemas.openxmlformats.org/officeDocument/2006/relationships/hyperlink" TargetMode="External" Id="rId7"/></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http://es.wikipedia.org/wiki/Unity_(entorno_de_escritorio)#cite_note-14" Type="http://schemas.openxmlformats.org/officeDocument/2006/relationships/hyperlink" TargetMode="External"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http://www.glatelier.org/2011/10/gnome-tweak-tool-cambia-temas-e-iconos-para-gnome-shell-y-unity/" Type="http://schemas.openxmlformats.org/officeDocument/2006/relationships/hyperlink" TargetMode="External" Id="rId4"/><Relationship Target="http://www.faluu.com/archivo/23777" Type="http://schemas.openxmlformats.org/officeDocument/2006/relationships/hyperlink" TargetMode="External"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http://glatelier.wordpress.com/2013/05/07/gnome-tweak-tool-cambia-temas-e-iconos-para-gnome-shell-y-unity/" Type="http://schemas.openxmlformats.org/officeDocument/2006/relationships/hyperlink" TargetMode="External"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0.gif" Type="http://schemas.openxmlformats.org/officeDocument/2006/relationships/image" Id="rId4"/><Relationship Target="../media/image05.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2111123" x="685800"/>
            <a:ext cy="1546474" cx="7772400"/>
          </a:xfrm>
          <a:prstGeom prst="rect">
            <a:avLst/>
          </a:prstGeom>
        </p:spPr>
        <p:txBody>
          <a:bodyPr bIns="91425" rIns="91425" lIns="91425" tIns="91425" anchor="b" anchorCtr="0">
            <a:noAutofit/>
          </a:bodyPr>
          <a:lstStyle/>
          <a:p>
            <a:pPr algn="l" rtl="0" lvl="0">
              <a:lnSpc>
                <a:spcPct val="120000"/>
              </a:lnSpc>
              <a:spcAft>
                <a:spcPts val="200"/>
              </a:spcAft>
              <a:buNone/>
            </a:pPr>
            <a:r>
              <a:rPr b="0" sz="3800" lang="es">
                <a:solidFill>
                  <a:srgbClr val="000000"/>
                </a:solidFill>
              </a:rPr>
              <a:t>     Unity  (entorno de escritorio)</a:t>
            </a:r>
          </a:p>
          <a:p>
            <a:r>
              <a:t/>
            </a:r>
          </a:p>
        </p:txBody>
      </p:sp>
      <p:sp>
        <p:nvSpPr>
          <p:cNvPr id="24" name="Shape 24"/>
          <p:cNvSpPr txBox="1"/>
          <p:nvPr>
            <p:ph idx="1" type="subTitle"/>
          </p:nvPr>
        </p:nvSpPr>
        <p:spPr>
          <a:xfrm>
            <a:off y="3786737" x="685800"/>
            <a:ext cy="1046317" cx="7772400"/>
          </a:xfrm>
          <a:prstGeom prst="rect">
            <a:avLst/>
          </a:prstGeom>
        </p:spPr>
        <p:txBody>
          <a:bodyPr bIns="91425" rIns="91425" lIns="91425" tIns="91425" anchor="t" anchorCtr="0">
            <a:noAutofit/>
          </a:bodyPr>
          <a:lstStyle/>
          <a:p>
            <a:pPr rtl="0" lvl="0">
              <a:buNone/>
            </a:pPr>
            <a:r>
              <a:rPr lang="es"/>
              <a:t>Integrantes: </a:t>
            </a:r>
          </a:p>
          <a:p>
            <a:pPr rtl="0" lvl="0">
              <a:buNone/>
            </a:pPr>
            <a:r>
              <a:rPr lang="es"/>
              <a:t>Chemanuel Cama Sihuayro</a:t>
            </a:r>
          </a:p>
          <a:p>
            <a:pPr>
              <a:buNone/>
            </a:pPr>
            <a:r>
              <a:rPr lang="es"/>
              <a:t>Guido calcina tipo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txBox="1"/>
          <p:nvPr>
            <p:ph type="title"/>
          </p:nvPr>
        </p:nvSpPr>
        <p:spPr>
          <a:xfrm>
            <a:off y="274646" x="457200"/>
            <a:ext cy="834600" cx="8229600"/>
          </a:xfrm>
          <a:prstGeom prst="rect">
            <a:avLst/>
          </a:prstGeom>
        </p:spPr>
        <p:txBody>
          <a:bodyPr bIns="91425" rIns="91425" lIns="91425" tIns="91425" anchor="b" anchorCtr="0">
            <a:noAutofit/>
          </a:bodyPr>
          <a:lstStyle/>
          <a:p>
            <a:pPr rtl="0" lvl="0">
              <a:buNone/>
            </a:pPr>
            <a:r>
              <a:rPr b="0" sz="1400" lang="es">
                <a:solidFill>
                  <a:srgbClr val="000000"/>
                </a:solidFill>
              </a:rPr>
              <a:t>Una novedad que trae la versión 3 es la posibilidad de cambiar iconos y temas, </a:t>
            </a:r>
          </a:p>
          <a:p>
            <a:pPr>
              <a:buNone/>
            </a:pPr>
            <a:r>
              <a:rPr b="0" sz="1400" lang="es">
                <a:solidFill>
                  <a:srgbClr val="000000"/>
                </a:solidFill>
              </a:rPr>
              <a:t>así como</a:t>
            </a:r>
            <a:r>
              <a:rPr u="sng" b="0" sz="1400" lang="es">
                <a:solidFill>
                  <a:srgbClr val="000000"/>
                </a:solidFill>
                <a:hlinkClick r:id="rId3"/>
              </a:rPr>
              <a:t>ubuntu tweak</a:t>
            </a:r>
            <a:r>
              <a:rPr b="0" sz="1400" lang="es">
                <a:solidFill>
                  <a:srgbClr val="000000"/>
                </a:solidFill>
              </a:rPr>
              <a:t>:</a:t>
            </a:r>
          </a:p>
        </p:txBody>
      </p:sp>
      <p:sp>
        <p:nvSpPr>
          <p:cNvPr id="82" name="Shape 82"/>
          <p:cNvSpPr txBox="1"/>
          <p:nvPr>
            <p:ph idx="1" type="body"/>
          </p:nvPr>
        </p:nvSpPr>
        <p:spPr>
          <a:xfrm>
            <a:off y="1600200" x="457200"/>
            <a:ext cy="4967700" cx="8229600"/>
          </a:xfrm>
          <a:prstGeom prst="rect">
            <a:avLst/>
          </a:prstGeom>
        </p:spPr>
        <p:txBody>
          <a:bodyPr bIns="91425" rIns="91425" lIns="91425" tIns="91425" anchor="t" anchorCtr="0">
            <a:noAutofit/>
          </a:bodyPr>
          <a:lstStyle/>
          <a:p/>
        </p:txBody>
      </p:sp>
      <p:sp>
        <p:nvSpPr>
          <p:cNvPr id="83" name="Shape 83"/>
          <p:cNvSpPr/>
          <p:nvPr/>
        </p:nvSpPr>
        <p:spPr>
          <a:xfrm>
            <a:off y="1600200" x="457200"/>
            <a:ext cy="4195024" cx="7472425"/>
          </a:xfrm>
          <a:prstGeom prst="rect">
            <a:avLst/>
          </a:prstGeom>
          <a:blipFill>
            <a:blip r:embed="rId4"/>
            <a:stretch>
              <a:fillRect/>
            </a:stretch>
          </a:blipFill>
        </p:spPr>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title"/>
          </p:nvPr>
        </p:nvSpPr>
        <p:spPr>
          <a:xfrm>
            <a:off y="274648" x="457200"/>
            <a:ext cy="495599" cx="8229600"/>
          </a:xfrm>
          <a:prstGeom prst="rect">
            <a:avLst/>
          </a:prstGeom>
        </p:spPr>
        <p:txBody>
          <a:bodyPr bIns="91425" rIns="91425" lIns="91425" tIns="91425" anchor="b" anchorCtr="0">
            <a:noAutofit/>
          </a:bodyPr>
          <a:lstStyle/>
          <a:p>
            <a:pPr algn="ctr">
              <a:buNone/>
            </a:pPr>
            <a:r>
              <a:rPr b="0" sz="900" lang="es">
                <a:solidFill>
                  <a:srgbClr val="000000"/>
                </a:solidFill>
              </a:rPr>
              <a:t>Captura de pantalla del dash pequeño en Ubuntu 12.04</a:t>
            </a:r>
          </a:p>
        </p:txBody>
      </p:sp>
      <p:sp>
        <p:nvSpPr>
          <p:cNvPr id="89" name="Shape 89"/>
          <p:cNvSpPr/>
          <p:nvPr/>
        </p:nvSpPr>
        <p:spPr>
          <a:xfrm>
            <a:off y="1047750" x="457200"/>
            <a:ext cy="4762500" cx="8229600"/>
          </a:xfrm>
          <a:prstGeom prst="rect">
            <a:avLst/>
          </a:prstGeom>
          <a:blipFill>
            <a:blip r:embed="rId3"/>
            <a:stretch>
              <a:fillRect/>
            </a:stretch>
          </a:blipFill>
        </p:spPr>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type="title"/>
          </p:nvPr>
        </p:nvSpPr>
        <p:spPr>
          <a:xfrm>
            <a:off y="274649" x="457200"/>
            <a:ext cy="548999" cx="8229600"/>
          </a:xfrm>
          <a:prstGeom prst="rect">
            <a:avLst/>
          </a:prstGeom>
        </p:spPr>
        <p:txBody>
          <a:bodyPr bIns="91425" rIns="91425" lIns="91425" tIns="91425" anchor="b" anchorCtr="0">
            <a:noAutofit/>
          </a:bodyPr>
          <a:lstStyle/>
          <a:p>
            <a:pPr algn="ctr">
              <a:buNone/>
            </a:pPr>
            <a:r>
              <a:rPr b="0" sz="3000" lang="es">
                <a:solidFill>
                  <a:srgbClr val="000000"/>
                </a:solidFill>
              </a:rPr>
              <a:t>Historia </a:t>
            </a:r>
          </a:p>
        </p:txBody>
      </p:sp>
      <p:sp>
        <p:nvSpPr>
          <p:cNvPr id="30" name="Shape 30"/>
          <p:cNvSpPr txBox="1"/>
          <p:nvPr>
            <p:ph idx="1" type="body"/>
          </p:nvPr>
        </p:nvSpPr>
        <p:spPr>
          <a:xfrm>
            <a:off y="823650" x="382025"/>
            <a:ext cy="5486399" cx="8229600"/>
          </a:xfrm>
          <a:prstGeom prst="rect">
            <a:avLst/>
          </a:prstGeom>
        </p:spPr>
        <p:txBody>
          <a:bodyPr bIns="91425" rIns="91425" lIns="91425" tIns="91425" anchor="t" anchorCtr="0">
            <a:noAutofit/>
          </a:bodyPr>
          <a:lstStyle/>
          <a:p>
            <a:pPr rtl="0" lvl="0">
              <a:lnSpc>
                <a:spcPct val="130823"/>
              </a:lnSpc>
              <a:spcBef>
                <a:spcPts val="400"/>
              </a:spcBef>
              <a:spcAft>
                <a:spcPts val="600"/>
              </a:spcAft>
              <a:buNone/>
            </a:pPr>
            <a:r>
              <a:rPr sz="1700" lang="es">
                <a:solidFill>
                  <a:srgbClr val="000000"/>
                </a:solidFill>
                <a:latin typeface="Times New Roman"/>
                <a:ea typeface="Times New Roman"/>
                <a:cs typeface="Times New Roman"/>
                <a:sym typeface="Times New Roman"/>
              </a:rPr>
              <a:t>En mayo de 2010, </a:t>
            </a:r>
            <a:r>
              <a:rPr sz="1700" lang="es">
                <a:solidFill>
                  <a:srgbClr val="000000"/>
                </a:solidFill>
                <a:latin typeface="Times New Roman"/>
                <a:ea typeface="Times New Roman"/>
                <a:cs typeface="Times New Roman"/>
                <a:sym typeface="Times New Roman"/>
                <a:hlinkClick r:id="rId3"/>
              </a:rPr>
              <a:t>Mark Shuttleworth</a:t>
            </a:r>
            <a:r>
              <a:rPr sz="1700" lang="es">
                <a:solidFill>
                  <a:srgbClr val="000000"/>
                </a:solidFill>
                <a:latin typeface="Times New Roman"/>
                <a:ea typeface="Times New Roman"/>
                <a:cs typeface="Times New Roman"/>
                <a:sym typeface="Times New Roman"/>
              </a:rPr>
              <a:t> anunció Unity, una interfaz de usuario para el escritorio de Ubuntu.Unity inicialmente fue creado debido a las diferencias en diseño y experiencia de usuario del shell de escritorio </a:t>
            </a:r>
            <a:r>
              <a:rPr sz="1700" lang="es">
                <a:solidFill>
                  <a:srgbClr val="000000"/>
                </a:solidFill>
                <a:latin typeface="Times New Roman"/>
                <a:ea typeface="Times New Roman"/>
                <a:cs typeface="Times New Roman"/>
                <a:sym typeface="Times New Roman"/>
                <a:hlinkClick r:id="rId4"/>
              </a:rPr>
              <a:t>GNOME Shell</a:t>
            </a:r>
            <a:r>
              <a:rPr sz="1700" lang="es">
                <a:solidFill>
                  <a:srgbClr val="000000"/>
                </a:solidFill>
                <a:latin typeface="Times New Roman"/>
                <a:ea typeface="Times New Roman"/>
                <a:cs typeface="Times New Roman"/>
                <a:sym typeface="Times New Roman"/>
              </a:rPr>
              <a:t>, pero Unity también es un shell creado para el entorno de escritorio GNOME, por ende, ambos cumplen un mismo objetivo pero con una filosofía de uso diferente.</a:t>
            </a:r>
          </a:p>
          <a:p>
            <a:pPr rtl="0" lvl="0">
              <a:lnSpc>
                <a:spcPct val="130823"/>
              </a:lnSpc>
              <a:spcBef>
                <a:spcPts val="400"/>
              </a:spcBef>
              <a:spcAft>
                <a:spcPts val="600"/>
              </a:spcAft>
              <a:buClr>
                <a:srgbClr val="000000"/>
              </a:buClr>
              <a:buSzPct val="64705"/>
              <a:buFont typeface="Arial"/>
              <a:buNone/>
            </a:pPr>
            <a:r>
              <a:rPr sz="1700" lang="es">
                <a:solidFill>
                  <a:srgbClr val="000000"/>
                </a:solidFill>
                <a:latin typeface="Times New Roman"/>
                <a:ea typeface="Times New Roman"/>
                <a:cs typeface="Times New Roman"/>
                <a:sym typeface="Times New Roman"/>
              </a:rPr>
              <a:t>A partir de octubre de 2012, en el lanzamiento de Ubuntu 12.10, se abandonará el desarrollo de Unity 2D y se concentrará todo el desarrollo solo en la interfaz Unity (3D), el cual utiliza el set de herramientas de interfaz Nux, y utilizará </a:t>
            </a:r>
            <a:r>
              <a:rPr sz="1700" lang="es">
                <a:solidFill>
                  <a:srgbClr val="000000"/>
                </a:solidFill>
                <a:latin typeface="Times New Roman"/>
                <a:ea typeface="Times New Roman"/>
                <a:cs typeface="Times New Roman"/>
                <a:sym typeface="Times New Roman"/>
                <a:hlinkClick r:id="rId5"/>
              </a:rPr>
              <a:t>OpenGL </a:t>
            </a:r>
            <a:r>
              <a:rPr sz="1700" lang="es">
                <a:solidFill>
                  <a:srgbClr val="000000"/>
                </a:solidFill>
                <a:latin typeface="Times New Roman"/>
                <a:ea typeface="Times New Roman"/>
                <a:cs typeface="Times New Roman"/>
                <a:sym typeface="Times New Roman"/>
              </a:rPr>
              <a:t>es debido a que el gestor de ventanas </a:t>
            </a:r>
            <a:r>
              <a:rPr sz="1700" lang="es">
                <a:solidFill>
                  <a:srgbClr val="000000"/>
                </a:solidFill>
                <a:latin typeface="Times New Roman"/>
                <a:ea typeface="Times New Roman"/>
                <a:cs typeface="Times New Roman"/>
                <a:sym typeface="Times New Roman"/>
                <a:hlinkClick r:id="rId6"/>
              </a:rPr>
              <a:t>Compiz</a:t>
            </a:r>
            <a:r>
              <a:rPr sz="1700" lang="es">
                <a:solidFill>
                  <a:srgbClr val="000000"/>
                </a:solidFill>
                <a:latin typeface="Times New Roman"/>
                <a:ea typeface="Times New Roman"/>
                <a:cs typeface="Times New Roman"/>
                <a:sym typeface="Times New Roman"/>
              </a:rPr>
              <a:t> será portado a este. Con esto la interfaz de Ubuntu TV se pasaría a Unity (3D) y solo existiría un entorno para Ubuntu, pero con nuevos controladores para computadores de gama baja.</a:t>
            </a:r>
          </a:p>
          <a:p>
            <a:pPr rtl="0" lvl="0">
              <a:lnSpc>
                <a:spcPct val="130823"/>
              </a:lnSpc>
              <a:spcBef>
                <a:spcPts val="400"/>
              </a:spcBef>
              <a:spcAft>
                <a:spcPts val="600"/>
              </a:spcAft>
              <a:buClr>
                <a:srgbClr val="000000"/>
              </a:buClr>
              <a:buSzPct val="64705"/>
              <a:buFont typeface="Arial"/>
              <a:buNone/>
            </a:pPr>
            <a:r>
              <a:rPr sz="1700" lang="es">
                <a:solidFill>
                  <a:srgbClr val="000000"/>
                </a:solidFill>
                <a:latin typeface="Times New Roman"/>
                <a:ea typeface="Times New Roman"/>
                <a:cs typeface="Times New Roman"/>
                <a:sym typeface="Times New Roman"/>
              </a:rPr>
              <a:t>En marzo de 2013, se anunció su sucesor, </a:t>
            </a:r>
            <a:r>
              <a:rPr sz="1700" lang="es" i="1">
                <a:solidFill>
                  <a:srgbClr val="000000"/>
                </a:solidFill>
                <a:latin typeface="Times New Roman"/>
                <a:ea typeface="Times New Roman"/>
                <a:cs typeface="Times New Roman"/>
                <a:sym typeface="Times New Roman"/>
              </a:rPr>
              <a:t>Unity Next</a:t>
            </a:r>
            <a:r>
              <a:rPr sz="1700" lang="es">
                <a:solidFill>
                  <a:srgbClr val="000000"/>
                </a:solidFill>
                <a:latin typeface="Times New Roman"/>
                <a:ea typeface="Times New Roman"/>
                <a:cs typeface="Times New Roman"/>
                <a:sym typeface="Times New Roman"/>
              </a:rPr>
              <a:t>, a diferencia de su antecesor que utiliza Compiz y Nux para sub-existir como interfaz en Ubuntu, Unity Next fue construida puramente en</a:t>
            </a:r>
            <a:r>
              <a:rPr sz="1700" lang="es">
                <a:solidFill>
                  <a:srgbClr val="000000"/>
                </a:solidFill>
                <a:latin typeface="Times New Roman"/>
                <a:ea typeface="Times New Roman"/>
                <a:cs typeface="Times New Roman"/>
                <a:sym typeface="Times New Roman"/>
                <a:hlinkClick r:id="rId7"/>
              </a:rPr>
              <a:t>QML</a:t>
            </a:r>
            <a:r>
              <a:rPr sz="1700" lang="es">
                <a:solidFill>
                  <a:srgbClr val="000000"/>
                </a:solidFill>
                <a:latin typeface="Times New Roman"/>
                <a:ea typeface="Times New Roman"/>
                <a:cs typeface="Times New Roman"/>
                <a:sym typeface="Times New Roman"/>
              </a:rPr>
              <a:t>/</a:t>
            </a:r>
            <a:r>
              <a:rPr sz="1700" lang="es">
                <a:solidFill>
                  <a:srgbClr val="000000"/>
                </a:solidFill>
                <a:latin typeface="Times New Roman"/>
                <a:ea typeface="Times New Roman"/>
                <a:cs typeface="Times New Roman"/>
                <a:sym typeface="Times New Roman"/>
                <a:hlinkClick r:id="rId8"/>
              </a:rPr>
              <a:t>Qt</a:t>
            </a:r>
            <a:r>
              <a:rPr sz="1700" lang="es">
                <a:solidFill>
                  <a:srgbClr val="000000"/>
                </a:solidFill>
                <a:latin typeface="Times New Roman"/>
                <a:ea typeface="Times New Roman"/>
                <a:cs typeface="Times New Roman"/>
                <a:sym typeface="Times New Roman"/>
              </a:rPr>
              <a:t> y haciendo uso directo de </a:t>
            </a:r>
            <a:r>
              <a:rPr sz="1700" lang="es">
                <a:solidFill>
                  <a:srgbClr val="000000"/>
                </a:solidFill>
                <a:latin typeface="Times New Roman"/>
                <a:ea typeface="Times New Roman"/>
                <a:cs typeface="Times New Roman"/>
                <a:sym typeface="Times New Roman"/>
                <a:hlinkClick r:id="rId9"/>
              </a:rPr>
              <a:t>OpenGL</a:t>
            </a:r>
            <a:r>
              <a:rPr sz="1700" lang="es">
                <a:solidFill>
                  <a:srgbClr val="000000"/>
                </a:solidFill>
                <a:latin typeface="Times New Roman"/>
                <a:ea typeface="Times New Roman"/>
                <a:cs typeface="Times New Roman"/>
                <a:sym typeface="Times New Roman"/>
              </a:rPr>
              <a:t>. Unity Next se espera que esté disponible para todos los dispositivos con Ubuntu (escritorio, teléfono, tablet, televisor) en abril de 2014.</a:t>
            </a:r>
          </a:p>
          <a:p>
            <a:r>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b="0" sz="3800" lang="es">
                <a:solidFill>
                  <a:srgbClr val="000000"/>
                </a:solidFill>
              </a:rPr>
              <a:t> ¿ Que es Unity ? </a:t>
            </a:r>
          </a:p>
        </p:txBody>
      </p:sp>
      <p:sp>
        <p:nvSpPr>
          <p:cNvPr id="36" name="Shape 3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b="1" sz="2400" lang="es">
                <a:solidFill>
                  <a:srgbClr val="000000"/>
                </a:solidFill>
                <a:latin typeface="Times New Roman"/>
                <a:ea typeface="Times New Roman"/>
                <a:cs typeface="Times New Roman"/>
                <a:sym typeface="Times New Roman"/>
              </a:rPr>
              <a:t>Unity</a:t>
            </a:r>
            <a:r>
              <a:rPr sz="2400" lang="es">
                <a:solidFill>
                  <a:srgbClr val="000000"/>
                </a:solidFill>
                <a:latin typeface="Times New Roman"/>
                <a:ea typeface="Times New Roman"/>
                <a:cs typeface="Times New Roman"/>
                <a:sym typeface="Times New Roman"/>
              </a:rPr>
              <a:t> es un </a:t>
            </a:r>
            <a:r>
              <a:rPr sz="2400" lang="es">
                <a:solidFill>
                  <a:srgbClr val="000000"/>
                </a:solidFill>
                <a:latin typeface="Times New Roman"/>
                <a:ea typeface="Times New Roman"/>
                <a:cs typeface="Times New Roman"/>
                <a:sym typeface="Times New Roman"/>
                <a:hlinkClick r:id="rId3"/>
              </a:rPr>
              <a:t>interfaz de usuario</a:t>
            </a:r>
            <a:r>
              <a:rPr sz="2400" lang="es">
                <a:solidFill>
                  <a:srgbClr val="000000"/>
                </a:solidFill>
                <a:latin typeface="Times New Roman"/>
                <a:ea typeface="Times New Roman"/>
                <a:cs typeface="Times New Roman"/>
                <a:sym typeface="Times New Roman"/>
              </a:rPr>
              <a:t> creada para el </a:t>
            </a:r>
            <a:r>
              <a:rPr sz="2400" lang="es">
                <a:solidFill>
                  <a:srgbClr val="000000"/>
                </a:solidFill>
                <a:latin typeface="Times New Roman"/>
                <a:ea typeface="Times New Roman"/>
                <a:cs typeface="Times New Roman"/>
                <a:sym typeface="Times New Roman"/>
                <a:hlinkClick r:id="rId4"/>
              </a:rPr>
              <a:t>entorno de escritorio</a:t>
            </a:r>
            <a:r>
              <a:rPr sz="2400" lang="es">
                <a:solidFill>
                  <a:srgbClr val="000000"/>
                </a:solidFill>
                <a:latin typeface="Times New Roman"/>
                <a:ea typeface="Times New Roman"/>
                <a:cs typeface="Times New Roman"/>
                <a:sym typeface="Times New Roman"/>
              </a:rPr>
              <a:t> </a:t>
            </a:r>
            <a:r>
              <a:rPr sz="2400" lang="es">
                <a:solidFill>
                  <a:srgbClr val="000000"/>
                </a:solidFill>
                <a:latin typeface="Times New Roman"/>
                <a:ea typeface="Times New Roman"/>
                <a:cs typeface="Times New Roman"/>
                <a:sym typeface="Times New Roman"/>
                <a:hlinkClick r:id="rId5"/>
              </a:rPr>
              <a:t>GNOME</a:t>
            </a:r>
            <a:r>
              <a:rPr sz="2400" lang="es">
                <a:solidFill>
                  <a:srgbClr val="000000"/>
                </a:solidFill>
                <a:latin typeface="Times New Roman"/>
                <a:ea typeface="Times New Roman"/>
                <a:cs typeface="Times New Roman"/>
                <a:sym typeface="Times New Roman"/>
              </a:rPr>
              <a:t>, y desarrollado por </a:t>
            </a:r>
            <a:r>
              <a:rPr sz="2400" lang="es">
                <a:solidFill>
                  <a:srgbClr val="000000"/>
                </a:solidFill>
                <a:latin typeface="Times New Roman"/>
                <a:ea typeface="Times New Roman"/>
                <a:cs typeface="Times New Roman"/>
                <a:sym typeface="Times New Roman"/>
                <a:hlinkClick r:id="rId6"/>
              </a:rPr>
              <a:t>Canonical</a:t>
            </a:r>
            <a:r>
              <a:rPr sz="2400" lang="es">
                <a:solidFill>
                  <a:srgbClr val="000000"/>
                </a:solidFill>
                <a:latin typeface="Times New Roman"/>
                <a:ea typeface="Times New Roman"/>
                <a:cs typeface="Times New Roman"/>
                <a:sym typeface="Times New Roman"/>
              </a:rPr>
              <a:t> para la distribución de </a:t>
            </a:r>
            <a:r>
              <a:rPr sz="2400" lang="es">
                <a:solidFill>
                  <a:srgbClr val="000000"/>
                </a:solidFill>
                <a:latin typeface="Times New Roman"/>
                <a:ea typeface="Times New Roman"/>
                <a:cs typeface="Times New Roman"/>
                <a:sym typeface="Times New Roman"/>
                <a:hlinkClick r:id="rId7"/>
              </a:rPr>
              <a:t>Ubuntu</a:t>
            </a:r>
            <a:r>
              <a:rPr sz="2400" lang="es">
                <a:solidFill>
                  <a:srgbClr val="000000"/>
                </a:solidFill>
                <a:latin typeface="Times New Roman"/>
                <a:ea typeface="Times New Roman"/>
                <a:cs typeface="Times New Roman"/>
                <a:sym typeface="Times New Roman"/>
              </a:rPr>
              <a:t>. Su primer lanzamiento se realizó en la versión 10.10 de </a:t>
            </a:r>
            <a:r>
              <a:rPr sz="2400" lang="es">
                <a:solidFill>
                  <a:srgbClr val="000000"/>
                </a:solidFill>
                <a:latin typeface="Times New Roman"/>
                <a:ea typeface="Times New Roman"/>
                <a:cs typeface="Times New Roman"/>
                <a:sym typeface="Times New Roman"/>
                <a:hlinkClick r:id="rId8"/>
              </a:rPr>
              <a:t>Ubuntu Netbook Remix</a:t>
            </a:r>
            <a:r>
              <a:rPr sz="2400" lang="es">
                <a:solidFill>
                  <a:srgbClr val="000000"/>
                </a:solidFill>
                <a:latin typeface="Times New Roman"/>
                <a:ea typeface="Times New Roman"/>
                <a:cs typeface="Times New Roman"/>
                <a:sym typeface="Times New Roman"/>
              </a:rPr>
              <a:t>. Fue diseñado con el propósito de aprovechar el espacio en pantallas pequeñas de los </a:t>
            </a:r>
            <a:r>
              <a:rPr sz="2400" lang="es">
                <a:solidFill>
                  <a:srgbClr val="000000"/>
                </a:solidFill>
                <a:latin typeface="Times New Roman"/>
                <a:ea typeface="Times New Roman"/>
                <a:cs typeface="Times New Roman"/>
                <a:sym typeface="Times New Roman"/>
                <a:hlinkClick r:id="rId9"/>
              </a:rPr>
              <a:t>netbooks</a:t>
            </a:r>
            <a:r>
              <a:rPr sz="2400" lang="es">
                <a:solidFill>
                  <a:srgbClr val="000000"/>
                </a:solidFill>
                <a:latin typeface="Times New Roman"/>
                <a:ea typeface="Times New Roman"/>
                <a:cs typeface="Times New Roman"/>
                <a:sym typeface="Times New Roman"/>
              </a:rPr>
              <a:t>, especialmente el espacio vertical.</a:t>
            </a:r>
          </a:p>
          <a:p>
            <a:r>
              <a:t/>
            </a:r>
          </a:p>
          <a:p>
            <a:pPr rtl="0" lvl="0">
              <a:lnSpc>
                <a:spcPct val="125000"/>
              </a:lnSpc>
              <a:spcBef>
                <a:spcPts val="0"/>
              </a:spcBef>
              <a:spcAft>
                <a:spcPts val="600"/>
              </a:spcAft>
              <a:buClr>
                <a:srgbClr val="000000"/>
              </a:buClr>
              <a:buSzPct val="45833"/>
              <a:buFont typeface="Arial"/>
              <a:buNone/>
            </a:pPr>
            <a:r>
              <a:rPr sz="2400" lang="es">
                <a:solidFill>
                  <a:srgbClr val="000000"/>
                </a:solidFill>
                <a:latin typeface="Times New Roman"/>
                <a:ea typeface="Times New Roman"/>
                <a:cs typeface="Times New Roman"/>
                <a:sym typeface="Times New Roman"/>
              </a:rPr>
              <a:t>ofrece un entorno completo, simple, touch-ready que integra sus aplicaciones y su flujo de trabajo.</a:t>
            </a:r>
          </a:p>
          <a:p>
            <a:r>
              <a:t/>
            </a:r>
          </a:p>
          <a:p>
            <a:r>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74645" x="457200"/>
            <a:ext cy="669300" cx="8229600"/>
          </a:xfrm>
          <a:prstGeom prst="rect">
            <a:avLst/>
          </a:prstGeom>
        </p:spPr>
        <p:txBody>
          <a:bodyPr bIns="91425" rIns="91425" lIns="91425" tIns="91425" anchor="b" anchorCtr="0">
            <a:noAutofit/>
          </a:bodyPr>
          <a:lstStyle/>
          <a:p>
            <a:pPr algn="ctr">
              <a:buNone/>
            </a:pPr>
            <a:r>
              <a:rPr b="0" sz="3000" lang="es">
                <a:solidFill>
                  <a:srgbClr val="000000"/>
                </a:solidFill>
              </a:rPr>
              <a:t>Interfaz de usuario</a:t>
            </a:r>
          </a:p>
        </p:txBody>
      </p:sp>
      <p:sp>
        <p:nvSpPr>
          <p:cNvPr id="42" name="Shape 42"/>
          <p:cNvSpPr txBox="1"/>
          <p:nvPr>
            <p:ph idx="1" type="body"/>
          </p:nvPr>
        </p:nvSpPr>
        <p:spPr>
          <a:xfrm>
            <a:off y="1036225" x="457200"/>
            <a:ext cy="5531699" cx="8229600"/>
          </a:xfrm>
          <a:prstGeom prst="rect">
            <a:avLst/>
          </a:prstGeom>
        </p:spPr>
        <p:txBody>
          <a:bodyPr bIns="91425" rIns="91425" lIns="91425" tIns="91425" anchor="t" anchorCtr="0">
            <a:noAutofit/>
          </a:bodyPr>
          <a:lstStyle/>
          <a:p>
            <a:pPr rtl="0" lvl="0">
              <a:lnSpc>
                <a:spcPct val="102790"/>
              </a:lnSpc>
              <a:spcBef>
                <a:spcPts val="0"/>
              </a:spcBef>
              <a:spcAft>
                <a:spcPts val="1100"/>
              </a:spcAft>
              <a:buNone/>
            </a:pPr>
            <a:r>
              <a:rPr sz="1600" lang="es">
                <a:solidFill>
                  <a:srgbClr val="000000"/>
                </a:solidFill>
                <a:latin typeface="Times New Roman"/>
                <a:ea typeface="Times New Roman"/>
                <a:cs typeface="Times New Roman"/>
                <a:sym typeface="Times New Roman"/>
              </a:rPr>
              <a:t> Su interfaz está compuesta de tres importantes elementos.</a:t>
            </a:r>
            <a:r>
              <a:rPr baseline="30000" sz="1600" lang="es">
                <a:solidFill>
                  <a:srgbClr val="000000"/>
                </a:solidFill>
                <a:latin typeface="Times New Roman"/>
                <a:ea typeface="Times New Roman"/>
                <a:cs typeface="Times New Roman"/>
                <a:sym typeface="Times New Roman"/>
                <a:hlinkClick r:id="rId3"/>
              </a:rPr>
              <a:t>14</a:t>
            </a:r>
          </a:p>
          <a:p>
            <a:pPr rtl="0" lvl="0">
              <a:lnSpc>
                <a:spcPct val="110697"/>
              </a:lnSpc>
              <a:spcBef>
                <a:spcPts val="0"/>
              </a:spcBef>
              <a:spcAft>
                <a:spcPts val="400"/>
              </a:spcAft>
              <a:buClr>
                <a:srgbClr val="000000"/>
              </a:buClr>
              <a:buSzPct val="68750"/>
              <a:buFont typeface="Arial"/>
              <a:buNone/>
            </a:pPr>
            <a:r>
              <a:rPr b="1" sz="1600" lang="es">
                <a:solidFill>
                  <a:srgbClr val="000000"/>
                </a:solidFill>
                <a:latin typeface="Times New Roman"/>
                <a:ea typeface="Times New Roman"/>
                <a:cs typeface="Times New Roman"/>
                <a:sym typeface="Times New Roman"/>
              </a:rPr>
              <a:t>Lanzador </a:t>
            </a:r>
            <a:r>
              <a:rPr sz="1600" lang="es">
                <a:solidFill>
                  <a:srgbClr val="000000"/>
                </a:solidFill>
                <a:latin typeface="Times New Roman"/>
                <a:ea typeface="Times New Roman"/>
                <a:cs typeface="Times New Roman"/>
                <a:sym typeface="Times New Roman"/>
              </a:rPr>
              <a:t> </a:t>
            </a:r>
          </a:p>
          <a:p>
            <a:pPr rtl="0" lvl="0">
              <a:lnSpc>
                <a:spcPct val="130823"/>
              </a:lnSpc>
              <a:spcBef>
                <a:spcPts val="400"/>
              </a:spcBef>
              <a:spcAft>
                <a:spcPts val="600"/>
              </a:spcAft>
              <a:buClr>
                <a:srgbClr val="000000"/>
              </a:buClr>
              <a:buSzPct val="68750"/>
              <a:buFont typeface="Arial"/>
              <a:buNone/>
            </a:pPr>
            <a:r>
              <a:rPr sz="1600" lang="es">
                <a:solidFill>
                  <a:srgbClr val="000000"/>
                </a:solidFill>
                <a:latin typeface="Times New Roman"/>
                <a:ea typeface="Times New Roman"/>
                <a:cs typeface="Times New Roman"/>
                <a:sym typeface="Times New Roman"/>
              </a:rPr>
              <a:t>Ubicado al lado izquierdo de la pantalla, se utiliza para albergar accesos directos a las aplicaciones que se deseen, y también como función de lista de ventanas. El lanzador también incluye menús rápidos de acceso para aplicaciones, contadores numéricos de notificación, y barras de progreso dependiendo de la aplicación. El lanzador de Unity se muestra siempre, pero cuenta con opciones para auto-ocultar el lanzador. También se pueden arrastrar archivos al lanzador para que la aplicación predeterminada pueda abrirlos, y si la aplicación para abrir esos archivos no se encuentra en el lanzador, no los abrirá.</a:t>
            </a:r>
          </a:p>
          <a:p>
            <a:pPr rtl="0" lvl="0">
              <a:lnSpc>
                <a:spcPct val="110697"/>
              </a:lnSpc>
              <a:spcBef>
                <a:spcPts val="0"/>
              </a:spcBef>
              <a:spcAft>
                <a:spcPts val="400"/>
              </a:spcAft>
              <a:buClr>
                <a:srgbClr val="000000"/>
              </a:buClr>
              <a:buSzPct val="68750"/>
              <a:buFont typeface="Arial"/>
              <a:buNone/>
            </a:pPr>
            <a:r>
              <a:rPr b="1" sz="1600" lang="es">
                <a:solidFill>
                  <a:srgbClr val="000000"/>
                </a:solidFill>
                <a:latin typeface="Times New Roman"/>
                <a:ea typeface="Times New Roman"/>
                <a:cs typeface="Times New Roman"/>
                <a:sym typeface="Times New Roman"/>
              </a:rPr>
              <a:t>Tablero de aplicaciones </a:t>
            </a:r>
            <a:r>
              <a:rPr sz="1600" lang="es">
                <a:solidFill>
                  <a:srgbClr val="000000"/>
                </a:solidFill>
                <a:latin typeface="Times New Roman"/>
                <a:ea typeface="Times New Roman"/>
                <a:cs typeface="Times New Roman"/>
                <a:sym typeface="Times New Roman"/>
              </a:rPr>
              <a:t> </a:t>
            </a:r>
          </a:p>
          <a:p>
            <a:pPr rtl="0" lvl="0">
              <a:lnSpc>
                <a:spcPct val="130823"/>
              </a:lnSpc>
              <a:spcBef>
                <a:spcPts val="400"/>
              </a:spcBef>
              <a:spcAft>
                <a:spcPts val="600"/>
              </a:spcAft>
              <a:buClr>
                <a:srgbClr val="000000"/>
              </a:buClr>
              <a:buSzPct val="68750"/>
              <a:buFont typeface="Arial"/>
              <a:buNone/>
            </a:pPr>
            <a:r>
              <a:rPr sz="1600" lang="es">
                <a:solidFill>
                  <a:srgbClr val="000000"/>
                </a:solidFill>
                <a:latin typeface="Times New Roman"/>
                <a:ea typeface="Times New Roman"/>
                <a:cs typeface="Times New Roman"/>
                <a:sym typeface="Times New Roman"/>
              </a:rPr>
              <a:t>Despliega todos los accesos a aplicaciones, archivos, música y videos del usuario, también brinda un buscador y categorías. Los accesos pueden hacer uso de funciones de búsqueda hacia el Centro de software de Ubuntu o buscar videos en Internet.</a:t>
            </a:r>
          </a:p>
          <a:p>
            <a:pPr rtl="0" lvl="0">
              <a:lnSpc>
                <a:spcPct val="110697"/>
              </a:lnSpc>
              <a:spcBef>
                <a:spcPts val="0"/>
              </a:spcBef>
              <a:spcAft>
                <a:spcPts val="400"/>
              </a:spcAft>
              <a:buClr>
                <a:srgbClr val="000000"/>
              </a:buClr>
              <a:buSzPct val="68750"/>
              <a:buFont typeface="Arial"/>
              <a:buNone/>
            </a:pPr>
            <a:r>
              <a:rPr b="1" sz="1600" lang="es">
                <a:solidFill>
                  <a:srgbClr val="000000"/>
                </a:solidFill>
                <a:latin typeface="Times New Roman"/>
                <a:ea typeface="Times New Roman"/>
                <a:cs typeface="Times New Roman"/>
                <a:sym typeface="Times New Roman"/>
              </a:rPr>
              <a:t>Barra de menús </a:t>
            </a:r>
          </a:p>
          <a:p>
            <a:pPr rtl="0" lvl="0">
              <a:lnSpc>
                <a:spcPct val="130823"/>
              </a:lnSpc>
              <a:spcBef>
                <a:spcPts val="400"/>
              </a:spcBef>
              <a:spcAft>
                <a:spcPts val="600"/>
              </a:spcAft>
              <a:buClr>
                <a:srgbClr val="000000"/>
              </a:buClr>
              <a:buSzPct val="68750"/>
              <a:buFont typeface="Arial"/>
              <a:buNone/>
            </a:pPr>
            <a:r>
              <a:rPr sz="1600" lang="es">
                <a:solidFill>
                  <a:srgbClr val="000000"/>
                </a:solidFill>
                <a:latin typeface="Times New Roman"/>
                <a:ea typeface="Times New Roman"/>
                <a:cs typeface="Times New Roman"/>
                <a:sym typeface="Times New Roman"/>
              </a:rPr>
              <a:t>Ubicado en la parte superior de la pantalla, se utiliza para desplegar los menús e indicadores. Los menús de aplicaciones se auto-ocultan al igual que los botones de control de ventana. Al extremo derecho se encuentran los indicadores que brindan accesos a opciones de sistema, hora, sonido, red y mensajería.</a:t>
            </a:r>
          </a:p>
          <a:p>
            <a:r>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74637" x="457200"/>
            <a:ext cy="1143000" cx="8229600"/>
          </a:xfrm>
          <a:prstGeom prst="rect">
            <a:avLst/>
          </a:prstGeom>
        </p:spPr>
        <p:txBody>
          <a:bodyPr bIns="91425" rIns="91425" lIns="91425" tIns="91425" anchor="b" anchorCtr="0">
            <a:noAutofit/>
          </a:bodyPr>
          <a:lstStyle/>
          <a:p>
            <a:pPr algn="ctr" rtl="0" lvl="0" marR="101600">
              <a:lnSpc>
                <a:spcPct val="115000"/>
              </a:lnSpc>
              <a:buClr>
                <a:srgbClr val="000000"/>
              </a:buClr>
              <a:buSzPct val="36666"/>
              <a:buFont typeface="Arial"/>
              <a:buNone/>
            </a:pPr>
            <a:r>
              <a:rPr b="0" sz="3000" lang="es">
                <a:solidFill>
                  <a:srgbClr val="392C26"/>
                </a:solidFill>
                <a:latin typeface="Verdana"/>
                <a:ea typeface="Verdana"/>
                <a:cs typeface="Verdana"/>
                <a:sym typeface="Verdana"/>
                <a:hlinkClick r:id="rId3"/>
              </a:rPr>
              <a:t>MyUnity, configuracion de Unity </a:t>
            </a:r>
          </a:p>
          <a:p>
            <a:r>
              <a:t/>
            </a:r>
          </a:p>
        </p:txBody>
      </p:sp>
      <p:sp>
        <p:nvSpPr>
          <p:cNvPr id="48" name="Shape 48"/>
          <p:cNvSpPr txBox="1"/>
          <p:nvPr>
            <p:ph idx="1" type="body"/>
          </p:nvPr>
        </p:nvSpPr>
        <p:spPr>
          <a:xfrm>
            <a:off y="1006150" x="457200"/>
            <a:ext cy="5561699" cx="8229600"/>
          </a:xfrm>
          <a:prstGeom prst="rect">
            <a:avLst/>
          </a:prstGeom>
        </p:spPr>
        <p:txBody>
          <a:bodyPr bIns="91425" rIns="91425" lIns="91425" tIns="91425" anchor="t" anchorCtr="0">
            <a:noAutofit/>
          </a:bodyPr>
          <a:lstStyle/>
          <a:p>
            <a:pPr rtl="0" lvl="0">
              <a:lnSpc>
                <a:spcPct val="166666"/>
              </a:lnSpc>
              <a:spcBef>
                <a:spcPts val="0"/>
              </a:spcBef>
              <a:buClr>
                <a:srgbClr val="000000"/>
              </a:buClr>
              <a:buSzPct val="78571"/>
              <a:buFont typeface="Arial"/>
              <a:buNone/>
            </a:pPr>
            <a:r>
              <a:rPr sz="1400" lang="es">
                <a:solidFill>
                  <a:srgbClr val="000000"/>
                </a:solidFill>
                <a:latin typeface="Times New Roman"/>
                <a:ea typeface="Times New Roman"/>
                <a:cs typeface="Times New Roman"/>
                <a:sym typeface="Times New Roman"/>
              </a:rPr>
              <a:t>Un</a:t>
            </a:r>
            <a:r>
              <a:rPr sz="1700" lang="es">
                <a:solidFill>
                  <a:srgbClr val="000000"/>
                </a:solidFill>
                <a:latin typeface="Times New Roman"/>
                <a:ea typeface="Times New Roman"/>
                <a:cs typeface="Times New Roman"/>
                <a:sym typeface="Times New Roman"/>
              </a:rPr>
              <a:t>ity llegó para quedarse. Así que muchos han tomado dos posturas: los que se cambian porque no les gustó  (muy aceptable por lo demás) y los que se quedan y se acostumbran. Es mi caso. Pero como les decía ayer poco a poco salen nuevas herramientas para configurar completamente este entorno. Y ahora al fin salió, en español, MyUnity, que nos permite configurar varias opciones del escritorio. Es como </a:t>
            </a:r>
            <a:r>
              <a:rPr sz="1700" lang="es">
                <a:solidFill>
                  <a:srgbClr val="000000"/>
                </a:solidFill>
                <a:latin typeface="Times New Roman"/>
                <a:ea typeface="Times New Roman"/>
                <a:cs typeface="Times New Roman"/>
                <a:sym typeface="Times New Roman"/>
                <a:hlinkClick r:id="rId4"/>
              </a:rPr>
              <a:t>Gnome tweak tool</a:t>
            </a:r>
            <a:r>
              <a:rPr sz="1700" lang="es">
                <a:solidFill>
                  <a:srgbClr val="000000"/>
                </a:solidFill>
                <a:latin typeface="Times New Roman"/>
                <a:ea typeface="Times New Roman"/>
                <a:cs typeface="Times New Roman"/>
                <a:sym typeface="Times New Roman"/>
              </a:rPr>
              <a:t>, pero enfocado específicamente al escritorio.</a:t>
            </a:r>
          </a:p>
          <a:p>
            <a:pPr rtl="0" lvl="0">
              <a:lnSpc>
                <a:spcPct val="166666"/>
              </a:lnSpc>
              <a:spcBef>
                <a:spcPts val="0"/>
              </a:spcBef>
              <a:buNone/>
            </a:pPr>
            <a:r>
              <a:rPr sz="1700" lang="es">
                <a:solidFill>
                  <a:srgbClr val="000000"/>
                </a:solidFill>
                <a:latin typeface="Times New Roman"/>
                <a:ea typeface="Times New Roman"/>
                <a:cs typeface="Times New Roman"/>
                <a:sym typeface="Times New Roman"/>
              </a:rPr>
              <a:t>Si te interesa instalarlo abre una terminal y escribe</a:t>
            </a:r>
          </a:p>
          <a:p>
            <a:r>
              <a:t/>
            </a:r>
          </a:p>
          <a:p>
            <a:pPr rtl="0" lvl="0">
              <a:lnSpc>
                <a:spcPct val="166666"/>
              </a:lnSpc>
              <a:spcBef>
                <a:spcPts val="0"/>
              </a:spcBef>
              <a:buClr>
                <a:srgbClr val="000000"/>
              </a:buClr>
              <a:buSzPct val="64705"/>
              <a:buFont typeface="Arial"/>
              <a:buNone/>
            </a:pPr>
            <a:r>
              <a:rPr sz="1700" lang="es">
                <a:solidFill>
                  <a:srgbClr val="000000"/>
                </a:solidFill>
                <a:latin typeface="Times New Roman"/>
                <a:ea typeface="Times New Roman"/>
                <a:cs typeface="Times New Roman"/>
                <a:sym typeface="Times New Roman"/>
              </a:rPr>
              <a:t>sudo add-apt-repository ppa:myunity/ppa</a:t>
            </a:r>
          </a:p>
          <a:p>
            <a:pPr rtl="0" lvl="0">
              <a:lnSpc>
                <a:spcPct val="166666"/>
              </a:lnSpc>
              <a:spcBef>
                <a:spcPts val="0"/>
              </a:spcBef>
              <a:buClr>
                <a:srgbClr val="000000"/>
              </a:buClr>
              <a:buSzPct val="64705"/>
              <a:buFont typeface="Arial"/>
              <a:buNone/>
            </a:pPr>
            <a:r>
              <a:rPr sz="1700" lang="es">
                <a:solidFill>
                  <a:srgbClr val="000000"/>
                </a:solidFill>
                <a:latin typeface="Times New Roman"/>
                <a:ea typeface="Times New Roman"/>
                <a:cs typeface="Times New Roman"/>
                <a:sym typeface="Times New Roman"/>
              </a:rPr>
              <a:t>sudo apt-get update</a:t>
            </a:r>
          </a:p>
          <a:p>
            <a:pPr rtl="0" lvl="0">
              <a:lnSpc>
                <a:spcPct val="166666"/>
              </a:lnSpc>
              <a:spcBef>
                <a:spcPts val="0"/>
              </a:spcBef>
              <a:buNone/>
            </a:pPr>
            <a:r>
              <a:rPr sz="1700" lang="es">
                <a:solidFill>
                  <a:srgbClr val="000000"/>
                </a:solidFill>
                <a:latin typeface="Times New Roman"/>
                <a:ea typeface="Times New Roman"/>
                <a:cs typeface="Times New Roman"/>
                <a:sym typeface="Times New Roman"/>
              </a:rPr>
              <a:t>sudo apt-get install myunity</a:t>
            </a:r>
          </a:p>
          <a:p>
            <a:r>
              <a:t/>
            </a:r>
          </a:p>
          <a:p>
            <a:pPr>
              <a:buNone/>
            </a:pPr>
            <a:r>
              <a:rPr b="1" sz="1700" lang="es" i="1">
                <a:solidFill>
                  <a:srgbClr val="000000"/>
                </a:solidFill>
                <a:latin typeface="Times New Roman"/>
                <a:ea typeface="Times New Roman"/>
                <a:cs typeface="Times New Roman"/>
                <a:sym typeface="Times New Roman"/>
              </a:rPr>
              <a:t>$  sudo aptitude install unity</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382608" x="523625"/>
            <a:ext cy="1300800" cx="8229600"/>
          </a:xfrm>
          <a:prstGeom prst="rect">
            <a:avLst/>
          </a:prstGeom>
        </p:spPr>
        <p:txBody>
          <a:bodyPr bIns="91425" rIns="91425" lIns="91425" tIns="91425" anchor="b" anchorCtr="0">
            <a:noAutofit/>
          </a:bodyPr>
          <a:lstStyle/>
          <a:p>
            <a:pPr algn="ctr" rtl="0" lvl="0">
              <a:lnSpc>
                <a:spcPct val="120000"/>
              </a:lnSpc>
              <a:buClr>
                <a:srgbClr val="000000"/>
              </a:buClr>
              <a:buSzPct val="45833"/>
              <a:buFont typeface="Arial"/>
              <a:buNone/>
            </a:pPr>
            <a:r>
              <a:rPr b="0" sz="2400" lang="es">
                <a:solidFill>
                  <a:srgbClr val="000000"/>
                </a:solidFill>
                <a:hlinkClick r:id="rId3"/>
              </a:rPr>
              <a:t>Gnome Tweak tool: Cambia temas e iconos para Gnome-Shell y Unity</a:t>
            </a:r>
          </a:p>
          <a:p>
            <a:r>
              <a:t/>
            </a:r>
          </a:p>
        </p:txBody>
      </p:sp>
      <p:sp>
        <p:nvSpPr>
          <p:cNvPr id="54" name="Shape 54"/>
          <p:cNvSpPr txBox="1"/>
          <p:nvPr>
            <p:ph idx="1" type="body"/>
          </p:nvPr>
        </p:nvSpPr>
        <p:spPr>
          <a:xfrm>
            <a:off y="1507400" x="228600"/>
            <a:ext cy="4967700" cx="8229600"/>
          </a:xfrm>
          <a:prstGeom prst="rect">
            <a:avLst/>
          </a:prstGeom>
        </p:spPr>
        <p:txBody>
          <a:bodyPr bIns="91425" rIns="91425" lIns="91425" tIns="91425" anchor="t" anchorCtr="0">
            <a:noAutofit/>
          </a:bodyPr>
          <a:lstStyle/>
          <a:p>
            <a:pPr rtl="0" lvl="0">
              <a:lnSpc>
                <a:spcPct val="163636"/>
              </a:lnSpc>
              <a:spcBef>
                <a:spcPts val="0"/>
              </a:spcBef>
              <a:buClr>
                <a:srgbClr val="000000"/>
              </a:buClr>
              <a:buSzPct val="61111"/>
              <a:buFont typeface="Arial"/>
              <a:buNone/>
            </a:pPr>
            <a:r>
              <a:rPr sz="1800" lang="es">
                <a:solidFill>
                  <a:srgbClr val="444444"/>
                </a:solidFill>
                <a:latin typeface="Times New Roman"/>
                <a:ea typeface="Times New Roman"/>
                <a:cs typeface="Times New Roman"/>
                <a:sym typeface="Times New Roman"/>
              </a:rPr>
              <a:t>Una de las cosas que quizás se hayan dado cuenta tanto en Gnome 3 como en Unity es que no es sencillo cambiar ni los temas gtk ni los iconos. Además hay opciones que nos gustaría modificar y que no podemos debido a que estas opciones se encuentran “bloqueadas”. Digo lo último debido a que estas opciones no aparecen de manera gráfica. Y uno que es cómodo necesita estas opciones.</a:t>
            </a:r>
          </a:p>
          <a:p>
            <a:r>
              <a:t/>
            </a:r>
          </a:p>
          <a:p>
            <a:pPr rtl="0" lvl="0">
              <a:lnSpc>
                <a:spcPct val="163636"/>
              </a:lnSpc>
              <a:spcBef>
                <a:spcPts val="0"/>
              </a:spcBef>
              <a:buClr>
                <a:srgbClr val="000000"/>
              </a:buClr>
              <a:buSzPct val="61111"/>
              <a:buFont typeface="Arial"/>
              <a:buNone/>
            </a:pPr>
            <a:r>
              <a:rPr sz="1800" lang="es">
                <a:solidFill>
                  <a:srgbClr val="444444"/>
                </a:solidFill>
                <a:latin typeface="Times New Roman"/>
                <a:ea typeface="Times New Roman"/>
                <a:cs typeface="Times New Roman"/>
                <a:sym typeface="Times New Roman"/>
              </a:rPr>
              <a:t>Pero bueno, para esto tenemos a Gnome Tweak Tool, una herramienta simple pero que permite añadir opciones al sistema, tanto para Gnome Shell y Unity. Para instalar abre una terminal y escribe:</a:t>
            </a:r>
          </a:p>
          <a:p>
            <a:r>
              <a:t/>
            </a:r>
          </a:p>
          <a:p>
            <a:pPr rtl="0" lvl="0">
              <a:lnSpc>
                <a:spcPct val="163636"/>
              </a:lnSpc>
              <a:spcBef>
                <a:spcPts val="0"/>
              </a:spcBef>
              <a:buClr>
                <a:srgbClr val="000000"/>
              </a:buClr>
              <a:buSzPct val="61111"/>
              <a:buFont typeface="Arial"/>
              <a:buNone/>
            </a:pPr>
            <a:r>
              <a:rPr sz="1800" lang="es">
                <a:solidFill>
                  <a:srgbClr val="444444"/>
                </a:solidFill>
                <a:latin typeface="Times New Roman"/>
                <a:ea typeface="Times New Roman"/>
                <a:cs typeface="Times New Roman"/>
                <a:sym typeface="Times New Roman"/>
              </a:rPr>
              <a:t>sudo apt-get install gnome-tweak-tool</a:t>
            </a:r>
          </a:p>
          <a:p>
            <a:r>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5621197" x="231625"/>
            <a:ext cy="946499" cx="8544299"/>
          </a:xfrm>
          <a:prstGeom prst="rect">
            <a:avLst/>
          </a:prstGeom>
        </p:spPr>
        <p:txBody>
          <a:bodyPr bIns="91425" rIns="91425" lIns="91425" tIns="91425" anchor="b" anchorCtr="0">
            <a:noAutofit/>
          </a:bodyPr>
          <a:lstStyle/>
          <a:p>
            <a:pPr>
              <a:buNone/>
            </a:pPr>
            <a:r>
              <a:rPr b="0" sz="1400" lang="es">
                <a:solidFill>
                  <a:srgbClr val="000000"/>
                </a:solidFill>
              </a:rPr>
              <a:t>que podremos configurar será el dock. podemos revisar otras cosas como el modo de ocultamiento, la transparencia y la iluminación de los iconos. Si no te gusta lo que hiciste, abajo a la derecha podremos resetear todo a como estaba en un principio.</a:t>
            </a:r>
          </a:p>
        </p:txBody>
      </p:sp>
      <p:sp>
        <p:nvSpPr>
          <p:cNvPr id="60" name="Shape 60"/>
          <p:cNvSpPr txBox="1"/>
          <p:nvPr>
            <p:ph idx="1" type="body"/>
          </p:nvPr>
        </p:nvSpPr>
        <p:spPr>
          <a:xfrm>
            <a:off y="870800" x="457200"/>
            <a:ext cy="5697000" cx="8229600"/>
          </a:xfrm>
          <a:prstGeom prst="rect">
            <a:avLst/>
          </a:prstGeom>
        </p:spPr>
        <p:txBody>
          <a:bodyPr bIns="91425" rIns="91425" lIns="91425" tIns="91425" anchor="t" anchorCtr="0">
            <a:noAutofit/>
          </a:bodyPr>
          <a:lstStyle/>
          <a:p>
            <a:pPr>
              <a:buNone/>
            </a:pPr>
            <a:r>
              <a:rPr sz="900" lang="es">
                <a:solidFill>
                  <a:srgbClr val="88807D"/>
                </a:solidFill>
              </a:rPr>
              <a:t>podemos revisar otras cosas como el modo de ocultamiento, la transparencia y la iluminación de los iconos. Si no te gusta lo que hiciste, abajo a la derecha podremos resetear todo a como estaba en un principio.</a:t>
            </a:r>
          </a:p>
        </p:txBody>
      </p:sp>
      <p:sp>
        <p:nvSpPr>
          <p:cNvPr id="61" name="Shape 61"/>
          <p:cNvSpPr/>
          <p:nvPr/>
        </p:nvSpPr>
        <p:spPr>
          <a:xfrm>
            <a:off y="870800" x="457200"/>
            <a:ext cy="4676275" cx="8318824"/>
          </a:xfrm>
          <a:prstGeom prst="rect">
            <a:avLst/>
          </a:prstGeom>
          <a:blipFill>
            <a:blip r:embed="rId3"/>
            <a:stretch>
              <a:fillRect/>
            </a:stretch>
          </a:blipFill>
        </p:spPr>
      </p:sp>
      <p:sp>
        <p:nvSpPr>
          <p:cNvPr id="62" name="Shape 62"/>
          <p:cNvSpPr txBox="1"/>
          <p:nvPr>
            <p:ph idx="2" type="title"/>
          </p:nvPr>
        </p:nvSpPr>
        <p:spPr>
          <a:xfrm>
            <a:off y="201467" x="231625"/>
            <a:ext cy="383400" cx="8229600"/>
          </a:xfrm>
          <a:prstGeom prst="rect">
            <a:avLst/>
          </a:prstGeom>
        </p:spPr>
        <p:txBody>
          <a:bodyPr bIns="91425" rIns="91425" lIns="91425" tIns="91425" anchor="b" anchorCtr="0">
            <a:noAutofit/>
          </a:bodyPr>
          <a:lstStyle/>
          <a:p>
            <a:pPr rtl="0" lvl="0">
              <a:buNone/>
            </a:pPr>
            <a:r>
              <a:rPr b="0" sz="1400" lang="es">
                <a:solidFill>
                  <a:srgbClr val="000000"/>
                </a:solidFill>
              </a:rPr>
              <a:t>Una vez instalado, podrás acceder a él escribiendo myunity en el Dash de Unity:</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title"/>
          </p:nvPr>
        </p:nvSpPr>
        <p:spPr>
          <a:xfrm>
            <a:off y="274643" x="457200"/>
            <a:ext cy="548999" cx="8229600"/>
          </a:xfrm>
          <a:prstGeom prst="rect">
            <a:avLst/>
          </a:prstGeom>
        </p:spPr>
        <p:txBody>
          <a:bodyPr bIns="91425" rIns="91425" lIns="91425" tIns="91425" anchor="b" anchorCtr="0">
            <a:noAutofit/>
          </a:bodyPr>
          <a:lstStyle/>
          <a:p>
            <a:pPr rtl="0" lvl="0">
              <a:buNone/>
            </a:pPr>
            <a:r>
              <a:rPr b="0" sz="1400" lang="es">
                <a:solidFill>
                  <a:srgbClr val="000000"/>
                </a:solidFill>
              </a:rPr>
              <a:t>Si fijan arriba hay un icono y un panel de opciones. Acá podemos configurar otros elementos de unity, como el panel:</a:t>
            </a:r>
          </a:p>
          <a:p>
            <a:r>
              <a:t/>
            </a:r>
          </a:p>
        </p:txBody>
      </p:sp>
      <p:sp>
        <p:nvSpPr>
          <p:cNvPr id="68" name="Shape 68"/>
          <p:cNvSpPr/>
          <p:nvPr/>
        </p:nvSpPr>
        <p:spPr>
          <a:xfrm>
            <a:off y="1831275" x="457187"/>
            <a:ext cy="4721400" cx="8398924"/>
          </a:xfrm>
          <a:prstGeom prst="rect">
            <a:avLst/>
          </a:prstGeom>
          <a:blipFill>
            <a:blip r:embed="rId3"/>
            <a:stretch>
              <a:fillRect/>
            </a:stretch>
          </a:blipFill>
        </p:spPr>
      </p:sp>
      <p:sp>
        <p:nvSpPr>
          <p:cNvPr id="69" name="Shape 69"/>
          <p:cNvSpPr/>
          <p:nvPr/>
        </p:nvSpPr>
        <p:spPr>
          <a:xfrm>
            <a:off y="304800" x="304800"/>
            <a:ext cy="142875" cx="142875"/>
          </a:xfrm>
          <a:prstGeom prst="rect">
            <a:avLst/>
          </a:prstGeom>
          <a:blipFill>
            <a:blip r:embed="rId4"/>
            <a:stretch>
              <a:fillRect/>
            </a:stretch>
          </a:blipFill>
        </p:spPr>
      </p:sp>
      <p:sp>
        <p:nvSpPr>
          <p:cNvPr id="70" name="Shape 70"/>
          <p:cNvSpPr txBox="1"/>
          <p:nvPr/>
        </p:nvSpPr>
        <p:spPr>
          <a:xfrm>
            <a:off y="457200" x="457200"/>
            <a:ext cy="892800" cx="8229600"/>
          </a:xfrm>
          <a:prstGeom prst="rect">
            <a:avLst/>
          </a:prstGeom>
        </p:spPr>
        <p:txBody>
          <a:bodyPr bIns="91425" rIns="91425" lIns="91425" tIns="91425" anchor="ctr" anchorCtr="0">
            <a:noAutofit/>
          </a:bodyPr>
          <a:lstStyle/>
          <a:p>
            <a:pPr rtl="0" lvl="0">
              <a:buNone/>
            </a:pPr>
            <a:r>
              <a:rPr lang="es"/>
              <a:t>panel lo único que puedes configurar es la trasnparencia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274637" x="457200"/>
            <a:ext cy="1143000" cx="8229600"/>
          </a:xfrm>
          <a:prstGeom prst="rect">
            <a:avLst/>
          </a:prstGeom>
        </p:spPr>
        <p:txBody>
          <a:bodyPr bIns="91425" rIns="91425" lIns="91425" tIns="91425" anchor="b" anchorCtr="0">
            <a:noAutofit/>
          </a:bodyPr>
          <a:lstStyle/>
          <a:p>
            <a:pPr rtl="0" lvl="0">
              <a:buClr>
                <a:srgbClr val="000000"/>
              </a:buClr>
              <a:buSzPct val="78571"/>
              <a:buFont typeface="Arial"/>
              <a:buNone/>
            </a:pPr>
            <a:r>
              <a:rPr b="0" sz="1400" lang="es">
                <a:solidFill>
                  <a:srgbClr val="000000"/>
                </a:solidFill>
              </a:rPr>
              <a:t>Otras cosas que podemos revisar acá son las fuentes de sistema y el tamaño del Dash, junto con los iconos que se mostrarán en el escritorio:</a:t>
            </a:r>
          </a:p>
          <a:p>
            <a:pPr>
              <a:buNone/>
            </a:pPr>
            <a:r>
              <a:rPr b="0" sz="1400" lang="es">
                <a:solidFill>
                  <a:srgbClr val="000000"/>
                </a:solidFill>
              </a:rPr>
              <a:t>general este programa cuenta con muchas opciones interesantes. Me gustó sobre todo la de las transparencias, le da un look distinto al entorno, lo que me gustó bastante. Se los recomiendo.</a:t>
            </a:r>
          </a:p>
        </p:txBody>
      </p:sp>
      <p:sp>
        <p:nvSpPr>
          <p:cNvPr id="76" name="Shape 76"/>
          <p:cNvSpPr/>
          <p:nvPr/>
        </p:nvSpPr>
        <p:spPr>
          <a:xfrm>
            <a:off y="1686425" x="562475"/>
            <a:ext cy="4411200" cx="7858125"/>
          </a:xfrm>
          <a:prstGeom prst="rect">
            <a:avLst/>
          </a:prstGeom>
          <a:blipFill>
            <a:blip r:embed="rId3"/>
            <a:stretch>
              <a:fillRect/>
            </a:stretch>
          </a:blipFill>
        </p:spPr>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