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5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Srinitish D</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063E2308-175D-8038-EDA9-6669970BECFD}"/>
              </a:ext>
            </a:extLst>
          </p:cNvPr>
          <p:cNvPicPr>
            <a:picLocks noChangeAspect="1"/>
          </p:cNvPicPr>
          <p:nvPr/>
        </p:nvPicPr>
        <p:blipFill>
          <a:blip r:embed="rId2"/>
          <a:stretch>
            <a:fillRect/>
          </a:stretch>
        </p:blipFill>
        <p:spPr>
          <a:xfrm>
            <a:off x="698499" y="1161854"/>
            <a:ext cx="5545394" cy="3293241"/>
          </a:xfrm>
          <a:prstGeom prst="rect">
            <a:avLst/>
          </a:prstGeom>
        </p:spPr>
      </p:pic>
      <p:pic>
        <p:nvPicPr>
          <p:cNvPr id="13" name="Picture 12">
            <a:extLst>
              <a:ext uri="{FF2B5EF4-FFF2-40B4-BE49-F238E27FC236}">
                <a16:creationId xmlns:a16="http://schemas.microsoft.com/office/drawing/2014/main" id="{6D5CAEAA-2444-9F66-21B6-DBB648DA5CD2}"/>
              </a:ext>
            </a:extLst>
          </p:cNvPr>
          <p:cNvPicPr>
            <a:picLocks noChangeAspect="1"/>
          </p:cNvPicPr>
          <p:nvPr/>
        </p:nvPicPr>
        <p:blipFill>
          <a:blip r:embed="rId3"/>
          <a:stretch>
            <a:fillRect/>
          </a:stretch>
        </p:blipFill>
        <p:spPr>
          <a:xfrm>
            <a:off x="6692416" y="1181100"/>
            <a:ext cx="5161297" cy="4495800"/>
          </a:xfrm>
          <a:prstGeom prst="rect">
            <a:avLst/>
          </a:prstGeom>
        </p:spPr>
      </p:pic>
      <p:pic>
        <p:nvPicPr>
          <p:cNvPr id="1026" name="Picture 2">
            <a:extLst>
              <a:ext uri="{FF2B5EF4-FFF2-40B4-BE49-F238E27FC236}">
                <a16:creationId xmlns:a16="http://schemas.microsoft.com/office/drawing/2014/main" id="{D8B4EC59-540D-5505-F0DD-F70FEE95B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32" y="4566432"/>
            <a:ext cx="2525361" cy="208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Sign Language Detection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C60B5F6D-1839-A441-8E63-6E43457E0EC6}"/>
              </a:ext>
            </a:extLst>
          </p:cNvPr>
          <p:cNvSpPr txBox="1"/>
          <p:nvPr/>
        </p:nvSpPr>
        <p:spPr>
          <a:xfrm>
            <a:off x="643371" y="2073800"/>
            <a:ext cx="8267354" cy="1384995"/>
          </a:xfrm>
          <a:prstGeom prst="rect">
            <a:avLst/>
          </a:prstGeom>
          <a:noFill/>
        </p:spPr>
        <p:txBody>
          <a:bodyPr wrap="square" rtlCol="0">
            <a:spAutoFit/>
          </a:bodyPr>
          <a:lstStyle/>
          <a:p>
            <a:r>
              <a:rPr lang="en-IN" sz="2800" dirty="0"/>
              <a:t>This is a Python Project employing a Convolutional Neural Network, sklearn to identify the sign language alphabets for universal accessibility.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187CBBB0-3605-90C5-D264-343E685F7313}"/>
              </a:ext>
            </a:extLst>
          </p:cNvPr>
          <p:cNvSpPr txBox="1"/>
          <p:nvPr/>
        </p:nvSpPr>
        <p:spPr>
          <a:xfrm>
            <a:off x="1981199" y="1447800"/>
            <a:ext cx="7858125"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Problem Statement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Project Overview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0" u="none" strike="noStrike" kern="1200" cap="none" spc="0" normalizeH="0" baseline="0" noProof="0" dirty="0">
                <a:ln>
                  <a:noFill/>
                </a:ln>
                <a:solidFill>
                  <a:prstClr val="black"/>
                </a:solidFill>
                <a:effectLst/>
                <a:uLnTx/>
                <a:uFillTx/>
                <a:latin typeface="Calibri"/>
                <a:ea typeface="+mn-ea"/>
                <a:cs typeface="+mn-cs"/>
              </a:rPr>
              <a:t>Who Are The End Users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0" u="none" strike="noStrike" kern="1200" cap="none" spc="0" normalizeH="0" baseline="0" noProof="0" dirty="0">
                <a:ln>
                  <a:noFill/>
                </a:ln>
                <a:solidFill>
                  <a:prstClr val="black"/>
                </a:solidFill>
                <a:effectLst/>
                <a:uLnTx/>
                <a:uFillTx/>
                <a:latin typeface="Calibri"/>
                <a:ea typeface="+mn-ea"/>
                <a:cs typeface="+mn-cs"/>
              </a:rPr>
              <a:t>Your Solution And Its Value Proposition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0" u="none" strike="noStrike" kern="1200" cap="none" spc="0" normalizeH="0" baseline="0" noProof="0" dirty="0">
                <a:ln>
                  <a:noFill/>
                </a:ln>
                <a:solidFill>
                  <a:prstClr val="black"/>
                </a:solidFill>
                <a:effectLst/>
                <a:uLnTx/>
                <a:uFillTx/>
                <a:latin typeface="Calibri"/>
                <a:ea typeface="+mn-ea"/>
                <a:cs typeface="+mn-cs"/>
              </a:rPr>
              <a:t>Wow Factor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0" u="none" strike="noStrike" kern="1200" cap="none" spc="0" normalizeH="0" baseline="0" noProof="0" dirty="0">
                <a:ln>
                  <a:noFill/>
                </a:ln>
                <a:solidFill>
                  <a:prstClr val="black"/>
                </a:solidFill>
                <a:effectLst/>
                <a:uLnTx/>
                <a:uFillTx/>
                <a:latin typeface="Calibri"/>
                <a:ea typeface="+mn-ea"/>
                <a:cs typeface="+mn-cs"/>
              </a:rPr>
              <a:t>Modelling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0" u="none" strike="noStrike" kern="1200" cap="none" spc="0" normalizeH="0" baseline="0" noProof="0" dirty="0">
                <a:ln>
                  <a:noFill/>
                </a:ln>
                <a:solidFill>
                  <a:prstClr val="black"/>
                </a:solidFill>
                <a:effectLst/>
                <a:uLnTx/>
                <a:uFillTx/>
                <a:latin typeface="Calibri"/>
                <a:ea typeface="+mn-ea"/>
                <a:cs typeface="+mn-cs"/>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35618"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A7CCC046-BBA8-2E2F-F8D3-F12C6FB6FFAD}"/>
              </a:ext>
            </a:extLst>
          </p:cNvPr>
          <p:cNvSpPr txBox="1"/>
          <p:nvPr/>
        </p:nvSpPr>
        <p:spPr>
          <a:xfrm>
            <a:off x="739775" y="2514600"/>
            <a:ext cx="7261225" cy="1754326"/>
          </a:xfrm>
          <a:prstGeom prst="rect">
            <a:avLst/>
          </a:prstGeom>
          <a:noFill/>
        </p:spPr>
        <p:txBody>
          <a:bodyPr wrap="square" rtlCol="0">
            <a:spAutoFit/>
          </a:bodyPr>
          <a:lstStyle/>
          <a:p>
            <a:r>
              <a:rPr lang="en-IN" dirty="0"/>
              <a:t>Design and Develop a neural Python project to detect the American sign language which is expressed by finger and hand position. It is the primary language of many who are deaf and hard of hearing. Utilize Neural Network models to address the problem is an effective and efficient method. The objective is to create a detection system to enable people with disabilities.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D8C4FB0-25DF-8C1B-6A30-4421862F48BE}"/>
              </a:ext>
            </a:extLst>
          </p:cNvPr>
          <p:cNvSpPr txBox="1"/>
          <p:nvPr/>
        </p:nvSpPr>
        <p:spPr>
          <a:xfrm>
            <a:off x="457200" y="2356544"/>
            <a:ext cx="8610600" cy="304698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Objective</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Develop a Convolutional Neural Network (CNN) model for accurate and real-time recognition of sign language gestures.</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Scope</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scope involves designing, training, and implementing a CNN-based sign language recognition system with high accuracy.</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Technologies</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Utilizing Python libraries such as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Keras</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TensorFlow, and scikit-learn for building, training, and evaluating the CNN model.</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Testing &amp; Improvement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Employing rigorous testing methodologies and iterative optimization strategies to enhance the CNN model's performance.</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Dataset Preprocessing</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Implementing preprocessing techniques including normalization, augmentation, and noise reduction</a:t>
            </a:r>
          </a:p>
          <a:p>
            <a:pPr algn="just" rtl="0">
              <a:buFont typeface="Arial" panose="020B0604020202020204" pitchFamily="34" charset="0"/>
              <a:buChar char="•"/>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Outcome</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development of a robust and efficient sign language recognition system capable of accurately translating gestures into text</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40F8158-207B-7C17-3C87-39546323C722}"/>
              </a:ext>
            </a:extLst>
          </p:cNvPr>
          <p:cNvSpPr txBox="1"/>
          <p:nvPr/>
        </p:nvSpPr>
        <p:spPr>
          <a:xfrm>
            <a:off x="739775" y="2362200"/>
            <a:ext cx="8328025" cy="2308324"/>
          </a:xfrm>
          <a:prstGeom prst="rect">
            <a:avLst/>
          </a:prstGeom>
          <a:noFill/>
        </p:spPr>
        <p:txBody>
          <a:bodyPr wrap="square" rtlCol="0">
            <a:spAutoFit/>
          </a:bodyPr>
          <a:lstStyle/>
          <a:p>
            <a:r>
              <a:rPr lang="en-US" b="1" dirty="0"/>
              <a:t>Deaf and Hard of Hearing Individuals: </a:t>
            </a:r>
            <a:r>
              <a:rPr lang="en-US" dirty="0"/>
              <a:t>The primary end users of the system are individuals who are deaf or hard of hearing.</a:t>
            </a:r>
          </a:p>
          <a:p>
            <a:endParaRPr lang="en-US" dirty="0"/>
          </a:p>
          <a:p>
            <a:r>
              <a:rPr lang="en-US" b="1" dirty="0"/>
              <a:t>Sign Language Interpreters: </a:t>
            </a:r>
            <a:r>
              <a:rPr lang="en-US" dirty="0"/>
              <a:t>Professional sign language interpreters can use the system as a tool to support their work.</a:t>
            </a:r>
          </a:p>
          <a:p>
            <a:endParaRPr lang="en-US" dirty="0"/>
          </a:p>
          <a:p>
            <a:r>
              <a:rPr lang="en-US" b="1" dirty="0"/>
              <a:t>Educational Institutions: </a:t>
            </a:r>
            <a:r>
              <a:rPr lang="en-US" dirty="0"/>
              <a:t>Schools and universities catering to deaf or hard-of-hearing students can integrate the system into their educational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8" name="object 8"/>
          <p:cNvSpPr txBox="1"/>
          <p:nvPr/>
        </p:nvSpPr>
        <p:spPr>
          <a:xfrm>
            <a:off x="762000" y="6473973"/>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lang="en-IN" sz="1100" b="1" dirty="0">
                <a:solidFill>
                  <a:srgbClr val="2D83C3"/>
                </a:solidFill>
                <a:latin typeface="Trebuchet MS"/>
                <a:cs typeface="Trebuchet MS"/>
              </a:rPr>
              <a:t>A</a:t>
            </a:r>
            <a:r>
              <a:rPr sz="1100" b="1" dirty="0" err="1">
                <a:solidFill>
                  <a:srgbClr val="2D83C3"/>
                </a:solidFill>
                <a:latin typeface="Trebuchet MS"/>
                <a:cs typeface="Trebuchet MS"/>
              </a:rPr>
              <a:t>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9A7E73E-0233-50E8-763C-2B69CDC433E4}"/>
              </a:ext>
            </a:extLst>
          </p:cNvPr>
          <p:cNvSpPr txBox="1"/>
          <p:nvPr/>
        </p:nvSpPr>
        <p:spPr>
          <a:xfrm>
            <a:off x="705319" y="2206944"/>
            <a:ext cx="9646285" cy="4247317"/>
          </a:xfrm>
          <a:prstGeom prst="rect">
            <a:avLst/>
          </a:prstGeom>
          <a:noFill/>
        </p:spPr>
        <p:txBody>
          <a:bodyPr wrap="square" rtlCol="0">
            <a:spAutoFit/>
          </a:bodyPr>
          <a:lstStyle/>
          <a:p>
            <a:r>
              <a:rPr lang="en-US" b="1" dirty="0"/>
              <a:t>Solution: </a:t>
            </a:r>
            <a:r>
              <a:rPr lang="en-US" dirty="0"/>
              <a:t>The solution is to implement a Convolutional Neural Network (CNN) model for sign language recognition. The code is structured to train the CNN model using a dataset containing sign language images, split into training and testing sets. Key components of the solution include data preprocessing, model architecture definition, training, evaluation, and performance visualization.</a:t>
            </a:r>
          </a:p>
          <a:p>
            <a:endParaRPr lang="en-US" dirty="0"/>
          </a:p>
          <a:p>
            <a:r>
              <a:rPr lang="en-IN" b="1" dirty="0"/>
              <a:t>Value Proposition:</a:t>
            </a:r>
          </a:p>
          <a:p>
            <a:pPr marL="285750" indent="-285750">
              <a:buFont typeface="Arial" panose="020B0604020202020204" pitchFamily="34" charset="0"/>
              <a:buChar char="•"/>
            </a:pPr>
            <a:r>
              <a:rPr lang="en-US" b="1" dirty="0"/>
              <a:t>Accuracy: </a:t>
            </a:r>
            <a:r>
              <a:rPr lang="en-US" dirty="0"/>
              <a:t>The CNN model achieves a certain level of accuracy in recognizing sign language gestures, as indicated by the evaluation metrics such as accuracy and loss plotted in the graphs.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Real-time Recognition: </a:t>
            </a:r>
            <a:r>
              <a:rPr lang="en-US" dirty="0"/>
              <a:t>The trained model is capable of real-time recognition of sign language gestures, enabling seamless communication for the deaf and hard-of-hearing community.</a:t>
            </a:r>
            <a:endParaRPr lang="en-IN" dirty="0"/>
          </a:p>
          <a:p>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54983" y="71143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036270C-671B-1FC6-29E0-9AF76E9D0E0E}"/>
              </a:ext>
            </a:extLst>
          </p:cNvPr>
          <p:cNvSpPr txBox="1"/>
          <p:nvPr/>
        </p:nvSpPr>
        <p:spPr>
          <a:xfrm>
            <a:off x="838200" y="2362200"/>
            <a:ext cx="8153400" cy="2585323"/>
          </a:xfrm>
          <a:prstGeom prst="rect">
            <a:avLst/>
          </a:prstGeom>
          <a:noFill/>
        </p:spPr>
        <p:txBody>
          <a:bodyPr wrap="square" rtlCol="0">
            <a:spAutoFit/>
          </a:bodyPr>
          <a:lstStyle/>
          <a:p>
            <a:pPr marL="342900" indent="-342900">
              <a:buFont typeface="+mj-lt"/>
              <a:buAutoNum type="arabicPeriod"/>
            </a:pPr>
            <a:r>
              <a:rPr lang="en-US" b="1" dirty="0"/>
              <a:t>Real-Time Recognition: </a:t>
            </a:r>
            <a:r>
              <a:rPr lang="en-US" dirty="0"/>
              <a:t>The system's capability for real-time recognition of sign language gestures is well developed. It enables instantaneous communication between individuals using sign language and those who may not understand sign language</a:t>
            </a:r>
          </a:p>
          <a:p>
            <a:pPr marL="342900" indent="-342900">
              <a:buFont typeface="+mj-lt"/>
              <a:buAutoNum type="arabicPeriod"/>
            </a:pPr>
            <a:r>
              <a:rPr lang="en-US" b="1" dirty="0"/>
              <a:t>Advanced Technology: </a:t>
            </a:r>
            <a:r>
              <a:rPr lang="en-US" dirty="0"/>
              <a:t>Leveraging Convolutional Neural Networks (CNNs), a state-of-the-art deep learning technique, demonstrates the use of advanced technology to solve real-world problems.</a:t>
            </a:r>
          </a:p>
          <a:p>
            <a:pPr marL="342900" indent="-342900">
              <a:buFont typeface="+mj-lt"/>
              <a:buAutoNum type="arabicPeriod"/>
            </a:pPr>
            <a:r>
              <a:rPr lang="en-US" b="1" dirty="0"/>
              <a:t>Potential Impact: </a:t>
            </a:r>
            <a:r>
              <a:rPr lang="en-US" dirty="0"/>
              <a:t>The potential impact of the solution is significant, as it can improve the quality of life for a substantial portion of the population.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p:nvPr/>
        </p:nvSpPr>
        <p:spPr>
          <a:xfrm>
            <a:off x="739775" y="1367852"/>
            <a:ext cx="8785225" cy="4044697"/>
          </a:xfrm>
          <a:prstGeom prst="rect">
            <a:avLst/>
          </a:prstGeom>
        </p:spPr>
        <p:txBody>
          <a:bodyPr vert="horz" wrap="square" lIns="0" tIns="12700" rIns="0" bIns="0" rtlCol="0">
            <a:spAutoFit/>
          </a:bodyPr>
          <a:lstStyle/>
          <a:p>
            <a:pPr marL="12700">
              <a:lnSpc>
                <a:spcPct val="100000"/>
              </a:lnSpc>
              <a:spcBef>
                <a:spcPts val="100"/>
              </a:spcBef>
            </a:pPr>
            <a:r>
              <a:rPr lang="en-US" b="1" dirty="0">
                <a:latin typeface="Trebuchet MS"/>
                <a:cs typeface="Trebuchet MS"/>
              </a:rPr>
              <a:t>S</a:t>
            </a:r>
            <a:r>
              <a:rPr lang="en-US" sz="1800" b="1" dirty="0">
                <a:latin typeface="Trebuchet MS"/>
                <a:cs typeface="Trebuchet MS"/>
              </a:rPr>
              <a:t>equential model: </a:t>
            </a:r>
            <a:r>
              <a:rPr lang="en-US" sz="1800" dirty="0">
                <a:latin typeface="Trebuchet MS"/>
                <a:cs typeface="Trebuchet MS"/>
              </a:rPr>
              <a:t>allows us to specify a neural network, precisely, sequential. From input to output, passing through a series of neural layers, one after the other.</a:t>
            </a:r>
          </a:p>
          <a:p>
            <a:pPr marL="12700">
              <a:lnSpc>
                <a:spcPct val="100000"/>
              </a:lnSpc>
              <a:spcBef>
                <a:spcPts val="100"/>
              </a:spcBef>
            </a:pPr>
            <a:endParaRPr lang="en-US" dirty="0">
              <a:latin typeface="Trebuchet MS"/>
              <a:cs typeface="Trebuchet MS"/>
            </a:endParaRPr>
          </a:p>
          <a:p>
            <a:pPr marL="12700">
              <a:lnSpc>
                <a:spcPct val="100000"/>
              </a:lnSpc>
              <a:spcBef>
                <a:spcPts val="100"/>
              </a:spcBef>
            </a:pPr>
            <a:r>
              <a:rPr lang="en-US" b="1" dirty="0">
                <a:latin typeface="Trebuchet MS"/>
                <a:cs typeface="Trebuchet MS"/>
              </a:rPr>
              <a:t>Model Architecture:</a:t>
            </a:r>
          </a:p>
          <a:p>
            <a:pPr marL="355600" indent="-342900">
              <a:lnSpc>
                <a:spcPct val="100000"/>
              </a:lnSpc>
              <a:spcBef>
                <a:spcPts val="100"/>
              </a:spcBef>
              <a:buFont typeface="+mj-lt"/>
              <a:buAutoNum type="arabicPeriod"/>
            </a:pPr>
            <a:r>
              <a:rPr lang="en-US" dirty="0">
                <a:latin typeface="Trebuchet MS"/>
                <a:cs typeface="Trebuchet MS"/>
              </a:rPr>
              <a:t>Input Layer</a:t>
            </a:r>
          </a:p>
          <a:p>
            <a:pPr marL="355600" indent="-342900">
              <a:lnSpc>
                <a:spcPct val="100000"/>
              </a:lnSpc>
              <a:spcBef>
                <a:spcPts val="100"/>
              </a:spcBef>
              <a:buFont typeface="+mj-lt"/>
              <a:buAutoNum type="arabicPeriod"/>
            </a:pPr>
            <a:r>
              <a:rPr lang="en-US" dirty="0">
                <a:latin typeface="Trebuchet MS"/>
                <a:cs typeface="Trebuchet MS"/>
              </a:rPr>
              <a:t>Convolutional Layers</a:t>
            </a:r>
          </a:p>
          <a:p>
            <a:pPr marL="355600" indent="-342900">
              <a:lnSpc>
                <a:spcPct val="100000"/>
              </a:lnSpc>
              <a:spcBef>
                <a:spcPts val="100"/>
              </a:spcBef>
              <a:buFont typeface="+mj-lt"/>
              <a:buAutoNum type="arabicPeriod"/>
            </a:pPr>
            <a:r>
              <a:rPr lang="en-US" dirty="0">
                <a:latin typeface="Trebuchet MS"/>
                <a:cs typeface="Trebuchet MS"/>
              </a:rPr>
              <a:t>Batch Normalization</a:t>
            </a:r>
          </a:p>
          <a:p>
            <a:pPr marL="355600" indent="-342900">
              <a:lnSpc>
                <a:spcPct val="100000"/>
              </a:lnSpc>
              <a:spcBef>
                <a:spcPts val="100"/>
              </a:spcBef>
              <a:buFont typeface="+mj-lt"/>
              <a:buAutoNum type="arabicPeriod"/>
            </a:pPr>
            <a:r>
              <a:rPr lang="en-US" dirty="0">
                <a:latin typeface="Trebuchet MS"/>
                <a:cs typeface="Trebuchet MS"/>
              </a:rPr>
              <a:t>Max Pooling Layers</a:t>
            </a:r>
          </a:p>
          <a:p>
            <a:pPr marL="355600" indent="-342900">
              <a:lnSpc>
                <a:spcPct val="100000"/>
              </a:lnSpc>
              <a:spcBef>
                <a:spcPts val="100"/>
              </a:spcBef>
              <a:buFont typeface="+mj-lt"/>
              <a:buAutoNum type="arabicPeriod"/>
            </a:pPr>
            <a:r>
              <a:rPr lang="en-US" dirty="0">
                <a:latin typeface="Trebuchet MS"/>
                <a:cs typeface="Trebuchet MS"/>
              </a:rPr>
              <a:t>Dropout Regularization</a:t>
            </a:r>
          </a:p>
          <a:p>
            <a:pPr marL="355600" indent="-342900">
              <a:lnSpc>
                <a:spcPct val="100000"/>
              </a:lnSpc>
              <a:spcBef>
                <a:spcPts val="100"/>
              </a:spcBef>
              <a:buFont typeface="+mj-lt"/>
              <a:buAutoNum type="arabicPeriod"/>
            </a:pPr>
            <a:r>
              <a:rPr lang="en-US" dirty="0">
                <a:latin typeface="Trebuchet MS"/>
                <a:cs typeface="Trebuchet MS"/>
              </a:rPr>
              <a:t>Dense Layers</a:t>
            </a:r>
          </a:p>
          <a:p>
            <a:pPr marL="355600" indent="-342900">
              <a:lnSpc>
                <a:spcPct val="100000"/>
              </a:lnSpc>
              <a:spcBef>
                <a:spcPts val="100"/>
              </a:spcBef>
              <a:buFont typeface="+mj-lt"/>
              <a:buAutoNum type="arabicPeriod"/>
            </a:pPr>
            <a:r>
              <a:rPr lang="en-US" dirty="0">
                <a:latin typeface="Trebuchet MS"/>
                <a:cs typeface="Trebuchet MS"/>
              </a:rPr>
              <a:t>Output Layer</a:t>
            </a:r>
          </a:p>
          <a:p>
            <a:pPr marL="355600" indent="-342900">
              <a:lnSpc>
                <a:spcPct val="100000"/>
              </a:lnSpc>
              <a:spcBef>
                <a:spcPts val="100"/>
              </a:spcBef>
              <a:buFont typeface="+mj-lt"/>
              <a:buAutoNum type="arabicPeriod"/>
            </a:pPr>
            <a:r>
              <a:rPr lang="en-US" dirty="0">
                <a:latin typeface="Trebuchet MS"/>
                <a:cs typeface="Trebuchet MS"/>
              </a:rPr>
              <a:t>Compilation</a:t>
            </a:r>
          </a:p>
          <a:p>
            <a:pPr marL="12700">
              <a:lnSpc>
                <a:spcPct val="100000"/>
              </a:lnSpc>
              <a:spcBef>
                <a:spcPts val="100"/>
              </a:spcBef>
            </a:pPr>
            <a:r>
              <a:rPr lang="en-US" sz="1800" dirty="0">
                <a:latin typeface="Trebuchet MS"/>
                <a:cs typeface="Trebuchet MS"/>
              </a:rPr>
              <a:t>	</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634</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Sign Language Detection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srinitish durai</dc:creator>
  <cp:lastModifiedBy>srinitish durai</cp:lastModifiedBy>
  <cp:revision>3</cp:revision>
  <dcterms:created xsi:type="dcterms:W3CDTF">2024-04-01T18:02:02Z</dcterms:created>
  <dcterms:modified xsi:type="dcterms:W3CDTF">2024-04-03T15:44:01Z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