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7" r:id="rId31"/>
    <p:sldId id="277" r:id="rId32"/>
    <p:sldId id="285" r:id="rId33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7E5D"/>
    <a:srgbClr val="009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314" autoAdjust="0"/>
  </p:normalViewPr>
  <p:slideViewPr>
    <p:cSldViewPr>
      <p:cViewPr varScale="1">
        <p:scale>
          <a:sx n="135" d="100"/>
          <a:sy n="135" d="100"/>
        </p:scale>
        <p:origin x="3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5B276FC-40CA-4FE8-B0AB-B83A8F9A0683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BF37141F-B290-4B47-BA90-28DAE3B85FF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2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51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2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4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18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3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87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13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86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65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2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3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46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67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64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67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1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20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78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3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2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5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5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1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9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4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9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4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95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1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9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1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0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4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9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3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10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72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87574"/>
            <a:ext cx="3270929" cy="331760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76220" y="3157501"/>
            <a:ext cx="4228093" cy="738662"/>
          </a:xfrm>
          <a:prstGeom prst="roundRect">
            <a:avLst>
              <a:gd name="adj" fmla="val 50000"/>
            </a:avLst>
          </a:prstGeom>
          <a:solidFill>
            <a:srgbClr val="00926C"/>
          </a:solidFill>
          <a:ln>
            <a:noFill/>
          </a:ln>
        </p:spPr>
        <p:txBody>
          <a:bodyPr lIns="91438" tIns="45719" rIns="91438" bIns="45719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1701777" y="3171571"/>
            <a:ext cx="2034082" cy="7386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組長</a:t>
            </a:r>
            <a:r>
              <a:rPr lang="en-US" altLang="zh-TW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:102114116</a:t>
            </a:r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詹雅嵐</a:t>
            </a:r>
            <a:endParaRPr lang="en-US" altLang="zh-TW" sz="1400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組員</a:t>
            </a:r>
            <a:r>
              <a:rPr lang="en-US" altLang="zh-TW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:102114117</a:t>
            </a:r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徐夢廷</a:t>
            </a:r>
            <a:endParaRPr lang="en-US" altLang="zh-TW" sz="1400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         </a:t>
            </a:r>
            <a:r>
              <a:rPr lang="en-US" altLang="zh-TW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102114123</a:t>
            </a:r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石宛婷</a:t>
            </a:r>
            <a:endParaRPr lang="zh-CN" altLang="en-US" sz="1400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11" name="PA_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>
            <p:custDataLst>
              <p:tags r:id="rId1"/>
            </p:custDataLst>
          </p:nvPr>
        </p:nvSpPr>
        <p:spPr>
          <a:xfrm>
            <a:off x="935073" y="2000049"/>
            <a:ext cx="3877981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TW" altLang="en-US" sz="3600" kern="0" cap="all" dirty="0">
                <a:solidFill>
                  <a:schemeClr val="bg2">
                    <a:lumMod val="2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cs typeface="Arial" panose="020B0604020202020204" pitchFamily="34" charset="0"/>
              </a:rPr>
              <a:t>電子遊戲玩伴平台</a:t>
            </a:r>
          </a:p>
        </p:txBody>
      </p:sp>
      <p:sp>
        <p:nvSpPr>
          <p:cNvPr id="12" name="矩形 11"/>
          <p:cNvSpPr/>
          <p:nvPr/>
        </p:nvSpPr>
        <p:spPr>
          <a:xfrm>
            <a:off x="1731008" y="2841596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12222" y="2846831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8269" y="2846831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38470" y="2841595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039" y="2832761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1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发展历程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265477" y="2729148"/>
            <a:ext cx="968375" cy="850900"/>
          </a:xfrm>
          <a:custGeom>
            <a:avLst/>
            <a:gdLst>
              <a:gd name="T0" fmla="*/ 603 w 610"/>
              <a:gd name="T1" fmla="*/ 536 h 536"/>
              <a:gd name="T2" fmla="*/ 0 w 610"/>
              <a:gd name="T3" fmla="*/ 7 h 536"/>
              <a:gd name="T4" fmla="*/ 8 w 610"/>
              <a:gd name="T5" fmla="*/ 0 h 536"/>
              <a:gd name="T6" fmla="*/ 610 w 610"/>
              <a:gd name="T7" fmla="*/ 529 h 536"/>
              <a:gd name="T8" fmla="*/ 603 w 610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36">
                <a:moveTo>
                  <a:pt x="603" y="536"/>
                </a:moveTo>
                <a:lnTo>
                  <a:pt x="0" y="7"/>
                </a:lnTo>
                <a:lnTo>
                  <a:pt x="8" y="0"/>
                </a:lnTo>
                <a:lnTo>
                  <a:pt x="610" y="529"/>
                </a:lnTo>
                <a:lnTo>
                  <a:pt x="603" y="5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222739" y="2297347"/>
            <a:ext cx="847725" cy="1282700"/>
          </a:xfrm>
          <a:custGeom>
            <a:avLst/>
            <a:gdLst>
              <a:gd name="T0" fmla="*/ 7 w 534"/>
              <a:gd name="T1" fmla="*/ 808 h 808"/>
              <a:gd name="T2" fmla="*/ 0 w 534"/>
              <a:gd name="T3" fmla="*/ 803 h 808"/>
              <a:gd name="T4" fmla="*/ 527 w 534"/>
              <a:gd name="T5" fmla="*/ 0 h 808"/>
              <a:gd name="T6" fmla="*/ 534 w 534"/>
              <a:gd name="T7" fmla="*/ 5 h 808"/>
              <a:gd name="T8" fmla="*/ 7 w 534"/>
              <a:gd name="T9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808">
                <a:moveTo>
                  <a:pt x="7" y="808"/>
                </a:moveTo>
                <a:lnTo>
                  <a:pt x="0" y="803"/>
                </a:lnTo>
                <a:lnTo>
                  <a:pt x="527" y="0"/>
                </a:lnTo>
                <a:lnTo>
                  <a:pt x="534" y="5"/>
                </a:lnTo>
                <a:lnTo>
                  <a:pt x="7" y="80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059348" y="2297349"/>
            <a:ext cx="700088" cy="915988"/>
          </a:xfrm>
          <a:custGeom>
            <a:avLst/>
            <a:gdLst>
              <a:gd name="T0" fmla="*/ 434 w 441"/>
              <a:gd name="T1" fmla="*/ 577 h 577"/>
              <a:gd name="T2" fmla="*/ 0 w 441"/>
              <a:gd name="T3" fmla="*/ 5 h 577"/>
              <a:gd name="T4" fmla="*/ 7 w 441"/>
              <a:gd name="T5" fmla="*/ 0 h 577"/>
              <a:gd name="T6" fmla="*/ 441 w 441"/>
              <a:gd name="T7" fmla="*/ 572 h 577"/>
              <a:gd name="T8" fmla="*/ 434 w 441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577">
                <a:moveTo>
                  <a:pt x="434" y="577"/>
                </a:moveTo>
                <a:lnTo>
                  <a:pt x="0" y="5"/>
                </a:lnTo>
                <a:lnTo>
                  <a:pt x="7" y="0"/>
                </a:lnTo>
                <a:lnTo>
                  <a:pt x="441" y="572"/>
                </a:lnTo>
                <a:lnTo>
                  <a:pt x="434" y="57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53085" y="2679935"/>
            <a:ext cx="730250" cy="533400"/>
          </a:xfrm>
          <a:custGeom>
            <a:avLst/>
            <a:gdLst>
              <a:gd name="T0" fmla="*/ 4 w 460"/>
              <a:gd name="T1" fmla="*/ 336 h 336"/>
              <a:gd name="T2" fmla="*/ 0 w 460"/>
              <a:gd name="T3" fmla="*/ 329 h 336"/>
              <a:gd name="T4" fmla="*/ 455 w 460"/>
              <a:gd name="T5" fmla="*/ 0 h 336"/>
              <a:gd name="T6" fmla="*/ 460 w 460"/>
              <a:gd name="T7" fmla="*/ 7 h 336"/>
              <a:gd name="T8" fmla="*/ 4 w 460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336">
                <a:moveTo>
                  <a:pt x="4" y="336"/>
                </a:moveTo>
                <a:lnTo>
                  <a:pt x="0" y="329"/>
                </a:lnTo>
                <a:lnTo>
                  <a:pt x="455" y="0"/>
                </a:lnTo>
                <a:lnTo>
                  <a:pt x="460" y="7"/>
                </a:lnTo>
                <a:lnTo>
                  <a:pt x="4" y="3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472226" y="2684697"/>
            <a:ext cx="561975" cy="895350"/>
          </a:xfrm>
          <a:custGeom>
            <a:avLst/>
            <a:gdLst>
              <a:gd name="T0" fmla="*/ 347 w 354"/>
              <a:gd name="T1" fmla="*/ 564 h 564"/>
              <a:gd name="T2" fmla="*/ 0 w 354"/>
              <a:gd name="T3" fmla="*/ 4 h 564"/>
              <a:gd name="T4" fmla="*/ 7 w 354"/>
              <a:gd name="T5" fmla="*/ 0 h 564"/>
              <a:gd name="T6" fmla="*/ 354 w 354"/>
              <a:gd name="T7" fmla="*/ 559 h 564"/>
              <a:gd name="T8" fmla="*/ 347 w 354"/>
              <a:gd name="T9" fmla="*/ 56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564">
                <a:moveTo>
                  <a:pt x="347" y="564"/>
                </a:moveTo>
                <a:lnTo>
                  <a:pt x="0" y="4"/>
                </a:lnTo>
                <a:lnTo>
                  <a:pt x="7" y="0"/>
                </a:lnTo>
                <a:lnTo>
                  <a:pt x="354" y="559"/>
                </a:lnTo>
                <a:lnTo>
                  <a:pt x="347" y="56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5023085" y="1660762"/>
            <a:ext cx="615950" cy="1916113"/>
          </a:xfrm>
          <a:custGeom>
            <a:avLst/>
            <a:gdLst>
              <a:gd name="T0" fmla="*/ 10 w 388"/>
              <a:gd name="T1" fmla="*/ 1207 h 1207"/>
              <a:gd name="T2" fmla="*/ 0 w 388"/>
              <a:gd name="T3" fmla="*/ 1204 h 1207"/>
              <a:gd name="T4" fmla="*/ 378 w 388"/>
              <a:gd name="T5" fmla="*/ 0 h 1207"/>
              <a:gd name="T6" fmla="*/ 388 w 388"/>
              <a:gd name="T7" fmla="*/ 2 h 1207"/>
              <a:gd name="T8" fmla="*/ 10 w 388"/>
              <a:gd name="T9" fmla="*/ 1207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" h="1207">
                <a:moveTo>
                  <a:pt x="10" y="1207"/>
                </a:moveTo>
                <a:lnTo>
                  <a:pt x="0" y="1204"/>
                </a:lnTo>
                <a:lnTo>
                  <a:pt x="378" y="0"/>
                </a:lnTo>
                <a:lnTo>
                  <a:pt x="388" y="2"/>
                </a:lnTo>
                <a:lnTo>
                  <a:pt x="10" y="120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5623164" y="1660761"/>
            <a:ext cx="746125" cy="1270000"/>
          </a:xfrm>
          <a:custGeom>
            <a:avLst/>
            <a:gdLst>
              <a:gd name="T0" fmla="*/ 463 w 470"/>
              <a:gd name="T1" fmla="*/ 800 h 800"/>
              <a:gd name="T2" fmla="*/ 0 w 470"/>
              <a:gd name="T3" fmla="*/ 2 h 800"/>
              <a:gd name="T4" fmla="*/ 7 w 470"/>
              <a:gd name="T5" fmla="*/ 0 h 800"/>
              <a:gd name="T6" fmla="*/ 470 w 470"/>
              <a:gd name="T7" fmla="*/ 798 h 800"/>
              <a:gd name="T8" fmla="*/ 463 w 470"/>
              <a:gd name="T9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800">
                <a:moveTo>
                  <a:pt x="463" y="800"/>
                </a:moveTo>
                <a:lnTo>
                  <a:pt x="0" y="2"/>
                </a:lnTo>
                <a:lnTo>
                  <a:pt x="7" y="0"/>
                </a:lnTo>
                <a:lnTo>
                  <a:pt x="470" y="798"/>
                </a:lnTo>
                <a:lnTo>
                  <a:pt x="463" y="8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6358173" y="2170349"/>
            <a:ext cx="1125538" cy="765175"/>
          </a:xfrm>
          <a:custGeom>
            <a:avLst/>
            <a:gdLst>
              <a:gd name="T0" fmla="*/ 5 w 709"/>
              <a:gd name="T1" fmla="*/ 482 h 482"/>
              <a:gd name="T2" fmla="*/ 0 w 709"/>
              <a:gd name="T3" fmla="*/ 475 h 482"/>
              <a:gd name="T4" fmla="*/ 704 w 709"/>
              <a:gd name="T5" fmla="*/ 0 h 482"/>
              <a:gd name="T6" fmla="*/ 709 w 709"/>
              <a:gd name="T7" fmla="*/ 7 h 482"/>
              <a:gd name="T8" fmla="*/ 5 w 709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9" h="482">
                <a:moveTo>
                  <a:pt x="5" y="482"/>
                </a:moveTo>
                <a:lnTo>
                  <a:pt x="0" y="475"/>
                </a:lnTo>
                <a:lnTo>
                  <a:pt x="704" y="0"/>
                </a:lnTo>
                <a:lnTo>
                  <a:pt x="709" y="7"/>
                </a:lnTo>
                <a:lnTo>
                  <a:pt x="5" y="4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7472602" y="2173522"/>
            <a:ext cx="682625" cy="852488"/>
          </a:xfrm>
          <a:custGeom>
            <a:avLst/>
            <a:gdLst>
              <a:gd name="T0" fmla="*/ 425 w 430"/>
              <a:gd name="T1" fmla="*/ 537 h 537"/>
              <a:gd name="T2" fmla="*/ 0 w 430"/>
              <a:gd name="T3" fmla="*/ 5 h 537"/>
              <a:gd name="T4" fmla="*/ 7 w 430"/>
              <a:gd name="T5" fmla="*/ 0 h 537"/>
              <a:gd name="T6" fmla="*/ 430 w 430"/>
              <a:gd name="T7" fmla="*/ 532 h 537"/>
              <a:gd name="T8" fmla="*/ 425 w 430"/>
              <a:gd name="T9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537">
                <a:moveTo>
                  <a:pt x="425" y="537"/>
                </a:moveTo>
                <a:lnTo>
                  <a:pt x="0" y="5"/>
                </a:lnTo>
                <a:lnTo>
                  <a:pt x="7" y="0"/>
                </a:lnTo>
                <a:lnTo>
                  <a:pt x="430" y="532"/>
                </a:lnTo>
                <a:lnTo>
                  <a:pt x="425" y="53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Oval 45"/>
          <p:cNvSpPr>
            <a:spLocks noChangeArrowheads="1"/>
          </p:cNvSpPr>
          <p:nvPr/>
        </p:nvSpPr>
        <p:spPr bwMode="auto">
          <a:xfrm>
            <a:off x="2754552" y="1990960"/>
            <a:ext cx="619125" cy="617538"/>
          </a:xfrm>
          <a:prstGeom prst="ellipse">
            <a:avLst/>
          </a:prstGeom>
          <a:solidFill>
            <a:srgbClr val="0E9FA6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Oval 46"/>
          <p:cNvSpPr>
            <a:spLocks noChangeArrowheads="1"/>
          </p:cNvSpPr>
          <p:nvPr/>
        </p:nvSpPr>
        <p:spPr bwMode="auto">
          <a:xfrm>
            <a:off x="6085123" y="2649772"/>
            <a:ext cx="558800" cy="558800"/>
          </a:xfrm>
          <a:prstGeom prst="ellipse">
            <a:avLst/>
          </a:prstGeom>
          <a:solidFill>
            <a:srgbClr val="007E5D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dirty="0"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Oval 47"/>
          <p:cNvSpPr>
            <a:spLocks noChangeArrowheads="1"/>
          </p:cNvSpPr>
          <p:nvPr/>
        </p:nvSpPr>
        <p:spPr bwMode="auto">
          <a:xfrm>
            <a:off x="1022585" y="2484672"/>
            <a:ext cx="495300" cy="495300"/>
          </a:xfrm>
          <a:prstGeom prst="ellipse">
            <a:avLst/>
          </a:prstGeom>
          <a:solidFill>
            <a:srgbClr val="FF9999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4813539" y="3359387"/>
            <a:ext cx="434975" cy="434975"/>
          </a:xfrm>
          <a:prstGeom prst="ellipse">
            <a:avLst/>
          </a:prstGeom>
          <a:solidFill>
            <a:schemeClr val="tx2">
              <a:lumMod val="50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7291627" y="1990960"/>
            <a:ext cx="371475" cy="369888"/>
          </a:xfrm>
          <a:prstGeom prst="ellipse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4322998" y="2533885"/>
            <a:ext cx="311150" cy="311150"/>
          </a:xfrm>
          <a:prstGeom prst="ellipse">
            <a:avLst/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51"/>
          <p:cNvSpPr>
            <a:spLocks noChangeArrowheads="1"/>
          </p:cNvSpPr>
          <p:nvPr/>
        </p:nvSpPr>
        <p:spPr bwMode="auto">
          <a:xfrm>
            <a:off x="2106852" y="3453047"/>
            <a:ext cx="246063" cy="247650"/>
          </a:xfrm>
          <a:prstGeom prst="ellipse">
            <a:avLst/>
          </a:prstGeom>
          <a:solidFill>
            <a:srgbClr val="33CCCC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52"/>
          <p:cNvSpPr>
            <a:spLocks noChangeArrowheads="1"/>
          </p:cNvSpPr>
          <p:nvPr/>
        </p:nvSpPr>
        <p:spPr bwMode="auto">
          <a:xfrm>
            <a:off x="5537439" y="1570272"/>
            <a:ext cx="187325" cy="184150"/>
          </a:xfrm>
          <a:prstGeom prst="ellipse">
            <a:avLst/>
          </a:prstGeom>
          <a:solidFill>
            <a:srgbClr val="00926C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dirty="0"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Oval 53"/>
          <p:cNvSpPr>
            <a:spLocks noChangeArrowheads="1"/>
          </p:cNvSpPr>
          <p:nvPr/>
        </p:nvSpPr>
        <p:spPr bwMode="auto">
          <a:xfrm>
            <a:off x="8091723" y="2960924"/>
            <a:ext cx="122238" cy="123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21" name="Oval 54"/>
          <p:cNvSpPr>
            <a:spLocks noChangeArrowheads="1"/>
          </p:cNvSpPr>
          <p:nvPr/>
        </p:nvSpPr>
        <p:spPr bwMode="auto">
          <a:xfrm>
            <a:off x="3726102" y="3178412"/>
            <a:ext cx="60325" cy="60325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TextBox 682"/>
          <p:cNvSpPr txBox="1"/>
          <p:nvPr/>
        </p:nvSpPr>
        <p:spPr>
          <a:xfrm>
            <a:off x="991490" y="2578435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400" dirty="0"/>
              <a:t>2011</a:t>
            </a:r>
            <a:endParaRPr lang="zh-CN" altLang="en-US" sz="900" dirty="0"/>
          </a:p>
        </p:txBody>
      </p:sp>
      <p:sp>
        <p:nvSpPr>
          <p:cNvPr id="23" name="TextBox 682"/>
          <p:cNvSpPr txBox="1"/>
          <p:nvPr/>
        </p:nvSpPr>
        <p:spPr>
          <a:xfrm>
            <a:off x="2715300" y="2097292"/>
            <a:ext cx="6976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dirty="0"/>
              <a:t>2013</a:t>
            </a:r>
            <a:endParaRPr lang="zh-CN" altLang="en-US" sz="1000" dirty="0"/>
          </a:p>
        </p:txBody>
      </p:sp>
      <p:sp>
        <p:nvSpPr>
          <p:cNvPr id="24" name="TextBox 682"/>
          <p:cNvSpPr txBox="1"/>
          <p:nvPr/>
        </p:nvSpPr>
        <p:spPr>
          <a:xfrm>
            <a:off x="4768774" y="3439089"/>
            <a:ext cx="52450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200" dirty="0"/>
              <a:t>2018</a:t>
            </a:r>
            <a:endParaRPr lang="zh-CN" altLang="en-US" sz="800" dirty="0"/>
          </a:p>
        </p:txBody>
      </p:sp>
      <p:sp>
        <p:nvSpPr>
          <p:cNvPr id="25" name="TextBox 682"/>
          <p:cNvSpPr txBox="1"/>
          <p:nvPr/>
        </p:nvSpPr>
        <p:spPr>
          <a:xfrm>
            <a:off x="6020473" y="2766244"/>
            <a:ext cx="6976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dirty="0"/>
              <a:t>2018</a:t>
            </a:r>
            <a:endParaRPr lang="zh-CN" altLang="en-US" sz="1000" dirty="0"/>
          </a:p>
        </p:txBody>
      </p:sp>
      <p:sp>
        <p:nvSpPr>
          <p:cNvPr id="26" name="TextBox 682"/>
          <p:cNvSpPr txBox="1"/>
          <p:nvPr/>
        </p:nvSpPr>
        <p:spPr>
          <a:xfrm>
            <a:off x="7229583" y="2039543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050" dirty="0"/>
              <a:t>2018</a:t>
            </a:r>
            <a:endParaRPr lang="zh-CN" altLang="en-US" sz="900" dirty="0"/>
          </a:p>
        </p:txBody>
      </p:sp>
      <p:sp>
        <p:nvSpPr>
          <p:cNvPr id="27" name="TextBox 682"/>
          <p:cNvSpPr txBox="1"/>
          <p:nvPr/>
        </p:nvSpPr>
        <p:spPr>
          <a:xfrm>
            <a:off x="4264474" y="2576975"/>
            <a:ext cx="4154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800" dirty="0"/>
              <a:t>2014</a:t>
            </a:r>
            <a:endParaRPr lang="zh-CN" altLang="en-US" sz="700" dirty="0"/>
          </a:p>
        </p:txBody>
      </p:sp>
      <p:sp>
        <p:nvSpPr>
          <p:cNvPr id="28" name="TextBox 682"/>
          <p:cNvSpPr txBox="1"/>
          <p:nvPr/>
        </p:nvSpPr>
        <p:spPr>
          <a:xfrm>
            <a:off x="8009213" y="2912629"/>
            <a:ext cx="2872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800" dirty="0"/>
              <a:t>8</a:t>
            </a:r>
            <a:r>
              <a:rPr lang="en-US" altLang="zh-CN" sz="400" dirty="0"/>
              <a:t>%</a:t>
            </a:r>
            <a:endParaRPr lang="zh-CN" altLang="en-US" sz="900" dirty="0"/>
          </a:p>
        </p:txBody>
      </p:sp>
      <p:sp>
        <p:nvSpPr>
          <p:cNvPr id="29" name="TextBox 28"/>
          <p:cNvSpPr txBox="1"/>
          <p:nvPr/>
        </p:nvSpPr>
        <p:spPr bwMode="auto">
          <a:xfrm>
            <a:off x="698184" y="2128070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rgbClr val="FF9999"/>
                </a:solidFill>
              </a:rPr>
              <a:t>添加标题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97253" y="2110827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707713" y="1517086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497935" y="1665404"/>
            <a:ext cx="1159292" cy="261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>
              <a:lnSpc>
                <a:spcPct val="65000"/>
              </a:lnSpc>
              <a:defRPr/>
            </a:pPr>
            <a:r>
              <a:rPr lang="zh-CN" altLang="en-US" dirty="0">
                <a:solidFill>
                  <a:srgbClr val="0E9FA6"/>
                </a:solidFill>
                <a:cs typeface="+mn-ea"/>
              </a:rPr>
              <a:t>添加标题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587479" y="1595455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495216" y="3794360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4594285" y="4132914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5816306" y="3311090"/>
            <a:ext cx="1159292" cy="261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>
              <a:lnSpc>
                <a:spcPct val="65000"/>
              </a:lnSpc>
              <a:defRPr/>
            </a:pPr>
            <a:r>
              <a:rPr lang="zh-CN" altLang="en-US" dirty="0">
                <a:solidFill>
                  <a:srgbClr val="007E5D"/>
                </a:solidFill>
                <a:cs typeface="+mn-ea"/>
              </a:rPr>
              <a:t>添加标题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5915375" y="3596396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6903403" y="1595455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</a:rPr>
              <a:t>添加标题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7002472" y="1578212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2497937" y="942593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4505327" y="4165740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5852705" y="3663555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6902480" y="995291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4" grpId="0"/>
      <p:bldP spid="36" grpId="0"/>
      <p:bldP spid="38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組員分工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7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組員分工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7DE56E0-3ADF-41ED-8CBB-EFEC61BE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77159"/>
              </p:ext>
            </p:extLst>
          </p:nvPr>
        </p:nvGraphicFramePr>
        <p:xfrm>
          <a:off x="1151620" y="1419622"/>
          <a:ext cx="6840760" cy="23042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78310365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965420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7168072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9765429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22791257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全字庫正楷體" panose="03000500000000000000" pitchFamily="66" charset="-120"/>
                        <a:ea typeface="全字庫正楷體" panose="03000500000000000000" pitchFamily="66" charset="-120"/>
                        <a:cs typeface="全字庫正楷體" panose="03000500000000000000" pitchFamily="66" charset="-12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網頁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b="1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b="1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簡報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b="1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報告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273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詹雅嵐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TW" altLang="en-US" sz="2400" b="1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0065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b="0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徐夢廷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TW" altLang="en-US" sz="2400" b="1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TW" altLang="en-US" sz="2400" b="1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2212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b="0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石宛婷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TW" altLang="en-US" sz="2400" b="1" kern="1200" dirty="0">
                          <a:solidFill>
                            <a:srgbClr val="002060"/>
                          </a:solidFill>
                          <a:latin typeface="全字庫正楷體" panose="03000500000000000000" pitchFamily="66" charset="-120"/>
                          <a:ea typeface="全字庫正楷體" panose="03000500000000000000" pitchFamily="66" charset="-120"/>
                          <a:cs typeface="全字庫正楷體" panose="03000500000000000000" pitchFamily="66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1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9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功能架構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7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公司文化</a:t>
            </a:r>
          </a:p>
        </p:txBody>
      </p:sp>
      <p:sp>
        <p:nvSpPr>
          <p:cNvPr id="3" name="矩形 2"/>
          <p:cNvSpPr/>
          <p:nvPr/>
        </p:nvSpPr>
        <p:spPr>
          <a:xfrm>
            <a:off x="4321802" y="949444"/>
            <a:ext cx="3549134" cy="35283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A9DE57-97DA-40D2-A5D6-4247250CF1D4}"/>
              </a:ext>
            </a:extLst>
          </p:cNvPr>
          <p:cNvGrpSpPr>
            <a:grpSpLocks/>
          </p:cNvGrpSpPr>
          <p:nvPr/>
        </p:nvGrpSpPr>
        <p:grpSpPr bwMode="auto">
          <a:xfrm>
            <a:off x="1048109" y="1101092"/>
            <a:ext cx="2758679" cy="353943"/>
            <a:chOff x="179512" y="2794116"/>
            <a:chExt cx="3240360" cy="35414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931FF3-C1F9-4903-B16D-3DCFF8C28570}"/>
                </a:ext>
              </a:extLst>
            </p:cNvPr>
            <p:cNvSpPr/>
            <p:nvPr/>
          </p:nvSpPr>
          <p:spPr>
            <a:xfrm>
              <a:off x="179512" y="2796499"/>
              <a:ext cx="3240360" cy="326413"/>
            </a:xfrm>
            <a:prstGeom prst="rect">
              <a:avLst/>
            </a:prstGeom>
            <a:solidFill>
              <a:srgbClr val="007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>
                <a:defRPr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9690DF50-8925-41C6-B284-E2881F19C68C}"/>
                </a:ext>
              </a:extLst>
            </p:cNvPr>
            <p:cNvSpPr txBox="1"/>
            <p:nvPr/>
          </p:nvSpPr>
          <p:spPr>
            <a:xfrm>
              <a:off x="250838" y="2794116"/>
              <a:ext cx="1708163" cy="354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49">
                <a:defRPr/>
              </a:pPr>
              <a:r>
                <a:rPr lang="en-US" altLang="zh-CN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以人为本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A00A099-E366-4232-95AA-996E955BFB1C}"/>
              </a:ext>
            </a:extLst>
          </p:cNvPr>
          <p:cNvSpPr/>
          <p:nvPr/>
        </p:nvSpPr>
        <p:spPr>
          <a:xfrm>
            <a:off x="1014773" y="1482084"/>
            <a:ext cx="2908697" cy="62190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defTabSz="685749">
              <a:lnSpc>
                <a:spcPct val="114000"/>
              </a:lnSpc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在此录入上述图表的综合分析说明，在此录入上述图表的综合分析说明，在此录入上述图表的综合分析说明。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785855F-0441-4D3F-8F74-C2C6BF54C368}"/>
              </a:ext>
            </a:extLst>
          </p:cNvPr>
          <p:cNvGrpSpPr>
            <a:grpSpLocks/>
          </p:cNvGrpSpPr>
          <p:nvPr/>
        </p:nvGrpSpPr>
        <p:grpSpPr bwMode="auto">
          <a:xfrm>
            <a:off x="1048109" y="2348867"/>
            <a:ext cx="2758679" cy="353943"/>
            <a:chOff x="179512" y="2794116"/>
            <a:chExt cx="3240360" cy="35414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A62723-0565-41A1-BB93-F6582A4718B7}"/>
                </a:ext>
              </a:extLst>
            </p:cNvPr>
            <p:cNvSpPr/>
            <p:nvPr/>
          </p:nvSpPr>
          <p:spPr>
            <a:xfrm>
              <a:off x="179512" y="2796499"/>
              <a:ext cx="3240360" cy="3264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>
                <a:defRPr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1">
              <a:extLst>
                <a:ext uri="{FF2B5EF4-FFF2-40B4-BE49-F238E27FC236}">
                  <a16:creationId xmlns:a16="http://schemas.microsoft.com/office/drawing/2014/main" id="{6CBF5865-DD5B-4CE0-AB6F-511A6F87FFCD}"/>
                </a:ext>
              </a:extLst>
            </p:cNvPr>
            <p:cNvSpPr txBox="1"/>
            <p:nvPr/>
          </p:nvSpPr>
          <p:spPr>
            <a:xfrm>
              <a:off x="250838" y="2794116"/>
              <a:ext cx="1708163" cy="354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49">
                <a:defRPr/>
              </a:pPr>
              <a:r>
                <a:rPr lang="en-US" altLang="zh-CN" sz="17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7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勇于创新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C2FF9D9-6C92-490A-956E-334405EF9CE2}"/>
              </a:ext>
            </a:extLst>
          </p:cNvPr>
          <p:cNvSpPr/>
          <p:nvPr/>
        </p:nvSpPr>
        <p:spPr>
          <a:xfrm>
            <a:off x="1014773" y="2729860"/>
            <a:ext cx="2908697" cy="437684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defTabSz="685749">
              <a:lnSpc>
                <a:spcPct val="114000"/>
              </a:lnSpc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在此录入上述图表的综合分析说明，在此录入上述图表的综合分析说明。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9FAFB9-7417-4F93-BA08-4B04284A2276}"/>
              </a:ext>
            </a:extLst>
          </p:cNvPr>
          <p:cNvGrpSpPr>
            <a:grpSpLocks/>
          </p:cNvGrpSpPr>
          <p:nvPr/>
        </p:nvGrpSpPr>
        <p:grpSpPr bwMode="auto">
          <a:xfrm>
            <a:off x="1048109" y="3400187"/>
            <a:ext cx="2758679" cy="353943"/>
            <a:chOff x="179512" y="2794116"/>
            <a:chExt cx="3240360" cy="3541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DB1E4F1-127A-44A2-9135-F9E6143B5B3B}"/>
                </a:ext>
              </a:extLst>
            </p:cNvPr>
            <p:cNvSpPr/>
            <p:nvPr/>
          </p:nvSpPr>
          <p:spPr>
            <a:xfrm>
              <a:off x="179512" y="2796499"/>
              <a:ext cx="3240360" cy="326413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>
                <a:defRPr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1">
              <a:extLst>
                <a:ext uri="{FF2B5EF4-FFF2-40B4-BE49-F238E27FC236}">
                  <a16:creationId xmlns:a16="http://schemas.microsoft.com/office/drawing/2014/main" id="{AD7A0A26-08AE-4220-AA7C-F295665FB601}"/>
                </a:ext>
              </a:extLst>
            </p:cNvPr>
            <p:cNvSpPr txBox="1"/>
            <p:nvPr/>
          </p:nvSpPr>
          <p:spPr>
            <a:xfrm>
              <a:off x="250838" y="2794116"/>
              <a:ext cx="1708163" cy="354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49">
                <a:defRPr/>
              </a:pPr>
              <a:r>
                <a:rPr lang="en-US" altLang="zh-CN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精益求精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2786C5E-63E0-47DE-8F6D-8E79847D1ECF}"/>
              </a:ext>
            </a:extLst>
          </p:cNvPr>
          <p:cNvSpPr/>
          <p:nvPr/>
        </p:nvSpPr>
        <p:spPr>
          <a:xfrm>
            <a:off x="1014773" y="3781181"/>
            <a:ext cx="2908697" cy="62190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defTabSz="685749">
              <a:lnSpc>
                <a:spcPct val="114000"/>
              </a:lnSpc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在此录入上述图表的综合分析说明，在此录入上述图表的综合分析说明，在此录入上述图表的综合分析说明。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6992" y="1101092"/>
            <a:ext cx="3324321" cy="31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745" y="1061159"/>
            <a:ext cx="2664296" cy="3240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E5D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986826" y="3225020"/>
            <a:ext cx="4229683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请替换文字内容，点击添加相关标题文字，修改文字内容，也可以直接复制你的内容到此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27"/>
          <p:cNvSpPr>
            <a:spLocks noChangeArrowheads="1"/>
          </p:cNvSpPr>
          <p:nvPr/>
        </p:nvSpPr>
        <p:spPr bwMode="auto">
          <a:xfrm>
            <a:off x="3964701" y="1471144"/>
            <a:ext cx="4378367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请替换文字内容，点击添加相关标题文字，修改文字内容，也可以直接复制你的内容到此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2584" y="1116777"/>
            <a:ext cx="1107996" cy="369332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b="1" dirty="0"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2585" y="2881806"/>
            <a:ext cx="1107996" cy="369332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ctr" defTabSz="914400">
              <a:defRPr>
                <a:solidFill>
                  <a:srgbClr val="FFFFFF"/>
                </a:solidFill>
                <a:latin typeface="宋体" pitchFamily="2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6"/>
          <a:stretch/>
        </p:blipFill>
        <p:spPr bwMode="auto">
          <a:xfrm>
            <a:off x="878773" y="1203598"/>
            <a:ext cx="2465674" cy="29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品牌价值</a:t>
            </a:r>
          </a:p>
        </p:txBody>
      </p:sp>
    </p:spTree>
    <p:extLst>
      <p:ext uri="{BB962C8B-B14F-4D97-AF65-F5344CB8AC3E}">
        <p14:creationId xmlns:p14="http://schemas.microsoft.com/office/powerpoint/2010/main" val="22322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企业理念</a:t>
            </a:r>
          </a:p>
        </p:txBody>
      </p:sp>
      <p:sp>
        <p:nvSpPr>
          <p:cNvPr id="3" name="原创作者QQ：598969553                   _1"/>
          <p:cNvSpPr>
            <a:spLocks/>
          </p:cNvSpPr>
          <p:nvPr/>
        </p:nvSpPr>
        <p:spPr bwMode="auto">
          <a:xfrm>
            <a:off x="3131523" y="2019662"/>
            <a:ext cx="1138396" cy="1387843"/>
          </a:xfrm>
          <a:custGeom>
            <a:avLst/>
            <a:gdLst>
              <a:gd name="T0" fmla="*/ 132 w 132"/>
              <a:gd name="T1" fmla="*/ 15 h 162"/>
              <a:gd name="T2" fmla="*/ 62 w 132"/>
              <a:gd name="T3" fmla="*/ 81 h 162"/>
              <a:gd name="T4" fmla="*/ 46 w 132"/>
              <a:gd name="T5" fmla="*/ 98 h 162"/>
              <a:gd name="T6" fmla="*/ 45 w 132"/>
              <a:gd name="T7" fmla="*/ 120 h 162"/>
              <a:gd name="T8" fmla="*/ 66 w 132"/>
              <a:gd name="T9" fmla="*/ 157 h 162"/>
              <a:gd name="T10" fmla="*/ 11 w 132"/>
              <a:gd name="T11" fmla="*/ 135 h 162"/>
              <a:gd name="T12" fmla="*/ 17 w 132"/>
              <a:gd name="T13" fmla="*/ 76 h 162"/>
              <a:gd name="T14" fmla="*/ 87 w 132"/>
              <a:gd name="T15" fmla="*/ 7 h 162"/>
              <a:gd name="T16" fmla="*/ 128 w 132"/>
              <a:gd name="T17" fmla="*/ 6 h 162"/>
              <a:gd name="T18" fmla="*/ 132 w 132"/>
              <a:gd name="T19" fmla="*/ 1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62">
                <a:moveTo>
                  <a:pt x="132" y="15"/>
                </a:moveTo>
                <a:cubicBezTo>
                  <a:pt x="109" y="37"/>
                  <a:pt x="85" y="59"/>
                  <a:pt x="62" y="81"/>
                </a:cubicBezTo>
                <a:cubicBezTo>
                  <a:pt x="56" y="86"/>
                  <a:pt x="49" y="91"/>
                  <a:pt x="46" y="98"/>
                </a:cubicBezTo>
                <a:cubicBezTo>
                  <a:pt x="43" y="104"/>
                  <a:pt x="42" y="113"/>
                  <a:pt x="45" y="120"/>
                </a:cubicBezTo>
                <a:cubicBezTo>
                  <a:pt x="50" y="133"/>
                  <a:pt x="59" y="144"/>
                  <a:pt x="66" y="157"/>
                </a:cubicBezTo>
                <a:cubicBezTo>
                  <a:pt x="41" y="162"/>
                  <a:pt x="22" y="153"/>
                  <a:pt x="11" y="135"/>
                </a:cubicBezTo>
                <a:cubicBezTo>
                  <a:pt x="0" y="116"/>
                  <a:pt x="1" y="94"/>
                  <a:pt x="17" y="76"/>
                </a:cubicBezTo>
                <a:cubicBezTo>
                  <a:pt x="39" y="52"/>
                  <a:pt x="62" y="27"/>
                  <a:pt x="87" y="7"/>
                </a:cubicBezTo>
                <a:cubicBezTo>
                  <a:pt x="96" y="0"/>
                  <a:pt x="114" y="6"/>
                  <a:pt x="128" y="6"/>
                </a:cubicBezTo>
                <a:cubicBezTo>
                  <a:pt x="129" y="9"/>
                  <a:pt x="131" y="12"/>
                  <a:pt x="132" y="1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作者QQ：598969553                   _2"/>
          <p:cNvSpPr txBox="1"/>
          <p:nvPr/>
        </p:nvSpPr>
        <p:spPr>
          <a:xfrm>
            <a:off x="3323597" y="2932104"/>
            <a:ext cx="42193" cy="120551"/>
          </a:xfrm>
          <a:custGeom>
            <a:avLst/>
            <a:gdLst/>
            <a:ahLst/>
            <a:cxnLst/>
            <a:rect l="l" t="t" r="r" b="b"/>
            <a:pathLst>
              <a:path w="56257" h="160734">
                <a:moveTo>
                  <a:pt x="44649" y="0"/>
                </a:moveTo>
                <a:lnTo>
                  <a:pt x="56257" y="0"/>
                </a:lnTo>
                <a:lnTo>
                  <a:pt x="56257" y="160734"/>
                </a:lnTo>
                <a:lnTo>
                  <a:pt x="41077" y="160734"/>
                </a:lnTo>
                <a:lnTo>
                  <a:pt x="41077" y="41076"/>
                </a:lnTo>
                <a:lnTo>
                  <a:pt x="0" y="41076"/>
                </a:lnTo>
                <a:lnTo>
                  <a:pt x="0" y="31254"/>
                </a:lnTo>
                <a:cubicBezTo>
                  <a:pt x="26789" y="31849"/>
                  <a:pt x="41672" y="21431"/>
                  <a:pt x="4464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作者QQ：598969553                   _3"/>
          <p:cNvSpPr>
            <a:spLocks/>
          </p:cNvSpPr>
          <p:nvPr/>
        </p:nvSpPr>
        <p:spPr bwMode="auto">
          <a:xfrm>
            <a:off x="3390044" y="1597867"/>
            <a:ext cx="1523906" cy="743811"/>
          </a:xfrm>
          <a:custGeom>
            <a:avLst/>
            <a:gdLst>
              <a:gd name="T0" fmla="*/ 13 w 177"/>
              <a:gd name="T1" fmla="*/ 87 h 87"/>
              <a:gd name="T2" fmla="*/ 17 w 177"/>
              <a:gd name="T3" fmla="*/ 19 h 87"/>
              <a:gd name="T4" fmla="*/ 78 w 177"/>
              <a:gd name="T5" fmla="*/ 6 h 87"/>
              <a:gd name="T6" fmla="*/ 142 w 177"/>
              <a:gd name="T7" fmla="*/ 22 h 87"/>
              <a:gd name="T8" fmla="*/ 177 w 177"/>
              <a:gd name="T9" fmla="*/ 66 h 87"/>
              <a:gd name="T10" fmla="*/ 160 w 177"/>
              <a:gd name="T11" fmla="*/ 63 h 87"/>
              <a:gd name="T12" fmla="*/ 69 w 177"/>
              <a:gd name="T13" fmla="*/ 40 h 87"/>
              <a:gd name="T14" fmla="*/ 39 w 177"/>
              <a:gd name="T15" fmla="*/ 55 h 87"/>
              <a:gd name="T16" fmla="*/ 13 w 177"/>
              <a:gd name="T1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87">
                <a:moveTo>
                  <a:pt x="13" y="87"/>
                </a:moveTo>
                <a:cubicBezTo>
                  <a:pt x="4" y="61"/>
                  <a:pt x="0" y="39"/>
                  <a:pt x="17" y="19"/>
                </a:cubicBezTo>
                <a:cubicBezTo>
                  <a:pt x="34" y="0"/>
                  <a:pt x="55" y="0"/>
                  <a:pt x="78" y="6"/>
                </a:cubicBezTo>
                <a:cubicBezTo>
                  <a:pt x="99" y="12"/>
                  <a:pt x="120" y="17"/>
                  <a:pt x="142" y="22"/>
                </a:cubicBezTo>
                <a:cubicBezTo>
                  <a:pt x="172" y="30"/>
                  <a:pt x="172" y="30"/>
                  <a:pt x="177" y="66"/>
                </a:cubicBezTo>
                <a:cubicBezTo>
                  <a:pt x="171" y="65"/>
                  <a:pt x="165" y="64"/>
                  <a:pt x="160" y="63"/>
                </a:cubicBezTo>
                <a:cubicBezTo>
                  <a:pt x="130" y="56"/>
                  <a:pt x="99" y="48"/>
                  <a:pt x="69" y="40"/>
                </a:cubicBezTo>
                <a:cubicBezTo>
                  <a:pt x="55" y="37"/>
                  <a:pt x="44" y="36"/>
                  <a:pt x="39" y="55"/>
                </a:cubicBezTo>
                <a:cubicBezTo>
                  <a:pt x="37" y="66"/>
                  <a:pt x="24" y="74"/>
                  <a:pt x="13" y="87"/>
                </a:cubicBezTo>
                <a:close/>
              </a:path>
            </a:pathLst>
          </a:custGeom>
          <a:solidFill>
            <a:srgbClr val="FF9999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作者QQ：598969553                   _4"/>
          <p:cNvSpPr txBox="1"/>
          <p:nvPr/>
        </p:nvSpPr>
        <p:spPr>
          <a:xfrm>
            <a:off x="3660541" y="1768153"/>
            <a:ext cx="80367" cy="120551"/>
          </a:xfrm>
          <a:custGeom>
            <a:avLst/>
            <a:gdLst/>
            <a:ahLst/>
            <a:cxnLst/>
            <a:rect l="l" t="t" r="r" b="b"/>
            <a:pathLst>
              <a:path w="107156" h="160734">
                <a:moveTo>
                  <a:pt x="57150" y="0"/>
                </a:moveTo>
                <a:cubicBezTo>
                  <a:pt x="88701" y="1190"/>
                  <a:pt x="105370" y="15775"/>
                  <a:pt x="107156" y="43755"/>
                </a:cubicBezTo>
                <a:cubicBezTo>
                  <a:pt x="107156" y="65186"/>
                  <a:pt x="90785" y="84832"/>
                  <a:pt x="58043" y="102691"/>
                </a:cubicBezTo>
                <a:cubicBezTo>
                  <a:pt x="47923" y="108644"/>
                  <a:pt x="40779" y="113109"/>
                  <a:pt x="36612" y="116086"/>
                </a:cubicBezTo>
                <a:cubicBezTo>
                  <a:pt x="22324" y="126206"/>
                  <a:pt x="15478" y="136922"/>
                  <a:pt x="16073" y="148233"/>
                </a:cubicBezTo>
                <a:lnTo>
                  <a:pt x="105370" y="148233"/>
                </a:lnTo>
                <a:lnTo>
                  <a:pt x="105370" y="160734"/>
                </a:lnTo>
                <a:lnTo>
                  <a:pt x="0" y="160734"/>
                </a:lnTo>
                <a:cubicBezTo>
                  <a:pt x="0" y="143470"/>
                  <a:pt x="4167" y="130373"/>
                  <a:pt x="12501" y="121443"/>
                </a:cubicBezTo>
                <a:cubicBezTo>
                  <a:pt x="21431" y="110728"/>
                  <a:pt x="36016" y="99715"/>
                  <a:pt x="56257" y="88404"/>
                </a:cubicBezTo>
                <a:cubicBezTo>
                  <a:pt x="80665" y="75902"/>
                  <a:pt x="92273" y="61317"/>
                  <a:pt x="91083" y="44648"/>
                </a:cubicBezTo>
                <a:cubicBezTo>
                  <a:pt x="89892" y="24408"/>
                  <a:pt x="77986" y="13394"/>
                  <a:pt x="55364" y="11608"/>
                </a:cubicBezTo>
                <a:cubicBezTo>
                  <a:pt x="32742" y="13990"/>
                  <a:pt x="21133" y="27682"/>
                  <a:pt x="20538" y="52685"/>
                </a:cubicBezTo>
                <a:lnTo>
                  <a:pt x="5358" y="52685"/>
                </a:lnTo>
                <a:cubicBezTo>
                  <a:pt x="6548" y="19347"/>
                  <a:pt x="23812" y="1786"/>
                  <a:pt x="5715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原创作者QQ：598969553                   _5"/>
          <p:cNvSpPr>
            <a:spLocks/>
          </p:cNvSpPr>
          <p:nvPr/>
        </p:nvSpPr>
        <p:spPr bwMode="auto">
          <a:xfrm>
            <a:off x="4328882" y="1312134"/>
            <a:ext cx="1111183" cy="1451339"/>
          </a:xfrm>
          <a:custGeom>
            <a:avLst/>
            <a:gdLst>
              <a:gd name="T0" fmla="*/ 0 w 129"/>
              <a:gd name="T1" fmla="*/ 38 h 169"/>
              <a:gd name="T2" fmla="*/ 62 w 129"/>
              <a:gd name="T3" fmla="*/ 5 h 169"/>
              <a:gd name="T4" fmla="*/ 103 w 129"/>
              <a:gd name="T5" fmla="*/ 50 h 169"/>
              <a:gd name="T6" fmla="*/ 120 w 129"/>
              <a:gd name="T7" fmla="*/ 114 h 169"/>
              <a:gd name="T8" fmla="*/ 97 w 129"/>
              <a:gd name="T9" fmla="*/ 169 h 169"/>
              <a:gd name="T10" fmla="*/ 70 w 129"/>
              <a:gd name="T11" fmla="*/ 65 h 169"/>
              <a:gd name="T12" fmla="*/ 38 w 129"/>
              <a:gd name="T13" fmla="*/ 45 h 169"/>
              <a:gd name="T14" fmla="*/ 0 w 129"/>
              <a:gd name="T15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9">
                <a:moveTo>
                  <a:pt x="0" y="38"/>
                </a:moveTo>
                <a:cubicBezTo>
                  <a:pt x="17" y="15"/>
                  <a:pt x="34" y="0"/>
                  <a:pt x="62" y="5"/>
                </a:cubicBezTo>
                <a:cubicBezTo>
                  <a:pt x="87" y="9"/>
                  <a:pt x="98" y="27"/>
                  <a:pt x="103" y="50"/>
                </a:cubicBezTo>
                <a:cubicBezTo>
                  <a:pt x="108" y="71"/>
                  <a:pt x="112" y="93"/>
                  <a:pt x="120" y="114"/>
                </a:cubicBezTo>
                <a:cubicBezTo>
                  <a:pt x="129" y="139"/>
                  <a:pt x="121" y="155"/>
                  <a:pt x="97" y="169"/>
                </a:cubicBezTo>
                <a:cubicBezTo>
                  <a:pt x="88" y="134"/>
                  <a:pt x="79" y="100"/>
                  <a:pt x="70" y="65"/>
                </a:cubicBezTo>
                <a:cubicBezTo>
                  <a:pt x="64" y="40"/>
                  <a:pt x="64" y="42"/>
                  <a:pt x="38" y="45"/>
                </a:cubicBezTo>
                <a:cubicBezTo>
                  <a:pt x="27" y="47"/>
                  <a:pt x="14" y="41"/>
                  <a:pt x="0" y="38"/>
                </a:cubicBezTo>
                <a:close/>
              </a:path>
            </a:pathLst>
          </a:custGeom>
          <a:solidFill>
            <a:srgbClr val="007E5D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原创作者QQ：598969553                   _6"/>
          <p:cNvSpPr txBox="1"/>
          <p:nvPr/>
        </p:nvSpPr>
        <p:spPr>
          <a:xfrm>
            <a:off x="4818639" y="1459496"/>
            <a:ext cx="81707" cy="121990"/>
          </a:xfrm>
          <a:custGeom>
            <a:avLst/>
            <a:gdLst/>
            <a:ahLst/>
            <a:cxnLst/>
            <a:rect l="l" t="t" r="r" b="b"/>
            <a:pathLst>
              <a:path w="108942" h="162653">
                <a:moveTo>
                  <a:pt x="57150" y="0"/>
                </a:moveTo>
                <a:cubicBezTo>
                  <a:pt x="86916" y="1190"/>
                  <a:pt x="102394" y="14287"/>
                  <a:pt x="103584" y="39290"/>
                </a:cubicBezTo>
                <a:cubicBezTo>
                  <a:pt x="102989" y="56554"/>
                  <a:pt x="95250" y="68461"/>
                  <a:pt x="80367" y="75009"/>
                </a:cubicBezTo>
                <a:cubicBezTo>
                  <a:pt x="98822" y="80962"/>
                  <a:pt x="108347" y="94357"/>
                  <a:pt x="108942" y="115193"/>
                </a:cubicBezTo>
                <a:cubicBezTo>
                  <a:pt x="106561" y="145554"/>
                  <a:pt x="89297" y="161329"/>
                  <a:pt x="57150" y="162520"/>
                </a:cubicBezTo>
                <a:cubicBezTo>
                  <a:pt x="20241" y="164306"/>
                  <a:pt x="1191" y="148233"/>
                  <a:pt x="0" y="114300"/>
                </a:cubicBezTo>
                <a:lnTo>
                  <a:pt x="14287" y="114300"/>
                </a:lnTo>
                <a:cubicBezTo>
                  <a:pt x="14883" y="138708"/>
                  <a:pt x="28277" y="151209"/>
                  <a:pt x="54471" y="151804"/>
                </a:cubicBezTo>
                <a:cubicBezTo>
                  <a:pt x="78879" y="150018"/>
                  <a:pt x="92273" y="137815"/>
                  <a:pt x="94655" y="115193"/>
                </a:cubicBezTo>
                <a:cubicBezTo>
                  <a:pt x="92869" y="92571"/>
                  <a:pt x="75605" y="81855"/>
                  <a:pt x="42862" y="83046"/>
                </a:cubicBezTo>
                <a:lnTo>
                  <a:pt x="42862" y="71437"/>
                </a:lnTo>
                <a:cubicBezTo>
                  <a:pt x="73223" y="72628"/>
                  <a:pt x="88404" y="62210"/>
                  <a:pt x="88404" y="40183"/>
                </a:cubicBezTo>
                <a:cubicBezTo>
                  <a:pt x="87213" y="22324"/>
                  <a:pt x="75902" y="12799"/>
                  <a:pt x="54471" y="11608"/>
                </a:cubicBezTo>
                <a:cubicBezTo>
                  <a:pt x="32445" y="13394"/>
                  <a:pt x="20836" y="25003"/>
                  <a:pt x="19645" y="46434"/>
                </a:cubicBezTo>
                <a:lnTo>
                  <a:pt x="5358" y="46434"/>
                </a:lnTo>
                <a:cubicBezTo>
                  <a:pt x="4762" y="32742"/>
                  <a:pt x="9823" y="20836"/>
                  <a:pt x="20538" y="10715"/>
                </a:cubicBezTo>
                <a:cubicBezTo>
                  <a:pt x="28277" y="3572"/>
                  <a:pt x="40481" y="0"/>
                  <a:pt x="5715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作者QQ：598969553                   _7"/>
          <p:cNvSpPr>
            <a:spLocks/>
          </p:cNvSpPr>
          <p:nvPr/>
        </p:nvSpPr>
        <p:spPr bwMode="auto">
          <a:xfrm>
            <a:off x="3616821" y="2645550"/>
            <a:ext cx="1074899" cy="1501230"/>
          </a:xfrm>
          <a:custGeom>
            <a:avLst/>
            <a:gdLst>
              <a:gd name="T0" fmla="*/ 125 w 125"/>
              <a:gd name="T1" fmla="*/ 126 h 175"/>
              <a:gd name="T2" fmla="*/ 39 w 125"/>
              <a:gd name="T3" fmla="*/ 147 h 175"/>
              <a:gd name="T4" fmla="*/ 21 w 125"/>
              <a:gd name="T5" fmla="*/ 108 h 175"/>
              <a:gd name="T6" fmla="*/ 5 w 125"/>
              <a:gd name="T7" fmla="*/ 42 h 175"/>
              <a:gd name="T8" fmla="*/ 30 w 125"/>
              <a:gd name="T9" fmla="*/ 0 h 175"/>
              <a:gd name="T10" fmla="*/ 48 w 125"/>
              <a:gd name="T11" fmla="*/ 63 h 175"/>
              <a:gd name="T12" fmla="*/ 62 w 125"/>
              <a:gd name="T13" fmla="*/ 114 h 175"/>
              <a:gd name="T14" fmla="*/ 81 w 125"/>
              <a:gd name="T15" fmla="*/ 125 h 175"/>
              <a:gd name="T16" fmla="*/ 125 w 125"/>
              <a:gd name="T17" fmla="*/ 12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75">
                <a:moveTo>
                  <a:pt x="125" y="126"/>
                </a:moveTo>
                <a:cubicBezTo>
                  <a:pt x="98" y="169"/>
                  <a:pt x="62" y="175"/>
                  <a:pt x="39" y="147"/>
                </a:cubicBezTo>
                <a:cubicBezTo>
                  <a:pt x="30" y="136"/>
                  <a:pt x="26" y="121"/>
                  <a:pt x="21" y="108"/>
                </a:cubicBezTo>
                <a:cubicBezTo>
                  <a:pt x="15" y="86"/>
                  <a:pt x="10" y="64"/>
                  <a:pt x="5" y="42"/>
                </a:cubicBezTo>
                <a:cubicBezTo>
                  <a:pt x="0" y="21"/>
                  <a:pt x="10" y="10"/>
                  <a:pt x="30" y="0"/>
                </a:cubicBezTo>
                <a:cubicBezTo>
                  <a:pt x="36" y="22"/>
                  <a:pt x="42" y="42"/>
                  <a:pt x="48" y="63"/>
                </a:cubicBezTo>
                <a:cubicBezTo>
                  <a:pt x="53" y="80"/>
                  <a:pt x="56" y="98"/>
                  <a:pt x="62" y="114"/>
                </a:cubicBezTo>
                <a:cubicBezTo>
                  <a:pt x="64" y="120"/>
                  <a:pt x="74" y="124"/>
                  <a:pt x="81" y="125"/>
                </a:cubicBezTo>
                <a:cubicBezTo>
                  <a:pt x="96" y="127"/>
                  <a:pt x="111" y="126"/>
                  <a:pt x="125" y="126"/>
                </a:cubicBezTo>
                <a:close/>
              </a:path>
            </a:pathLst>
          </a:custGeom>
          <a:solidFill>
            <a:srgbClr val="007E5D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原创作者QQ：598969553                   _8"/>
          <p:cNvSpPr txBox="1"/>
          <p:nvPr/>
        </p:nvSpPr>
        <p:spPr>
          <a:xfrm>
            <a:off x="4111147" y="3768350"/>
            <a:ext cx="81707" cy="121890"/>
          </a:xfrm>
          <a:custGeom>
            <a:avLst/>
            <a:gdLst/>
            <a:ahLst/>
            <a:cxnLst/>
            <a:rect l="l" t="t" r="r" b="b"/>
            <a:pathLst>
              <a:path w="108942" h="162520">
                <a:moveTo>
                  <a:pt x="58936" y="0"/>
                </a:moveTo>
                <a:cubicBezTo>
                  <a:pt x="85725" y="1190"/>
                  <a:pt x="101501" y="14287"/>
                  <a:pt x="106263" y="39290"/>
                </a:cubicBezTo>
                <a:lnTo>
                  <a:pt x="91083" y="39290"/>
                </a:lnTo>
                <a:cubicBezTo>
                  <a:pt x="86916" y="21431"/>
                  <a:pt x="76795" y="12204"/>
                  <a:pt x="60722" y="11608"/>
                </a:cubicBezTo>
                <a:cubicBezTo>
                  <a:pt x="30956" y="11013"/>
                  <a:pt x="15776" y="35421"/>
                  <a:pt x="15180" y="84832"/>
                </a:cubicBezTo>
                <a:cubicBezTo>
                  <a:pt x="25896" y="68163"/>
                  <a:pt x="39886" y="59829"/>
                  <a:pt x="57150" y="59829"/>
                </a:cubicBezTo>
                <a:cubicBezTo>
                  <a:pt x="90487" y="61019"/>
                  <a:pt x="107751" y="78283"/>
                  <a:pt x="108942" y="111621"/>
                </a:cubicBezTo>
                <a:cubicBezTo>
                  <a:pt x="107751" y="144363"/>
                  <a:pt x="90487" y="161329"/>
                  <a:pt x="57150" y="162520"/>
                </a:cubicBezTo>
                <a:cubicBezTo>
                  <a:pt x="19050" y="161925"/>
                  <a:pt x="0" y="136624"/>
                  <a:pt x="0" y="86618"/>
                </a:cubicBezTo>
                <a:cubicBezTo>
                  <a:pt x="1191" y="30063"/>
                  <a:pt x="20836" y="1190"/>
                  <a:pt x="58936" y="0"/>
                </a:cubicBezTo>
                <a:close/>
                <a:moveTo>
                  <a:pt x="57150" y="72330"/>
                </a:moveTo>
                <a:cubicBezTo>
                  <a:pt x="33933" y="74116"/>
                  <a:pt x="21729" y="87213"/>
                  <a:pt x="20538" y="111621"/>
                </a:cubicBezTo>
                <a:cubicBezTo>
                  <a:pt x="21729" y="137815"/>
                  <a:pt x="33933" y="151209"/>
                  <a:pt x="57150" y="151804"/>
                </a:cubicBezTo>
                <a:cubicBezTo>
                  <a:pt x="79772" y="151209"/>
                  <a:pt x="91976" y="137517"/>
                  <a:pt x="93762" y="110728"/>
                </a:cubicBezTo>
                <a:cubicBezTo>
                  <a:pt x="93166" y="85725"/>
                  <a:pt x="80962" y="72925"/>
                  <a:pt x="57150" y="7233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原创作者QQ：598969553                   _9"/>
          <p:cNvSpPr>
            <a:spLocks/>
          </p:cNvSpPr>
          <p:nvPr/>
        </p:nvSpPr>
        <p:spPr bwMode="auto">
          <a:xfrm>
            <a:off x="4777890" y="1992448"/>
            <a:ext cx="1152001" cy="1415055"/>
          </a:xfrm>
          <a:custGeom>
            <a:avLst/>
            <a:gdLst>
              <a:gd name="T0" fmla="*/ 67 w 134"/>
              <a:gd name="T1" fmla="*/ 0 h 165"/>
              <a:gd name="T2" fmla="*/ 124 w 134"/>
              <a:gd name="T3" fmla="*/ 34 h 165"/>
              <a:gd name="T4" fmla="*/ 108 w 134"/>
              <a:gd name="T5" fmla="*/ 94 h 165"/>
              <a:gd name="T6" fmla="*/ 60 w 134"/>
              <a:gd name="T7" fmla="*/ 141 h 165"/>
              <a:gd name="T8" fmla="*/ 0 w 134"/>
              <a:gd name="T9" fmla="*/ 150 h 165"/>
              <a:gd name="T10" fmla="*/ 80 w 134"/>
              <a:gd name="T11" fmla="*/ 71 h 165"/>
              <a:gd name="T12" fmla="*/ 80 w 134"/>
              <a:gd name="T13" fmla="*/ 36 h 165"/>
              <a:gd name="T14" fmla="*/ 67 w 134"/>
              <a:gd name="T1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5">
                <a:moveTo>
                  <a:pt x="67" y="0"/>
                </a:moveTo>
                <a:cubicBezTo>
                  <a:pt x="95" y="3"/>
                  <a:pt x="115" y="10"/>
                  <a:pt x="124" y="34"/>
                </a:cubicBezTo>
                <a:cubicBezTo>
                  <a:pt x="134" y="58"/>
                  <a:pt x="125" y="77"/>
                  <a:pt x="108" y="94"/>
                </a:cubicBezTo>
                <a:cubicBezTo>
                  <a:pt x="92" y="109"/>
                  <a:pt x="76" y="125"/>
                  <a:pt x="60" y="141"/>
                </a:cubicBezTo>
                <a:cubicBezTo>
                  <a:pt x="36" y="165"/>
                  <a:pt x="35" y="165"/>
                  <a:pt x="0" y="150"/>
                </a:cubicBezTo>
                <a:cubicBezTo>
                  <a:pt x="27" y="123"/>
                  <a:pt x="53" y="97"/>
                  <a:pt x="80" y="71"/>
                </a:cubicBezTo>
                <a:cubicBezTo>
                  <a:pt x="92" y="59"/>
                  <a:pt x="99" y="50"/>
                  <a:pt x="80" y="36"/>
                </a:cubicBezTo>
                <a:cubicBezTo>
                  <a:pt x="72" y="30"/>
                  <a:pt x="72" y="14"/>
                  <a:pt x="67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原创作者QQ：598969553                   _10"/>
          <p:cNvSpPr txBox="1"/>
          <p:nvPr/>
        </p:nvSpPr>
        <p:spPr>
          <a:xfrm>
            <a:off x="5669100" y="2329430"/>
            <a:ext cx="83046" cy="119881"/>
          </a:xfrm>
          <a:custGeom>
            <a:avLst/>
            <a:gdLst/>
            <a:ahLst/>
            <a:cxnLst/>
            <a:rect l="l" t="t" r="r" b="b"/>
            <a:pathLst>
              <a:path w="110728" h="159841">
                <a:moveTo>
                  <a:pt x="75009" y="0"/>
                </a:moveTo>
                <a:lnTo>
                  <a:pt x="88404" y="0"/>
                </a:lnTo>
                <a:lnTo>
                  <a:pt x="88404" y="108049"/>
                </a:lnTo>
                <a:lnTo>
                  <a:pt x="110728" y="108049"/>
                </a:lnTo>
                <a:lnTo>
                  <a:pt x="110728" y="119657"/>
                </a:lnTo>
                <a:lnTo>
                  <a:pt x="88404" y="119657"/>
                </a:lnTo>
                <a:lnTo>
                  <a:pt x="88404" y="159841"/>
                </a:lnTo>
                <a:lnTo>
                  <a:pt x="74116" y="159841"/>
                </a:lnTo>
                <a:lnTo>
                  <a:pt x="74116" y="119657"/>
                </a:lnTo>
                <a:lnTo>
                  <a:pt x="0" y="119657"/>
                </a:lnTo>
                <a:lnTo>
                  <a:pt x="0" y="107156"/>
                </a:lnTo>
                <a:lnTo>
                  <a:pt x="75009" y="0"/>
                </a:lnTo>
                <a:close/>
                <a:moveTo>
                  <a:pt x="74116" y="22324"/>
                </a:moveTo>
                <a:lnTo>
                  <a:pt x="14287" y="108049"/>
                </a:lnTo>
                <a:lnTo>
                  <a:pt x="74116" y="108049"/>
                </a:lnTo>
                <a:lnTo>
                  <a:pt x="74116" y="223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原创作者QQ：598969553                   _11"/>
          <p:cNvSpPr>
            <a:spLocks/>
          </p:cNvSpPr>
          <p:nvPr/>
        </p:nvSpPr>
        <p:spPr bwMode="auto">
          <a:xfrm>
            <a:off x="4142926" y="3040136"/>
            <a:ext cx="1514834" cy="771023"/>
          </a:xfrm>
          <a:custGeom>
            <a:avLst/>
            <a:gdLst>
              <a:gd name="T0" fmla="*/ 0 w 176"/>
              <a:gd name="T1" fmla="*/ 22 h 90"/>
              <a:gd name="T2" fmla="*/ 91 w 176"/>
              <a:gd name="T3" fmla="*/ 44 h 90"/>
              <a:gd name="T4" fmla="*/ 116 w 176"/>
              <a:gd name="T5" fmla="*/ 50 h 90"/>
              <a:gd name="T6" fmla="*/ 135 w 176"/>
              <a:gd name="T7" fmla="*/ 40 h 90"/>
              <a:gd name="T8" fmla="*/ 161 w 176"/>
              <a:gd name="T9" fmla="*/ 0 h 90"/>
              <a:gd name="T10" fmla="*/ 159 w 176"/>
              <a:gd name="T11" fmla="*/ 68 h 90"/>
              <a:gd name="T12" fmla="*/ 99 w 176"/>
              <a:gd name="T13" fmla="*/ 83 h 90"/>
              <a:gd name="T14" fmla="*/ 34 w 176"/>
              <a:gd name="T15" fmla="*/ 66 h 90"/>
              <a:gd name="T16" fmla="*/ 0 w 176"/>
              <a:gd name="T17" fmla="*/ 2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90">
                <a:moveTo>
                  <a:pt x="0" y="22"/>
                </a:moveTo>
                <a:cubicBezTo>
                  <a:pt x="32" y="30"/>
                  <a:pt x="61" y="37"/>
                  <a:pt x="91" y="44"/>
                </a:cubicBezTo>
                <a:cubicBezTo>
                  <a:pt x="99" y="46"/>
                  <a:pt x="108" y="50"/>
                  <a:pt x="116" y="50"/>
                </a:cubicBezTo>
                <a:cubicBezTo>
                  <a:pt x="122" y="50"/>
                  <a:pt x="130" y="45"/>
                  <a:pt x="135" y="40"/>
                </a:cubicBezTo>
                <a:cubicBezTo>
                  <a:pt x="144" y="29"/>
                  <a:pt x="151" y="16"/>
                  <a:pt x="161" y="0"/>
                </a:cubicBezTo>
                <a:cubicBezTo>
                  <a:pt x="172" y="27"/>
                  <a:pt x="176" y="49"/>
                  <a:pt x="159" y="68"/>
                </a:cubicBezTo>
                <a:cubicBezTo>
                  <a:pt x="143" y="88"/>
                  <a:pt x="123" y="90"/>
                  <a:pt x="99" y="83"/>
                </a:cubicBezTo>
                <a:cubicBezTo>
                  <a:pt x="78" y="77"/>
                  <a:pt x="56" y="72"/>
                  <a:pt x="34" y="66"/>
                </a:cubicBezTo>
                <a:cubicBezTo>
                  <a:pt x="6" y="59"/>
                  <a:pt x="3" y="56"/>
                  <a:pt x="0" y="22"/>
                </a:cubicBezTo>
                <a:close/>
              </a:path>
            </a:pathLst>
          </a:custGeom>
          <a:solidFill>
            <a:srgbClr val="FF9999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原创作者QQ：598969553                   _12"/>
          <p:cNvSpPr txBox="1"/>
          <p:nvPr/>
        </p:nvSpPr>
        <p:spPr>
          <a:xfrm>
            <a:off x="5302664" y="3501408"/>
            <a:ext cx="81037" cy="121220"/>
          </a:xfrm>
          <a:custGeom>
            <a:avLst/>
            <a:gdLst/>
            <a:ahLst/>
            <a:cxnLst/>
            <a:rect l="l" t="t" r="r" b="b"/>
            <a:pathLst>
              <a:path w="108049" h="161627">
                <a:moveTo>
                  <a:pt x="18752" y="0"/>
                </a:moveTo>
                <a:lnTo>
                  <a:pt x="99119" y="0"/>
                </a:lnTo>
                <a:lnTo>
                  <a:pt x="99119" y="12501"/>
                </a:lnTo>
                <a:lnTo>
                  <a:pt x="31254" y="12501"/>
                </a:lnTo>
                <a:lnTo>
                  <a:pt x="21431" y="66972"/>
                </a:lnTo>
                <a:cubicBezTo>
                  <a:pt x="32147" y="59829"/>
                  <a:pt x="43755" y="56257"/>
                  <a:pt x="56257" y="56257"/>
                </a:cubicBezTo>
                <a:cubicBezTo>
                  <a:pt x="88404" y="58638"/>
                  <a:pt x="105668" y="76497"/>
                  <a:pt x="108049" y="109835"/>
                </a:cubicBezTo>
                <a:cubicBezTo>
                  <a:pt x="105668" y="142577"/>
                  <a:pt x="88404" y="159841"/>
                  <a:pt x="56257" y="161627"/>
                </a:cubicBezTo>
                <a:cubicBezTo>
                  <a:pt x="20538" y="161627"/>
                  <a:pt x="1786" y="147042"/>
                  <a:pt x="0" y="117872"/>
                </a:cubicBezTo>
                <a:lnTo>
                  <a:pt x="14287" y="117872"/>
                </a:lnTo>
                <a:cubicBezTo>
                  <a:pt x="17859" y="139898"/>
                  <a:pt x="31254" y="150911"/>
                  <a:pt x="54471" y="150911"/>
                </a:cubicBezTo>
                <a:cubicBezTo>
                  <a:pt x="78284" y="149721"/>
                  <a:pt x="91083" y="136029"/>
                  <a:pt x="92869" y="109835"/>
                </a:cubicBezTo>
                <a:cubicBezTo>
                  <a:pt x="91083" y="84236"/>
                  <a:pt x="77688" y="70544"/>
                  <a:pt x="52685" y="68758"/>
                </a:cubicBezTo>
                <a:cubicBezTo>
                  <a:pt x="37207" y="68758"/>
                  <a:pt x="25598" y="74414"/>
                  <a:pt x="17859" y="85725"/>
                </a:cubicBezTo>
                <a:lnTo>
                  <a:pt x="6251" y="83939"/>
                </a:lnTo>
                <a:lnTo>
                  <a:pt x="1875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692"/>
          <p:cNvSpPr txBox="1"/>
          <p:nvPr/>
        </p:nvSpPr>
        <p:spPr bwMode="auto">
          <a:xfrm>
            <a:off x="1294179" y="1068042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939267" y="1321968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17" name="TextBox 692"/>
          <p:cNvSpPr txBox="1"/>
          <p:nvPr/>
        </p:nvSpPr>
        <p:spPr bwMode="auto">
          <a:xfrm>
            <a:off x="1259633" y="2188778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4721" y="2442704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19" name="TextBox 692"/>
          <p:cNvSpPr txBox="1"/>
          <p:nvPr/>
        </p:nvSpPr>
        <p:spPr bwMode="auto">
          <a:xfrm>
            <a:off x="1259632" y="3301486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904720" y="3555412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1" name="TextBox 692"/>
          <p:cNvSpPr txBox="1"/>
          <p:nvPr/>
        </p:nvSpPr>
        <p:spPr bwMode="auto">
          <a:xfrm>
            <a:off x="6535959" y="1058208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181047" y="1312134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3" name="TextBox 692"/>
          <p:cNvSpPr txBox="1"/>
          <p:nvPr/>
        </p:nvSpPr>
        <p:spPr bwMode="auto">
          <a:xfrm>
            <a:off x="6535961" y="2195385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181049" y="2449311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5" name="TextBox 692"/>
          <p:cNvSpPr txBox="1"/>
          <p:nvPr/>
        </p:nvSpPr>
        <p:spPr bwMode="auto">
          <a:xfrm>
            <a:off x="6535960" y="3308093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6181048" y="3562019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</p:spTree>
    <p:extLst>
      <p:ext uri="{BB962C8B-B14F-4D97-AF65-F5344CB8AC3E}">
        <p14:creationId xmlns:p14="http://schemas.microsoft.com/office/powerpoint/2010/main" val="29395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管理理念</a:t>
            </a:r>
          </a:p>
        </p:txBody>
      </p:sp>
      <p:sp>
        <p:nvSpPr>
          <p:cNvPr id="3" name="Freeform 1179"/>
          <p:cNvSpPr>
            <a:spLocks noEditPoints="1"/>
          </p:cNvSpPr>
          <p:nvPr/>
        </p:nvSpPr>
        <p:spPr bwMode="auto">
          <a:xfrm>
            <a:off x="1142206" y="1263158"/>
            <a:ext cx="1004995" cy="631826"/>
          </a:xfrm>
          <a:custGeom>
            <a:avLst/>
            <a:gdLst>
              <a:gd name="T0" fmla="*/ 130 w 140"/>
              <a:gd name="T1" fmla="*/ 28 h 87"/>
              <a:gd name="T2" fmla="*/ 67 w 140"/>
              <a:gd name="T3" fmla="*/ 0 h 87"/>
              <a:gd name="T4" fmla="*/ 0 w 140"/>
              <a:gd name="T5" fmla="*/ 44 h 87"/>
              <a:gd name="T6" fmla="*/ 67 w 140"/>
              <a:gd name="T7" fmla="*/ 87 h 87"/>
              <a:gd name="T8" fmla="*/ 80 w 140"/>
              <a:gd name="T9" fmla="*/ 87 h 87"/>
              <a:gd name="T10" fmla="*/ 83 w 140"/>
              <a:gd name="T11" fmla="*/ 81 h 87"/>
              <a:gd name="T12" fmla="*/ 79 w 140"/>
              <a:gd name="T13" fmla="*/ 62 h 87"/>
              <a:gd name="T14" fmla="*/ 110 w 140"/>
              <a:gd name="T15" fmla="*/ 60 h 87"/>
              <a:gd name="T16" fmla="*/ 130 w 140"/>
              <a:gd name="T17" fmla="*/ 28 h 87"/>
              <a:gd name="T18" fmla="*/ 36 w 140"/>
              <a:gd name="T19" fmla="*/ 55 h 87"/>
              <a:gd name="T20" fmla="*/ 30 w 140"/>
              <a:gd name="T21" fmla="*/ 56 h 87"/>
              <a:gd name="T22" fmla="*/ 15 w 140"/>
              <a:gd name="T23" fmla="*/ 56 h 87"/>
              <a:gd name="T24" fmla="*/ 12 w 140"/>
              <a:gd name="T25" fmla="*/ 53 h 87"/>
              <a:gd name="T26" fmla="*/ 12 w 140"/>
              <a:gd name="T27" fmla="*/ 52 h 87"/>
              <a:gd name="T28" fmla="*/ 12 w 140"/>
              <a:gd name="T29" fmla="*/ 48 h 87"/>
              <a:gd name="T30" fmla="*/ 22 w 140"/>
              <a:gd name="T31" fmla="*/ 45 h 87"/>
              <a:gd name="T32" fmla="*/ 36 w 140"/>
              <a:gd name="T33" fmla="*/ 48 h 87"/>
              <a:gd name="T34" fmla="*/ 36 w 140"/>
              <a:gd name="T35" fmla="*/ 55 h 87"/>
              <a:gd name="T36" fmla="*/ 37 w 140"/>
              <a:gd name="T37" fmla="*/ 33 h 87"/>
              <a:gd name="T38" fmla="*/ 28 w 140"/>
              <a:gd name="T39" fmla="*/ 30 h 87"/>
              <a:gd name="T40" fmla="*/ 22 w 140"/>
              <a:gd name="T41" fmla="*/ 27 h 87"/>
              <a:gd name="T42" fmla="*/ 32 w 140"/>
              <a:gd name="T43" fmla="*/ 18 h 87"/>
              <a:gd name="T44" fmla="*/ 39 w 140"/>
              <a:gd name="T45" fmla="*/ 18 h 87"/>
              <a:gd name="T46" fmla="*/ 49 w 140"/>
              <a:gd name="T47" fmla="*/ 23 h 87"/>
              <a:gd name="T48" fmla="*/ 37 w 140"/>
              <a:gd name="T49" fmla="*/ 33 h 87"/>
              <a:gd name="T50" fmla="*/ 78 w 140"/>
              <a:gd name="T51" fmla="*/ 15 h 87"/>
              <a:gd name="T52" fmla="*/ 76 w 140"/>
              <a:gd name="T53" fmla="*/ 15 h 87"/>
              <a:gd name="T54" fmla="*/ 70 w 140"/>
              <a:gd name="T55" fmla="*/ 17 h 87"/>
              <a:gd name="T56" fmla="*/ 64 w 140"/>
              <a:gd name="T57" fmla="*/ 14 h 87"/>
              <a:gd name="T58" fmla="*/ 57 w 140"/>
              <a:gd name="T59" fmla="*/ 9 h 87"/>
              <a:gd name="T60" fmla="*/ 69 w 140"/>
              <a:gd name="T61" fmla="*/ 4 h 87"/>
              <a:gd name="T62" fmla="*/ 77 w 140"/>
              <a:gd name="T63" fmla="*/ 5 h 87"/>
              <a:gd name="T64" fmla="*/ 78 w 140"/>
              <a:gd name="T65" fmla="*/ 5 h 87"/>
              <a:gd name="T66" fmla="*/ 83 w 140"/>
              <a:gd name="T67" fmla="*/ 10 h 87"/>
              <a:gd name="T68" fmla="*/ 78 w 140"/>
              <a:gd name="T69" fmla="*/ 15 h 87"/>
              <a:gd name="T70" fmla="*/ 97 w 140"/>
              <a:gd name="T71" fmla="*/ 53 h 87"/>
              <a:gd name="T72" fmla="*/ 88 w 140"/>
              <a:gd name="T73" fmla="*/ 48 h 87"/>
              <a:gd name="T74" fmla="*/ 97 w 140"/>
              <a:gd name="T75" fmla="*/ 42 h 87"/>
              <a:gd name="T76" fmla="*/ 106 w 140"/>
              <a:gd name="T77" fmla="*/ 48 h 87"/>
              <a:gd name="T78" fmla="*/ 97 w 140"/>
              <a:gd name="T79" fmla="*/ 53 h 87"/>
              <a:gd name="T80" fmla="*/ 118 w 140"/>
              <a:gd name="T81" fmla="*/ 26 h 87"/>
              <a:gd name="T82" fmla="*/ 106 w 140"/>
              <a:gd name="T83" fmla="*/ 32 h 87"/>
              <a:gd name="T84" fmla="*/ 100 w 140"/>
              <a:gd name="T85" fmla="*/ 31 h 87"/>
              <a:gd name="T86" fmla="*/ 98 w 140"/>
              <a:gd name="T87" fmla="*/ 32 h 87"/>
              <a:gd name="T88" fmla="*/ 92 w 140"/>
              <a:gd name="T89" fmla="*/ 25 h 87"/>
              <a:gd name="T90" fmla="*/ 98 w 140"/>
              <a:gd name="T91" fmla="*/ 19 h 87"/>
              <a:gd name="T92" fmla="*/ 102 w 140"/>
              <a:gd name="T93" fmla="*/ 20 h 87"/>
              <a:gd name="T94" fmla="*/ 103 w 140"/>
              <a:gd name="T95" fmla="*/ 20 h 87"/>
              <a:gd name="T96" fmla="*/ 110 w 140"/>
              <a:gd name="T97" fmla="*/ 17 h 87"/>
              <a:gd name="T98" fmla="*/ 118 w 140"/>
              <a:gd name="T99" fmla="*/ 24 h 87"/>
              <a:gd name="T100" fmla="*/ 118 w 140"/>
              <a:gd name="T101" fmla="*/ 25 h 87"/>
              <a:gd name="T102" fmla="*/ 118 w 140"/>
              <a:gd name="T103" fmla="*/ 2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87">
                <a:moveTo>
                  <a:pt x="130" y="28"/>
                </a:moveTo>
                <a:cubicBezTo>
                  <a:pt x="121" y="12"/>
                  <a:pt x="96" y="0"/>
                  <a:pt x="67" y="0"/>
                </a:cubicBezTo>
                <a:cubicBezTo>
                  <a:pt x="30" y="0"/>
                  <a:pt x="0" y="19"/>
                  <a:pt x="0" y="44"/>
                </a:cubicBezTo>
                <a:cubicBezTo>
                  <a:pt x="0" y="68"/>
                  <a:pt x="30" y="87"/>
                  <a:pt x="67" y="87"/>
                </a:cubicBezTo>
                <a:cubicBezTo>
                  <a:pt x="72" y="87"/>
                  <a:pt x="76" y="87"/>
                  <a:pt x="80" y="87"/>
                </a:cubicBezTo>
                <a:cubicBezTo>
                  <a:pt x="82" y="85"/>
                  <a:pt x="84" y="84"/>
                  <a:pt x="83" y="81"/>
                </a:cubicBezTo>
                <a:cubicBezTo>
                  <a:pt x="80" y="73"/>
                  <a:pt x="72" y="64"/>
                  <a:pt x="79" y="62"/>
                </a:cubicBezTo>
                <a:cubicBezTo>
                  <a:pt x="85" y="59"/>
                  <a:pt x="102" y="60"/>
                  <a:pt x="110" y="60"/>
                </a:cubicBezTo>
                <a:cubicBezTo>
                  <a:pt x="118" y="60"/>
                  <a:pt x="140" y="56"/>
                  <a:pt x="130" y="28"/>
                </a:cubicBezTo>
                <a:close/>
                <a:moveTo>
                  <a:pt x="36" y="55"/>
                </a:moveTo>
                <a:cubicBezTo>
                  <a:pt x="34" y="56"/>
                  <a:pt x="31" y="57"/>
                  <a:pt x="30" y="56"/>
                </a:cubicBezTo>
                <a:cubicBezTo>
                  <a:pt x="28" y="55"/>
                  <a:pt x="20" y="56"/>
                  <a:pt x="15" y="56"/>
                </a:cubicBezTo>
                <a:cubicBezTo>
                  <a:pt x="11" y="55"/>
                  <a:pt x="12" y="53"/>
                  <a:pt x="12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1" y="51"/>
                  <a:pt x="11" y="50"/>
                  <a:pt x="12" y="48"/>
                </a:cubicBezTo>
                <a:cubicBezTo>
                  <a:pt x="13" y="46"/>
                  <a:pt x="19" y="47"/>
                  <a:pt x="22" y="45"/>
                </a:cubicBezTo>
                <a:cubicBezTo>
                  <a:pt x="25" y="42"/>
                  <a:pt x="32" y="45"/>
                  <a:pt x="36" y="48"/>
                </a:cubicBezTo>
                <a:cubicBezTo>
                  <a:pt x="39" y="50"/>
                  <a:pt x="38" y="53"/>
                  <a:pt x="36" y="55"/>
                </a:cubicBezTo>
                <a:close/>
                <a:moveTo>
                  <a:pt x="37" y="33"/>
                </a:moveTo>
                <a:cubicBezTo>
                  <a:pt x="34" y="33"/>
                  <a:pt x="31" y="33"/>
                  <a:pt x="28" y="30"/>
                </a:cubicBezTo>
                <a:cubicBezTo>
                  <a:pt x="26" y="27"/>
                  <a:pt x="22" y="27"/>
                  <a:pt x="22" y="27"/>
                </a:cubicBezTo>
                <a:cubicBezTo>
                  <a:pt x="18" y="18"/>
                  <a:pt x="29" y="21"/>
                  <a:pt x="32" y="18"/>
                </a:cubicBezTo>
                <a:cubicBezTo>
                  <a:pt x="34" y="15"/>
                  <a:pt x="38" y="17"/>
                  <a:pt x="39" y="18"/>
                </a:cubicBezTo>
                <a:cubicBezTo>
                  <a:pt x="40" y="19"/>
                  <a:pt x="45" y="18"/>
                  <a:pt x="49" y="23"/>
                </a:cubicBezTo>
                <a:cubicBezTo>
                  <a:pt x="53" y="28"/>
                  <a:pt x="40" y="32"/>
                  <a:pt x="37" y="33"/>
                </a:cubicBezTo>
                <a:close/>
                <a:moveTo>
                  <a:pt x="78" y="15"/>
                </a:moveTo>
                <a:cubicBezTo>
                  <a:pt x="77" y="15"/>
                  <a:pt x="76" y="15"/>
                  <a:pt x="76" y="15"/>
                </a:cubicBezTo>
                <a:cubicBezTo>
                  <a:pt x="74" y="16"/>
                  <a:pt x="72" y="17"/>
                  <a:pt x="70" y="17"/>
                </a:cubicBezTo>
                <a:cubicBezTo>
                  <a:pt x="67" y="17"/>
                  <a:pt x="65" y="16"/>
                  <a:pt x="64" y="14"/>
                </a:cubicBezTo>
                <a:cubicBezTo>
                  <a:pt x="60" y="13"/>
                  <a:pt x="57" y="12"/>
                  <a:pt x="57" y="9"/>
                </a:cubicBezTo>
                <a:cubicBezTo>
                  <a:pt x="57" y="6"/>
                  <a:pt x="63" y="4"/>
                  <a:pt x="69" y="4"/>
                </a:cubicBezTo>
                <a:cubicBezTo>
                  <a:pt x="72" y="4"/>
                  <a:pt x="75" y="4"/>
                  <a:pt x="77" y="5"/>
                </a:cubicBezTo>
                <a:cubicBezTo>
                  <a:pt x="77" y="5"/>
                  <a:pt x="77" y="5"/>
                  <a:pt x="78" y="5"/>
                </a:cubicBezTo>
                <a:cubicBezTo>
                  <a:pt x="81" y="5"/>
                  <a:pt x="83" y="7"/>
                  <a:pt x="83" y="10"/>
                </a:cubicBezTo>
                <a:cubicBezTo>
                  <a:pt x="83" y="13"/>
                  <a:pt x="81" y="15"/>
                  <a:pt x="78" y="15"/>
                </a:cubicBezTo>
                <a:close/>
                <a:moveTo>
                  <a:pt x="97" y="53"/>
                </a:moveTo>
                <a:cubicBezTo>
                  <a:pt x="92" y="53"/>
                  <a:pt x="88" y="51"/>
                  <a:pt x="88" y="48"/>
                </a:cubicBezTo>
                <a:cubicBezTo>
                  <a:pt x="88" y="45"/>
                  <a:pt x="92" y="42"/>
                  <a:pt x="97" y="42"/>
                </a:cubicBezTo>
                <a:cubicBezTo>
                  <a:pt x="102" y="42"/>
                  <a:pt x="106" y="45"/>
                  <a:pt x="106" y="48"/>
                </a:cubicBezTo>
                <a:cubicBezTo>
                  <a:pt x="106" y="51"/>
                  <a:pt x="102" y="53"/>
                  <a:pt x="97" y="53"/>
                </a:cubicBezTo>
                <a:close/>
                <a:moveTo>
                  <a:pt x="118" y="26"/>
                </a:moveTo>
                <a:cubicBezTo>
                  <a:pt x="118" y="29"/>
                  <a:pt x="113" y="32"/>
                  <a:pt x="106" y="32"/>
                </a:cubicBezTo>
                <a:cubicBezTo>
                  <a:pt x="104" y="32"/>
                  <a:pt x="102" y="31"/>
                  <a:pt x="100" y="31"/>
                </a:cubicBezTo>
                <a:cubicBezTo>
                  <a:pt x="100" y="31"/>
                  <a:pt x="99" y="32"/>
                  <a:pt x="98" y="32"/>
                </a:cubicBezTo>
                <a:cubicBezTo>
                  <a:pt x="95" y="32"/>
                  <a:pt x="92" y="29"/>
                  <a:pt x="92" y="25"/>
                </a:cubicBezTo>
                <a:cubicBezTo>
                  <a:pt x="92" y="22"/>
                  <a:pt x="95" y="19"/>
                  <a:pt x="98" y="19"/>
                </a:cubicBezTo>
                <a:cubicBezTo>
                  <a:pt x="100" y="19"/>
                  <a:pt x="101" y="19"/>
                  <a:pt x="102" y="20"/>
                </a:cubicBezTo>
                <a:cubicBezTo>
                  <a:pt x="102" y="20"/>
                  <a:pt x="103" y="20"/>
                  <a:pt x="103" y="20"/>
                </a:cubicBezTo>
                <a:cubicBezTo>
                  <a:pt x="105" y="18"/>
                  <a:pt x="107" y="17"/>
                  <a:pt x="110" y="17"/>
                </a:cubicBezTo>
                <a:cubicBezTo>
                  <a:pt x="115" y="17"/>
                  <a:pt x="118" y="20"/>
                  <a:pt x="118" y="24"/>
                </a:cubicBezTo>
                <a:cubicBezTo>
                  <a:pt x="118" y="24"/>
                  <a:pt x="118" y="25"/>
                  <a:pt x="118" y="25"/>
                </a:cubicBezTo>
                <a:cubicBezTo>
                  <a:pt x="118" y="25"/>
                  <a:pt x="118" y="25"/>
                  <a:pt x="118" y="26"/>
                </a:cubicBez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92"/>
          <p:cNvSpPr txBox="1"/>
          <p:nvPr/>
        </p:nvSpPr>
        <p:spPr bwMode="auto">
          <a:xfrm>
            <a:off x="1024685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39511" y="3168529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6" name="Freeform 1176"/>
          <p:cNvSpPr>
            <a:spLocks/>
          </p:cNvSpPr>
          <p:nvPr/>
        </p:nvSpPr>
        <p:spPr bwMode="auto">
          <a:xfrm>
            <a:off x="3193779" y="1736309"/>
            <a:ext cx="588667" cy="369707"/>
          </a:xfrm>
          <a:custGeom>
            <a:avLst/>
            <a:gdLst>
              <a:gd name="T0" fmla="*/ 304 w 304"/>
              <a:gd name="T1" fmla="*/ 189 h 189"/>
              <a:gd name="T2" fmla="*/ 163 w 304"/>
              <a:gd name="T3" fmla="*/ 0 h 189"/>
              <a:gd name="T4" fmla="*/ 155 w 304"/>
              <a:gd name="T5" fmla="*/ 3 h 189"/>
              <a:gd name="T6" fmla="*/ 155 w 304"/>
              <a:gd name="T7" fmla="*/ 3 h 189"/>
              <a:gd name="T8" fmla="*/ 148 w 304"/>
              <a:gd name="T9" fmla="*/ 0 h 189"/>
              <a:gd name="T10" fmla="*/ 0 w 304"/>
              <a:gd name="T11" fmla="*/ 189 h 189"/>
              <a:gd name="T12" fmla="*/ 22 w 304"/>
              <a:gd name="T13" fmla="*/ 189 h 189"/>
              <a:gd name="T14" fmla="*/ 144 w 304"/>
              <a:gd name="T15" fmla="*/ 29 h 189"/>
              <a:gd name="T16" fmla="*/ 144 w 304"/>
              <a:gd name="T17" fmla="*/ 148 h 189"/>
              <a:gd name="T18" fmla="*/ 163 w 304"/>
              <a:gd name="T19" fmla="*/ 148 h 189"/>
              <a:gd name="T20" fmla="*/ 163 w 304"/>
              <a:gd name="T21" fmla="*/ 33 h 189"/>
              <a:gd name="T22" fmla="*/ 282 w 304"/>
              <a:gd name="T23" fmla="*/ 189 h 189"/>
              <a:gd name="T24" fmla="*/ 304 w 304"/>
              <a:gd name="T2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" h="189">
                <a:moveTo>
                  <a:pt x="304" y="189"/>
                </a:moveTo>
                <a:lnTo>
                  <a:pt x="163" y="0"/>
                </a:lnTo>
                <a:lnTo>
                  <a:pt x="155" y="3"/>
                </a:lnTo>
                <a:lnTo>
                  <a:pt x="155" y="3"/>
                </a:lnTo>
                <a:lnTo>
                  <a:pt x="148" y="0"/>
                </a:lnTo>
                <a:lnTo>
                  <a:pt x="0" y="189"/>
                </a:lnTo>
                <a:lnTo>
                  <a:pt x="22" y="189"/>
                </a:lnTo>
                <a:lnTo>
                  <a:pt x="144" y="29"/>
                </a:lnTo>
                <a:lnTo>
                  <a:pt x="144" y="148"/>
                </a:lnTo>
                <a:lnTo>
                  <a:pt x="163" y="148"/>
                </a:lnTo>
                <a:lnTo>
                  <a:pt x="163" y="33"/>
                </a:lnTo>
                <a:lnTo>
                  <a:pt x="282" y="189"/>
                </a:lnTo>
                <a:lnTo>
                  <a:pt x="304" y="18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1177"/>
          <p:cNvSpPr>
            <a:spLocks noEditPoints="1"/>
          </p:cNvSpPr>
          <p:nvPr/>
        </p:nvSpPr>
        <p:spPr bwMode="auto">
          <a:xfrm>
            <a:off x="3168860" y="1272373"/>
            <a:ext cx="652569" cy="537933"/>
          </a:xfrm>
          <a:custGeom>
            <a:avLst/>
            <a:gdLst>
              <a:gd name="T0" fmla="*/ 86 w 91"/>
              <a:gd name="T1" fmla="*/ 74 h 74"/>
              <a:gd name="T2" fmla="*/ 5 w 91"/>
              <a:gd name="T3" fmla="*/ 74 h 74"/>
              <a:gd name="T4" fmla="*/ 0 w 91"/>
              <a:gd name="T5" fmla="*/ 68 h 74"/>
              <a:gd name="T6" fmla="*/ 0 w 91"/>
              <a:gd name="T7" fmla="*/ 5 h 74"/>
              <a:gd name="T8" fmla="*/ 5 w 91"/>
              <a:gd name="T9" fmla="*/ 0 h 74"/>
              <a:gd name="T10" fmla="*/ 86 w 91"/>
              <a:gd name="T11" fmla="*/ 0 h 74"/>
              <a:gd name="T12" fmla="*/ 91 w 91"/>
              <a:gd name="T13" fmla="*/ 5 h 74"/>
              <a:gd name="T14" fmla="*/ 91 w 91"/>
              <a:gd name="T15" fmla="*/ 68 h 74"/>
              <a:gd name="T16" fmla="*/ 86 w 91"/>
              <a:gd name="T17" fmla="*/ 74 h 74"/>
              <a:gd name="T18" fmla="*/ 5 w 91"/>
              <a:gd name="T19" fmla="*/ 3 h 74"/>
              <a:gd name="T20" fmla="*/ 3 w 91"/>
              <a:gd name="T21" fmla="*/ 5 h 74"/>
              <a:gd name="T22" fmla="*/ 3 w 91"/>
              <a:gd name="T23" fmla="*/ 68 h 74"/>
              <a:gd name="T24" fmla="*/ 5 w 91"/>
              <a:gd name="T25" fmla="*/ 70 h 74"/>
              <a:gd name="T26" fmla="*/ 86 w 91"/>
              <a:gd name="T27" fmla="*/ 70 h 74"/>
              <a:gd name="T28" fmla="*/ 88 w 91"/>
              <a:gd name="T29" fmla="*/ 68 h 74"/>
              <a:gd name="T30" fmla="*/ 88 w 91"/>
              <a:gd name="T31" fmla="*/ 5 h 74"/>
              <a:gd name="T32" fmla="*/ 86 w 91"/>
              <a:gd name="T33" fmla="*/ 3 h 74"/>
              <a:gd name="T34" fmla="*/ 5 w 91"/>
              <a:gd name="T35" fmla="*/ 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" h="74">
                <a:moveTo>
                  <a:pt x="86" y="74"/>
                </a:move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1"/>
                  <a:pt x="0" y="6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9" y="0"/>
                  <a:pt x="91" y="2"/>
                  <a:pt x="91" y="5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1"/>
                  <a:pt x="89" y="74"/>
                  <a:pt x="86" y="74"/>
                </a:cubicBezTo>
                <a:close/>
                <a:moveTo>
                  <a:pt x="5" y="3"/>
                </a:moveTo>
                <a:cubicBezTo>
                  <a:pt x="4" y="3"/>
                  <a:pt x="3" y="4"/>
                  <a:pt x="3" y="5"/>
                </a:cubicBezTo>
                <a:cubicBezTo>
                  <a:pt x="3" y="68"/>
                  <a:pt x="3" y="68"/>
                  <a:pt x="3" y="68"/>
                </a:cubicBezTo>
                <a:cubicBezTo>
                  <a:pt x="3" y="69"/>
                  <a:pt x="4" y="70"/>
                  <a:pt x="5" y="70"/>
                </a:cubicBezTo>
                <a:cubicBezTo>
                  <a:pt x="86" y="70"/>
                  <a:pt x="86" y="70"/>
                  <a:pt x="86" y="70"/>
                </a:cubicBezTo>
                <a:cubicBezTo>
                  <a:pt x="87" y="70"/>
                  <a:pt x="88" y="69"/>
                  <a:pt x="88" y="68"/>
                </a:cubicBezTo>
                <a:cubicBezTo>
                  <a:pt x="88" y="5"/>
                  <a:pt x="88" y="5"/>
                  <a:pt x="88" y="5"/>
                </a:cubicBezTo>
                <a:cubicBezTo>
                  <a:pt x="88" y="4"/>
                  <a:pt x="87" y="3"/>
                  <a:pt x="86" y="3"/>
                </a:cubicBezTo>
                <a:lnTo>
                  <a:pt x="5" y="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178"/>
          <p:cNvSpPr>
            <a:spLocks noEditPoints="1"/>
          </p:cNvSpPr>
          <p:nvPr/>
        </p:nvSpPr>
        <p:spPr bwMode="auto">
          <a:xfrm>
            <a:off x="3217035" y="1332078"/>
            <a:ext cx="540257" cy="428390"/>
          </a:xfrm>
          <a:custGeom>
            <a:avLst/>
            <a:gdLst>
              <a:gd name="T0" fmla="*/ 72 w 75"/>
              <a:gd name="T1" fmla="*/ 0 h 59"/>
              <a:gd name="T2" fmla="*/ 3 w 75"/>
              <a:gd name="T3" fmla="*/ 0 h 59"/>
              <a:gd name="T4" fmla="*/ 0 w 75"/>
              <a:gd name="T5" fmla="*/ 3 h 59"/>
              <a:gd name="T6" fmla="*/ 0 w 75"/>
              <a:gd name="T7" fmla="*/ 56 h 59"/>
              <a:gd name="T8" fmla="*/ 3 w 75"/>
              <a:gd name="T9" fmla="*/ 59 h 59"/>
              <a:gd name="T10" fmla="*/ 72 w 75"/>
              <a:gd name="T11" fmla="*/ 59 h 59"/>
              <a:gd name="T12" fmla="*/ 75 w 75"/>
              <a:gd name="T13" fmla="*/ 56 h 59"/>
              <a:gd name="T14" fmla="*/ 75 w 75"/>
              <a:gd name="T15" fmla="*/ 3 h 59"/>
              <a:gd name="T16" fmla="*/ 72 w 75"/>
              <a:gd name="T17" fmla="*/ 0 h 59"/>
              <a:gd name="T18" fmla="*/ 39 w 75"/>
              <a:gd name="T19" fmla="*/ 52 h 59"/>
              <a:gd name="T20" fmla="*/ 39 w 75"/>
              <a:gd name="T21" fmla="*/ 52 h 59"/>
              <a:gd name="T22" fmla="*/ 29 w 75"/>
              <a:gd name="T23" fmla="*/ 52 h 59"/>
              <a:gd name="T24" fmla="*/ 29 w 75"/>
              <a:gd name="T25" fmla="*/ 52 h 59"/>
              <a:gd name="T26" fmla="*/ 27 w 75"/>
              <a:gd name="T27" fmla="*/ 52 h 59"/>
              <a:gd name="T28" fmla="*/ 20 w 75"/>
              <a:gd name="T29" fmla="*/ 52 h 59"/>
              <a:gd name="T30" fmla="*/ 18 w 75"/>
              <a:gd name="T31" fmla="*/ 52 h 59"/>
              <a:gd name="T32" fmla="*/ 9 w 75"/>
              <a:gd name="T33" fmla="*/ 52 h 59"/>
              <a:gd name="T34" fmla="*/ 13 w 75"/>
              <a:gd name="T35" fmla="*/ 44 h 59"/>
              <a:gd name="T36" fmla="*/ 18 w 75"/>
              <a:gd name="T37" fmla="*/ 36 h 59"/>
              <a:gd name="T38" fmla="*/ 23 w 75"/>
              <a:gd name="T39" fmla="*/ 44 h 59"/>
              <a:gd name="T40" fmla="*/ 23 w 75"/>
              <a:gd name="T41" fmla="*/ 45 h 59"/>
              <a:gd name="T42" fmla="*/ 25 w 75"/>
              <a:gd name="T43" fmla="*/ 40 h 59"/>
              <a:gd name="T44" fmla="*/ 29 w 75"/>
              <a:gd name="T45" fmla="*/ 28 h 59"/>
              <a:gd name="T46" fmla="*/ 34 w 75"/>
              <a:gd name="T47" fmla="*/ 40 h 59"/>
              <a:gd name="T48" fmla="*/ 35 w 75"/>
              <a:gd name="T49" fmla="*/ 42 h 59"/>
              <a:gd name="T50" fmla="*/ 39 w 75"/>
              <a:gd name="T51" fmla="*/ 34 h 59"/>
              <a:gd name="T52" fmla="*/ 43 w 75"/>
              <a:gd name="T53" fmla="*/ 43 h 59"/>
              <a:gd name="T54" fmla="*/ 48 w 75"/>
              <a:gd name="T55" fmla="*/ 52 h 59"/>
              <a:gd name="T56" fmla="*/ 39 w 75"/>
              <a:gd name="T57" fmla="*/ 52 h 59"/>
              <a:gd name="T58" fmla="*/ 58 w 75"/>
              <a:gd name="T59" fmla="*/ 21 h 59"/>
              <a:gd name="T60" fmla="*/ 51 w 75"/>
              <a:gd name="T61" fmla="*/ 14 h 59"/>
              <a:gd name="T62" fmla="*/ 58 w 75"/>
              <a:gd name="T63" fmla="*/ 8 h 59"/>
              <a:gd name="T64" fmla="*/ 64 w 75"/>
              <a:gd name="T65" fmla="*/ 14 h 59"/>
              <a:gd name="T66" fmla="*/ 58 w 75"/>
              <a:gd name="T6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59">
                <a:moveTo>
                  <a:pt x="72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2" y="59"/>
                  <a:pt x="3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4" y="59"/>
                  <a:pt x="75" y="58"/>
                  <a:pt x="75" y="56"/>
                </a:cubicBezTo>
                <a:cubicBezTo>
                  <a:pt x="75" y="3"/>
                  <a:pt x="75" y="3"/>
                  <a:pt x="75" y="3"/>
                </a:cubicBezTo>
                <a:cubicBezTo>
                  <a:pt x="75" y="1"/>
                  <a:pt x="74" y="0"/>
                  <a:pt x="72" y="0"/>
                </a:cubicBezTo>
                <a:close/>
                <a:moveTo>
                  <a:pt x="39" y="52"/>
                </a:moveTo>
                <a:cubicBezTo>
                  <a:pt x="39" y="52"/>
                  <a:pt x="39" y="52"/>
                  <a:pt x="3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13" y="44"/>
                  <a:pt x="13" y="44"/>
                  <a:pt x="13" y="44"/>
                </a:cubicBezTo>
                <a:cubicBezTo>
                  <a:pt x="18" y="36"/>
                  <a:pt x="18" y="36"/>
                  <a:pt x="18" y="36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5"/>
                  <a:pt x="23" y="45"/>
                  <a:pt x="23" y="45"/>
                </a:cubicBezTo>
                <a:cubicBezTo>
                  <a:pt x="25" y="40"/>
                  <a:pt x="25" y="40"/>
                  <a:pt x="25" y="40"/>
                </a:cubicBezTo>
                <a:cubicBezTo>
                  <a:pt x="29" y="28"/>
                  <a:pt x="29" y="28"/>
                  <a:pt x="29" y="2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2"/>
                  <a:pt x="35" y="42"/>
                  <a:pt x="35" y="42"/>
                </a:cubicBezTo>
                <a:cubicBezTo>
                  <a:pt x="39" y="34"/>
                  <a:pt x="39" y="34"/>
                  <a:pt x="39" y="34"/>
                </a:cubicBezTo>
                <a:cubicBezTo>
                  <a:pt x="43" y="43"/>
                  <a:pt x="43" y="43"/>
                  <a:pt x="43" y="43"/>
                </a:cubicBezTo>
                <a:cubicBezTo>
                  <a:pt x="48" y="52"/>
                  <a:pt x="48" y="52"/>
                  <a:pt x="48" y="52"/>
                </a:cubicBezTo>
                <a:lnTo>
                  <a:pt x="39" y="52"/>
                </a:lnTo>
                <a:close/>
                <a:moveTo>
                  <a:pt x="58" y="21"/>
                </a:moveTo>
                <a:cubicBezTo>
                  <a:pt x="54" y="21"/>
                  <a:pt x="51" y="18"/>
                  <a:pt x="51" y="14"/>
                </a:cubicBezTo>
                <a:cubicBezTo>
                  <a:pt x="51" y="11"/>
                  <a:pt x="54" y="8"/>
                  <a:pt x="58" y="8"/>
                </a:cubicBezTo>
                <a:cubicBezTo>
                  <a:pt x="61" y="8"/>
                  <a:pt x="64" y="11"/>
                  <a:pt x="64" y="14"/>
                </a:cubicBezTo>
                <a:cubicBezTo>
                  <a:pt x="64" y="18"/>
                  <a:pt x="61" y="21"/>
                  <a:pt x="58" y="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692"/>
          <p:cNvSpPr txBox="1"/>
          <p:nvPr/>
        </p:nvSpPr>
        <p:spPr bwMode="auto">
          <a:xfrm>
            <a:off x="2921761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0" name="Oval 1169"/>
          <p:cNvSpPr>
            <a:spLocks noChangeArrowheads="1"/>
          </p:cNvSpPr>
          <p:nvPr/>
        </p:nvSpPr>
        <p:spPr bwMode="auto">
          <a:xfrm>
            <a:off x="5334914" y="1498137"/>
            <a:ext cx="336934" cy="340364"/>
          </a:xfrm>
          <a:prstGeom prst="ellipse">
            <a:avLst/>
          </a:prstGeom>
          <a:solidFill>
            <a:srgbClr val="007E5D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Freeform 1170"/>
          <p:cNvSpPr>
            <a:spLocks noEditPoints="1"/>
          </p:cNvSpPr>
          <p:nvPr/>
        </p:nvSpPr>
        <p:spPr bwMode="auto">
          <a:xfrm>
            <a:off x="5028114" y="1245041"/>
            <a:ext cx="790053" cy="674860"/>
          </a:xfrm>
          <a:custGeom>
            <a:avLst/>
            <a:gdLst>
              <a:gd name="T0" fmla="*/ 98 w 110"/>
              <a:gd name="T1" fmla="*/ 19 h 93"/>
              <a:gd name="T2" fmla="*/ 89 w 110"/>
              <a:gd name="T3" fmla="*/ 19 h 93"/>
              <a:gd name="T4" fmla="*/ 77 w 110"/>
              <a:gd name="T5" fmla="*/ 0 h 93"/>
              <a:gd name="T6" fmla="*/ 56 w 110"/>
              <a:gd name="T7" fmla="*/ 0 h 93"/>
              <a:gd name="T8" fmla="*/ 44 w 110"/>
              <a:gd name="T9" fmla="*/ 19 h 93"/>
              <a:gd name="T10" fmla="*/ 37 w 110"/>
              <a:gd name="T11" fmla="*/ 19 h 93"/>
              <a:gd name="T12" fmla="*/ 31 w 110"/>
              <a:gd name="T13" fmla="*/ 15 h 93"/>
              <a:gd name="T14" fmla="*/ 19 w 110"/>
              <a:gd name="T15" fmla="*/ 15 h 93"/>
              <a:gd name="T16" fmla="*/ 14 w 110"/>
              <a:gd name="T17" fmla="*/ 19 h 93"/>
              <a:gd name="T18" fmla="*/ 13 w 110"/>
              <a:gd name="T19" fmla="*/ 19 h 93"/>
              <a:gd name="T20" fmla="*/ 0 w 110"/>
              <a:gd name="T21" fmla="*/ 32 h 93"/>
              <a:gd name="T22" fmla="*/ 0 w 110"/>
              <a:gd name="T23" fmla="*/ 81 h 93"/>
              <a:gd name="T24" fmla="*/ 13 w 110"/>
              <a:gd name="T25" fmla="*/ 93 h 93"/>
              <a:gd name="T26" fmla="*/ 98 w 110"/>
              <a:gd name="T27" fmla="*/ 93 h 93"/>
              <a:gd name="T28" fmla="*/ 110 w 110"/>
              <a:gd name="T29" fmla="*/ 81 h 93"/>
              <a:gd name="T30" fmla="*/ 110 w 110"/>
              <a:gd name="T31" fmla="*/ 32 h 93"/>
              <a:gd name="T32" fmla="*/ 98 w 110"/>
              <a:gd name="T33" fmla="*/ 19 h 93"/>
              <a:gd name="T34" fmla="*/ 58 w 110"/>
              <a:gd name="T35" fmla="*/ 7 h 93"/>
              <a:gd name="T36" fmla="*/ 74 w 110"/>
              <a:gd name="T37" fmla="*/ 7 h 93"/>
              <a:gd name="T38" fmla="*/ 74 w 110"/>
              <a:gd name="T39" fmla="*/ 15 h 93"/>
              <a:gd name="T40" fmla="*/ 58 w 110"/>
              <a:gd name="T41" fmla="*/ 15 h 93"/>
              <a:gd name="T42" fmla="*/ 58 w 110"/>
              <a:gd name="T43" fmla="*/ 7 h 93"/>
              <a:gd name="T44" fmla="*/ 31 w 110"/>
              <a:gd name="T45" fmla="*/ 31 h 93"/>
              <a:gd name="T46" fmla="*/ 34 w 110"/>
              <a:gd name="T47" fmla="*/ 28 h 93"/>
              <a:gd name="T48" fmla="*/ 38 w 110"/>
              <a:gd name="T49" fmla="*/ 31 h 93"/>
              <a:gd name="T50" fmla="*/ 34 w 110"/>
              <a:gd name="T51" fmla="*/ 35 h 93"/>
              <a:gd name="T52" fmla="*/ 31 w 110"/>
              <a:gd name="T53" fmla="*/ 31 h 93"/>
              <a:gd name="T54" fmla="*/ 66 w 110"/>
              <a:gd name="T55" fmla="*/ 86 h 93"/>
              <a:gd name="T56" fmla="*/ 36 w 110"/>
              <a:gd name="T57" fmla="*/ 56 h 93"/>
              <a:gd name="T58" fmla="*/ 66 w 110"/>
              <a:gd name="T59" fmla="*/ 26 h 93"/>
              <a:gd name="T60" fmla="*/ 96 w 110"/>
              <a:gd name="T61" fmla="*/ 56 h 93"/>
              <a:gd name="T62" fmla="*/ 66 w 110"/>
              <a:gd name="T63" fmla="*/ 8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93">
                <a:moveTo>
                  <a:pt x="98" y="19"/>
                </a:moveTo>
                <a:cubicBezTo>
                  <a:pt x="89" y="19"/>
                  <a:pt x="89" y="19"/>
                  <a:pt x="89" y="19"/>
                </a:cubicBezTo>
                <a:cubicBezTo>
                  <a:pt x="77" y="0"/>
                  <a:pt x="77" y="0"/>
                  <a:pt x="77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7"/>
                  <a:pt x="34" y="15"/>
                  <a:pt x="31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6" y="15"/>
                  <a:pt x="14" y="17"/>
                  <a:pt x="14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9"/>
                  <a:pt x="0" y="25"/>
                  <a:pt x="0" y="3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6" y="93"/>
                  <a:pt x="13" y="93"/>
                </a:cubicBezTo>
                <a:cubicBezTo>
                  <a:pt x="98" y="93"/>
                  <a:pt x="98" y="93"/>
                  <a:pt x="98" y="93"/>
                </a:cubicBezTo>
                <a:cubicBezTo>
                  <a:pt x="105" y="93"/>
                  <a:pt x="110" y="88"/>
                  <a:pt x="110" y="81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0" y="25"/>
                  <a:pt x="105" y="19"/>
                  <a:pt x="98" y="19"/>
                </a:cubicBezTo>
                <a:close/>
                <a:moveTo>
                  <a:pt x="58" y="7"/>
                </a:moveTo>
                <a:cubicBezTo>
                  <a:pt x="74" y="7"/>
                  <a:pt x="74" y="7"/>
                  <a:pt x="74" y="7"/>
                </a:cubicBezTo>
                <a:cubicBezTo>
                  <a:pt x="74" y="15"/>
                  <a:pt x="74" y="15"/>
                  <a:pt x="74" y="15"/>
                </a:cubicBezTo>
                <a:cubicBezTo>
                  <a:pt x="58" y="15"/>
                  <a:pt x="58" y="15"/>
                  <a:pt x="58" y="15"/>
                </a:cubicBezTo>
                <a:lnTo>
                  <a:pt x="58" y="7"/>
                </a:lnTo>
                <a:close/>
                <a:moveTo>
                  <a:pt x="31" y="31"/>
                </a:moveTo>
                <a:cubicBezTo>
                  <a:pt x="31" y="29"/>
                  <a:pt x="33" y="28"/>
                  <a:pt x="34" y="28"/>
                </a:cubicBezTo>
                <a:cubicBezTo>
                  <a:pt x="36" y="28"/>
                  <a:pt x="38" y="29"/>
                  <a:pt x="38" y="31"/>
                </a:cubicBezTo>
                <a:cubicBezTo>
                  <a:pt x="38" y="33"/>
                  <a:pt x="36" y="35"/>
                  <a:pt x="34" y="35"/>
                </a:cubicBezTo>
                <a:cubicBezTo>
                  <a:pt x="33" y="35"/>
                  <a:pt x="31" y="33"/>
                  <a:pt x="31" y="31"/>
                </a:cubicBezTo>
                <a:close/>
                <a:moveTo>
                  <a:pt x="66" y="86"/>
                </a:moveTo>
                <a:cubicBezTo>
                  <a:pt x="50" y="86"/>
                  <a:pt x="36" y="73"/>
                  <a:pt x="36" y="56"/>
                </a:cubicBezTo>
                <a:cubicBezTo>
                  <a:pt x="36" y="40"/>
                  <a:pt x="50" y="26"/>
                  <a:pt x="66" y="26"/>
                </a:cubicBezTo>
                <a:cubicBezTo>
                  <a:pt x="83" y="26"/>
                  <a:pt x="96" y="40"/>
                  <a:pt x="96" y="56"/>
                </a:cubicBezTo>
                <a:cubicBezTo>
                  <a:pt x="96" y="73"/>
                  <a:pt x="83" y="86"/>
                  <a:pt x="66" y="86"/>
                </a:cubicBezTo>
                <a:close/>
              </a:path>
            </a:pathLst>
          </a:custGeom>
          <a:solidFill>
            <a:srgbClr val="007E5D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692"/>
          <p:cNvSpPr txBox="1"/>
          <p:nvPr/>
        </p:nvSpPr>
        <p:spPr bwMode="auto">
          <a:xfrm>
            <a:off x="4895420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3" name="Freeform 1171"/>
          <p:cNvSpPr>
            <a:spLocks noEditPoints="1"/>
          </p:cNvSpPr>
          <p:nvPr/>
        </p:nvSpPr>
        <p:spPr bwMode="auto">
          <a:xfrm>
            <a:off x="7105455" y="1272004"/>
            <a:ext cx="710661" cy="573143"/>
          </a:xfrm>
          <a:custGeom>
            <a:avLst/>
            <a:gdLst>
              <a:gd name="T0" fmla="*/ 89 w 99"/>
              <a:gd name="T1" fmla="*/ 79 h 79"/>
              <a:gd name="T2" fmla="*/ 10 w 99"/>
              <a:gd name="T3" fmla="*/ 79 h 79"/>
              <a:gd name="T4" fmla="*/ 0 w 99"/>
              <a:gd name="T5" fmla="*/ 69 h 79"/>
              <a:gd name="T6" fmla="*/ 0 w 99"/>
              <a:gd name="T7" fmla="*/ 9 h 79"/>
              <a:gd name="T8" fmla="*/ 10 w 99"/>
              <a:gd name="T9" fmla="*/ 0 h 79"/>
              <a:gd name="T10" fmla="*/ 89 w 99"/>
              <a:gd name="T11" fmla="*/ 0 h 79"/>
              <a:gd name="T12" fmla="*/ 99 w 99"/>
              <a:gd name="T13" fmla="*/ 9 h 79"/>
              <a:gd name="T14" fmla="*/ 99 w 99"/>
              <a:gd name="T15" fmla="*/ 69 h 79"/>
              <a:gd name="T16" fmla="*/ 89 w 99"/>
              <a:gd name="T17" fmla="*/ 79 h 79"/>
              <a:gd name="T18" fmla="*/ 10 w 99"/>
              <a:gd name="T19" fmla="*/ 5 h 79"/>
              <a:gd name="T20" fmla="*/ 5 w 99"/>
              <a:gd name="T21" fmla="*/ 9 h 79"/>
              <a:gd name="T22" fmla="*/ 5 w 99"/>
              <a:gd name="T23" fmla="*/ 69 h 79"/>
              <a:gd name="T24" fmla="*/ 10 w 99"/>
              <a:gd name="T25" fmla="*/ 74 h 79"/>
              <a:gd name="T26" fmla="*/ 89 w 99"/>
              <a:gd name="T27" fmla="*/ 74 h 79"/>
              <a:gd name="T28" fmla="*/ 94 w 99"/>
              <a:gd name="T29" fmla="*/ 69 h 79"/>
              <a:gd name="T30" fmla="*/ 94 w 99"/>
              <a:gd name="T31" fmla="*/ 9 h 79"/>
              <a:gd name="T32" fmla="*/ 89 w 99"/>
              <a:gd name="T33" fmla="*/ 5 h 79"/>
              <a:gd name="T34" fmla="*/ 10 w 99"/>
              <a:gd name="T35" fmla="*/ 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" h="79">
                <a:moveTo>
                  <a:pt x="89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4" y="79"/>
                  <a:pt x="0" y="74"/>
                  <a:pt x="0" y="6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5" y="0"/>
                  <a:pt x="99" y="4"/>
                  <a:pt x="99" y="9"/>
                </a:cubicBezTo>
                <a:cubicBezTo>
                  <a:pt x="99" y="69"/>
                  <a:pt x="99" y="69"/>
                  <a:pt x="99" y="69"/>
                </a:cubicBezTo>
                <a:cubicBezTo>
                  <a:pt x="99" y="74"/>
                  <a:pt x="95" y="79"/>
                  <a:pt x="89" y="79"/>
                </a:cubicBezTo>
                <a:close/>
                <a:moveTo>
                  <a:pt x="10" y="5"/>
                </a:moveTo>
                <a:cubicBezTo>
                  <a:pt x="7" y="5"/>
                  <a:pt x="5" y="7"/>
                  <a:pt x="5" y="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72"/>
                  <a:pt x="7" y="74"/>
                  <a:pt x="10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92" y="74"/>
                  <a:pt x="94" y="72"/>
                  <a:pt x="94" y="6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7"/>
                  <a:pt x="92" y="5"/>
                  <a:pt x="89" y="5"/>
                </a:cubicBezTo>
                <a:lnTo>
                  <a:pt x="10" y="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72"/>
          <p:cNvSpPr>
            <a:spLocks/>
          </p:cNvSpPr>
          <p:nvPr/>
        </p:nvSpPr>
        <p:spPr bwMode="auto">
          <a:xfrm>
            <a:off x="7178552" y="1374181"/>
            <a:ext cx="546067" cy="391223"/>
          </a:xfrm>
          <a:custGeom>
            <a:avLst/>
            <a:gdLst>
              <a:gd name="T0" fmla="*/ 76 w 76"/>
              <a:gd name="T1" fmla="*/ 49 h 54"/>
              <a:gd name="T2" fmla="*/ 70 w 76"/>
              <a:gd name="T3" fmla="*/ 54 h 54"/>
              <a:gd name="T4" fmla="*/ 6 w 76"/>
              <a:gd name="T5" fmla="*/ 54 h 54"/>
              <a:gd name="T6" fmla="*/ 0 w 76"/>
              <a:gd name="T7" fmla="*/ 49 h 54"/>
              <a:gd name="T8" fmla="*/ 0 w 76"/>
              <a:gd name="T9" fmla="*/ 6 h 54"/>
              <a:gd name="T10" fmla="*/ 6 w 76"/>
              <a:gd name="T11" fmla="*/ 0 h 54"/>
              <a:gd name="T12" fmla="*/ 70 w 76"/>
              <a:gd name="T13" fmla="*/ 0 h 54"/>
              <a:gd name="T14" fmla="*/ 76 w 76"/>
              <a:gd name="T15" fmla="*/ 6 h 54"/>
              <a:gd name="T16" fmla="*/ 76 w 76"/>
              <a:gd name="T17" fmla="*/ 4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54">
                <a:moveTo>
                  <a:pt x="76" y="49"/>
                </a:moveTo>
                <a:cubicBezTo>
                  <a:pt x="76" y="52"/>
                  <a:pt x="73" y="54"/>
                  <a:pt x="70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2" y="54"/>
                  <a:pt x="0" y="52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3" y="0"/>
                  <a:pt x="76" y="3"/>
                  <a:pt x="76" y="6"/>
                </a:cubicBezTo>
                <a:lnTo>
                  <a:pt x="76" y="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173"/>
          <p:cNvSpPr>
            <a:spLocks/>
          </p:cNvSpPr>
          <p:nvPr/>
        </p:nvSpPr>
        <p:spPr bwMode="auto">
          <a:xfrm>
            <a:off x="7308129" y="1969526"/>
            <a:ext cx="259478" cy="45719"/>
          </a:xfrm>
          <a:custGeom>
            <a:avLst/>
            <a:gdLst>
              <a:gd name="T0" fmla="*/ 36 w 36"/>
              <a:gd name="T1" fmla="*/ 3 h 6"/>
              <a:gd name="T2" fmla="*/ 33 w 36"/>
              <a:gd name="T3" fmla="*/ 6 h 6"/>
              <a:gd name="T4" fmla="*/ 3 w 36"/>
              <a:gd name="T5" fmla="*/ 6 h 6"/>
              <a:gd name="T6" fmla="*/ 0 w 36"/>
              <a:gd name="T7" fmla="*/ 3 h 6"/>
              <a:gd name="T8" fmla="*/ 0 w 36"/>
              <a:gd name="T9" fmla="*/ 3 h 6"/>
              <a:gd name="T10" fmla="*/ 3 w 36"/>
              <a:gd name="T11" fmla="*/ 0 h 6"/>
              <a:gd name="T12" fmla="*/ 33 w 36"/>
              <a:gd name="T13" fmla="*/ 0 h 6"/>
              <a:gd name="T14" fmla="*/ 36 w 36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">
                <a:moveTo>
                  <a:pt x="36" y="3"/>
                </a:moveTo>
                <a:cubicBezTo>
                  <a:pt x="36" y="4"/>
                  <a:pt x="35" y="6"/>
                  <a:pt x="33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1"/>
                  <a:pt x="36" y="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74"/>
          <p:cNvSpPr>
            <a:spLocks noEditPoints="1"/>
          </p:cNvSpPr>
          <p:nvPr/>
        </p:nvSpPr>
        <p:spPr bwMode="auto">
          <a:xfrm>
            <a:off x="6809744" y="1726651"/>
            <a:ext cx="294334" cy="179963"/>
          </a:xfrm>
          <a:custGeom>
            <a:avLst/>
            <a:gdLst>
              <a:gd name="T0" fmla="*/ 0 w 41"/>
              <a:gd name="T1" fmla="*/ 17 h 25"/>
              <a:gd name="T2" fmla="*/ 8 w 41"/>
              <a:gd name="T3" fmla="*/ 25 h 25"/>
              <a:gd name="T4" fmla="*/ 34 w 41"/>
              <a:gd name="T5" fmla="*/ 25 h 25"/>
              <a:gd name="T6" fmla="*/ 41 w 41"/>
              <a:gd name="T7" fmla="*/ 17 h 25"/>
              <a:gd name="T8" fmla="*/ 41 w 41"/>
              <a:gd name="T9" fmla="*/ 0 h 25"/>
              <a:gd name="T10" fmla="*/ 0 w 41"/>
              <a:gd name="T11" fmla="*/ 0 h 25"/>
              <a:gd name="T12" fmla="*/ 0 w 41"/>
              <a:gd name="T13" fmla="*/ 17 h 25"/>
              <a:gd name="T14" fmla="*/ 21 w 41"/>
              <a:gd name="T15" fmla="*/ 11 h 25"/>
              <a:gd name="T16" fmla="*/ 24 w 41"/>
              <a:gd name="T17" fmla="*/ 15 h 25"/>
              <a:gd name="T18" fmla="*/ 21 w 41"/>
              <a:gd name="T19" fmla="*/ 18 h 25"/>
              <a:gd name="T20" fmla="*/ 17 w 41"/>
              <a:gd name="T21" fmla="*/ 15 h 25"/>
              <a:gd name="T22" fmla="*/ 21 w 41"/>
              <a:gd name="T23" fmla="*/ 1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25">
                <a:moveTo>
                  <a:pt x="0" y="17"/>
                </a:moveTo>
                <a:cubicBezTo>
                  <a:pt x="0" y="22"/>
                  <a:pt x="3" y="25"/>
                  <a:pt x="8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8" y="25"/>
                  <a:pt x="41" y="22"/>
                  <a:pt x="41" y="17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0"/>
                  <a:pt x="0" y="0"/>
                  <a:pt x="0" y="0"/>
                </a:cubicBezTo>
                <a:lnTo>
                  <a:pt x="0" y="17"/>
                </a:lnTo>
                <a:close/>
                <a:moveTo>
                  <a:pt x="21" y="11"/>
                </a:moveTo>
                <a:cubicBezTo>
                  <a:pt x="22" y="11"/>
                  <a:pt x="24" y="13"/>
                  <a:pt x="24" y="15"/>
                </a:cubicBezTo>
                <a:cubicBezTo>
                  <a:pt x="24" y="17"/>
                  <a:pt x="22" y="18"/>
                  <a:pt x="21" y="18"/>
                </a:cubicBezTo>
                <a:cubicBezTo>
                  <a:pt x="19" y="18"/>
                  <a:pt x="17" y="17"/>
                  <a:pt x="17" y="15"/>
                </a:cubicBezTo>
                <a:cubicBezTo>
                  <a:pt x="17" y="13"/>
                  <a:pt x="19" y="11"/>
                  <a:pt x="21" y="1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75"/>
          <p:cNvSpPr>
            <a:spLocks noEditPoints="1"/>
          </p:cNvSpPr>
          <p:nvPr/>
        </p:nvSpPr>
        <p:spPr bwMode="auto">
          <a:xfrm>
            <a:off x="6809744" y="1298403"/>
            <a:ext cx="294334" cy="442082"/>
          </a:xfrm>
          <a:custGeom>
            <a:avLst/>
            <a:gdLst>
              <a:gd name="T0" fmla="*/ 34 w 41"/>
              <a:gd name="T1" fmla="*/ 0 h 61"/>
              <a:gd name="T2" fmla="*/ 8 w 41"/>
              <a:gd name="T3" fmla="*/ 0 h 61"/>
              <a:gd name="T4" fmla="*/ 0 w 41"/>
              <a:gd name="T5" fmla="*/ 7 h 61"/>
              <a:gd name="T6" fmla="*/ 0 w 41"/>
              <a:gd name="T7" fmla="*/ 61 h 61"/>
              <a:gd name="T8" fmla="*/ 41 w 41"/>
              <a:gd name="T9" fmla="*/ 61 h 61"/>
              <a:gd name="T10" fmla="*/ 41 w 41"/>
              <a:gd name="T11" fmla="*/ 7 h 61"/>
              <a:gd name="T12" fmla="*/ 34 w 41"/>
              <a:gd name="T13" fmla="*/ 0 h 61"/>
              <a:gd name="T14" fmla="*/ 35 w 41"/>
              <a:gd name="T15" fmla="*/ 26 h 61"/>
              <a:gd name="T16" fmla="*/ 5 w 41"/>
              <a:gd name="T17" fmla="*/ 26 h 61"/>
              <a:gd name="T18" fmla="*/ 5 w 41"/>
              <a:gd name="T19" fmla="*/ 19 h 61"/>
              <a:gd name="T20" fmla="*/ 35 w 41"/>
              <a:gd name="T21" fmla="*/ 19 h 61"/>
              <a:gd name="T22" fmla="*/ 35 w 41"/>
              <a:gd name="T23" fmla="*/ 26 h 61"/>
              <a:gd name="T24" fmla="*/ 35 w 41"/>
              <a:gd name="T25" fmla="*/ 13 h 61"/>
              <a:gd name="T26" fmla="*/ 5 w 41"/>
              <a:gd name="T27" fmla="*/ 13 h 61"/>
              <a:gd name="T28" fmla="*/ 5 w 41"/>
              <a:gd name="T29" fmla="*/ 6 h 61"/>
              <a:gd name="T30" fmla="*/ 35 w 41"/>
              <a:gd name="T31" fmla="*/ 6 h 61"/>
              <a:gd name="T32" fmla="*/ 35 w 41"/>
              <a:gd name="T33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61">
                <a:moveTo>
                  <a:pt x="34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61"/>
                  <a:pt x="0" y="61"/>
                  <a:pt x="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38" y="0"/>
                  <a:pt x="34" y="0"/>
                </a:cubicBezTo>
                <a:close/>
                <a:moveTo>
                  <a:pt x="35" y="26"/>
                </a:move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35" y="19"/>
                  <a:pt x="35" y="19"/>
                  <a:pt x="35" y="19"/>
                </a:cubicBezTo>
                <a:lnTo>
                  <a:pt x="35" y="26"/>
                </a:lnTo>
                <a:close/>
                <a:moveTo>
                  <a:pt x="35" y="13"/>
                </a:moveTo>
                <a:cubicBezTo>
                  <a:pt x="5" y="13"/>
                  <a:pt x="5" y="13"/>
                  <a:pt x="5" y="13"/>
                </a:cubicBezTo>
                <a:cubicBezTo>
                  <a:pt x="5" y="6"/>
                  <a:pt x="5" y="6"/>
                  <a:pt x="5" y="6"/>
                </a:cubicBezTo>
                <a:cubicBezTo>
                  <a:pt x="35" y="6"/>
                  <a:pt x="35" y="6"/>
                  <a:pt x="35" y="6"/>
                </a:cubicBezTo>
                <a:lnTo>
                  <a:pt x="35" y="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692"/>
          <p:cNvSpPr txBox="1"/>
          <p:nvPr/>
        </p:nvSpPr>
        <p:spPr bwMode="auto">
          <a:xfrm>
            <a:off x="6792111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2719080" y="3152211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4624492" y="3121770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553271" y="3135892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</a:t>
            </a:r>
          </a:p>
        </p:txBody>
      </p:sp>
    </p:spTree>
    <p:extLst>
      <p:ext uri="{BB962C8B-B14F-4D97-AF65-F5344CB8AC3E}">
        <p14:creationId xmlns:p14="http://schemas.microsoft.com/office/powerpoint/2010/main" val="21746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46422" y="1188886"/>
            <a:ext cx="3516312" cy="3100301"/>
            <a:chOff x="839089" y="1335615"/>
            <a:chExt cx="4688114" cy="4557741"/>
          </a:xfrm>
          <a:noFill/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 rot="-297887">
              <a:off x="2464998" y="1335615"/>
              <a:ext cx="1246069" cy="1162675"/>
              <a:chOff x="3291496" y="1520180"/>
              <a:chExt cx="1458832" cy="1361201"/>
            </a:xfrm>
            <a:grpFill/>
          </p:grpSpPr>
          <p:cxnSp>
            <p:nvCxnSpPr>
              <p:cNvPr id="6" name="直接连接符 5"/>
              <p:cNvCxnSpPr>
                <a:endCxn id="8" idx="3"/>
              </p:cNvCxnSpPr>
              <p:nvPr/>
            </p:nvCxnSpPr>
            <p:spPr>
              <a:xfrm rot="297887" flipV="1">
                <a:off x="3291496" y="2251656"/>
                <a:ext cx="637966" cy="550949"/>
              </a:xfrm>
              <a:prstGeom prst="lin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</p:cxnSp>
          <p:cxnSp>
            <p:nvCxnSpPr>
              <p:cNvPr id="7" name="直接连接符 6"/>
              <p:cNvCxnSpPr>
                <a:stCxn id="8" idx="5"/>
              </p:cNvCxnSpPr>
              <p:nvPr/>
            </p:nvCxnSpPr>
            <p:spPr>
              <a:xfrm rot="297887">
                <a:off x="4131366" y="2311593"/>
                <a:ext cx="618962" cy="569778"/>
              </a:xfrm>
              <a:prstGeom prst="lin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</p:cxnSp>
          <p:sp>
            <p:nvSpPr>
              <p:cNvPr id="8" name="椭圆 7"/>
              <p:cNvSpPr/>
              <p:nvPr/>
            </p:nvSpPr>
            <p:spPr>
              <a:xfrm>
                <a:off x="3907429" y="1520180"/>
                <a:ext cx="289916" cy="893862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anchor="ctr"/>
            <a:lstStyle/>
            <a:p>
              <a:pPr algn="ctr" defTabSz="914400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444863" y="2491838"/>
            <a:ext cx="3119437" cy="1029513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4863" y="3456614"/>
            <a:ext cx="3119437" cy="525978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201977" y="1156206"/>
            <a:ext cx="2601913" cy="2857762"/>
            <a:chOff x="6502470" y="1190549"/>
            <a:chExt cx="3467440" cy="3809947"/>
          </a:xfrm>
          <a:solidFill>
            <a:srgbClr val="FF9999"/>
          </a:solidFill>
        </p:grpSpPr>
        <p:grpSp>
          <p:nvGrpSpPr>
            <p:cNvPr id="12" name="组合 11"/>
            <p:cNvGrpSpPr>
              <a:grpSpLocks/>
            </p:cNvGrpSpPr>
            <p:nvPr/>
          </p:nvGrpSpPr>
          <p:grpSpPr bwMode="auto">
            <a:xfrm rot="-297887">
              <a:off x="7515488" y="1190549"/>
              <a:ext cx="1250622" cy="1303564"/>
              <a:chOff x="3107187" y="992862"/>
              <a:chExt cx="1790898" cy="1866713"/>
            </a:xfrm>
            <a:grpFill/>
          </p:grpSpPr>
          <p:cxnSp>
            <p:nvCxnSpPr>
              <p:cNvPr id="14" name="直接连接符 13"/>
              <p:cNvCxnSpPr>
                <a:endCxn id="16" idx="3"/>
              </p:cNvCxnSpPr>
              <p:nvPr/>
            </p:nvCxnSpPr>
            <p:spPr>
              <a:xfrm rot="297887" flipV="1">
                <a:off x="3107187" y="2330956"/>
                <a:ext cx="839341" cy="439118"/>
              </a:xfrm>
              <a:prstGeom prst="line">
                <a:avLst/>
              </a:prstGeom>
              <a:grpFill/>
              <a:ln w="9525" cap="flat">
                <a:solidFill>
                  <a:srgbClr val="FF9999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直接连接符 14"/>
              <p:cNvCxnSpPr>
                <a:stCxn id="16" idx="5"/>
              </p:cNvCxnSpPr>
              <p:nvPr/>
            </p:nvCxnSpPr>
            <p:spPr>
              <a:xfrm rot="297887">
                <a:off x="4146159" y="2399802"/>
                <a:ext cx="751926" cy="459773"/>
              </a:xfrm>
              <a:prstGeom prst="line">
                <a:avLst/>
              </a:prstGeom>
              <a:grpFill/>
              <a:ln w="9525" cap="flat">
                <a:solidFill>
                  <a:srgbClr val="FF9999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3921798" y="992862"/>
                <a:ext cx="287806" cy="1611209"/>
              </a:xfrm>
              <a:prstGeom prst="ellipse">
                <a:avLst/>
              </a:prstGeom>
              <a:grpFill/>
              <a:ln w="12700">
                <a:solidFill>
                  <a:srgbClr val="FF9999"/>
                </a:solidFill>
              </a:ln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grpFill/>
            <a:ln>
              <a:solidFill>
                <a:srgbClr val="FF999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354675" y="2595769"/>
            <a:ext cx="2300287" cy="1269578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4008" y="20727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8935" y="2205498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2350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資料關聯圖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04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4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575115">
            <a:off x="623370" y="1401906"/>
            <a:ext cx="2474497" cy="24490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SubTitle_1"/>
          <p:cNvSpPr/>
          <p:nvPr>
            <p:custDataLst>
              <p:tags r:id="rId1"/>
            </p:custDataLst>
          </p:nvPr>
        </p:nvSpPr>
        <p:spPr>
          <a:xfrm>
            <a:off x="4788024" y="600818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現況與提案</a:t>
            </a:r>
            <a:endParaRPr lang="zh-CN" altLang="en-US" sz="900" kern="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4286797" y="600818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" name="MH_SubTitle_2"/>
          <p:cNvSpPr/>
          <p:nvPr>
            <p:custDataLst>
              <p:tags r:id="rId3"/>
            </p:custDataLst>
          </p:nvPr>
        </p:nvSpPr>
        <p:spPr>
          <a:xfrm>
            <a:off x="4788024" y="1312811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007E5D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noProof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組員分工</a:t>
            </a:r>
            <a:endParaRPr lang="zh-CN" altLang="en-US" sz="9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2"/>
          <p:cNvSpPr/>
          <p:nvPr>
            <p:custDataLst>
              <p:tags r:id="rId4"/>
            </p:custDataLst>
          </p:nvPr>
        </p:nvSpPr>
        <p:spPr>
          <a:xfrm>
            <a:off x="4286797" y="1312811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007E5D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7E5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" name="MH_SubTitle_3"/>
          <p:cNvSpPr/>
          <p:nvPr>
            <p:custDataLst>
              <p:tags r:id="rId5"/>
            </p:custDataLst>
          </p:nvPr>
        </p:nvSpPr>
        <p:spPr>
          <a:xfrm>
            <a:off x="4788024" y="2024805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FF9999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dirty="0">
                <a:solidFill>
                  <a:srgbClr val="FF99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功能架構</a:t>
            </a:r>
            <a:endParaRPr lang="zh-CN" altLang="en-US" sz="900" kern="0" dirty="0">
              <a:solidFill>
                <a:srgbClr val="FF999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4286797" y="2024805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FF9999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3" name="MH_SubTitle_4"/>
          <p:cNvSpPr/>
          <p:nvPr>
            <p:custDataLst>
              <p:tags r:id="rId7"/>
            </p:custDataLst>
          </p:nvPr>
        </p:nvSpPr>
        <p:spPr>
          <a:xfrm>
            <a:off x="4788024" y="2736798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資料關聯圖</a:t>
            </a:r>
            <a:endParaRPr lang="zh-CN" altLang="en-US" sz="900" kern="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4"/>
          <p:cNvSpPr/>
          <p:nvPr>
            <p:custDataLst>
              <p:tags r:id="rId8"/>
            </p:custDataLst>
          </p:nvPr>
        </p:nvSpPr>
        <p:spPr>
          <a:xfrm>
            <a:off x="4286797" y="2736798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5" name="MH_Others_1"/>
          <p:cNvSpPr txBox="1"/>
          <p:nvPr>
            <p:custDataLst>
              <p:tags r:id="rId9"/>
            </p:custDataLst>
          </p:nvPr>
        </p:nvSpPr>
        <p:spPr>
          <a:xfrm>
            <a:off x="838786" y="2101222"/>
            <a:ext cx="2043664" cy="7232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7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</a:t>
            </a:r>
            <a:r>
              <a:rPr kumimoji="0" lang="zh-TW" altLang="en-US" sz="47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錄</a:t>
            </a:r>
            <a:endParaRPr kumimoji="0" lang="zh-CN" altLang="en-US" sz="47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2"/>
          <p:cNvSpPr txBox="1"/>
          <p:nvPr>
            <p:custDataLst>
              <p:tags r:id="rId10"/>
            </p:custDataLst>
          </p:nvPr>
        </p:nvSpPr>
        <p:spPr>
          <a:xfrm>
            <a:off x="849108" y="2824003"/>
            <a:ext cx="2023020" cy="3064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4">
            <a:extLst>
              <a:ext uri="{FF2B5EF4-FFF2-40B4-BE49-F238E27FC236}">
                <a16:creationId xmlns:a16="http://schemas.microsoft.com/office/drawing/2014/main" id="{27576097-3236-4B1A-BF55-496AF1E6829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764607" y="3451616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功能展示</a:t>
            </a:r>
            <a:endParaRPr lang="zh-CN" altLang="en-US" sz="900" kern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MH_Other_4">
            <a:extLst>
              <a:ext uri="{FF2B5EF4-FFF2-40B4-BE49-F238E27FC236}">
                <a16:creationId xmlns:a16="http://schemas.microsoft.com/office/drawing/2014/main" id="{F9B12E2D-163A-44F5-BCA2-7E1622EEBAB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263380" y="3451616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9" name="MH_SubTitle_4">
            <a:extLst>
              <a:ext uri="{FF2B5EF4-FFF2-40B4-BE49-F238E27FC236}">
                <a16:creationId xmlns:a16="http://schemas.microsoft.com/office/drawing/2014/main" id="{1B23AA50-AFBD-472E-81FE-632176C0F8E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769543" y="4163609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心得分享</a:t>
            </a:r>
            <a:endParaRPr lang="zh-CN" altLang="en-US" sz="900" kern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_4">
            <a:extLst>
              <a:ext uri="{FF2B5EF4-FFF2-40B4-BE49-F238E27FC236}">
                <a16:creationId xmlns:a16="http://schemas.microsoft.com/office/drawing/2014/main" id="{F281BA6F-B624-4549-A3A3-109ECC2B54B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68316" y="4163609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826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資料關聯圖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034A208-E3FC-4C53-A572-0D23C5D5C9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BEFF2"/>
              </a:clrFrom>
              <a:clrTo>
                <a:srgbClr val="EBEF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9542"/>
            <a:ext cx="7224973" cy="4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9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考勤制度</a:t>
            </a:r>
          </a:p>
        </p:txBody>
      </p:sp>
      <p:sp>
        <p:nvSpPr>
          <p:cNvPr id="3" name="任意多边形 5">
            <a:extLst>
              <a:ext uri="{FF2B5EF4-FFF2-40B4-BE49-F238E27FC236}">
                <a16:creationId xmlns:a16="http://schemas.microsoft.com/office/drawing/2014/main" id="{A9B10600-91E6-43C4-86CF-21CAAA067D98}"/>
              </a:ext>
            </a:extLst>
          </p:cNvPr>
          <p:cNvSpPr/>
          <p:nvPr/>
        </p:nvSpPr>
        <p:spPr bwMode="auto">
          <a:xfrm>
            <a:off x="2755691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solidFill>
              <a:srgbClr val="FF9999"/>
            </a:solidFill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15BDBDF9-35D7-4E81-9808-39345A6F3A19}"/>
              </a:ext>
            </a:extLst>
          </p:cNvPr>
          <p:cNvSpPr/>
          <p:nvPr/>
        </p:nvSpPr>
        <p:spPr bwMode="auto">
          <a:xfrm>
            <a:off x="1081673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0243C37B-F2B8-48EE-916A-D0D9A2BC11C4}"/>
              </a:ext>
            </a:extLst>
          </p:cNvPr>
          <p:cNvSpPr/>
          <p:nvPr/>
        </p:nvSpPr>
        <p:spPr bwMode="auto">
          <a:xfrm>
            <a:off x="6104919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45DFDEA5-E08C-42C1-A1E2-830F2976761E}"/>
              </a:ext>
            </a:extLst>
          </p:cNvPr>
          <p:cNvSpPr/>
          <p:nvPr/>
        </p:nvSpPr>
        <p:spPr bwMode="auto">
          <a:xfrm>
            <a:off x="4438044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chemeClr val="accent5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7D2045-5362-4259-932A-A3364C87F05D}"/>
              </a:ext>
            </a:extLst>
          </p:cNvPr>
          <p:cNvSpPr/>
          <p:nvPr/>
        </p:nvSpPr>
        <p:spPr>
          <a:xfrm>
            <a:off x="1224140" y="2028479"/>
            <a:ext cx="1010519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上班规定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47">
            <a:extLst>
              <a:ext uri="{FF2B5EF4-FFF2-40B4-BE49-F238E27FC236}">
                <a16:creationId xmlns:a16="http://schemas.microsoft.com/office/drawing/2014/main" id="{72CD400D-8E98-41BF-866C-AC16365F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18" y="2394246"/>
            <a:ext cx="2036713" cy="154657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工作制    </a:t>
            </a: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上午：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09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：00  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下午：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     </a:t>
            </a: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指纹刷卡记录考勤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漏打卡、无故不打卡均视为旷工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严禁代打卡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556645-3225-4855-8A62-4F16ECFE7A16}"/>
              </a:ext>
            </a:extLst>
          </p:cNvPr>
          <p:cNvSpPr/>
          <p:nvPr/>
        </p:nvSpPr>
        <p:spPr>
          <a:xfrm>
            <a:off x="3427484" y="2034676"/>
            <a:ext cx="574502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迟到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47">
            <a:extLst>
              <a:ext uri="{FF2B5EF4-FFF2-40B4-BE49-F238E27FC236}">
                <a16:creationId xmlns:a16="http://schemas.microsoft.com/office/drawing/2014/main" id="{283B5438-211E-4271-B78E-A2174254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672" y="2401939"/>
            <a:ext cx="1718939" cy="121417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员工晚于规定上班时间到岗、且未超过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分钟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的；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公司原则上允许每月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次的迟到情况，超过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次即按迟到处理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038E77-B323-42FE-B155-AEC05ABB5C62}"/>
              </a:ext>
            </a:extLst>
          </p:cNvPr>
          <p:cNvSpPr/>
          <p:nvPr/>
        </p:nvSpPr>
        <p:spPr>
          <a:xfrm>
            <a:off x="5045309" y="2071085"/>
            <a:ext cx="574502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早退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7">
            <a:extLst>
              <a:ext uri="{FF2B5EF4-FFF2-40B4-BE49-F238E27FC236}">
                <a16:creationId xmlns:a16="http://schemas.microsoft.com/office/drawing/2014/main" id="{AE923C50-D50B-4E75-B05A-50404CF9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157" y="2401939"/>
            <a:ext cx="1416248" cy="90024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员工早于规定下班时间离岗，且未超过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分钟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的；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1EAE2-41F1-452A-B649-474EC59428C0}"/>
              </a:ext>
            </a:extLst>
          </p:cNvPr>
          <p:cNvSpPr/>
          <p:nvPr/>
        </p:nvSpPr>
        <p:spPr>
          <a:xfrm>
            <a:off x="6713610" y="2034676"/>
            <a:ext cx="574502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旷工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06EC5A37-7A69-4171-96F9-5CF4E344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140" y="2394244"/>
            <a:ext cx="1991173" cy="193129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员工未办理请假手续，或请假手续尚未获批即擅自离岗的；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假期届满且无续假仍未到岗的；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晚于规定的上班时间或早于规定的下班时间超过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30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分钟的；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上、下班未打卡的；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违法乱纪被公安机关拘留、甚至逮捕的；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用不正当手段，骗取、涂改、伪造休息休假证明的。 </a:t>
            </a:r>
          </a:p>
        </p:txBody>
      </p:sp>
      <p:sp>
        <p:nvSpPr>
          <p:cNvPr id="15" name="文本框 97">
            <a:extLst>
              <a:ext uri="{FF2B5EF4-FFF2-40B4-BE49-F238E27FC236}">
                <a16:creationId xmlns:a16="http://schemas.microsoft.com/office/drawing/2014/main" id="{F3DB3EE2-1B57-4D57-8E39-6D8B95D66E66}"/>
              </a:ext>
            </a:extLst>
          </p:cNvPr>
          <p:cNvSpPr txBox="1"/>
          <p:nvPr/>
        </p:nvSpPr>
        <p:spPr bwMode="auto">
          <a:xfrm>
            <a:off x="1236964" y="1270870"/>
            <a:ext cx="1668065" cy="42986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3000" b="1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上班规定</a:t>
            </a:r>
            <a:endParaRPr lang="zh-CN" altLang="en-US" sz="30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94">
            <a:extLst>
              <a:ext uri="{FF2B5EF4-FFF2-40B4-BE49-F238E27FC236}">
                <a16:creationId xmlns:a16="http://schemas.microsoft.com/office/drawing/2014/main" id="{D93983FB-6EE5-492B-A702-77B1C3F0EF78}"/>
              </a:ext>
            </a:extLst>
          </p:cNvPr>
          <p:cNvSpPr txBox="1"/>
          <p:nvPr/>
        </p:nvSpPr>
        <p:spPr bwMode="auto">
          <a:xfrm>
            <a:off x="2977144" y="1278049"/>
            <a:ext cx="1622822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 到</a:t>
            </a:r>
            <a:endParaRPr lang="zh-CN" altLang="en-US" sz="21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03">
            <a:extLst>
              <a:ext uri="{FF2B5EF4-FFF2-40B4-BE49-F238E27FC236}">
                <a16:creationId xmlns:a16="http://schemas.microsoft.com/office/drawing/2014/main" id="{EDA68690-FF9E-4B9F-B1A4-E70DD482FB2A}"/>
              </a:ext>
            </a:extLst>
          </p:cNvPr>
          <p:cNvSpPr txBox="1"/>
          <p:nvPr/>
        </p:nvSpPr>
        <p:spPr bwMode="auto">
          <a:xfrm>
            <a:off x="4594611" y="1262180"/>
            <a:ext cx="1604963" cy="4472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 退</a:t>
            </a:r>
            <a:endParaRPr lang="zh-CN" altLang="en-US" sz="21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00">
            <a:extLst>
              <a:ext uri="{FF2B5EF4-FFF2-40B4-BE49-F238E27FC236}">
                <a16:creationId xmlns:a16="http://schemas.microsoft.com/office/drawing/2014/main" id="{ABD673E8-8A5D-42AB-9ED0-1200AF67CA53}"/>
              </a:ext>
            </a:extLst>
          </p:cNvPr>
          <p:cNvSpPr txBox="1"/>
          <p:nvPr/>
        </p:nvSpPr>
        <p:spPr bwMode="auto">
          <a:xfrm>
            <a:off x="6220405" y="1278049"/>
            <a:ext cx="1622822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defRPr/>
            </a:pPr>
            <a:r>
              <a:rPr lang="zh-CN" altLang="en-US" sz="21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 工</a:t>
            </a:r>
            <a:endParaRPr lang="zh-CN" altLang="en-US" sz="2100" baseline="-3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考勤制度</a:t>
            </a:r>
          </a:p>
        </p:txBody>
      </p:sp>
      <p:sp>
        <p:nvSpPr>
          <p:cNvPr id="3" name="任意多边形 5">
            <a:extLst>
              <a:ext uri="{FF2B5EF4-FFF2-40B4-BE49-F238E27FC236}">
                <a16:creationId xmlns:a16="http://schemas.microsoft.com/office/drawing/2014/main" id="{8BDF3D18-7877-4938-B900-47DB0A58F49C}"/>
              </a:ext>
            </a:extLst>
          </p:cNvPr>
          <p:cNvSpPr/>
          <p:nvPr/>
        </p:nvSpPr>
        <p:spPr bwMode="auto">
          <a:xfrm>
            <a:off x="3072447" y="1055704"/>
            <a:ext cx="2770585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CDA89AE6-6991-49B1-8965-75168177498F}"/>
              </a:ext>
            </a:extLst>
          </p:cNvPr>
          <p:cNvSpPr/>
          <p:nvPr/>
        </p:nvSpPr>
        <p:spPr bwMode="auto">
          <a:xfrm>
            <a:off x="707795" y="1055704"/>
            <a:ext cx="2770585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384CD178-84E7-434E-94D4-02D60DAA95FE}"/>
              </a:ext>
            </a:extLst>
          </p:cNvPr>
          <p:cNvSpPr/>
          <p:nvPr/>
        </p:nvSpPr>
        <p:spPr bwMode="auto">
          <a:xfrm>
            <a:off x="5442383" y="1055704"/>
            <a:ext cx="2770584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10D732-D678-4AAF-B176-72EA12349895}"/>
              </a:ext>
            </a:extLst>
          </p:cNvPr>
          <p:cNvSpPr/>
          <p:nvPr/>
        </p:nvSpPr>
        <p:spPr>
          <a:xfrm>
            <a:off x="945243" y="2122506"/>
            <a:ext cx="1485008" cy="32277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全勤与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全勤奖励</a:t>
            </a:r>
            <a:endParaRPr lang="zh-CN" altLang="en-US" sz="15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47">
            <a:extLst>
              <a:ext uri="{FF2B5EF4-FFF2-40B4-BE49-F238E27FC236}">
                <a16:creationId xmlns:a16="http://schemas.microsoft.com/office/drawing/2014/main" id="{1E1B014B-5CA7-4C2B-8D33-11572941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43" y="2482074"/>
            <a:ext cx="1485008" cy="6232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全勤：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全月无请假、迟到、早退、旷工情况的；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54DFE7-8260-484F-897A-2961090789F9}"/>
              </a:ext>
            </a:extLst>
          </p:cNvPr>
          <p:cNvSpPr/>
          <p:nvPr/>
        </p:nvSpPr>
        <p:spPr>
          <a:xfrm>
            <a:off x="3335543" y="2123568"/>
            <a:ext cx="1376004" cy="32277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违规处理</a:t>
            </a:r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</a:t>
            </a:r>
          </a:p>
        </p:txBody>
      </p:sp>
      <p:sp>
        <p:nvSpPr>
          <p:cNvPr id="9" name="矩形 47">
            <a:extLst>
              <a:ext uri="{FF2B5EF4-FFF2-40B4-BE49-F238E27FC236}">
                <a16:creationId xmlns:a16="http://schemas.microsoft.com/office/drawing/2014/main" id="{BC14BCA6-5178-4E52-9E2F-394B3A67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396" y="2495400"/>
            <a:ext cx="1984947" cy="18051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迟到或早退时长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处理办法</a:t>
            </a:r>
          </a:p>
          <a:p>
            <a:pPr eaLnBrk="0" fontAlgn="base" hangingPunct="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5≤T≤15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扣款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</a:t>
            </a:r>
          </a:p>
          <a:p>
            <a:pPr eaLnBrk="0" fontAlgn="base" hangingPunct="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＜T≤30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扣款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</a:t>
            </a:r>
          </a:p>
          <a:p>
            <a:pPr eaLnBrk="0" fontAlgn="base" hangingPunct="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T＞30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视作旷工半天处理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045108-549C-4B4B-BBF8-286F501ADEFA}"/>
              </a:ext>
            </a:extLst>
          </p:cNvPr>
          <p:cNvSpPr/>
          <p:nvPr/>
        </p:nvSpPr>
        <p:spPr>
          <a:xfrm>
            <a:off x="6119433" y="2122506"/>
            <a:ext cx="1376004" cy="32277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违规处理</a:t>
            </a:r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旷工</a:t>
            </a:r>
          </a:p>
        </p:txBody>
      </p:sp>
      <p:sp>
        <p:nvSpPr>
          <p:cNvPr id="11" name="矩形 47">
            <a:extLst>
              <a:ext uri="{FF2B5EF4-FFF2-40B4-BE49-F238E27FC236}">
                <a16:creationId xmlns:a16="http://schemas.microsoft.com/office/drawing/2014/main" id="{12A33FC5-F456-4106-AF12-E82BE293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406" y="2468749"/>
            <a:ext cx="2821781" cy="1941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ts val="1350"/>
              </a:lnSpc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员工旷工，根据旷工时长，按日工资标准的双倍扣罚。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50"/>
              </a:lnSpc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旷工半天的，另予全公司内通报并警告一次。</a:t>
            </a:r>
          </a:p>
          <a:p>
            <a:pPr>
              <a:lnSpc>
                <a:spcPts val="1350"/>
              </a:lnSpc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旷工一天的，另予全公司通报并记过一次。</a:t>
            </a:r>
          </a:p>
          <a:p>
            <a:pPr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连续旷工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天以上或月累计旷工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天或年累计旷工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天以上者，公司除按上述标准罚考勤款外，还将与其解约，且不予支付任何可能存在的经济补偿金或赔偿金等，并保留向其追索赔偿的权利。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C94CDD-29D9-4593-969A-9D603CA16DDD}"/>
              </a:ext>
            </a:extLst>
          </p:cNvPr>
          <p:cNvSpPr/>
          <p:nvPr/>
        </p:nvSpPr>
        <p:spPr>
          <a:xfrm>
            <a:off x="945247" y="3119024"/>
            <a:ext cx="155879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全勤奖励：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员工全勤，当月奖励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100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元全勤奖金。</a:t>
            </a:r>
          </a:p>
        </p:txBody>
      </p:sp>
      <p:sp>
        <p:nvSpPr>
          <p:cNvPr id="13" name="文本框 73">
            <a:extLst>
              <a:ext uri="{FF2B5EF4-FFF2-40B4-BE49-F238E27FC236}">
                <a16:creationId xmlns:a16="http://schemas.microsoft.com/office/drawing/2014/main" id="{EB5C1B3E-30FA-4356-98D5-09207536130E}"/>
              </a:ext>
            </a:extLst>
          </p:cNvPr>
          <p:cNvSpPr txBox="1"/>
          <p:nvPr/>
        </p:nvSpPr>
        <p:spPr bwMode="auto">
          <a:xfrm>
            <a:off x="3392329" y="1296806"/>
            <a:ext cx="2344077" cy="415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zh-CN"/>
            </a:defPPr>
            <a:lvl1pPr>
              <a:defRPr>
                <a:cs typeface="+mn-ea"/>
              </a:defRPr>
            </a:lvl1pPr>
          </a:lstStyle>
          <a:p>
            <a:pPr algn="ctr" defTabSz="685749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违规处理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迟到</a:t>
            </a:r>
          </a:p>
        </p:txBody>
      </p:sp>
      <p:sp>
        <p:nvSpPr>
          <p:cNvPr id="14" name="文本框 82">
            <a:extLst>
              <a:ext uri="{FF2B5EF4-FFF2-40B4-BE49-F238E27FC236}">
                <a16:creationId xmlns:a16="http://schemas.microsoft.com/office/drawing/2014/main" id="{11FA42C3-B5A2-44E9-90A5-BF805B829B91}"/>
              </a:ext>
            </a:extLst>
          </p:cNvPr>
          <p:cNvSpPr txBox="1"/>
          <p:nvPr/>
        </p:nvSpPr>
        <p:spPr bwMode="auto">
          <a:xfrm>
            <a:off x="5789781" y="1301646"/>
            <a:ext cx="2318280" cy="39658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违规处理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旷工</a:t>
            </a:r>
            <a:endParaRPr lang="zh-CN" altLang="en-US" sz="18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76">
            <a:extLst>
              <a:ext uri="{FF2B5EF4-FFF2-40B4-BE49-F238E27FC236}">
                <a16:creationId xmlns:a16="http://schemas.microsoft.com/office/drawing/2014/main" id="{8050C7DC-AF3B-4BAD-9A0A-2ADDEA188C75}"/>
              </a:ext>
            </a:extLst>
          </p:cNvPr>
          <p:cNvSpPr txBox="1"/>
          <p:nvPr/>
        </p:nvSpPr>
        <p:spPr bwMode="auto">
          <a:xfrm>
            <a:off x="995001" y="1301646"/>
            <a:ext cx="2409428" cy="39658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全勤与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全勤奖励</a:t>
            </a:r>
            <a:endParaRPr lang="zh-CN" altLang="en-US" sz="1800" baseline="-3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假期管理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2" y="1611713"/>
            <a:ext cx="3539412" cy="2198821"/>
          </a:xfrm>
          <a:prstGeom prst="rect">
            <a:avLst/>
          </a:prstGeom>
        </p:spPr>
      </p:pic>
      <p:sp>
        <p:nvSpPr>
          <p:cNvPr id="4" name="Rectangle 2"/>
          <p:cNvSpPr/>
          <p:nvPr/>
        </p:nvSpPr>
        <p:spPr>
          <a:xfrm>
            <a:off x="4515908" y="1491647"/>
            <a:ext cx="342945" cy="3429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5" name="Rectangle 2"/>
          <p:cNvSpPr/>
          <p:nvPr/>
        </p:nvSpPr>
        <p:spPr>
          <a:xfrm>
            <a:off x="4515908" y="2477288"/>
            <a:ext cx="342945" cy="342945"/>
          </a:xfrm>
          <a:prstGeom prst="rect">
            <a:avLst/>
          </a:prstGeom>
          <a:solidFill>
            <a:srgbClr val="007E5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5075330" y="2241888"/>
            <a:ext cx="3516253" cy="920242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单击此处添加文字阐述，添加简短问题说明文字，具体说明文字在此处添加此处单击此处添加文字阐述，</a:t>
            </a:r>
          </a:p>
        </p:txBody>
      </p:sp>
      <p:sp>
        <p:nvSpPr>
          <p:cNvPr id="7" name="Rectangle 2"/>
          <p:cNvSpPr/>
          <p:nvPr/>
        </p:nvSpPr>
        <p:spPr>
          <a:xfrm>
            <a:off x="4515908" y="3467587"/>
            <a:ext cx="342945" cy="342945"/>
          </a:xfrm>
          <a:prstGeom prst="rect">
            <a:avLst/>
          </a:prstGeom>
          <a:solidFill>
            <a:srgbClr val="FF9999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5075330" y="3232189"/>
            <a:ext cx="3516253" cy="920242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单击此处添加文字阐述，添加简短问题说明文字，具体说明文字在此处添加此处单击此处添加文字阐述，</a:t>
            </a:r>
          </a:p>
        </p:txBody>
      </p:sp>
      <p:sp>
        <p:nvSpPr>
          <p:cNvPr id="9" name="TextBox 54"/>
          <p:cNvSpPr txBox="1"/>
          <p:nvPr/>
        </p:nvSpPr>
        <p:spPr>
          <a:xfrm rot="21328593">
            <a:off x="1535812" y="2426607"/>
            <a:ext cx="2446805" cy="623237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法定节假日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5330" y="1256247"/>
            <a:ext cx="3516253" cy="920242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单击此处添加文字阐述，添加简短问题说明文字，具体说明文字在此处添加此处单击此处添加文字阐述，</a:t>
            </a:r>
          </a:p>
        </p:txBody>
      </p:sp>
    </p:spTree>
    <p:extLst>
      <p:ext uri="{BB962C8B-B14F-4D97-AF65-F5344CB8AC3E}">
        <p14:creationId xmlns:p14="http://schemas.microsoft.com/office/powerpoint/2010/main" val="25694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功能展示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</a:t>
              </a:r>
              <a:r>
                <a:rPr lang="en-US" altLang="zh-TW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5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35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财务制度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1237408" y="1356197"/>
            <a:ext cx="1785000" cy="2748787"/>
          </a:xfrm>
          <a:prstGeom prst="flowChartDecision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决策 36"/>
          <p:cNvSpPr/>
          <p:nvPr/>
        </p:nvSpPr>
        <p:spPr>
          <a:xfrm flipH="1" flipV="1">
            <a:off x="2088071" y="1371481"/>
            <a:ext cx="2638228" cy="137441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4373"/>
              <a:gd name="connsiteY0" fmla="*/ 587 h 10000"/>
              <a:gd name="connsiteX1" fmla="*/ 9373 w 14373"/>
              <a:gd name="connsiteY1" fmla="*/ 0 h 10000"/>
              <a:gd name="connsiteX2" fmla="*/ 14373 w 14373"/>
              <a:gd name="connsiteY2" fmla="*/ 5000 h 10000"/>
              <a:gd name="connsiteX3" fmla="*/ 9373 w 14373"/>
              <a:gd name="connsiteY3" fmla="*/ 10000 h 10000"/>
              <a:gd name="connsiteX4" fmla="*/ 0 w 14373"/>
              <a:gd name="connsiteY4" fmla="*/ 587 h 10000"/>
              <a:gd name="connsiteX0" fmla="*/ 0 w 14780"/>
              <a:gd name="connsiteY0" fmla="*/ 72 h 10000"/>
              <a:gd name="connsiteX1" fmla="*/ 9780 w 14780"/>
              <a:gd name="connsiteY1" fmla="*/ 0 h 10000"/>
              <a:gd name="connsiteX2" fmla="*/ 14780 w 14780"/>
              <a:gd name="connsiteY2" fmla="*/ 5000 h 10000"/>
              <a:gd name="connsiteX3" fmla="*/ 9780 w 14780"/>
              <a:gd name="connsiteY3" fmla="*/ 10000 h 10000"/>
              <a:gd name="connsiteX4" fmla="*/ 0 w 14780"/>
              <a:gd name="connsiteY4" fmla="*/ 72 h 10000"/>
              <a:gd name="connsiteX0" fmla="*/ 0 w 14780"/>
              <a:gd name="connsiteY0" fmla="*/ 72 h 5439"/>
              <a:gd name="connsiteX1" fmla="*/ 9780 w 14780"/>
              <a:gd name="connsiteY1" fmla="*/ 0 h 5439"/>
              <a:gd name="connsiteX2" fmla="*/ 14780 w 14780"/>
              <a:gd name="connsiteY2" fmla="*/ 5000 h 5439"/>
              <a:gd name="connsiteX3" fmla="*/ 5407 w 14780"/>
              <a:gd name="connsiteY3" fmla="*/ 5439 h 5439"/>
              <a:gd name="connsiteX4" fmla="*/ 0 w 14780"/>
              <a:gd name="connsiteY4" fmla="*/ 72 h 5439"/>
              <a:gd name="connsiteX0" fmla="*/ 0 w 10000"/>
              <a:gd name="connsiteY0" fmla="*/ 132 h 9193"/>
              <a:gd name="connsiteX1" fmla="*/ 6617 w 10000"/>
              <a:gd name="connsiteY1" fmla="*/ 0 h 9193"/>
              <a:gd name="connsiteX2" fmla="*/ 10000 w 10000"/>
              <a:gd name="connsiteY2" fmla="*/ 9193 h 9193"/>
              <a:gd name="connsiteX3" fmla="*/ 3383 w 10000"/>
              <a:gd name="connsiteY3" fmla="*/ 9189 h 9193"/>
              <a:gd name="connsiteX4" fmla="*/ 0 w 10000"/>
              <a:gd name="connsiteY4" fmla="*/ 132 h 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193">
                <a:moveTo>
                  <a:pt x="0" y="132"/>
                </a:moveTo>
                <a:lnTo>
                  <a:pt x="6617" y="0"/>
                </a:lnTo>
                <a:lnTo>
                  <a:pt x="10000" y="9193"/>
                </a:lnTo>
                <a:lnTo>
                  <a:pt x="3383" y="9189"/>
                </a:lnTo>
                <a:lnTo>
                  <a:pt x="0" y="132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决策 36"/>
          <p:cNvSpPr/>
          <p:nvPr/>
        </p:nvSpPr>
        <p:spPr>
          <a:xfrm flipV="1">
            <a:off x="2108105" y="2730591"/>
            <a:ext cx="2638228" cy="137441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4373"/>
              <a:gd name="connsiteY0" fmla="*/ 587 h 10000"/>
              <a:gd name="connsiteX1" fmla="*/ 9373 w 14373"/>
              <a:gd name="connsiteY1" fmla="*/ 0 h 10000"/>
              <a:gd name="connsiteX2" fmla="*/ 14373 w 14373"/>
              <a:gd name="connsiteY2" fmla="*/ 5000 h 10000"/>
              <a:gd name="connsiteX3" fmla="*/ 9373 w 14373"/>
              <a:gd name="connsiteY3" fmla="*/ 10000 h 10000"/>
              <a:gd name="connsiteX4" fmla="*/ 0 w 14373"/>
              <a:gd name="connsiteY4" fmla="*/ 587 h 10000"/>
              <a:gd name="connsiteX0" fmla="*/ 0 w 14780"/>
              <a:gd name="connsiteY0" fmla="*/ 72 h 10000"/>
              <a:gd name="connsiteX1" fmla="*/ 9780 w 14780"/>
              <a:gd name="connsiteY1" fmla="*/ 0 h 10000"/>
              <a:gd name="connsiteX2" fmla="*/ 14780 w 14780"/>
              <a:gd name="connsiteY2" fmla="*/ 5000 h 10000"/>
              <a:gd name="connsiteX3" fmla="*/ 9780 w 14780"/>
              <a:gd name="connsiteY3" fmla="*/ 10000 h 10000"/>
              <a:gd name="connsiteX4" fmla="*/ 0 w 14780"/>
              <a:gd name="connsiteY4" fmla="*/ 72 h 10000"/>
              <a:gd name="connsiteX0" fmla="*/ 0 w 14780"/>
              <a:gd name="connsiteY0" fmla="*/ 72 h 5439"/>
              <a:gd name="connsiteX1" fmla="*/ 9780 w 14780"/>
              <a:gd name="connsiteY1" fmla="*/ 0 h 5439"/>
              <a:gd name="connsiteX2" fmla="*/ 14780 w 14780"/>
              <a:gd name="connsiteY2" fmla="*/ 5000 h 5439"/>
              <a:gd name="connsiteX3" fmla="*/ 5407 w 14780"/>
              <a:gd name="connsiteY3" fmla="*/ 5439 h 5439"/>
              <a:gd name="connsiteX4" fmla="*/ 0 w 14780"/>
              <a:gd name="connsiteY4" fmla="*/ 72 h 5439"/>
              <a:gd name="connsiteX0" fmla="*/ 0 w 10000"/>
              <a:gd name="connsiteY0" fmla="*/ 132 h 9193"/>
              <a:gd name="connsiteX1" fmla="*/ 6617 w 10000"/>
              <a:gd name="connsiteY1" fmla="*/ 0 h 9193"/>
              <a:gd name="connsiteX2" fmla="*/ 10000 w 10000"/>
              <a:gd name="connsiteY2" fmla="*/ 9193 h 9193"/>
              <a:gd name="connsiteX3" fmla="*/ 3383 w 10000"/>
              <a:gd name="connsiteY3" fmla="*/ 9189 h 9193"/>
              <a:gd name="connsiteX4" fmla="*/ 0 w 10000"/>
              <a:gd name="connsiteY4" fmla="*/ 132 h 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193">
                <a:moveTo>
                  <a:pt x="0" y="132"/>
                </a:moveTo>
                <a:lnTo>
                  <a:pt x="6617" y="0"/>
                </a:lnTo>
                <a:lnTo>
                  <a:pt x="10000" y="9193"/>
                </a:lnTo>
                <a:lnTo>
                  <a:pt x="3383" y="9189"/>
                </a:lnTo>
                <a:lnTo>
                  <a:pt x="0" y="13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609858" y="2270913"/>
            <a:ext cx="996494" cy="71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00" tIns="33700" rIns="67400" bIns="3370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财务报销流程</a:t>
            </a:r>
          </a:p>
        </p:txBody>
      </p:sp>
      <p:sp>
        <p:nvSpPr>
          <p:cNvPr id="7" name="Text Box 99"/>
          <p:cNvSpPr txBox="1">
            <a:spLocks noChangeArrowheads="1"/>
          </p:cNvSpPr>
          <p:nvPr/>
        </p:nvSpPr>
        <p:spPr bwMode="auto">
          <a:xfrm>
            <a:off x="2768534" y="1767352"/>
            <a:ext cx="1285151" cy="62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00" tIns="33700" rIns="67400" bIns="3370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差旅费报销规定</a:t>
            </a:r>
          </a:p>
        </p:txBody>
      </p:sp>
      <p:sp>
        <p:nvSpPr>
          <p:cNvPr id="8" name="Line 548"/>
          <p:cNvSpPr>
            <a:spLocks noChangeShapeType="1"/>
          </p:cNvSpPr>
          <p:nvPr/>
        </p:nvSpPr>
        <p:spPr bwMode="auto">
          <a:xfrm>
            <a:off x="3824147" y="2078380"/>
            <a:ext cx="1109605" cy="0"/>
          </a:xfrm>
          <a:prstGeom prst="line">
            <a:avLst/>
          </a:prstGeom>
          <a:noFill/>
          <a:ln w="19050">
            <a:solidFill>
              <a:srgbClr val="FF9999"/>
            </a:solidFill>
            <a:prstDash val="dash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2" rIns="91426" bIns="45712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文本框 31"/>
          <p:cNvSpPr txBox="1"/>
          <p:nvPr/>
        </p:nvSpPr>
        <p:spPr>
          <a:xfrm>
            <a:off x="4998355" y="1767352"/>
            <a:ext cx="3042404" cy="74634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10" name="Text Box 99"/>
          <p:cNvSpPr txBox="1">
            <a:spLocks noChangeArrowheads="1"/>
          </p:cNvSpPr>
          <p:nvPr/>
        </p:nvSpPr>
        <p:spPr bwMode="auto">
          <a:xfrm>
            <a:off x="2868586" y="2985300"/>
            <a:ext cx="1317377" cy="62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00" tIns="33700" rIns="67400" bIns="3370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费用报销相关规定</a:t>
            </a:r>
          </a:p>
        </p:txBody>
      </p:sp>
      <p:sp>
        <p:nvSpPr>
          <p:cNvPr id="11" name="Line 548"/>
          <p:cNvSpPr>
            <a:spLocks noChangeShapeType="1"/>
          </p:cNvSpPr>
          <p:nvPr/>
        </p:nvSpPr>
        <p:spPr bwMode="auto">
          <a:xfrm>
            <a:off x="3832939" y="3320282"/>
            <a:ext cx="1109605" cy="0"/>
          </a:xfrm>
          <a:prstGeom prst="line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dash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2" rIns="91426" bIns="45712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34"/>
          <p:cNvSpPr txBox="1"/>
          <p:nvPr/>
        </p:nvSpPr>
        <p:spPr>
          <a:xfrm>
            <a:off x="4998355" y="3059924"/>
            <a:ext cx="3042404" cy="74634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薪酬政策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1717204" y="1139378"/>
            <a:ext cx="2065737" cy="48523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2"/>
          <p:cNvSpPr>
            <a:spLocks noEditPoints="1"/>
          </p:cNvSpPr>
          <p:nvPr/>
        </p:nvSpPr>
        <p:spPr bwMode="auto">
          <a:xfrm>
            <a:off x="1127758" y="1139380"/>
            <a:ext cx="419960" cy="421796"/>
          </a:xfrm>
          <a:custGeom>
            <a:avLst/>
            <a:gdLst>
              <a:gd name="T0" fmla="*/ 2147483646 w 85"/>
              <a:gd name="T1" fmla="*/ 2147483646 h 85"/>
              <a:gd name="T2" fmla="*/ 2147483646 w 85"/>
              <a:gd name="T3" fmla="*/ 2147483646 h 85"/>
              <a:gd name="T4" fmla="*/ 2147483646 w 85"/>
              <a:gd name="T5" fmla="*/ 2147483646 h 85"/>
              <a:gd name="T6" fmla="*/ 2147483646 w 85"/>
              <a:gd name="T7" fmla="*/ 2147483646 h 85"/>
              <a:gd name="T8" fmla="*/ 2147483646 w 85"/>
              <a:gd name="T9" fmla="*/ 2147483646 h 85"/>
              <a:gd name="T10" fmla="*/ 2147483646 w 85"/>
              <a:gd name="T11" fmla="*/ 2147483646 h 85"/>
              <a:gd name="T12" fmla="*/ 2147483646 w 85"/>
              <a:gd name="T13" fmla="*/ 2147483646 h 85"/>
              <a:gd name="T14" fmla="*/ 2147483646 w 85"/>
              <a:gd name="T15" fmla="*/ 2147483646 h 85"/>
              <a:gd name="T16" fmla="*/ 2147483646 w 85"/>
              <a:gd name="T17" fmla="*/ 2147483646 h 85"/>
              <a:gd name="T18" fmla="*/ 2147483646 w 85"/>
              <a:gd name="T19" fmla="*/ 2147483646 h 85"/>
              <a:gd name="T20" fmla="*/ 2147483646 w 85"/>
              <a:gd name="T21" fmla="*/ 2147483646 h 85"/>
              <a:gd name="T22" fmla="*/ 2147483646 w 85"/>
              <a:gd name="T23" fmla="*/ 2147483646 h 85"/>
              <a:gd name="T24" fmla="*/ 2147483646 w 85"/>
              <a:gd name="T25" fmla="*/ 2147483646 h 85"/>
              <a:gd name="T26" fmla="*/ 2147483646 w 85"/>
              <a:gd name="T27" fmla="*/ 2147483646 h 85"/>
              <a:gd name="T28" fmla="*/ 2147483646 w 85"/>
              <a:gd name="T29" fmla="*/ 2147483646 h 85"/>
              <a:gd name="T30" fmla="*/ 2147483646 w 85"/>
              <a:gd name="T31" fmla="*/ 2147483646 h 85"/>
              <a:gd name="T32" fmla="*/ 2147483646 w 85"/>
              <a:gd name="T33" fmla="*/ 2147483646 h 85"/>
              <a:gd name="T34" fmla="*/ 2147483646 w 85"/>
              <a:gd name="T35" fmla="*/ 2147483646 h 85"/>
              <a:gd name="T36" fmla="*/ 2147483646 w 85"/>
              <a:gd name="T37" fmla="*/ 2147483646 h 85"/>
              <a:gd name="T38" fmla="*/ 2147483646 w 85"/>
              <a:gd name="T39" fmla="*/ 2147483646 h 85"/>
              <a:gd name="T40" fmla="*/ 2147483646 w 85"/>
              <a:gd name="T41" fmla="*/ 2147483646 h 85"/>
              <a:gd name="T42" fmla="*/ 2147483646 w 85"/>
              <a:gd name="T43" fmla="*/ 2147483646 h 85"/>
              <a:gd name="T44" fmla="*/ 2147483646 w 85"/>
              <a:gd name="T45" fmla="*/ 2147483646 h 85"/>
              <a:gd name="T46" fmla="*/ 2147483646 w 85"/>
              <a:gd name="T47" fmla="*/ 0 h 85"/>
              <a:gd name="T48" fmla="*/ 2147483646 w 85"/>
              <a:gd name="T49" fmla="*/ 0 h 85"/>
              <a:gd name="T50" fmla="*/ 2147483646 w 85"/>
              <a:gd name="T51" fmla="*/ 2147483646 h 85"/>
              <a:gd name="T52" fmla="*/ 2147483646 w 85"/>
              <a:gd name="T53" fmla="*/ 2147483646 h 85"/>
              <a:gd name="T54" fmla="*/ 2147483646 w 85"/>
              <a:gd name="T55" fmla="*/ 2147483646 h 85"/>
              <a:gd name="T56" fmla="*/ 2147483646 w 85"/>
              <a:gd name="T57" fmla="*/ 2147483646 h 85"/>
              <a:gd name="T58" fmla="*/ 2147483646 w 85"/>
              <a:gd name="T59" fmla="*/ 2147483646 h 85"/>
              <a:gd name="T60" fmla="*/ 2147483646 w 85"/>
              <a:gd name="T61" fmla="*/ 2147483646 h 85"/>
              <a:gd name="T62" fmla="*/ 2147483646 w 85"/>
              <a:gd name="T63" fmla="*/ 2147483646 h 85"/>
              <a:gd name="T64" fmla="*/ 2147483646 w 85"/>
              <a:gd name="T65" fmla="*/ 2147483646 h 85"/>
              <a:gd name="T66" fmla="*/ 2147483646 w 85"/>
              <a:gd name="T67" fmla="*/ 0 h 85"/>
              <a:gd name="T68" fmla="*/ 0 w 85"/>
              <a:gd name="T69" fmla="*/ 2147483646 h 85"/>
              <a:gd name="T70" fmla="*/ 0 w 85"/>
              <a:gd name="T71" fmla="*/ 2147483646 h 85"/>
              <a:gd name="T72" fmla="*/ 2147483646 w 85"/>
              <a:gd name="T73" fmla="*/ 2147483646 h 85"/>
              <a:gd name="T74" fmla="*/ 2147483646 w 85"/>
              <a:gd name="T75" fmla="*/ 2147483646 h 85"/>
              <a:gd name="T76" fmla="*/ 0 w 85"/>
              <a:gd name="T77" fmla="*/ 2147483646 h 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2"/>
          <p:cNvSpPr txBox="1"/>
          <p:nvPr/>
        </p:nvSpPr>
        <p:spPr bwMode="auto">
          <a:xfrm>
            <a:off x="2073647" y="1193189"/>
            <a:ext cx="1407974" cy="392369"/>
          </a:xfrm>
          <a:prstGeom prst="rect">
            <a:avLst/>
          </a:prstGeom>
          <a:noFill/>
          <a:ln>
            <a:noFill/>
          </a:ln>
        </p:spPr>
        <p:txBody>
          <a:bodyPr wrap="squar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发薪时间</a:t>
            </a:r>
            <a:endParaRPr lang="en-US" altLang="zh-CN" sz="2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4"/>
          <p:cNvSpPr txBox="1"/>
          <p:nvPr/>
        </p:nvSpPr>
        <p:spPr>
          <a:xfrm>
            <a:off x="4278384" y="1139377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751766" y="1989494"/>
            <a:ext cx="2065452" cy="483861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115763" y="1982976"/>
            <a:ext cx="443959" cy="445801"/>
          </a:xfrm>
          <a:custGeom>
            <a:avLst/>
            <a:gdLst>
              <a:gd name="T0" fmla="*/ 2147483646 w 104"/>
              <a:gd name="T1" fmla="*/ 2147483646 h 104"/>
              <a:gd name="T2" fmla="*/ 2147483646 w 104"/>
              <a:gd name="T3" fmla="*/ 2147483646 h 104"/>
              <a:gd name="T4" fmla="*/ 2147483646 w 104"/>
              <a:gd name="T5" fmla="*/ 2147483646 h 104"/>
              <a:gd name="T6" fmla="*/ 2147483646 w 104"/>
              <a:gd name="T7" fmla="*/ 0 h 104"/>
              <a:gd name="T8" fmla="*/ 0 w 104"/>
              <a:gd name="T9" fmla="*/ 2147483646 h 104"/>
              <a:gd name="T10" fmla="*/ 2147483646 w 104"/>
              <a:gd name="T11" fmla="*/ 2147483646 h 104"/>
              <a:gd name="T12" fmla="*/ 2147483646 w 104"/>
              <a:gd name="T13" fmla="*/ 2147483646 h 104"/>
              <a:gd name="T14" fmla="*/ 2147483646 w 104"/>
              <a:gd name="T15" fmla="*/ 0 h 104"/>
              <a:gd name="T16" fmla="*/ 2147483646 w 104"/>
              <a:gd name="T17" fmla="*/ 2147483646 h 104"/>
              <a:gd name="T18" fmla="*/ 2147483646 w 104"/>
              <a:gd name="T19" fmla="*/ 2147483646 h 104"/>
              <a:gd name="T20" fmla="*/ 2147483646 w 104"/>
              <a:gd name="T21" fmla="*/ 2147483646 h 104"/>
              <a:gd name="T22" fmla="*/ 2147483646 w 104"/>
              <a:gd name="T23" fmla="*/ 2147483646 h 104"/>
              <a:gd name="T24" fmla="*/ 2147483646 w 104"/>
              <a:gd name="T25" fmla="*/ 2147483646 h 104"/>
              <a:gd name="T26" fmla="*/ 2147483646 w 104"/>
              <a:gd name="T27" fmla="*/ 2147483646 h 104"/>
              <a:gd name="T28" fmla="*/ 2147483646 w 104"/>
              <a:gd name="T29" fmla="*/ 2147483646 h 104"/>
              <a:gd name="T30" fmla="*/ 2147483646 w 104"/>
              <a:gd name="T31" fmla="*/ 2147483646 h 104"/>
              <a:gd name="T32" fmla="*/ 2147483646 w 104"/>
              <a:gd name="T33" fmla="*/ 2147483646 h 104"/>
              <a:gd name="T34" fmla="*/ 2147483646 w 104"/>
              <a:gd name="T35" fmla="*/ 2147483646 h 104"/>
              <a:gd name="T36" fmla="*/ 2147483646 w 104"/>
              <a:gd name="T37" fmla="*/ 2147483646 h 104"/>
              <a:gd name="T38" fmla="*/ 2147483646 w 104"/>
              <a:gd name="T39" fmla="*/ 2147483646 h 104"/>
              <a:gd name="T40" fmla="*/ 2147483646 w 104"/>
              <a:gd name="T41" fmla="*/ 2147483646 h 104"/>
              <a:gd name="T42" fmla="*/ 2147483646 w 104"/>
              <a:gd name="T43" fmla="*/ 2147483646 h 104"/>
              <a:gd name="T44" fmla="*/ 2147483646 w 104"/>
              <a:gd name="T45" fmla="*/ 2147483646 h 104"/>
              <a:gd name="T46" fmla="*/ 2147483646 w 104"/>
              <a:gd name="T47" fmla="*/ 2147483646 h 104"/>
              <a:gd name="T48" fmla="*/ 2147483646 w 104"/>
              <a:gd name="T49" fmla="*/ 2147483646 h 104"/>
              <a:gd name="T50" fmla="*/ 2147483646 w 104"/>
              <a:gd name="T51" fmla="*/ 2147483646 h 104"/>
              <a:gd name="T52" fmla="*/ 2147483646 w 104"/>
              <a:gd name="T53" fmla="*/ 2147483646 h 104"/>
              <a:gd name="T54" fmla="*/ 2147483646 w 104"/>
              <a:gd name="T55" fmla="*/ 2147483646 h 104"/>
              <a:gd name="T56" fmla="*/ 2147483646 w 104"/>
              <a:gd name="T57" fmla="*/ 2147483646 h 104"/>
              <a:gd name="T58" fmla="*/ 2147483646 w 104"/>
              <a:gd name="T59" fmla="*/ 2147483646 h 104"/>
              <a:gd name="T60" fmla="*/ 2147483646 w 104"/>
              <a:gd name="T61" fmla="*/ 2147483646 h 104"/>
              <a:gd name="T62" fmla="*/ 2147483646 w 104"/>
              <a:gd name="T63" fmla="*/ 2147483646 h 104"/>
              <a:gd name="T64" fmla="*/ 2147483646 w 104"/>
              <a:gd name="T65" fmla="*/ 2147483646 h 104"/>
              <a:gd name="T66" fmla="*/ 2147483646 w 104"/>
              <a:gd name="T67" fmla="*/ 2147483646 h 104"/>
              <a:gd name="T68" fmla="*/ 2147483646 w 104"/>
              <a:gd name="T69" fmla="*/ 2147483646 h 104"/>
              <a:gd name="T70" fmla="*/ 2147483646 w 104"/>
              <a:gd name="T71" fmla="*/ 2147483646 h 104"/>
              <a:gd name="T72" fmla="*/ 2147483646 w 104"/>
              <a:gd name="T73" fmla="*/ 2147483646 h 104"/>
              <a:gd name="T74" fmla="*/ 2147483646 w 104"/>
              <a:gd name="T75" fmla="*/ 2147483646 h 1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4" h="104">
                <a:moveTo>
                  <a:pt x="45" y="50"/>
                </a:moveTo>
                <a:cubicBezTo>
                  <a:pt x="43" y="27"/>
                  <a:pt x="43" y="27"/>
                  <a:pt x="43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60" y="47"/>
                  <a:pt x="63" y="51"/>
                  <a:pt x="63" y="56"/>
                </a:cubicBezTo>
                <a:cubicBezTo>
                  <a:pt x="63" y="62"/>
                  <a:pt x="59" y="67"/>
                  <a:pt x="53" y="67"/>
                </a:cubicBezTo>
                <a:cubicBezTo>
                  <a:pt x="48" y="67"/>
                  <a:pt x="43" y="62"/>
                  <a:pt x="43" y="56"/>
                </a:cubicBezTo>
                <a:cubicBezTo>
                  <a:pt x="43" y="54"/>
                  <a:pt x="44" y="52"/>
                  <a:pt x="45" y="50"/>
                </a:cubicBezTo>
                <a:close/>
                <a:moveTo>
                  <a:pt x="52" y="0"/>
                </a:moveTo>
                <a:cubicBezTo>
                  <a:pt x="38" y="0"/>
                  <a:pt x="25" y="6"/>
                  <a:pt x="15" y="15"/>
                </a:cubicBezTo>
                <a:cubicBezTo>
                  <a:pt x="6" y="25"/>
                  <a:pt x="0" y="38"/>
                  <a:pt x="0" y="52"/>
                </a:cubicBezTo>
                <a:cubicBezTo>
                  <a:pt x="0" y="66"/>
                  <a:pt x="6" y="79"/>
                  <a:pt x="15" y="89"/>
                </a:cubicBezTo>
                <a:cubicBezTo>
                  <a:pt x="25" y="98"/>
                  <a:pt x="38" y="104"/>
                  <a:pt x="52" y="104"/>
                </a:cubicBezTo>
                <a:cubicBezTo>
                  <a:pt x="67" y="104"/>
                  <a:pt x="80" y="98"/>
                  <a:pt x="89" y="89"/>
                </a:cubicBezTo>
                <a:cubicBezTo>
                  <a:pt x="98" y="79"/>
                  <a:pt x="104" y="66"/>
                  <a:pt x="104" y="52"/>
                </a:cubicBezTo>
                <a:cubicBezTo>
                  <a:pt x="104" y="38"/>
                  <a:pt x="98" y="25"/>
                  <a:pt x="89" y="15"/>
                </a:cubicBezTo>
                <a:cubicBezTo>
                  <a:pt x="80" y="6"/>
                  <a:pt x="67" y="0"/>
                  <a:pt x="52" y="0"/>
                </a:cubicBezTo>
                <a:close/>
                <a:moveTo>
                  <a:pt x="83" y="22"/>
                </a:moveTo>
                <a:cubicBezTo>
                  <a:pt x="75" y="14"/>
                  <a:pt x="64" y="9"/>
                  <a:pt x="52" y="9"/>
                </a:cubicBezTo>
                <a:cubicBezTo>
                  <a:pt x="40" y="9"/>
                  <a:pt x="30" y="14"/>
                  <a:pt x="22" y="22"/>
                </a:cubicBezTo>
                <a:cubicBezTo>
                  <a:pt x="14" y="30"/>
                  <a:pt x="9" y="40"/>
                  <a:pt x="9" y="52"/>
                </a:cubicBezTo>
                <a:cubicBezTo>
                  <a:pt x="9" y="64"/>
                  <a:pt x="14" y="75"/>
                  <a:pt x="22" y="82"/>
                </a:cubicBezTo>
                <a:cubicBezTo>
                  <a:pt x="30" y="90"/>
                  <a:pt x="40" y="95"/>
                  <a:pt x="52" y="95"/>
                </a:cubicBezTo>
                <a:cubicBezTo>
                  <a:pt x="64" y="95"/>
                  <a:pt x="75" y="90"/>
                  <a:pt x="83" y="82"/>
                </a:cubicBezTo>
                <a:cubicBezTo>
                  <a:pt x="90" y="75"/>
                  <a:pt x="95" y="64"/>
                  <a:pt x="95" y="52"/>
                </a:cubicBezTo>
                <a:cubicBezTo>
                  <a:pt x="95" y="40"/>
                  <a:pt x="90" y="30"/>
                  <a:pt x="83" y="22"/>
                </a:cubicBezTo>
                <a:close/>
                <a:moveTo>
                  <a:pt x="24" y="64"/>
                </a:moveTo>
                <a:cubicBezTo>
                  <a:pt x="23" y="62"/>
                  <a:pt x="22" y="58"/>
                  <a:pt x="22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6"/>
                  <a:pt x="23" y="43"/>
                  <a:pt x="24" y="40"/>
                </a:cubicBezTo>
                <a:cubicBezTo>
                  <a:pt x="28" y="43"/>
                  <a:pt x="28" y="43"/>
                  <a:pt x="28" y="43"/>
                </a:cubicBezTo>
                <a:cubicBezTo>
                  <a:pt x="32" y="37"/>
                  <a:pt x="32" y="37"/>
                  <a:pt x="32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3"/>
                  <a:pt x="29" y="32"/>
                  <a:pt x="31" y="30"/>
                </a:cubicBezTo>
                <a:cubicBezTo>
                  <a:pt x="31" y="30"/>
                  <a:pt x="32" y="29"/>
                  <a:pt x="33" y="28"/>
                </a:cubicBezTo>
                <a:cubicBezTo>
                  <a:pt x="35" y="32"/>
                  <a:pt x="35" y="32"/>
                  <a:pt x="35" y="32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3"/>
                  <a:pt x="44" y="22"/>
                  <a:pt x="47" y="22"/>
                </a:cubicBezTo>
                <a:cubicBezTo>
                  <a:pt x="47" y="26"/>
                  <a:pt x="47" y="26"/>
                  <a:pt x="47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2"/>
                  <a:pt x="59" y="22"/>
                  <a:pt x="62" y="23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30"/>
                  <a:pt x="66" y="30"/>
                  <a:pt x="66" y="30"/>
                </a:cubicBezTo>
                <a:cubicBezTo>
                  <a:pt x="68" y="26"/>
                  <a:pt x="68" y="26"/>
                  <a:pt x="68" y="26"/>
                </a:cubicBezTo>
                <a:cubicBezTo>
                  <a:pt x="70" y="27"/>
                  <a:pt x="72" y="29"/>
                  <a:pt x="74" y="30"/>
                </a:cubicBezTo>
                <a:cubicBezTo>
                  <a:pt x="74" y="31"/>
                  <a:pt x="75" y="31"/>
                  <a:pt x="75" y="32"/>
                </a:cubicBezTo>
                <a:cubicBezTo>
                  <a:pt x="70" y="34"/>
                  <a:pt x="70" y="34"/>
                  <a:pt x="70" y="34"/>
                </a:cubicBezTo>
                <a:cubicBezTo>
                  <a:pt x="74" y="40"/>
                  <a:pt x="74" y="40"/>
                  <a:pt x="74" y="40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40"/>
                  <a:pt x="82" y="43"/>
                  <a:pt x="82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55"/>
                  <a:pt x="82" y="59"/>
                  <a:pt x="81" y="62"/>
                </a:cubicBezTo>
                <a:cubicBezTo>
                  <a:pt x="75" y="58"/>
                  <a:pt x="75" y="58"/>
                  <a:pt x="75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78" y="68"/>
                  <a:pt x="78" y="68"/>
                  <a:pt x="78" y="68"/>
                </a:cubicBezTo>
                <a:cubicBezTo>
                  <a:pt x="84" y="71"/>
                  <a:pt x="84" y="71"/>
                  <a:pt x="84" y="71"/>
                </a:cubicBezTo>
                <a:cubicBezTo>
                  <a:pt x="87" y="66"/>
                  <a:pt x="90" y="58"/>
                  <a:pt x="90" y="52"/>
                </a:cubicBezTo>
                <a:cubicBezTo>
                  <a:pt x="90" y="42"/>
                  <a:pt x="85" y="32"/>
                  <a:pt x="79" y="26"/>
                </a:cubicBezTo>
                <a:cubicBezTo>
                  <a:pt x="72" y="19"/>
                  <a:pt x="63" y="15"/>
                  <a:pt x="52" y="15"/>
                </a:cubicBezTo>
                <a:cubicBezTo>
                  <a:pt x="42" y="15"/>
                  <a:pt x="33" y="19"/>
                  <a:pt x="26" y="26"/>
                </a:cubicBezTo>
                <a:cubicBezTo>
                  <a:pt x="19" y="32"/>
                  <a:pt x="15" y="42"/>
                  <a:pt x="15" y="52"/>
                </a:cubicBezTo>
                <a:cubicBezTo>
                  <a:pt x="15" y="60"/>
                  <a:pt x="18" y="68"/>
                  <a:pt x="22" y="74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53" y="51"/>
                </a:moveTo>
                <a:cubicBezTo>
                  <a:pt x="50" y="51"/>
                  <a:pt x="48" y="53"/>
                  <a:pt x="48" y="56"/>
                </a:cubicBezTo>
                <a:cubicBezTo>
                  <a:pt x="48" y="59"/>
                  <a:pt x="50" y="61"/>
                  <a:pt x="53" y="61"/>
                </a:cubicBezTo>
                <a:cubicBezTo>
                  <a:pt x="56" y="61"/>
                  <a:pt x="58" y="59"/>
                  <a:pt x="58" y="56"/>
                </a:cubicBezTo>
                <a:cubicBezTo>
                  <a:pt x="58" y="53"/>
                  <a:pt x="56" y="51"/>
                  <a:pt x="53" y="51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12"/>
          <p:cNvSpPr txBox="1"/>
          <p:nvPr/>
        </p:nvSpPr>
        <p:spPr bwMode="auto">
          <a:xfrm>
            <a:off x="2208112" y="2060535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薪资标准</a:t>
            </a:r>
            <a:endParaRPr lang="en-US" altLang="zh-CN" sz="2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48"/>
          <p:cNvSpPr txBox="1"/>
          <p:nvPr/>
        </p:nvSpPr>
        <p:spPr>
          <a:xfrm>
            <a:off x="4278383" y="2091735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760459" y="2831711"/>
            <a:ext cx="2064594" cy="483523"/>
          </a:xfrm>
          <a:prstGeom prst="roundRect">
            <a:avLst>
              <a:gd name="adj" fmla="val 50000"/>
            </a:avLst>
          </a:pr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22"/>
          <p:cNvSpPr>
            <a:spLocks noEditPoints="1"/>
          </p:cNvSpPr>
          <p:nvPr/>
        </p:nvSpPr>
        <p:spPr bwMode="auto">
          <a:xfrm>
            <a:off x="1106455" y="2872859"/>
            <a:ext cx="483383" cy="390933"/>
          </a:xfrm>
          <a:custGeom>
            <a:avLst/>
            <a:gdLst>
              <a:gd name="T0" fmla="*/ 2147483646 w 109"/>
              <a:gd name="T1" fmla="*/ 2147483646 h 88"/>
              <a:gd name="T2" fmla="*/ 2147483646 w 109"/>
              <a:gd name="T3" fmla="*/ 2147483646 h 88"/>
              <a:gd name="T4" fmla="*/ 2147483646 w 109"/>
              <a:gd name="T5" fmla="*/ 2147483646 h 88"/>
              <a:gd name="T6" fmla="*/ 2147483646 w 109"/>
              <a:gd name="T7" fmla="*/ 0 h 88"/>
              <a:gd name="T8" fmla="*/ 2147483646 w 109"/>
              <a:gd name="T9" fmla="*/ 2147483646 h 88"/>
              <a:gd name="T10" fmla="*/ 2147483646 w 109"/>
              <a:gd name="T11" fmla="*/ 2147483646 h 88"/>
              <a:gd name="T12" fmla="*/ 2147483646 w 109"/>
              <a:gd name="T13" fmla="*/ 2147483646 h 88"/>
              <a:gd name="T14" fmla="*/ 2147483646 w 109"/>
              <a:gd name="T15" fmla="*/ 2147483646 h 88"/>
              <a:gd name="T16" fmla="*/ 2147483646 w 109"/>
              <a:gd name="T17" fmla="*/ 2147483646 h 88"/>
              <a:gd name="T18" fmla="*/ 0 w 109"/>
              <a:gd name="T19" fmla="*/ 2147483646 h 88"/>
              <a:gd name="T20" fmla="*/ 2147483646 w 109"/>
              <a:gd name="T21" fmla="*/ 2147483646 h 88"/>
              <a:gd name="T22" fmla="*/ 2147483646 w 109"/>
              <a:gd name="T23" fmla="*/ 2147483646 h 88"/>
              <a:gd name="T24" fmla="*/ 2147483646 w 109"/>
              <a:gd name="T25" fmla="*/ 2147483646 h 88"/>
              <a:gd name="T26" fmla="*/ 2147483646 w 109"/>
              <a:gd name="T27" fmla="*/ 2147483646 h 88"/>
              <a:gd name="T28" fmla="*/ 2147483646 w 109"/>
              <a:gd name="T29" fmla="*/ 2147483646 h 88"/>
              <a:gd name="T30" fmla="*/ 2147483646 w 109"/>
              <a:gd name="T31" fmla="*/ 2147483646 h 88"/>
              <a:gd name="T32" fmla="*/ 2147483646 w 109"/>
              <a:gd name="T33" fmla="*/ 2147483646 h 88"/>
              <a:gd name="T34" fmla="*/ 2147483646 w 109"/>
              <a:gd name="T35" fmla="*/ 2147483646 h 88"/>
              <a:gd name="T36" fmla="*/ 2147483646 w 109"/>
              <a:gd name="T37" fmla="*/ 2147483646 h 88"/>
              <a:gd name="T38" fmla="*/ 2147483646 w 109"/>
              <a:gd name="T39" fmla="*/ 2147483646 h 88"/>
              <a:gd name="T40" fmla="*/ 2147483646 w 109"/>
              <a:gd name="T41" fmla="*/ 2147483646 h 88"/>
              <a:gd name="T42" fmla="*/ 2147483646 w 109"/>
              <a:gd name="T43" fmla="*/ 2147483646 h 88"/>
              <a:gd name="T44" fmla="*/ 2147483646 w 109"/>
              <a:gd name="T45" fmla="*/ 2147483646 h 88"/>
              <a:gd name="T46" fmla="*/ 2147483646 w 109"/>
              <a:gd name="T47" fmla="*/ 2147483646 h 88"/>
              <a:gd name="T48" fmla="*/ 2147483646 w 109"/>
              <a:gd name="T49" fmla="*/ 2147483646 h 88"/>
              <a:gd name="T50" fmla="*/ 2147483646 w 109"/>
              <a:gd name="T51" fmla="*/ 2147483646 h 88"/>
              <a:gd name="T52" fmla="*/ 2147483646 w 109"/>
              <a:gd name="T53" fmla="*/ 2147483646 h 88"/>
              <a:gd name="T54" fmla="*/ 2147483646 w 109"/>
              <a:gd name="T55" fmla="*/ 2147483646 h 88"/>
              <a:gd name="T56" fmla="*/ 2147483646 w 109"/>
              <a:gd name="T57" fmla="*/ 2147483646 h 88"/>
              <a:gd name="T58" fmla="*/ 2147483646 w 109"/>
              <a:gd name="T59" fmla="*/ 2147483646 h 88"/>
              <a:gd name="T60" fmla="*/ 2147483646 w 109"/>
              <a:gd name="T61" fmla="*/ 2147483646 h 88"/>
              <a:gd name="T62" fmla="*/ 2147483646 w 109"/>
              <a:gd name="T63" fmla="*/ 2147483646 h 88"/>
              <a:gd name="T64" fmla="*/ 2147483646 w 109"/>
              <a:gd name="T65" fmla="*/ 2147483646 h 88"/>
              <a:gd name="T66" fmla="*/ 2147483646 w 109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208111" y="2899187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薪资保密</a:t>
            </a:r>
            <a:endParaRPr lang="en-US" altLang="zh-CN" sz="2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52"/>
          <p:cNvSpPr txBox="1"/>
          <p:nvPr/>
        </p:nvSpPr>
        <p:spPr>
          <a:xfrm>
            <a:off x="4278383" y="2959016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734495" y="3673588"/>
            <a:ext cx="2065591" cy="4853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4"/>
          <p:cNvSpPr>
            <a:spLocks noEditPoints="1"/>
          </p:cNvSpPr>
          <p:nvPr/>
        </p:nvSpPr>
        <p:spPr bwMode="auto">
          <a:xfrm>
            <a:off x="1102051" y="3675305"/>
            <a:ext cx="471385" cy="486951"/>
          </a:xfrm>
          <a:custGeom>
            <a:avLst/>
            <a:gdLst>
              <a:gd name="T0" fmla="*/ 2147483646 w 89"/>
              <a:gd name="T1" fmla="*/ 2147483646 h 92"/>
              <a:gd name="T2" fmla="*/ 2147483646 w 89"/>
              <a:gd name="T3" fmla="*/ 2147483646 h 92"/>
              <a:gd name="T4" fmla="*/ 2147483646 w 89"/>
              <a:gd name="T5" fmla="*/ 2147483646 h 92"/>
              <a:gd name="T6" fmla="*/ 2147483646 w 89"/>
              <a:gd name="T7" fmla="*/ 2147483646 h 92"/>
              <a:gd name="T8" fmla="*/ 2147483646 w 89"/>
              <a:gd name="T9" fmla="*/ 2147483646 h 92"/>
              <a:gd name="T10" fmla="*/ 2147483646 w 89"/>
              <a:gd name="T11" fmla="*/ 2147483646 h 92"/>
              <a:gd name="T12" fmla="*/ 2147483646 w 89"/>
              <a:gd name="T13" fmla="*/ 2147483646 h 92"/>
              <a:gd name="T14" fmla="*/ 2147483646 w 89"/>
              <a:gd name="T15" fmla="*/ 2147483646 h 92"/>
              <a:gd name="T16" fmla="*/ 2147483646 w 89"/>
              <a:gd name="T17" fmla="*/ 2147483646 h 92"/>
              <a:gd name="T18" fmla="*/ 2147483646 w 89"/>
              <a:gd name="T19" fmla="*/ 2147483646 h 92"/>
              <a:gd name="T20" fmla="*/ 2147483646 w 89"/>
              <a:gd name="T21" fmla="*/ 2147483646 h 92"/>
              <a:gd name="T22" fmla="*/ 2147483646 w 89"/>
              <a:gd name="T23" fmla="*/ 2147483646 h 92"/>
              <a:gd name="T24" fmla="*/ 2147483646 w 89"/>
              <a:gd name="T25" fmla="*/ 2147483646 h 92"/>
              <a:gd name="T26" fmla="*/ 2147483646 w 89"/>
              <a:gd name="T27" fmla="*/ 2147483646 h 92"/>
              <a:gd name="T28" fmla="*/ 2147483646 w 89"/>
              <a:gd name="T29" fmla="*/ 2147483646 h 92"/>
              <a:gd name="T30" fmla="*/ 2147483646 w 89"/>
              <a:gd name="T31" fmla="*/ 2147483646 h 92"/>
              <a:gd name="T32" fmla="*/ 2147483646 w 89"/>
              <a:gd name="T33" fmla="*/ 2147483646 h 92"/>
              <a:gd name="T34" fmla="*/ 2147483646 w 89"/>
              <a:gd name="T35" fmla="*/ 2147483646 h 92"/>
              <a:gd name="T36" fmla="*/ 2147483646 w 89"/>
              <a:gd name="T37" fmla="*/ 2147483646 h 92"/>
              <a:gd name="T38" fmla="*/ 2147483646 w 89"/>
              <a:gd name="T39" fmla="*/ 2147483646 h 92"/>
              <a:gd name="T40" fmla="*/ 2147483646 w 89"/>
              <a:gd name="T41" fmla="*/ 2147483646 h 92"/>
              <a:gd name="T42" fmla="*/ 2147483646 w 89"/>
              <a:gd name="T43" fmla="*/ 2147483646 h 92"/>
              <a:gd name="T44" fmla="*/ 2147483646 w 89"/>
              <a:gd name="T45" fmla="*/ 2147483646 h 92"/>
              <a:gd name="T46" fmla="*/ 2147483646 w 89"/>
              <a:gd name="T47" fmla="*/ 2147483646 h 92"/>
              <a:gd name="T48" fmla="*/ 2147483646 w 89"/>
              <a:gd name="T49" fmla="*/ 2147483646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2147483646 w 89"/>
              <a:gd name="T67" fmla="*/ 2147483646 h 92"/>
              <a:gd name="T68" fmla="*/ 2147483646 w 89"/>
              <a:gd name="T69" fmla="*/ 2147483646 h 92"/>
              <a:gd name="T70" fmla="*/ 2147483646 w 89"/>
              <a:gd name="T71" fmla="*/ 2147483646 h 92"/>
              <a:gd name="T72" fmla="*/ 2147483646 w 89"/>
              <a:gd name="T73" fmla="*/ 2147483646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chemeClr val="tx2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2"/>
          <p:cNvSpPr txBox="1"/>
          <p:nvPr/>
        </p:nvSpPr>
        <p:spPr bwMode="auto">
          <a:xfrm>
            <a:off x="2208112" y="3766534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发放方式</a:t>
            </a:r>
            <a:endParaRPr lang="en-US" altLang="zh-CN" sz="2100" b="1" kern="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56"/>
          <p:cNvSpPr txBox="1"/>
          <p:nvPr/>
        </p:nvSpPr>
        <p:spPr>
          <a:xfrm>
            <a:off x="4278383" y="3800894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7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心得分享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</a:t>
              </a:r>
              <a:r>
                <a:rPr lang="en-US" altLang="zh-TW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6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C84219-B7DD-48CB-AB1B-30AD9CB7DD89}"/>
              </a:ext>
            </a:extLst>
          </p:cNvPr>
          <p:cNvGrpSpPr>
            <a:grpSpLocks/>
          </p:cNvGrpSpPr>
          <p:nvPr/>
        </p:nvGrpSpPr>
        <p:grpSpPr bwMode="auto">
          <a:xfrm>
            <a:off x="6051197" y="1292707"/>
            <a:ext cx="2197012" cy="2724462"/>
            <a:chOff x="4833020" y="1671938"/>
            <a:chExt cx="1888044" cy="233997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1C525F-1795-49DC-9547-28382A78A53D}"/>
                </a:ext>
              </a:extLst>
            </p:cNvPr>
            <p:cNvSpPr/>
            <p:nvPr/>
          </p:nvSpPr>
          <p:spPr>
            <a:xfrm>
              <a:off x="4833020" y="1671938"/>
              <a:ext cx="1728192" cy="2339972"/>
            </a:xfrm>
            <a:prstGeom prst="rect">
              <a:avLst/>
            </a:prstGeom>
            <a:noFill/>
            <a:ln w="6350">
              <a:solidFill>
                <a:srgbClr val="FF99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矩形 13">
              <a:extLst>
                <a:ext uri="{FF2B5EF4-FFF2-40B4-BE49-F238E27FC236}">
                  <a16:creationId xmlns:a16="http://schemas.microsoft.com/office/drawing/2014/main" id="{AD1AAA26-8AA5-486E-BCB0-47F3694C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064" y="2322248"/>
              <a:ext cx="1692000" cy="118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、提交转正申请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、评估转正申请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、转正员工面谈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、签订劳动合同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55F09D-AF50-45F7-AA93-B80A04A800A8}"/>
              </a:ext>
            </a:extLst>
          </p:cNvPr>
          <p:cNvGrpSpPr>
            <a:grpSpLocks/>
          </p:cNvGrpSpPr>
          <p:nvPr/>
        </p:nvGrpSpPr>
        <p:grpSpPr bwMode="auto">
          <a:xfrm>
            <a:off x="3432112" y="1292706"/>
            <a:ext cx="2502661" cy="2724463"/>
            <a:chOff x="2681780" y="1671938"/>
            <a:chExt cx="2150728" cy="2339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334C8D-72BE-414F-B2D6-9627E4EB7AF2}"/>
                </a:ext>
              </a:extLst>
            </p:cNvPr>
            <p:cNvSpPr/>
            <p:nvPr/>
          </p:nvSpPr>
          <p:spPr>
            <a:xfrm>
              <a:off x="2681780" y="1671938"/>
              <a:ext cx="1728207" cy="2339972"/>
            </a:xfrm>
            <a:prstGeom prst="rect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矩形 12">
              <a:extLst>
                <a:ext uri="{FF2B5EF4-FFF2-40B4-BE49-F238E27FC236}">
                  <a16:creationId xmlns:a16="http://schemas.microsoft.com/office/drawing/2014/main" id="{450C91E6-9CED-4385-B0A4-87FAC441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876" y="2012204"/>
              <a:ext cx="1728000" cy="171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SongGB18030C-Light" panose="020A0304000101010101" pitchFamily="18" charset="-122"/>
                  <a:ea typeface="CSongGB18030C-Light" panose="020A0304000101010101" pitchFamily="18" charset="-122"/>
                </a:rPr>
                <a:t>雖然這一門課從開始到結束會覺得很累、很辛苦，常常在課程結束後都會覺得在課堂中過得很充實，但也可以學習到很多。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endParaRPr>
            </a:p>
          </p:txBody>
        </p:sp>
        <p:sp>
          <p:nvSpPr>
            <p:cNvPr id="8" name="燕尾形 19">
              <a:extLst>
                <a:ext uri="{FF2B5EF4-FFF2-40B4-BE49-F238E27FC236}">
                  <a16:creationId xmlns:a16="http://schemas.microsoft.com/office/drawing/2014/main" id="{773BD26F-2B91-44ED-B33F-F63CD733DE60}"/>
                </a:ext>
              </a:extLst>
            </p:cNvPr>
            <p:cNvSpPr/>
            <p:nvPr/>
          </p:nvSpPr>
          <p:spPr>
            <a:xfrm>
              <a:off x="4463993" y="2684762"/>
              <a:ext cx="216026" cy="43179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燕尾形 20">
              <a:extLst>
                <a:ext uri="{FF2B5EF4-FFF2-40B4-BE49-F238E27FC236}">
                  <a16:creationId xmlns:a16="http://schemas.microsoft.com/office/drawing/2014/main" id="{91CBF0D2-0356-44BB-8A73-3A748FE04907}"/>
                </a:ext>
              </a:extLst>
            </p:cNvPr>
            <p:cNvSpPr/>
            <p:nvPr/>
          </p:nvSpPr>
          <p:spPr>
            <a:xfrm>
              <a:off x="4616482" y="2684762"/>
              <a:ext cx="216026" cy="431799"/>
            </a:xfrm>
            <a:prstGeom prst="chevron">
              <a:avLst/>
            </a:prstGeom>
            <a:solidFill>
              <a:srgbClr val="FF999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122D60-12E7-47BD-94E3-F334C96C5AC6}"/>
              </a:ext>
            </a:extLst>
          </p:cNvPr>
          <p:cNvGrpSpPr>
            <a:grpSpLocks/>
          </p:cNvGrpSpPr>
          <p:nvPr/>
        </p:nvGrpSpPr>
        <p:grpSpPr bwMode="auto">
          <a:xfrm>
            <a:off x="811158" y="1292706"/>
            <a:ext cx="2558111" cy="2724463"/>
            <a:chOff x="395536" y="1671938"/>
            <a:chExt cx="2196340" cy="2339972"/>
          </a:xfrm>
        </p:grpSpPr>
        <p:grpSp>
          <p:nvGrpSpPr>
            <p:cNvPr id="11" name="组合 23">
              <a:extLst>
                <a:ext uri="{FF2B5EF4-FFF2-40B4-BE49-F238E27FC236}">
                  <a16:creationId xmlns:a16="http://schemas.microsoft.com/office/drawing/2014/main" id="{03486676-7CA2-4778-B8BF-A72F3E265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6" y="1671938"/>
              <a:ext cx="1728189" cy="2339972"/>
              <a:chOff x="395536" y="1671938"/>
              <a:chExt cx="1728189" cy="233997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F787475-E98B-449C-8896-CB64AFA1A765}"/>
                  </a:ext>
                </a:extLst>
              </p:cNvPr>
              <p:cNvSpPr/>
              <p:nvPr/>
            </p:nvSpPr>
            <p:spPr>
              <a:xfrm>
                <a:off x="395536" y="1671938"/>
                <a:ext cx="1728189" cy="2339972"/>
              </a:xfrm>
              <a:prstGeom prst="rect">
                <a:avLst/>
              </a:prstGeom>
              <a:noFill/>
              <a:ln w="6350">
                <a:solidFill>
                  <a:srgbClr val="007E5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1">
                <a:extLst>
                  <a:ext uri="{FF2B5EF4-FFF2-40B4-BE49-F238E27FC236}">
                    <a16:creationId xmlns:a16="http://schemas.microsoft.com/office/drawing/2014/main" id="{4C37A4CC-EF36-402E-AE0A-FBCFD23E1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54" y="2277334"/>
                <a:ext cx="1402908" cy="1467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、提交入职资料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、办理入职手续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、录入指纹考勤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、提交体检报告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、参加入职培训</a:t>
                </a:r>
              </a:p>
            </p:txBody>
          </p:sp>
        </p:grpSp>
        <p:sp>
          <p:nvSpPr>
            <p:cNvPr id="12" name="燕尾形 21">
              <a:extLst>
                <a:ext uri="{FF2B5EF4-FFF2-40B4-BE49-F238E27FC236}">
                  <a16:creationId xmlns:a16="http://schemas.microsoft.com/office/drawing/2014/main" id="{62A2D3E5-8B52-47C8-AA2C-23F10708EC69}"/>
                </a:ext>
              </a:extLst>
            </p:cNvPr>
            <p:cNvSpPr/>
            <p:nvPr/>
          </p:nvSpPr>
          <p:spPr>
            <a:xfrm>
              <a:off x="2223703" y="2684762"/>
              <a:ext cx="215825" cy="431799"/>
            </a:xfrm>
            <a:prstGeom prst="chevron">
              <a:avLst/>
            </a:prstGeom>
            <a:solidFill>
              <a:srgbClr val="007E5D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燕尾形 22">
              <a:extLst>
                <a:ext uri="{FF2B5EF4-FFF2-40B4-BE49-F238E27FC236}">
                  <a16:creationId xmlns:a16="http://schemas.microsoft.com/office/drawing/2014/main" id="{AD4BC916-2660-4BB2-A194-B57393CA41CD}"/>
                </a:ext>
              </a:extLst>
            </p:cNvPr>
            <p:cNvSpPr/>
            <p:nvPr/>
          </p:nvSpPr>
          <p:spPr>
            <a:xfrm>
              <a:off x="2376051" y="2684762"/>
              <a:ext cx="215825" cy="43179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CBF1940F-7092-4ADD-B56E-847005CA66AC}"/>
              </a:ext>
            </a:extLst>
          </p:cNvPr>
          <p:cNvSpPr/>
          <p:nvPr/>
        </p:nvSpPr>
        <p:spPr bwMode="auto">
          <a:xfrm>
            <a:off x="811270" y="1290857"/>
            <a:ext cx="2012628" cy="419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TW" altLang="en-US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詹雅嵐</a:t>
            </a:r>
            <a:endParaRPr lang="zh-CN" altLang="en-US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ECC887-E59A-475E-9040-2A6D9F86ECF3}"/>
              </a:ext>
            </a:extLst>
          </p:cNvPr>
          <p:cNvSpPr/>
          <p:nvPr/>
        </p:nvSpPr>
        <p:spPr bwMode="auto">
          <a:xfrm>
            <a:off x="3432224" y="1290857"/>
            <a:ext cx="2010760" cy="41915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徐夢廷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1B6E9-F2DC-407D-AE5F-576C63786AC5}"/>
              </a:ext>
            </a:extLst>
          </p:cNvPr>
          <p:cNvSpPr/>
          <p:nvPr/>
        </p:nvSpPr>
        <p:spPr bwMode="auto">
          <a:xfrm>
            <a:off x="6051309" y="1290858"/>
            <a:ext cx="2010778" cy="419153"/>
          </a:xfrm>
          <a:prstGeom prst="rect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TW" altLang="en-US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石宛婷</a:t>
            </a:r>
            <a:endParaRPr lang="zh-CN" altLang="en-US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心得分享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87574"/>
            <a:ext cx="3270929" cy="3317609"/>
          </a:xfrm>
          <a:prstGeom prst="rect">
            <a:avLst/>
          </a:prstGeom>
        </p:spPr>
      </p:pic>
      <p:sp>
        <p:nvSpPr>
          <p:cNvPr id="11" name="PA_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>
            <p:custDataLst>
              <p:tags r:id="rId1"/>
            </p:custDataLst>
          </p:nvPr>
        </p:nvSpPr>
        <p:spPr>
          <a:xfrm>
            <a:off x="1088965" y="1999248"/>
            <a:ext cx="3570204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TW" altLang="en-US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謝謝聆聽</a:t>
            </a:r>
            <a:r>
              <a:rPr lang="en-US" altLang="zh-CN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</a:p>
        </p:txBody>
      </p:sp>
      <p:sp>
        <p:nvSpPr>
          <p:cNvPr id="12" name="矩形 11"/>
          <p:cNvSpPr/>
          <p:nvPr/>
        </p:nvSpPr>
        <p:spPr>
          <a:xfrm>
            <a:off x="1665527" y="2911854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46741" y="2917089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2788" y="2917089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989" y="2911853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558" y="2903019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5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現況與提案</a:t>
            </a:r>
            <a:endParaRPr kumimoji="0" lang="zh-CN" altLang="en-US" sz="3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Calibri" panose="020F0502020204030204" pitchFamily="34" charset="0"/>
                </a:rPr>
                <a:t>01</a:t>
              </a:r>
              <a:endPara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31887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Calibri" panose="020F0502020204030204" pitchFamily="34" charset="0"/>
                </a:rPr>
                <a:t>PART</a:t>
              </a:r>
              <a:endParaRPr kumimoji="0" lang="en-US" altLang="zh-CN" sz="3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294" y="197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現況與提案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77637" y="919707"/>
            <a:ext cx="3010707" cy="3729466"/>
          </a:xfrm>
          <a:prstGeom prst="roundRect">
            <a:avLst>
              <a:gd name="adj" fmla="val 3967"/>
            </a:avLst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990" y="1110477"/>
            <a:ext cx="3694751" cy="3453532"/>
          </a:xfrm>
          <a:prstGeom prst="rect">
            <a:avLst/>
          </a:prstGeom>
          <a:solidFill>
            <a:srgbClr val="FF99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1915"/>
              </p:ext>
            </p:extLst>
          </p:nvPr>
        </p:nvGraphicFramePr>
        <p:xfrm>
          <a:off x="4576358" y="1347616"/>
          <a:ext cx="3382010" cy="29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42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47">
            <a:extLst>
              <a:ext uri="{FF2B5EF4-FFF2-40B4-BE49-F238E27FC236}">
                <a16:creationId xmlns:a16="http://schemas.microsoft.com/office/drawing/2014/main" id="{EC470BED-B9F6-4A4E-B1F0-E860D4F6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446919"/>
            <a:ext cx="3024336" cy="2542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依照統計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,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Newzoo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表示從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2020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年至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2021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年間的遊戲人口增長量為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5.4%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，尤其在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2020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年因為疫情影響之下，讓更多人透過遊戲內容解悶，而預期從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2019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年至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2024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年間的玩家人口會有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8.7%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增長表現，更預計在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2024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年的遊戲市場將從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2021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年的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1758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億美元大幅增加至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2187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億美元規模，同時遊戲人口也預期會增加至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33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sym typeface="微软雅黑" pitchFamily="34" charset="-122"/>
              </a:rPr>
              <a:t>億人以上。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  <a:sym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79846" y="826121"/>
            <a:ext cx="2761156" cy="3737888"/>
            <a:chOff x="2148824" y="1500199"/>
            <a:chExt cx="3169740" cy="4769514"/>
          </a:xfrm>
        </p:grpSpPr>
        <p:sp>
          <p:nvSpPr>
            <p:cNvPr id="9" name="矩形 8"/>
            <p:cNvSpPr/>
            <p:nvPr/>
          </p:nvSpPr>
          <p:spPr>
            <a:xfrm>
              <a:off x="2148824" y="1728281"/>
              <a:ext cx="3169740" cy="4541432"/>
            </a:xfrm>
            <a:prstGeom prst="rect">
              <a:avLst/>
            </a:prstGeom>
            <a:gradFill>
              <a:gsLst>
                <a:gs pos="39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75613" y="1791378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618909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962204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05499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48794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21780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365075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09161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52456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333594" y="1510575"/>
              <a:ext cx="68082" cy="412580"/>
              <a:chOff x="2333594" y="1510575"/>
              <a:chExt cx="68082" cy="412580"/>
            </a:xfrm>
          </p:grpSpPr>
          <p:sp>
            <p:nvSpPr>
              <p:cNvPr id="44" name="圆角矩形 43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676606" y="1504454"/>
              <a:ext cx="68082" cy="412580"/>
              <a:chOff x="2333594" y="1510575"/>
              <a:chExt cx="68082" cy="412580"/>
            </a:xfrm>
          </p:grpSpPr>
          <p:sp>
            <p:nvSpPr>
              <p:cNvPr id="42" name="圆角矩形 41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17941" y="1510575"/>
              <a:ext cx="68082" cy="412580"/>
              <a:chOff x="2333594" y="1510575"/>
              <a:chExt cx="68082" cy="412580"/>
            </a:xfrm>
          </p:grpSpPr>
          <p:sp>
            <p:nvSpPr>
              <p:cNvPr id="40" name="圆角矩形 39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363109" y="1504453"/>
              <a:ext cx="68082" cy="412580"/>
              <a:chOff x="2333594" y="1510575"/>
              <a:chExt cx="68082" cy="412580"/>
            </a:xfrm>
          </p:grpSpPr>
          <p:sp>
            <p:nvSpPr>
              <p:cNvPr id="38" name="圆角矩形 37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707169" y="1503712"/>
              <a:ext cx="68082" cy="412580"/>
              <a:chOff x="2333594" y="1510575"/>
              <a:chExt cx="68082" cy="412580"/>
            </a:xfrm>
          </p:grpSpPr>
          <p:sp>
            <p:nvSpPr>
              <p:cNvPr id="36" name="圆角矩形 35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079903" y="1503711"/>
              <a:ext cx="68082" cy="412580"/>
              <a:chOff x="2333594" y="1510575"/>
              <a:chExt cx="68082" cy="412580"/>
            </a:xfrm>
          </p:grpSpPr>
          <p:sp>
            <p:nvSpPr>
              <p:cNvPr id="34" name="圆角矩形 33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421952" y="1500941"/>
              <a:ext cx="68082" cy="412580"/>
              <a:chOff x="2333594" y="1510575"/>
              <a:chExt cx="68082" cy="412580"/>
            </a:xfrm>
          </p:grpSpPr>
          <p:sp>
            <p:nvSpPr>
              <p:cNvPr id="32" name="圆角矩形 31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768052" y="1500985"/>
              <a:ext cx="68082" cy="412580"/>
              <a:chOff x="2333594" y="1510575"/>
              <a:chExt cx="68082" cy="412580"/>
            </a:xfrm>
          </p:grpSpPr>
          <p:sp>
            <p:nvSpPr>
              <p:cNvPr id="30" name="圆角矩形 29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111755" y="1500199"/>
              <a:ext cx="68082" cy="412580"/>
              <a:chOff x="2333594" y="1510575"/>
              <a:chExt cx="68082" cy="412580"/>
            </a:xfrm>
          </p:grpSpPr>
          <p:sp>
            <p:nvSpPr>
              <p:cNvPr id="28" name="圆角矩形 27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028" name="Picture 4" descr="People frequently asked questions around question-插圖素材[61085523] - PIXTA圖庫">
            <a:extLst>
              <a:ext uri="{FF2B5EF4-FFF2-40B4-BE49-F238E27FC236}">
                <a16:creationId xmlns:a16="http://schemas.microsoft.com/office/drawing/2014/main" id="{C04E8CCB-4460-43E2-A4E4-E37F46ABE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7" b="3397"/>
          <a:stretch/>
        </p:blipFill>
        <p:spPr bwMode="auto">
          <a:xfrm>
            <a:off x="1121756" y="1418120"/>
            <a:ext cx="2729424" cy="27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CC4BC38-21B4-46D6-9D39-2F6E8EDA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4" y="1414546"/>
            <a:ext cx="2071512" cy="315465"/>
          </a:xfrm>
          <a:prstGeom prst="rect">
            <a:avLst/>
          </a:prstGeom>
          <a:solidFill>
            <a:srgbClr val="007E5D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一個人玩遊戲很無聊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69609D-A821-43B9-83B6-41AB77B5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3" y="2322605"/>
            <a:ext cx="2307635" cy="3154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哪裡可以找到遊戲玩伴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90D17C-80F4-4FF2-92D7-EE7668A4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472" y="3289740"/>
            <a:ext cx="2535416" cy="315465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anchor="ctr"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建立一個遊戲陪玩平台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B3FDC53E-8B9E-425B-8DF2-4DF520B94AF0}"/>
              </a:ext>
            </a:extLst>
          </p:cNvPr>
          <p:cNvSpPr txBox="1"/>
          <p:nvPr/>
        </p:nvSpPr>
        <p:spPr>
          <a:xfrm>
            <a:off x="722294" y="197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現況與提案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pic>
        <p:nvPicPr>
          <p:cNvPr id="2052" name="Picture 4" descr="問號PNG圖案，去背素材，向量圖片免費下載- Lovepik">
            <a:extLst>
              <a:ext uri="{FF2B5EF4-FFF2-40B4-BE49-F238E27FC236}">
                <a16:creationId xmlns:a16="http://schemas.microsoft.com/office/drawing/2014/main" id="{7848597E-5A92-457F-AEF6-A7F3BADA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70" y="1184800"/>
            <a:ext cx="774959" cy="7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AME｜ゲーム - 文字｜イラスト｜無料素材">
            <a:extLst>
              <a:ext uri="{FF2B5EF4-FFF2-40B4-BE49-F238E27FC236}">
                <a16:creationId xmlns:a16="http://schemas.microsoft.com/office/drawing/2014/main" id="{5E4DE482-DB52-4AF1-922A-2E91809D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4056"/>
            <a:ext cx="4778878" cy="224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問號PNG圖案，去背素材，向量圖片免費下載- Lovepik">
            <a:extLst>
              <a:ext uri="{FF2B5EF4-FFF2-40B4-BE49-F238E27FC236}">
                <a16:creationId xmlns:a16="http://schemas.microsoft.com/office/drawing/2014/main" id="{F8D0EA01-E937-4F4B-A672-A46AA024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3" y="2126488"/>
            <a:ext cx="774959" cy="7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灯泡图片素材_免费灯泡PNG设计图片大全_图精灵">
            <a:extLst>
              <a:ext uri="{FF2B5EF4-FFF2-40B4-BE49-F238E27FC236}">
                <a16:creationId xmlns:a16="http://schemas.microsoft.com/office/drawing/2014/main" id="{4BB6151F-C503-4D67-8EC9-3EC4220A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70" y="317003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4"/>
          <a:stretch/>
        </p:blipFill>
        <p:spPr bwMode="auto">
          <a:xfrm>
            <a:off x="899592" y="1195293"/>
            <a:ext cx="7344816" cy="2486909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地理位置</a:t>
            </a:r>
          </a:p>
        </p:txBody>
      </p:sp>
      <p:sp>
        <p:nvSpPr>
          <p:cNvPr id="4" name="矩形 47">
            <a:extLst>
              <a:ext uri="{FF2B5EF4-FFF2-40B4-BE49-F238E27FC236}">
                <a16:creationId xmlns:a16="http://schemas.microsoft.com/office/drawing/2014/main" id="{070E872B-D7C4-4BAB-AB5D-5F743DD3A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18" y="3777956"/>
            <a:ext cx="7799792" cy="7294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749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      在此录入上述图表的综合描述说明，在此录入上述图表的综合描述说明。在此录入上述图表的综合描述说明，在此录入上述图表的描述说明，在此录入上述图表的综合描述说明，在此录入上述图表的综合描述说明。在此录入上述图表的综合描述说明，在此录入上述图表的综合描述说明。在此录入上述图表的综合描述说明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A6EBF0-0056-4326-A81B-F162C5A90ED0}"/>
              </a:ext>
            </a:extLst>
          </p:cNvPr>
          <p:cNvGrpSpPr/>
          <p:nvPr/>
        </p:nvGrpSpPr>
        <p:grpSpPr>
          <a:xfrm>
            <a:off x="653150" y="3764127"/>
            <a:ext cx="187133" cy="226049"/>
            <a:chOff x="1397666" y="1419622"/>
            <a:chExt cx="474034" cy="743490"/>
          </a:xfrm>
          <a:solidFill>
            <a:schemeClr val="accent5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3B18D62-13A6-438E-BFB4-98C68278B26E}"/>
                </a:ext>
              </a:extLst>
            </p:cNvPr>
            <p:cNvGrpSpPr/>
            <p:nvPr/>
          </p:nvGrpSpPr>
          <p:grpSpPr>
            <a:xfrm>
              <a:off x="1397666" y="1419622"/>
              <a:ext cx="474034" cy="743490"/>
              <a:chOff x="1397666" y="1419622"/>
              <a:chExt cx="474034" cy="743490"/>
            </a:xfrm>
            <a:grpFill/>
          </p:grpSpPr>
          <p:sp>
            <p:nvSpPr>
              <p:cNvPr id="8" name="同心圆 17">
                <a:extLst>
                  <a:ext uri="{FF2B5EF4-FFF2-40B4-BE49-F238E27FC236}">
                    <a16:creationId xmlns:a16="http://schemas.microsoft.com/office/drawing/2014/main" id="{FEF5A7B5-256B-4BAB-AC82-495B25A381D0}"/>
                  </a:ext>
                </a:extLst>
              </p:cNvPr>
              <p:cNvSpPr/>
              <p:nvPr/>
            </p:nvSpPr>
            <p:spPr>
              <a:xfrm>
                <a:off x="1397666" y="1419622"/>
                <a:ext cx="474034" cy="474034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6" tIns="34289" rIns="68576" bIns="34289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E3D767FE-49A4-45A3-A392-B3DC7D9E6A1D}"/>
                  </a:ext>
                </a:extLst>
              </p:cNvPr>
              <p:cNvSpPr/>
              <p:nvPr/>
            </p:nvSpPr>
            <p:spPr>
              <a:xfrm rot="10800000">
                <a:off x="1425882" y="1771198"/>
                <a:ext cx="417601" cy="391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6" tIns="34289" rIns="68576" bIns="34289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CD195B5-D49D-4CE3-898D-1AA4F0F14984}"/>
                </a:ext>
              </a:extLst>
            </p:cNvPr>
            <p:cNvSpPr/>
            <p:nvPr/>
          </p:nvSpPr>
          <p:spPr>
            <a:xfrm>
              <a:off x="1562675" y="158463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9" rIns="68576" bIns="34289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A6EBF0-0056-4326-A81B-F162C5A90ED0}"/>
              </a:ext>
            </a:extLst>
          </p:cNvPr>
          <p:cNvGrpSpPr/>
          <p:nvPr/>
        </p:nvGrpSpPr>
        <p:grpSpPr>
          <a:xfrm>
            <a:off x="5148064" y="2859782"/>
            <a:ext cx="187133" cy="226049"/>
            <a:chOff x="1397666" y="1419622"/>
            <a:chExt cx="474034" cy="743490"/>
          </a:xfrm>
          <a:solidFill>
            <a:schemeClr val="tx2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3B18D62-13A6-438E-BFB4-98C68278B26E}"/>
                </a:ext>
              </a:extLst>
            </p:cNvPr>
            <p:cNvGrpSpPr/>
            <p:nvPr/>
          </p:nvGrpSpPr>
          <p:grpSpPr>
            <a:xfrm>
              <a:off x="1397666" y="1419622"/>
              <a:ext cx="474034" cy="743490"/>
              <a:chOff x="1397666" y="1419622"/>
              <a:chExt cx="474034" cy="743490"/>
            </a:xfrm>
            <a:grpFill/>
          </p:grpSpPr>
          <p:sp>
            <p:nvSpPr>
              <p:cNvPr id="13" name="同心圆 12">
                <a:extLst>
                  <a:ext uri="{FF2B5EF4-FFF2-40B4-BE49-F238E27FC236}">
                    <a16:creationId xmlns:a16="http://schemas.microsoft.com/office/drawing/2014/main" id="{FEF5A7B5-256B-4BAB-AC82-495B25A381D0}"/>
                  </a:ext>
                </a:extLst>
              </p:cNvPr>
              <p:cNvSpPr/>
              <p:nvPr/>
            </p:nvSpPr>
            <p:spPr>
              <a:xfrm>
                <a:off x="1397666" y="1419622"/>
                <a:ext cx="474034" cy="474034"/>
              </a:xfrm>
              <a:prstGeom prst="donu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E3D767FE-49A4-45A3-A392-B3DC7D9E6A1D}"/>
                  </a:ext>
                </a:extLst>
              </p:cNvPr>
              <p:cNvSpPr/>
              <p:nvPr/>
            </p:nvSpPr>
            <p:spPr>
              <a:xfrm rot="10800000">
                <a:off x="1425882" y="1771198"/>
                <a:ext cx="417601" cy="391914"/>
              </a:xfrm>
              <a:prstGeom prst="triangl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CD195B5-D49D-4CE3-898D-1AA4F0F14984}"/>
                </a:ext>
              </a:extLst>
            </p:cNvPr>
            <p:cNvSpPr/>
            <p:nvPr/>
          </p:nvSpPr>
          <p:spPr>
            <a:xfrm>
              <a:off x="1562675" y="158463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 defTabSz="914400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7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人员分布</a:t>
            </a:r>
          </a:p>
        </p:txBody>
      </p:sp>
      <p:sp>
        <p:nvSpPr>
          <p:cNvPr id="3" name="Rectangle 6">
            <a:extLst/>
          </p:cNvPr>
          <p:cNvSpPr>
            <a:spLocks/>
          </p:cNvSpPr>
          <p:nvPr/>
        </p:nvSpPr>
        <p:spPr bwMode="auto">
          <a:xfrm>
            <a:off x="4553782" y="1130122"/>
            <a:ext cx="1724025" cy="13239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5">
            <a:extLst/>
          </p:cNvPr>
          <p:cNvSpPr>
            <a:spLocks/>
          </p:cNvSpPr>
          <p:nvPr/>
        </p:nvSpPr>
        <p:spPr bwMode="auto">
          <a:xfrm>
            <a:off x="4553782" y="2454096"/>
            <a:ext cx="1724025" cy="1747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en-US" dirty="0">
              <a:solidFill>
                <a:prstClr val="white"/>
              </a:solidFill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6958" y="2141949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Rectangle 8">
            <a:extLst/>
          </p:cNvPr>
          <p:cNvSpPr>
            <a:spLocks/>
          </p:cNvSpPr>
          <p:nvPr/>
        </p:nvSpPr>
        <p:spPr bwMode="auto">
          <a:xfrm>
            <a:off x="6454023" y="1130122"/>
            <a:ext cx="1724025" cy="13239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>
                    <a:alpha val="50000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7">
            <a:extLst/>
          </p:cNvPr>
          <p:cNvSpPr>
            <a:spLocks/>
          </p:cNvSpPr>
          <p:nvPr/>
        </p:nvSpPr>
        <p:spPr bwMode="auto">
          <a:xfrm>
            <a:off x="6454023" y="2454096"/>
            <a:ext cx="1724025" cy="1747838"/>
          </a:xfrm>
          <a:prstGeom prst="rect">
            <a:avLst/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951273" y="2157794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1">
            <a:extLst/>
          </p:cNvPr>
          <p:cNvSpPr>
            <a:spLocks/>
          </p:cNvSpPr>
          <p:nvPr/>
        </p:nvSpPr>
        <p:spPr bwMode="auto">
          <a:xfrm>
            <a:off x="739023" y="2454096"/>
            <a:ext cx="1724025" cy="1747838"/>
          </a:xfrm>
          <a:prstGeom prst="rect">
            <a:avLst/>
          </a:prstGeom>
          <a:solidFill>
            <a:srgbClr val="FF9999"/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4" name="Rectangle 2">
            <a:extLst/>
          </p:cNvPr>
          <p:cNvSpPr>
            <a:spLocks/>
          </p:cNvSpPr>
          <p:nvPr/>
        </p:nvSpPr>
        <p:spPr bwMode="auto">
          <a:xfrm>
            <a:off x="739023" y="1130122"/>
            <a:ext cx="1724025" cy="13239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3">
            <a:extLst/>
          </p:cNvPr>
          <p:cNvSpPr>
            <a:spLocks/>
          </p:cNvSpPr>
          <p:nvPr/>
        </p:nvSpPr>
        <p:spPr bwMode="auto">
          <a:xfrm>
            <a:off x="2639260" y="2454096"/>
            <a:ext cx="1724025" cy="1747838"/>
          </a:xfrm>
          <a:prstGeom prst="rect">
            <a:avLst/>
          </a:prstGeom>
          <a:solidFill>
            <a:srgbClr val="007E5D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6" name="Rectangle 4">
            <a:extLst/>
          </p:cNvPr>
          <p:cNvSpPr>
            <a:spLocks/>
          </p:cNvSpPr>
          <p:nvPr/>
        </p:nvSpPr>
        <p:spPr bwMode="auto">
          <a:xfrm>
            <a:off x="2639260" y="1130122"/>
            <a:ext cx="1724025" cy="13239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>
                    <a:alpha val="50000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16">
            <a:extLst/>
          </p:cNvPr>
          <p:cNvSpPr>
            <a:spLocks/>
          </p:cNvSpPr>
          <p:nvPr/>
        </p:nvSpPr>
        <p:spPr bwMode="auto">
          <a:xfrm>
            <a:off x="955712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18" name="Rectangle 19">
            <a:extLst/>
          </p:cNvPr>
          <p:cNvSpPr>
            <a:spLocks/>
          </p:cNvSpPr>
          <p:nvPr/>
        </p:nvSpPr>
        <p:spPr bwMode="auto">
          <a:xfrm>
            <a:off x="2855949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19" name="Rectangle 22">
            <a:extLst/>
          </p:cNvPr>
          <p:cNvSpPr>
            <a:spLocks/>
          </p:cNvSpPr>
          <p:nvPr/>
        </p:nvSpPr>
        <p:spPr bwMode="auto">
          <a:xfrm>
            <a:off x="4789525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20" name="Rectangle 24">
            <a:extLst/>
          </p:cNvPr>
          <p:cNvSpPr>
            <a:spLocks/>
          </p:cNvSpPr>
          <p:nvPr/>
        </p:nvSpPr>
        <p:spPr bwMode="auto">
          <a:xfrm>
            <a:off x="5130048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8%</a:t>
            </a:r>
          </a:p>
        </p:txBody>
      </p:sp>
      <p:sp>
        <p:nvSpPr>
          <p:cNvPr id="21" name="Rectangle 25">
            <a:extLst/>
          </p:cNvPr>
          <p:cNvSpPr>
            <a:spLocks/>
          </p:cNvSpPr>
          <p:nvPr/>
        </p:nvSpPr>
        <p:spPr bwMode="auto">
          <a:xfrm>
            <a:off x="6675475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22" name="Rectangle 27">
            <a:extLst/>
          </p:cNvPr>
          <p:cNvSpPr>
            <a:spLocks/>
          </p:cNvSpPr>
          <p:nvPr/>
        </p:nvSpPr>
        <p:spPr bwMode="auto">
          <a:xfrm>
            <a:off x="7015998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21%</a:t>
            </a:r>
          </a:p>
        </p:txBody>
      </p:sp>
      <p:sp>
        <p:nvSpPr>
          <p:cNvPr id="23" name="Freeform 168"/>
          <p:cNvSpPr>
            <a:spLocks noChangeAspect="1" noEditPoints="1"/>
          </p:cNvSpPr>
          <p:nvPr/>
        </p:nvSpPr>
        <p:spPr bwMode="auto">
          <a:xfrm>
            <a:off x="5074827" y="1414495"/>
            <a:ext cx="607033" cy="519720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Freeform 846"/>
          <p:cNvSpPr>
            <a:spLocks/>
          </p:cNvSpPr>
          <p:nvPr/>
        </p:nvSpPr>
        <p:spPr bwMode="auto">
          <a:xfrm>
            <a:off x="1300669" y="1507386"/>
            <a:ext cx="556096" cy="469766"/>
          </a:xfrm>
          <a:custGeom>
            <a:avLst/>
            <a:gdLst>
              <a:gd name="T0" fmla="*/ 29 w 48"/>
              <a:gd name="T1" fmla="*/ 0 h 47"/>
              <a:gd name="T2" fmla="*/ 29 w 48"/>
              <a:gd name="T3" fmla="*/ 7 h 47"/>
              <a:gd name="T4" fmla="*/ 41 w 48"/>
              <a:gd name="T5" fmla="*/ 23 h 47"/>
              <a:gd name="T6" fmla="*/ 24 w 48"/>
              <a:gd name="T7" fmla="*/ 41 h 47"/>
              <a:gd name="T8" fmla="*/ 6 w 48"/>
              <a:gd name="T9" fmla="*/ 23 h 47"/>
              <a:gd name="T10" fmla="*/ 18 w 48"/>
              <a:gd name="T11" fmla="*/ 7 h 47"/>
              <a:gd name="T12" fmla="*/ 18 w 48"/>
              <a:gd name="T13" fmla="*/ 0 h 47"/>
              <a:gd name="T14" fmla="*/ 0 w 48"/>
              <a:gd name="T15" fmla="*/ 23 h 47"/>
              <a:gd name="T16" fmla="*/ 24 w 48"/>
              <a:gd name="T17" fmla="*/ 47 h 47"/>
              <a:gd name="T18" fmla="*/ 48 w 48"/>
              <a:gd name="T19" fmla="*/ 23 h 47"/>
              <a:gd name="T20" fmla="*/ 29 w 48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" h="47">
                <a:moveTo>
                  <a:pt x="29" y="0"/>
                </a:moveTo>
                <a:cubicBezTo>
                  <a:pt x="29" y="7"/>
                  <a:pt x="29" y="7"/>
                  <a:pt x="29" y="7"/>
                </a:cubicBezTo>
                <a:cubicBezTo>
                  <a:pt x="36" y="9"/>
                  <a:pt x="41" y="16"/>
                  <a:pt x="41" y="23"/>
                </a:cubicBezTo>
                <a:cubicBezTo>
                  <a:pt x="41" y="33"/>
                  <a:pt x="33" y="41"/>
                  <a:pt x="24" y="41"/>
                </a:cubicBezTo>
                <a:cubicBezTo>
                  <a:pt x="14" y="41"/>
                  <a:pt x="6" y="33"/>
                  <a:pt x="6" y="23"/>
                </a:cubicBezTo>
                <a:cubicBezTo>
                  <a:pt x="6" y="16"/>
                  <a:pt x="11" y="9"/>
                  <a:pt x="18" y="7"/>
                </a:cubicBezTo>
                <a:cubicBezTo>
                  <a:pt x="18" y="0"/>
                  <a:pt x="18" y="0"/>
                  <a:pt x="18" y="0"/>
                </a:cubicBezTo>
                <a:cubicBezTo>
                  <a:pt x="7" y="2"/>
                  <a:pt x="0" y="12"/>
                  <a:pt x="0" y="23"/>
                </a:cubicBezTo>
                <a:cubicBezTo>
                  <a:pt x="0" y="37"/>
                  <a:pt x="10" y="47"/>
                  <a:pt x="24" y="47"/>
                </a:cubicBezTo>
                <a:cubicBezTo>
                  <a:pt x="37" y="47"/>
                  <a:pt x="48" y="37"/>
                  <a:pt x="48" y="23"/>
                </a:cubicBezTo>
                <a:cubicBezTo>
                  <a:pt x="48" y="12"/>
                  <a:pt x="40" y="2"/>
                  <a:pt x="29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847"/>
          <p:cNvSpPr>
            <a:spLocks/>
          </p:cNvSpPr>
          <p:nvPr/>
        </p:nvSpPr>
        <p:spPr bwMode="auto">
          <a:xfrm>
            <a:off x="1522675" y="1368095"/>
            <a:ext cx="103215" cy="278582"/>
          </a:xfrm>
          <a:custGeom>
            <a:avLst/>
            <a:gdLst>
              <a:gd name="T0" fmla="*/ 7 w 9"/>
              <a:gd name="T1" fmla="*/ 0 h 28"/>
              <a:gd name="T2" fmla="*/ 2 w 9"/>
              <a:gd name="T3" fmla="*/ 0 h 28"/>
              <a:gd name="T4" fmla="*/ 0 w 9"/>
              <a:gd name="T5" fmla="*/ 2 h 28"/>
              <a:gd name="T6" fmla="*/ 0 w 9"/>
              <a:gd name="T7" fmla="*/ 10 h 28"/>
              <a:gd name="T8" fmla="*/ 0 w 9"/>
              <a:gd name="T9" fmla="*/ 16 h 28"/>
              <a:gd name="T10" fmla="*/ 0 w 9"/>
              <a:gd name="T11" fmla="*/ 26 h 28"/>
              <a:gd name="T12" fmla="*/ 2 w 9"/>
              <a:gd name="T13" fmla="*/ 28 h 28"/>
              <a:gd name="T14" fmla="*/ 7 w 9"/>
              <a:gd name="T15" fmla="*/ 28 h 28"/>
              <a:gd name="T16" fmla="*/ 9 w 9"/>
              <a:gd name="T17" fmla="*/ 26 h 28"/>
              <a:gd name="T18" fmla="*/ 9 w 9"/>
              <a:gd name="T19" fmla="*/ 16 h 28"/>
              <a:gd name="T20" fmla="*/ 9 w 9"/>
              <a:gd name="T21" fmla="*/ 10 h 28"/>
              <a:gd name="T22" fmla="*/ 9 w 9"/>
              <a:gd name="T23" fmla="*/ 2 h 28"/>
              <a:gd name="T24" fmla="*/ 7 w 9"/>
              <a:gd name="T2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" h="28">
                <a:moveTo>
                  <a:pt x="7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7"/>
                  <a:pt x="1" y="28"/>
                  <a:pt x="2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8" y="28"/>
                  <a:pt x="9" y="27"/>
                  <a:pt x="9" y="2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8" y="0"/>
                  <a:pt x="7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203"/>
          <p:cNvSpPr>
            <a:spLocks noChangeAspect="1" noEditPoints="1"/>
          </p:cNvSpPr>
          <p:nvPr/>
        </p:nvSpPr>
        <p:spPr bwMode="auto">
          <a:xfrm>
            <a:off x="3238850" y="1460161"/>
            <a:ext cx="493016" cy="474054"/>
          </a:xfrm>
          <a:custGeom>
            <a:avLst/>
            <a:gdLst>
              <a:gd name="T0" fmla="*/ 88 w 218"/>
              <a:gd name="T1" fmla="*/ 43 h 209"/>
              <a:gd name="T2" fmla="*/ 36 w 218"/>
              <a:gd name="T3" fmla="*/ 43 h 209"/>
              <a:gd name="T4" fmla="*/ 26 w 218"/>
              <a:gd name="T5" fmla="*/ 57 h 209"/>
              <a:gd name="T6" fmla="*/ 36 w 218"/>
              <a:gd name="T7" fmla="*/ 71 h 209"/>
              <a:gd name="T8" fmla="*/ 88 w 218"/>
              <a:gd name="T9" fmla="*/ 71 h 209"/>
              <a:gd name="T10" fmla="*/ 88 w 218"/>
              <a:gd name="T11" fmla="*/ 43 h 209"/>
              <a:gd name="T12" fmla="*/ 88 w 218"/>
              <a:gd name="T13" fmla="*/ 43 h 209"/>
              <a:gd name="T14" fmla="*/ 126 w 218"/>
              <a:gd name="T15" fmla="*/ 71 h 209"/>
              <a:gd name="T16" fmla="*/ 187 w 218"/>
              <a:gd name="T17" fmla="*/ 71 h 209"/>
              <a:gd name="T18" fmla="*/ 194 w 218"/>
              <a:gd name="T19" fmla="*/ 71 h 209"/>
              <a:gd name="T20" fmla="*/ 197 w 218"/>
              <a:gd name="T21" fmla="*/ 76 h 209"/>
              <a:gd name="T22" fmla="*/ 213 w 218"/>
              <a:gd name="T23" fmla="*/ 102 h 209"/>
              <a:gd name="T24" fmla="*/ 218 w 218"/>
              <a:gd name="T25" fmla="*/ 109 h 209"/>
              <a:gd name="T26" fmla="*/ 213 w 218"/>
              <a:gd name="T27" fmla="*/ 114 h 209"/>
              <a:gd name="T28" fmla="*/ 197 w 218"/>
              <a:gd name="T29" fmla="*/ 140 h 209"/>
              <a:gd name="T30" fmla="*/ 194 w 218"/>
              <a:gd name="T31" fmla="*/ 147 h 209"/>
              <a:gd name="T32" fmla="*/ 187 w 218"/>
              <a:gd name="T33" fmla="*/ 147 h 209"/>
              <a:gd name="T34" fmla="*/ 126 w 218"/>
              <a:gd name="T35" fmla="*/ 147 h 209"/>
              <a:gd name="T36" fmla="*/ 126 w 218"/>
              <a:gd name="T37" fmla="*/ 180 h 209"/>
              <a:gd name="T38" fmla="*/ 180 w 218"/>
              <a:gd name="T39" fmla="*/ 180 h 209"/>
              <a:gd name="T40" fmla="*/ 180 w 218"/>
              <a:gd name="T41" fmla="*/ 209 h 209"/>
              <a:gd name="T42" fmla="*/ 40 w 218"/>
              <a:gd name="T43" fmla="*/ 209 h 209"/>
              <a:gd name="T44" fmla="*/ 40 w 218"/>
              <a:gd name="T45" fmla="*/ 180 h 209"/>
              <a:gd name="T46" fmla="*/ 90 w 218"/>
              <a:gd name="T47" fmla="*/ 180 h 209"/>
              <a:gd name="T48" fmla="*/ 90 w 218"/>
              <a:gd name="T49" fmla="*/ 95 h 209"/>
              <a:gd name="T50" fmla="*/ 29 w 218"/>
              <a:gd name="T51" fmla="*/ 95 h 209"/>
              <a:gd name="T52" fmla="*/ 22 w 218"/>
              <a:gd name="T53" fmla="*/ 95 h 209"/>
              <a:gd name="T54" fmla="*/ 19 w 218"/>
              <a:gd name="T55" fmla="*/ 88 h 209"/>
              <a:gd name="T56" fmla="*/ 3 w 218"/>
              <a:gd name="T57" fmla="*/ 62 h 209"/>
              <a:gd name="T58" fmla="*/ 0 w 218"/>
              <a:gd name="T59" fmla="*/ 57 h 209"/>
              <a:gd name="T60" fmla="*/ 3 w 218"/>
              <a:gd name="T61" fmla="*/ 50 h 209"/>
              <a:gd name="T62" fmla="*/ 19 w 218"/>
              <a:gd name="T63" fmla="*/ 24 h 209"/>
              <a:gd name="T64" fmla="*/ 22 w 218"/>
              <a:gd name="T65" fmla="*/ 19 h 209"/>
              <a:gd name="T66" fmla="*/ 29 w 218"/>
              <a:gd name="T67" fmla="*/ 19 h 209"/>
              <a:gd name="T68" fmla="*/ 90 w 218"/>
              <a:gd name="T69" fmla="*/ 19 h 209"/>
              <a:gd name="T70" fmla="*/ 90 w 218"/>
              <a:gd name="T71" fmla="*/ 15 h 209"/>
              <a:gd name="T72" fmla="*/ 109 w 218"/>
              <a:gd name="T73" fmla="*/ 0 h 209"/>
              <a:gd name="T74" fmla="*/ 126 w 218"/>
              <a:gd name="T75" fmla="*/ 15 h 209"/>
              <a:gd name="T76" fmla="*/ 126 w 218"/>
              <a:gd name="T77" fmla="*/ 71 h 209"/>
              <a:gd name="T78" fmla="*/ 126 w 218"/>
              <a:gd name="T79" fmla="*/ 71 h 209"/>
              <a:gd name="T80" fmla="*/ 182 w 218"/>
              <a:gd name="T81" fmla="*/ 93 h 209"/>
              <a:gd name="T82" fmla="*/ 128 w 218"/>
              <a:gd name="T83" fmla="*/ 93 h 209"/>
              <a:gd name="T84" fmla="*/ 128 w 218"/>
              <a:gd name="T85" fmla="*/ 123 h 209"/>
              <a:gd name="T86" fmla="*/ 182 w 218"/>
              <a:gd name="T87" fmla="*/ 123 h 209"/>
              <a:gd name="T88" fmla="*/ 192 w 218"/>
              <a:gd name="T89" fmla="*/ 109 h 209"/>
              <a:gd name="T90" fmla="*/ 182 w 218"/>
              <a:gd name="T91" fmla="*/ 9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8" h="209">
                <a:moveTo>
                  <a:pt x="88" y="43"/>
                </a:moveTo>
                <a:lnTo>
                  <a:pt x="36" y="43"/>
                </a:lnTo>
                <a:lnTo>
                  <a:pt x="26" y="57"/>
                </a:lnTo>
                <a:lnTo>
                  <a:pt x="36" y="71"/>
                </a:lnTo>
                <a:lnTo>
                  <a:pt x="88" y="71"/>
                </a:lnTo>
                <a:lnTo>
                  <a:pt x="88" y="43"/>
                </a:lnTo>
                <a:lnTo>
                  <a:pt x="88" y="43"/>
                </a:lnTo>
                <a:close/>
                <a:moveTo>
                  <a:pt x="126" y="71"/>
                </a:moveTo>
                <a:lnTo>
                  <a:pt x="187" y="71"/>
                </a:lnTo>
                <a:lnTo>
                  <a:pt x="194" y="71"/>
                </a:lnTo>
                <a:lnTo>
                  <a:pt x="197" y="76"/>
                </a:lnTo>
                <a:lnTo>
                  <a:pt x="213" y="102"/>
                </a:lnTo>
                <a:lnTo>
                  <a:pt x="218" y="109"/>
                </a:lnTo>
                <a:lnTo>
                  <a:pt x="213" y="114"/>
                </a:lnTo>
                <a:lnTo>
                  <a:pt x="197" y="140"/>
                </a:lnTo>
                <a:lnTo>
                  <a:pt x="194" y="147"/>
                </a:lnTo>
                <a:lnTo>
                  <a:pt x="187" y="147"/>
                </a:lnTo>
                <a:lnTo>
                  <a:pt x="126" y="147"/>
                </a:lnTo>
                <a:lnTo>
                  <a:pt x="126" y="180"/>
                </a:lnTo>
                <a:lnTo>
                  <a:pt x="180" y="180"/>
                </a:lnTo>
                <a:lnTo>
                  <a:pt x="180" y="209"/>
                </a:lnTo>
                <a:lnTo>
                  <a:pt x="40" y="209"/>
                </a:lnTo>
                <a:lnTo>
                  <a:pt x="40" y="180"/>
                </a:lnTo>
                <a:lnTo>
                  <a:pt x="90" y="180"/>
                </a:lnTo>
                <a:lnTo>
                  <a:pt x="90" y="95"/>
                </a:lnTo>
                <a:lnTo>
                  <a:pt x="29" y="95"/>
                </a:lnTo>
                <a:lnTo>
                  <a:pt x="22" y="95"/>
                </a:lnTo>
                <a:lnTo>
                  <a:pt x="19" y="88"/>
                </a:lnTo>
                <a:lnTo>
                  <a:pt x="3" y="62"/>
                </a:lnTo>
                <a:lnTo>
                  <a:pt x="0" y="57"/>
                </a:lnTo>
                <a:lnTo>
                  <a:pt x="3" y="50"/>
                </a:lnTo>
                <a:lnTo>
                  <a:pt x="19" y="24"/>
                </a:lnTo>
                <a:lnTo>
                  <a:pt x="22" y="19"/>
                </a:lnTo>
                <a:lnTo>
                  <a:pt x="29" y="19"/>
                </a:lnTo>
                <a:lnTo>
                  <a:pt x="90" y="19"/>
                </a:lnTo>
                <a:lnTo>
                  <a:pt x="90" y="15"/>
                </a:lnTo>
                <a:lnTo>
                  <a:pt x="109" y="0"/>
                </a:lnTo>
                <a:lnTo>
                  <a:pt x="126" y="15"/>
                </a:lnTo>
                <a:lnTo>
                  <a:pt x="126" y="71"/>
                </a:lnTo>
                <a:lnTo>
                  <a:pt x="126" y="71"/>
                </a:lnTo>
                <a:close/>
                <a:moveTo>
                  <a:pt x="182" y="93"/>
                </a:moveTo>
                <a:lnTo>
                  <a:pt x="128" y="93"/>
                </a:lnTo>
                <a:lnTo>
                  <a:pt x="128" y="123"/>
                </a:lnTo>
                <a:lnTo>
                  <a:pt x="182" y="123"/>
                </a:lnTo>
                <a:lnTo>
                  <a:pt x="192" y="109"/>
                </a:lnTo>
                <a:lnTo>
                  <a:pt x="182" y="93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10"/>
          <p:cNvSpPr>
            <a:spLocks noChangeAspect="1" noEditPoints="1"/>
          </p:cNvSpPr>
          <p:nvPr/>
        </p:nvSpPr>
        <p:spPr bwMode="auto">
          <a:xfrm>
            <a:off x="7041866" y="1448101"/>
            <a:ext cx="548337" cy="486114"/>
          </a:xfrm>
          <a:custGeom>
            <a:avLst/>
            <a:gdLst>
              <a:gd name="T0" fmla="*/ 55 w 100"/>
              <a:gd name="T1" fmla="*/ 4 h 88"/>
              <a:gd name="T2" fmla="*/ 76 w 100"/>
              <a:gd name="T3" fmla="*/ 41 h 88"/>
              <a:gd name="T4" fmla="*/ 76 w 100"/>
              <a:gd name="T5" fmla="*/ 41 h 88"/>
              <a:gd name="T6" fmla="*/ 98 w 100"/>
              <a:gd name="T7" fmla="*/ 79 h 88"/>
              <a:gd name="T8" fmla="*/ 96 w 100"/>
              <a:gd name="T9" fmla="*/ 87 h 88"/>
              <a:gd name="T10" fmla="*/ 92 w 100"/>
              <a:gd name="T11" fmla="*/ 88 h 88"/>
              <a:gd name="T12" fmla="*/ 92 w 100"/>
              <a:gd name="T13" fmla="*/ 88 h 88"/>
              <a:gd name="T14" fmla="*/ 49 w 100"/>
              <a:gd name="T15" fmla="*/ 88 h 88"/>
              <a:gd name="T16" fmla="*/ 7 w 100"/>
              <a:gd name="T17" fmla="*/ 88 h 88"/>
              <a:gd name="T18" fmla="*/ 0 w 100"/>
              <a:gd name="T19" fmla="*/ 82 h 88"/>
              <a:gd name="T20" fmla="*/ 1 w 100"/>
              <a:gd name="T21" fmla="*/ 78 h 88"/>
              <a:gd name="T22" fmla="*/ 23 w 100"/>
              <a:gd name="T23" fmla="*/ 41 h 88"/>
              <a:gd name="T24" fmla="*/ 23 w 100"/>
              <a:gd name="T25" fmla="*/ 41 h 88"/>
              <a:gd name="T26" fmla="*/ 44 w 100"/>
              <a:gd name="T27" fmla="*/ 4 h 88"/>
              <a:gd name="T28" fmla="*/ 53 w 100"/>
              <a:gd name="T29" fmla="*/ 2 h 88"/>
              <a:gd name="T30" fmla="*/ 55 w 100"/>
              <a:gd name="T31" fmla="*/ 4 h 88"/>
              <a:gd name="T32" fmla="*/ 44 w 100"/>
              <a:gd name="T33" fmla="*/ 34 h 88"/>
              <a:gd name="T34" fmla="*/ 44 w 100"/>
              <a:gd name="T35" fmla="*/ 37 h 88"/>
              <a:gd name="T36" fmla="*/ 46 w 100"/>
              <a:gd name="T37" fmla="*/ 62 h 88"/>
              <a:gd name="T38" fmla="*/ 52 w 100"/>
              <a:gd name="T39" fmla="*/ 62 h 88"/>
              <a:gd name="T40" fmla="*/ 54 w 100"/>
              <a:gd name="T41" fmla="*/ 37 h 88"/>
              <a:gd name="T42" fmla="*/ 54 w 100"/>
              <a:gd name="T43" fmla="*/ 34 h 88"/>
              <a:gd name="T44" fmla="*/ 44 w 100"/>
              <a:gd name="T45" fmla="*/ 34 h 88"/>
              <a:gd name="T46" fmla="*/ 49 w 100"/>
              <a:gd name="T47" fmla="*/ 72 h 88"/>
              <a:gd name="T48" fmla="*/ 53 w 100"/>
              <a:gd name="T49" fmla="*/ 69 h 88"/>
              <a:gd name="T50" fmla="*/ 49 w 100"/>
              <a:gd name="T51" fmla="*/ 65 h 88"/>
              <a:gd name="T52" fmla="*/ 45 w 100"/>
              <a:gd name="T53" fmla="*/ 69 h 88"/>
              <a:gd name="T54" fmla="*/ 49 w 100"/>
              <a:gd name="T55" fmla="*/ 72 h 88"/>
              <a:gd name="T56" fmla="*/ 65 w 100"/>
              <a:gd name="T57" fmla="*/ 48 h 88"/>
              <a:gd name="T58" fmla="*/ 49 w 100"/>
              <a:gd name="T59" fmla="*/ 20 h 88"/>
              <a:gd name="T60" fmla="*/ 34 w 100"/>
              <a:gd name="T61" fmla="*/ 47 h 88"/>
              <a:gd name="T62" fmla="*/ 33 w 100"/>
              <a:gd name="T63" fmla="*/ 48 h 88"/>
              <a:gd name="T64" fmla="*/ 17 w 100"/>
              <a:gd name="T65" fmla="*/ 75 h 88"/>
              <a:gd name="T66" fmla="*/ 49 w 100"/>
              <a:gd name="T67" fmla="*/ 75 h 88"/>
              <a:gd name="T68" fmla="*/ 81 w 100"/>
              <a:gd name="T69" fmla="*/ 75 h 88"/>
              <a:gd name="T70" fmla="*/ 65 w 100"/>
              <a:gd name="T71" fmla="*/ 48 h 88"/>
              <a:gd name="T72" fmla="*/ 65 w 100"/>
              <a:gd name="T73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" h="88">
                <a:moveTo>
                  <a:pt x="55" y="4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82"/>
                  <a:pt x="99" y="85"/>
                  <a:pt x="96" y="87"/>
                </a:cubicBezTo>
                <a:cubicBezTo>
                  <a:pt x="95" y="88"/>
                  <a:pt x="93" y="88"/>
                  <a:pt x="92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80"/>
                  <a:pt x="1" y="79"/>
                  <a:pt x="1" y="78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4" y="4"/>
                  <a:pt x="44" y="4"/>
                  <a:pt x="44" y="4"/>
                </a:cubicBezTo>
                <a:cubicBezTo>
                  <a:pt x="46" y="1"/>
                  <a:pt x="50" y="0"/>
                  <a:pt x="53" y="2"/>
                </a:cubicBezTo>
                <a:cubicBezTo>
                  <a:pt x="54" y="3"/>
                  <a:pt x="54" y="3"/>
                  <a:pt x="55" y="4"/>
                </a:cubicBezTo>
                <a:close/>
                <a:moveTo>
                  <a:pt x="44" y="34"/>
                </a:moveTo>
                <a:cubicBezTo>
                  <a:pt x="44" y="37"/>
                  <a:pt x="44" y="37"/>
                  <a:pt x="44" y="37"/>
                </a:cubicBezTo>
                <a:cubicBezTo>
                  <a:pt x="46" y="62"/>
                  <a:pt x="46" y="62"/>
                  <a:pt x="46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4" y="34"/>
                  <a:pt x="54" y="34"/>
                </a:cubicBezTo>
                <a:cubicBezTo>
                  <a:pt x="44" y="34"/>
                  <a:pt x="44" y="34"/>
                  <a:pt x="44" y="34"/>
                </a:cubicBezTo>
                <a:close/>
                <a:moveTo>
                  <a:pt x="49" y="72"/>
                </a:moveTo>
                <a:cubicBezTo>
                  <a:pt x="52" y="72"/>
                  <a:pt x="53" y="71"/>
                  <a:pt x="53" y="69"/>
                </a:cubicBezTo>
                <a:cubicBezTo>
                  <a:pt x="53" y="66"/>
                  <a:pt x="51" y="65"/>
                  <a:pt x="49" y="65"/>
                </a:cubicBezTo>
                <a:cubicBezTo>
                  <a:pt x="47" y="65"/>
                  <a:pt x="45" y="66"/>
                  <a:pt x="45" y="69"/>
                </a:cubicBezTo>
                <a:cubicBezTo>
                  <a:pt x="45" y="71"/>
                  <a:pt x="47" y="72"/>
                  <a:pt x="49" y="72"/>
                </a:cubicBezTo>
                <a:close/>
                <a:moveTo>
                  <a:pt x="65" y="48"/>
                </a:moveTo>
                <a:cubicBezTo>
                  <a:pt x="49" y="20"/>
                  <a:pt x="49" y="20"/>
                  <a:pt x="49" y="20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3" y="48"/>
                </a:cubicBezTo>
                <a:cubicBezTo>
                  <a:pt x="17" y="75"/>
                  <a:pt x="17" y="75"/>
                  <a:pt x="17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81" y="75"/>
                  <a:pt x="81" y="75"/>
                  <a:pt x="81" y="75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8"/>
                  <a:pt x="65" y="48"/>
                  <a:pt x="65" y="48"/>
                </a:cubicBezTo>
                <a:close/>
              </a:path>
            </a:pathLst>
          </a:custGeom>
          <a:solidFill>
            <a:schemeClr val="tx2">
              <a:lumMod val="75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136512" y="2141948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Rectangle 21">
            <a:extLst/>
          </p:cNvPr>
          <p:cNvSpPr>
            <a:spLocks/>
          </p:cNvSpPr>
          <p:nvPr/>
        </p:nvSpPr>
        <p:spPr bwMode="auto">
          <a:xfrm>
            <a:off x="3196473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12%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213960" y="2126103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Rectangle 18">
            <a:extLst/>
          </p:cNvPr>
          <p:cNvSpPr>
            <a:spLocks/>
          </p:cNvSpPr>
          <p:nvPr/>
        </p:nvSpPr>
        <p:spPr bwMode="auto">
          <a:xfrm>
            <a:off x="1296235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12595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nimBg="1"/>
      <p:bldP spid="24" grpId="0" animBg="1"/>
      <p:bldP spid="25" grpId="0" animBg="1"/>
      <p:bldP spid="26" grpId="0" animBg="1"/>
      <p:bldP spid="27" grpId="0" animBg="1"/>
      <p:bldP spid="31" grpId="0" autoUpdateAnimBg="0"/>
      <p:bldP spid="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性别比例</a:t>
            </a:r>
          </a:p>
        </p:txBody>
      </p:sp>
      <p:sp>
        <p:nvSpPr>
          <p:cNvPr id="3" name="Oval 2">
            <a:extLst/>
          </p:cNvPr>
          <p:cNvSpPr>
            <a:spLocks/>
          </p:cNvSpPr>
          <p:nvPr/>
        </p:nvSpPr>
        <p:spPr bwMode="auto">
          <a:xfrm>
            <a:off x="2425878" y="1148255"/>
            <a:ext cx="2266950" cy="2266950"/>
          </a:xfrm>
          <a:prstGeom prst="ellipse">
            <a:avLst/>
          </a:prstGeom>
          <a:solidFill>
            <a:srgbClr val="007E5D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344" y="1289942"/>
            <a:ext cx="976313" cy="254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/>
          </p:cNvPr>
          <p:cNvSpPr>
            <a:spLocks/>
          </p:cNvSpPr>
          <p:nvPr/>
        </p:nvSpPr>
        <p:spPr bwMode="auto">
          <a:xfrm>
            <a:off x="4126091" y="1186355"/>
            <a:ext cx="2190750" cy="2190750"/>
          </a:xfrm>
          <a:prstGeom prst="ellipse">
            <a:avLst/>
          </a:prstGeom>
          <a:solidFill>
            <a:srgbClr val="FF9999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23" y="1286367"/>
            <a:ext cx="1168003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022257" y="1531639"/>
            <a:ext cx="407194" cy="408385"/>
            <a:chOff x="0" y="0"/>
            <a:chExt cx="685" cy="685"/>
          </a:xfrm>
          <a:solidFill>
            <a:schemeClr val="accent5">
              <a:lumMod val="75000"/>
            </a:schemeClr>
          </a:solidFill>
        </p:grpSpPr>
        <p:sp>
          <p:nvSpPr>
            <p:cNvPr id="8" name="Oval 7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76"/>
              <a:ext cx="357" cy="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906770" y="2167432"/>
            <a:ext cx="408385" cy="408385"/>
            <a:chOff x="0" y="0"/>
            <a:chExt cx="685" cy="685"/>
          </a:xfrm>
          <a:solidFill>
            <a:schemeClr val="accent5">
              <a:lumMod val="75000"/>
            </a:schemeClr>
          </a:solidFill>
        </p:grpSpPr>
        <p:sp>
          <p:nvSpPr>
            <p:cNvPr id="11" name="Oval 10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52"/>
              <a:ext cx="396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098457" y="2785365"/>
            <a:ext cx="408384" cy="408384"/>
            <a:chOff x="0" y="0"/>
            <a:chExt cx="685" cy="685"/>
          </a:xfrm>
          <a:solidFill>
            <a:schemeClr val="accent5">
              <a:lumMod val="75000"/>
            </a:schemeClr>
          </a:solidFill>
        </p:grpSpPr>
        <p:sp>
          <p:nvSpPr>
            <p:cNvPr id="14" name="Oval 13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28"/>
              <a:ext cx="397" cy="3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379944" y="1531639"/>
            <a:ext cx="407194" cy="408385"/>
            <a:chOff x="0" y="0"/>
            <a:chExt cx="685" cy="685"/>
          </a:xfrm>
          <a:solidFill>
            <a:schemeClr val="tx2">
              <a:lumMod val="75000"/>
            </a:schemeClr>
          </a:solidFill>
        </p:grpSpPr>
        <p:sp>
          <p:nvSpPr>
            <p:cNvPr id="17" name="Oval 16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76"/>
              <a:ext cx="357" cy="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454955" y="2167432"/>
            <a:ext cx="408385" cy="408385"/>
            <a:chOff x="0" y="0"/>
            <a:chExt cx="685" cy="685"/>
          </a:xfrm>
          <a:solidFill>
            <a:schemeClr val="tx2">
              <a:lumMod val="75000"/>
            </a:schemeClr>
          </a:solidFill>
        </p:grpSpPr>
        <p:sp>
          <p:nvSpPr>
            <p:cNvPr id="20" name="Oval 19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52"/>
              <a:ext cx="396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313269" y="2785365"/>
            <a:ext cx="408384" cy="408384"/>
            <a:chOff x="0" y="0"/>
            <a:chExt cx="685" cy="685"/>
          </a:xfrm>
          <a:solidFill>
            <a:schemeClr val="tx2">
              <a:lumMod val="75000"/>
            </a:schemeClr>
          </a:solidFill>
        </p:grpSpPr>
        <p:sp>
          <p:nvSpPr>
            <p:cNvPr id="23" name="Oval 22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28"/>
              <a:ext cx="397" cy="3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ctangle 24">
            <a:extLst/>
          </p:cNvPr>
          <p:cNvSpPr>
            <a:spLocks/>
          </p:cNvSpPr>
          <p:nvPr/>
        </p:nvSpPr>
        <p:spPr bwMode="auto">
          <a:xfrm>
            <a:off x="749478" y="1472107"/>
            <a:ext cx="1138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Rectangle 25">
            <a:extLst/>
          </p:cNvPr>
          <p:cNvSpPr>
            <a:spLocks/>
          </p:cNvSpPr>
          <p:nvPr/>
        </p:nvSpPr>
        <p:spPr bwMode="auto">
          <a:xfrm>
            <a:off x="616128" y="2129332"/>
            <a:ext cx="1138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26">
            <a:extLst/>
          </p:cNvPr>
          <p:cNvSpPr>
            <a:spLocks/>
          </p:cNvSpPr>
          <p:nvPr/>
        </p:nvSpPr>
        <p:spPr bwMode="auto">
          <a:xfrm>
            <a:off x="810200" y="2805607"/>
            <a:ext cx="11394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Rectangle 27">
            <a:extLst/>
          </p:cNvPr>
          <p:cNvSpPr>
            <a:spLocks/>
          </p:cNvSpPr>
          <p:nvPr/>
        </p:nvSpPr>
        <p:spPr bwMode="auto">
          <a:xfrm>
            <a:off x="6896676" y="1472107"/>
            <a:ext cx="11394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Rectangle 28">
            <a:extLst/>
          </p:cNvPr>
          <p:cNvSpPr>
            <a:spLocks/>
          </p:cNvSpPr>
          <p:nvPr/>
        </p:nvSpPr>
        <p:spPr bwMode="auto">
          <a:xfrm>
            <a:off x="6959778" y="2129332"/>
            <a:ext cx="1138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Rectangle 29">
            <a:extLst/>
          </p:cNvPr>
          <p:cNvSpPr>
            <a:spLocks/>
          </p:cNvSpPr>
          <p:nvPr/>
        </p:nvSpPr>
        <p:spPr bwMode="auto">
          <a:xfrm>
            <a:off x="6839526" y="2805607"/>
            <a:ext cx="11394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Rectangle 30">
            <a:extLst/>
          </p:cNvPr>
          <p:cNvSpPr>
            <a:spLocks/>
          </p:cNvSpPr>
          <p:nvPr/>
        </p:nvSpPr>
        <p:spPr bwMode="auto">
          <a:xfrm>
            <a:off x="725538" y="4140756"/>
            <a:ext cx="309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Rectangle 31">
            <a:extLst/>
          </p:cNvPr>
          <p:cNvSpPr>
            <a:spLocks/>
          </p:cNvSpPr>
          <p:nvPr/>
        </p:nvSpPr>
        <p:spPr bwMode="auto">
          <a:xfrm>
            <a:off x="2225726" y="3871673"/>
            <a:ext cx="15906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Rectangle 32">
            <a:extLst/>
          </p:cNvPr>
          <p:cNvSpPr>
            <a:spLocks/>
          </p:cNvSpPr>
          <p:nvPr/>
        </p:nvSpPr>
        <p:spPr bwMode="auto">
          <a:xfrm>
            <a:off x="5040363" y="4140756"/>
            <a:ext cx="309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的观点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Rectangle 33">
            <a:extLst/>
          </p:cNvPr>
          <p:cNvSpPr>
            <a:spLocks/>
          </p:cNvSpPr>
          <p:nvPr/>
        </p:nvSpPr>
        <p:spPr bwMode="auto">
          <a:xfrm>
            <a:off x="5040363" y="3871673"/>
            <a:ext cx="15906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323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岗位构成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50676" y="2230821"/>
            <a:ext cx="4270845" cy="93320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68545" tIns="34272" rIns="68545" bIns="34272" numCol="1" anchor="t" anchorCtr="0" compatLnSpc="1">
            <a:prstTxWarp prst="textNoShape">
              <a:avLst/>
            </a:prstTxWarp>
          </a:bodyPr>
          <a:lstStyle/>
          <a:p>
            <a:pPr defTabSz="91402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50676" y="3449391"/>
            <a:ext cx="4270845" cy="93320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68545" tIns="34272" rIns="68545" bIns="34272" numCol="1" anchor="t" anchorCtr="0" compatLnSpc="1">
            <a:prstTxWarp prst="textNoShape">
              <a:avLst/>
            </a:prstTxWarp>
          </a:bodyPr>
          <a:lstStyle/>
          <a:p>
            <a:pPr defTabSz="91402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99182" y="1050260"/>
            <a:ext cx="3287706" cy="2301690"/>
            <a:chOff x="-877094" y="-4168775"/>
            <a:chExt cx="4612482" cy="3228975"/>
          </a:xfrm>
        </p:grpSpPr>
        <p:sp>
          <p:nvSpPr>
            <p:cNvPr id="6" name="圆角矩形 5"/>
            <p:cNvSpPr/>
            <p:nvPr/>
          </p:nvSpPr>
          <p:spPr>
            <a:xfrm>
              <a:off x="-877094" y="-4168775"/>
              <a:ext cx="1447800" cy="990600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-877094" y="-3048000"/>
              <a:ext cx="1447800" cy="990600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87588" y="-1930400"/>
              <a:ext cx="1447800" cy="990600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0088" y="-4168775"/>
              <a:ext cx="1447801" cy="990600"/>
            </a:xfrm>
            <a:prstGeom prst="round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0676" y="997960"/>
            <a:ext cx="4270845" cy="93320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68545" tIns="34272" rIns="68545" bIns="34272" numCol="1" anchor="t" anchorCtr="0" compatLnSpc="1">
            <a:prstTxWarp prst="textNoShape">
              <a:avLst/>
            </a:prstTxWarp>
          </a:bodyPr>
          <a:lstStyle/>
          <a:p>
            <a:pPr defTabSz="91402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12247" y="1403110"/>
            <a:ext cx="3982357" cy="442130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70"/>
          <p:cNvSpPr txBox="1"/>
          <p:nvPr/>
        </p:nvSpPr>
        <p:spPr>
          <a:xfrm>
            <a:off x="812248" y="1027439"/>
            <a:ext cx="1728161" cy="377018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3" name="TextBox 41"/>
          <p:cNvSpPr txBox="1"/>
          <p:nvPr/>
        </p:nvSpPr>
        <p:spPr>
          <a:xfrm>
            <a:off x="812247" y="2612912"/>
            <a:ext cx="3982357" cy="442130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70"/>
          <p:cNvSpPr txBox="1"/>
          <p:nvPr/>
        </p:nvSpPr>
        <p:spPr>
          <a:xfrm>
            <a:off x="812248" y="2237242"/>
            <a:ext cx="1728161" cy="377018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" name="TextBox 41"/>
          <p:cNvSpPr txBox="1"/>
          <p:nvPr/>
        </p:nvSpPr>
        <p:spPr>
          <a:xfrm>
            <a:off x="812247" y="3821322"/>
            <a:ext cx="3982357" cy="442130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70"/>
          <p:cNvSpPr txBox="1"/>
          <p:nvPr/>
        </p:nvSpPr>
        <p:spPr>
          <a:xfrm>
            <a:off x="798070" y="3442537"/>
            <a:ext cx="1728161" cy="377018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299182" y="2648091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46431" y="1050262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23373" y="1849177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/>
          <p:cNvSpPr/>
          <p:nvPr/>
        </p:nvSpPr>
        <p:spPr>
          <a:xfrm rot="18884533">
            <a:off x="6034589" y="2384653"/>
            <a:ext cx="642868" cy="380174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7"/>
          <p:cNvSpPr/>
          <p:nvPr/>
        </p:nvSpPr>
        <p:spPr>
          <a:xfrm rot="18884533">
            <a:off x="7169248" y="1584396"/>
            <a:ext cx="642868" cy="380174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46997" y="1849177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546431" y="3467375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23373" y="2645828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圆角矩形 17"/>
          <p:cNvSpPr/>
          <p:nvPr/>
        </p:nvSpPr>
        <p:spPr>
          <a:xfrm rot="18884533">
            <a:off x="7169248" y="2412124"/>
            <a:ext cx="642868" cy="317523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圆角矩形 17"/>
          <p:cNvSpPr/>
          <p:nvPr/>
        </p:nvSpPr>
        <p:spPr>
          <a:xfrm rot="2188039">
            <a:off x="7070088" y="3198298"/>
            <a:ext cx="821432" cy="402069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5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0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3035</Words>
  <Application>Microsoft Office PowerPoint</Application>
  <PresentationFormat>如螢幕大小 (16:9)</PresentationFormat>
  <Paragraphs>258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29</vt:i4>
      </vt:variant>
    </vt:vector>
  </HeadingPairs>
  <TitlesOfParts>
    <vt:vector size="48" baseType="lpstr">
      <vt:lpstr>CSongGB18030C-Light</vt:lpstr>
      <vt:lpstr>等线</vt:lpstr>
      <vt:lpstr>楷体_GB2312</vt:lpstr>
      <vt:lpstr>Lato Heavy</vt:lpstr>
      <vt:lpstr>微软雅黑</vt:lpstr>
      <vt:lpstr>宋体</vt:lpstr>
      <vt:lpstr>方正中等线简体</vt:lpstr>
      <vt:lpstr>方正正中黑简体</vt:lpstr>
      <vt:lpstr>全字庫正楷體</vt:lpstr>
      <vt:lpstr>新細明體</vt:lpstr>
      <vt:lpstr>Arial</vt:lpstr>
      <vt:lpstr>Calibri</vt:lpstr>
      <vt:lpstr>Franklin Gothic Book</vt:lpstr>
      <vt:lpstr>Impact</vt:lpstr>
      <vt:lpstr>Wingdings</vt:lpstr>
      <vt:lpstr>Office 主题​​</vt:lpstr>
      <vt:lpstr>1_Office 主题​​</vt:lpstr>
      <vt:lpstr>2_Office 主题​​</vt:lpstr>
      <vt:lpstr>3_Office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18</cp:revision>
  <dcterms:created xsi:type="dcterms:W3CDTF">2017-08-04T05:39:09Z</dcterms:created>
  <dcterms:modified xsi:type="dcterms:W3CDTF">2023-01-04T08:17:40Z</dcterms:modified>
</cp:coreProperties>
</file>