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321" r:id="rId3"/>
    <p:sldId id="299" r:id="rId5"/>
    <p:sldId id="373" r:id="rId6"/>
    <p:sldId id="333" r:id="rId7"/>
    <p:sldId id="401" r:id="rId8"/>
    <p:sldId id="402" r:id="rId9"/>
    <p:sldId id="404" r:id="rId10"/>
    <p:sldId id="405" r:id="rId11"/>
    <p:sldId id="403" r:id="rId12"/>
    <p:sldId id="335" r:id="rId13"/>
    <p:sldId id="407" r:id="rId14"/>
    <p:sldId id="406" r:id="rId15"/>
    <p:sldId id="409" r:id="rId16"/>
    <p:sldId id="410" r:id="rId17"/>
    <p:sldId id="411" r:id="rId18"/>
    <p:sldId id="412" r:id="rId19"/>
    <p:sldId id="413" r:id="rId20"/>
    <p:sldId id="416" r:id="rId21"/>
    <p:sldId id="417" r:id="rId22"/>
    <p:sldId id="418" r:id="rId23"/>
    <p:sldId id="419" r:id="rId24"/>
    <p:sldId id="420" r:id="rId25"/>
    <p:sldId id="422" r:id="rId26"/>
    <p:sldId id="423" r:id="rId27"/>
    <p:sldId id="424" r:id="rId28"/>
    <p:sldId id="425" r:id="rId29"/>
    <p:sldId id="421" r:id="rId30"/>
    <p:sldId id="426" r:id="rId31"/>
    <p:sldId id="427" r:id="rId32"/>
    <p:sldId id="428" r:id="rId33"/>
    <p:sldId id="438" r:id="rId34"/>
    <p:sldId id="439" r:id="rId35"/>
    <p:sldId id="440" r:id="rId36"/>
    <p:sldId id="441" r:id="rId37"/>
    <p:sldId id="429" r:id="rId38"/>
    <p:sldId id="442" r:id="rId39"/>
    <p:sldId id="443" r:id="rId40"/>
    <p:sldId id="446" r:id="rId41"/>
    <p:sldId id="372" r:id="rId42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 showGuides="1">
      <p:cViewPr varScale="1">
        <p:scale>
          <a:sx n="64" d="100"/>
          <a:sy n="64" d="100"/>
        </p:scale>
        <p:origin x="84" y="150"/>
      </p:cViewPr>
      <p:guideLst>
        <p:guide orient="horz" pos="501"/>
        <p:guide orient="horz" pos="4176"/>
        <p:guide orient="horz" pos="3906"/>
        <p:guide pos="4017"/>
        <p:guide pos="2279"/>
        <p:guide pos="54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1217295" eaLnBrk="1" hangingPunct="1">
              <a:buFontTx/>
              <a:buNone/>
              <a:defRPr sz="1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noProof="1" dirty="0"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800"/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1217295" eaLnBrk="1" hangingPunct="1">
              <a:buFontTx/>
              <a:buNone/>
              <a:defRPr sz="10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noProof="1" dirty="0"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800"/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608330" algn="l" defTabSz="121793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1217930" algn="l" defTabSz="121793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827530" algn="l" defTabSz="121793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2437130" algn="l" defTabSz="1217930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9458" name="文本占位符 2"/>
          <p:cNvSpPr>
            <a:spLocks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©️ 2020 Filez. All rights reserved.</a:t>
            </a:r>
            <a:endParaRPr lang="en-US" altLang="zh-CN" sz="1000">
              <a:cs typeface="Arial" panose="020B0604020202020204" pitchFamily="34" charset="0"/>
            </a:endParaRPr>
          </a:p>
        </p:txBody>
      </p:sp>
      <p:pic>
        <p:nvPicPr>
          <p:cNvPr id="3" name="图片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/>
          <p:cNvGrpSpPr/>
          <p:nvPr userDrawn="1"/>
        </p:nvGrpSpPr>
        <p:grpSpPr bwMode="auto">
          <a:xfrm rot="-5400000">
            <a:off x="10750550" y="3108326"/>
            <a:ext cx="2206625" cy="736600"/>
            <a:chOff x="547690" y="952500"/>
            <a:chExt cx="12190414" cy="4067175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6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©️ 2020 Filez. All rights reserved.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5" name="Title 28"/>
          <p:cNvSpPr>
            <a:spLocks noGrp="1"/>
          </p:cNvSpPr>
          <p:nvPr>
            <p:ph type="title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1"/>
            <a:r>
              <a:rPr lang="zh-CN" altLang="en-US" noProof="1"/>
              <a:t>编辑母版文本样式
第二级
第三级
第四级
第五级</a:t>
            </a:r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 bwMode="auto">
          <a:xfrm rot="-5400000">
            <a:off x="11537950" y="5357813"/>
            <a:ext cx="995363" cy="331787"/>
            <a:chOff x="547690" y="952500"/>
            <a:chExt cx="12190414" cy="4067175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4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©️ 2020 Filez. All rights reserved.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©️ 2020 Filez. All rights reserved.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 bwMode="auto">
          <a:xfrm rot="-5400000">
            <a:off x="10812463" y="3322638"/>
            <a:ext cx="2079625" cy="695325"/>
            <a:chOff x="547690" y="952500"/>
            <a:chExt cx="12190414" cy="4067175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4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©️ 2020 Filez. All rights reserved.</a:t>
            </a:r>
            <a:endParaRPr lang="en-US" altLang="zh-CN" sz="1000">
              <a:cs typeface="Arial" panose="020B0604020202020204" pitchFamily="34" charset="0"/>
            </a:endParaRPr>
          </a:p>
        </p:txBody>
      </p:sp>
      <p:pic>
        <p:nvPicPr>
          <p:cNvPr id="11" name="图片 2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 descr="thank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603500"/>
            <a:ext cx="93853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_Black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ectan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-7938"/>
            <a:ext cx="12231688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"/>
          <p:cNvGrpSpPr/>
          <p:nvPr userDrawn="1"/>
        </p:nvGrpSpPr>
        <p:grpSpPr bwMode="auto">
          <a:xfrm rot="-5400000">
            <a:off x="10823575" y="3322638"/>
            <a:ext cx="2079625" cy="695325"/>
            <a:chOff x="547690" y="952500"/>
            <a:chExt cx="12190414" cy="4067175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5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2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 descr="thanks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655888"/>
            <a:ext cx="924560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Black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底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3175"/>
            <a:ext cx="122015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"/>
          <p:cNvGrpSpPr/>
          <p:nvPr userDrawn="1"/>
        </p:nvGrpSpPr>
        <p:grpSpPr bwMode="auto">
          <a:xfrm rot="-5400000">
            <a:off x="10718800" y="3108326"/>
            <a:ext cx="2206625" cy="736600"/>
            <a:chOff x="547690" y="952500"/>
            <a:chExt cx="12190414" cy="4067175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5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_Black">
    <p:bg bwMode="auto">
      <p:bgPr>
        <a:solidFill>
          <a:srgbClr val="014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ectan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87238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1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 bwMode="auto">
          <a:xfrm rot="-5400000">
            <a:off x="10718800" y="3108326"/>
            <a:ext cx="2206625" cy="736600"/>
            <a:chOff x="547690" y="952500"/>
            <a:chExt cx="12190414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Only_Black">
    <p:bg bwMode="auto">
      <p:bgPr>
        <a:solidFill>
          <a:srgbClr val="014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ectan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7875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 bwMode="auto">
          <a:xfrm rot="-5400000">
            <a:off x="10718800" y="3108326"/>
            <a:ext cx="2206625" cy="736600"/>
            <a:chOff x="547690" y="952500"/>
            <a:chExt cx="12190414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le Only_Black">
    <p:bg bwMode="auto">
      <p:bgPr>
        <a:solidFill>
          <a:srgbClr val="014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Rectangle Copy 4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87238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 bwMode="auto">
          <a:xfrm rot="-5400000">
            <a:off x="10718800" y="3108326"/>
            <a:ext cx="2206625" cy="736600"/>
            <a:chOff x="547690" y="952500"/>
            <a:chExt cx="12190414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Only_Black">
    <p:bg bwMode="auto">
      <p:bgPr>
        <a:solidFill>
          <a:srgbClr val="014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ectan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87238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"/>
          <p:cNvGrpSpPr/>
          <p:nvPr userDrawn="1"/>
        </p:nvGrpSpPr>
        <p:grpSpPr bwMode="auto">
          <a:xfrm rot="-5400000">
            <a:off x="11537950" y="5357813"/>
            <a:ext cx="995363" cy="331787"/>
            <a:chOff x="547690" y="952500"/>
            <a:chExt cx="12190414" cy="4067175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5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Only_Black">
    <p:bg bwMode="auto">
      <p:bgPr>
        <a:solidFill>
          <a:srgbClr val="014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ectan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88"/>
            <a:ext cx="12188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"/>
          <p:cNvGrpSpPr/>
          <p:nvPr userDrawn="1"/>
        </p:nvGrpSpPr>
        <p:grpSpPr bwMode="auto">
          <a:xfrm rot="-5400000">
            <a:off x="11537950" y="5357813"/>
            <a:ext cx="995363" cy="331787"/>
            <a:chOff x="547690" y="952500"/>
            <a:chExt cx="12190414" cy="4067175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5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Title Only_Black">
    <p:bg bwMode="auto">
      <p:bgPr>
        <a:solidFill>
          <a:srgbClr val="014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Rectangle Copy 4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588"/>
            <a:ext cx="12187237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"/>
          <p:cNvGrpSpPr/>
          <p:nvPr userDrawn="1"/>
        </p:nvGrpSpPr>
        <p:grpSpPr bwMode="auto">
          <a:xfrm rot="-5400000">
            <a:off x="11537950" y="5357813"/>
            <a:ext cx="995363" cy="331787"/>
            <a:chOff x="547690" y="952500"/>
            <a:chExt cx="12190414" cy="4067175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5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FFFFFF"/>
                </a:solidFill>
              </a:rPr>
              <a:t>© 2020 Filez. All rights reserved.</a:t>
            </a:r>
            <a:endParaRPr lang="en-US" altLang="zh-CN" sz="1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68375" y="6473825"/>
            <a:ext cx="2455863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©️ 2020 Filez. All rights reserved.</a:t>
            </a:r>
            <a:endParaRPr lang="en-US" altLang="zh-CN" sz="1000">
              <a:cs typeface="Arial" panose="020B0604020202020204" pitchFamily="34" charset="0"/>
            </a:endParaRPr>
          </a:p>
        </p:txBody>
      </p:sp>
      <p:grpSp>
        <p:nvGrpSpPr>
          <p:cNvPr id="4" name="Group 4"/>
          <p:cNvGrpSpPr/>
          <p:nvPr userDrawn="1"/>
        </p:nvGrpSpPr>
        <p:grpSpPr bwMode="auto">
          <a:xfrm rot="-5400000">
            <a:off x="11537950" y="5357813"/>
            <a:ext cx="995363" cy="331787"/>
            <a:chOff x="547690" y="952500"/>
            <a:chExt cx="12190414" cy="4067175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547690" y="952500"/>
              <a:ext cx="12190414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6" name="Freeform 7"/>
            <p:cNvSpPr>
              <a:spLocks noChangeArrowheads="1"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8"/>
            <p:cNvSpPr>
              <a:spLocks noChangeArrowheads="1"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9"/>
            <p:cNvSpPr>
              <a:spLocks noEditPoints="1" noChangeArrowhead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"/>
            <p:cNvSpPr>
              <a:spLocks noChangeArrowheads="1"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 noChangeArrowhead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 noChangeArrowhead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8943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3515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8087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265930" indent="-608330" defTabSz="121793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" name="Title 28"/>
          <p:cNvSpPr>
            <a:spLocks noGrp="1"/>
          </p:cNvSpPr>
          <p:nvPr>
            <p:ph type="title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75" y="6473825"/>
            <a:ext cx="438150" cy="1555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algn="ctr">
              <a:defRPr sz="1000" noProof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60EB66C0-389A-446B-B773-6DD3FBB382E2}" type="slidenum">
              <a:rPr lang="en-US" altLang="zh-CN"/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27" name="图片 1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8968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1217930" rtl="0" fontAlgn="base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defTabSz="1217930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defTabSz="1217930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defTabSz="1217930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defTabSz="1217930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455930" indent="-455930" algn="l" defTabSz="1217930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marL="989330" indent="-379730" algn="l" defTabSz="1217930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marL="1522730" indent="-303530" algn="l" defTabSz="1217930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marL="2132330" indent="-303530" algn="l" defTabSz="1217930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marL="2741930" indent="-303530" algn="l" defTabSz="1217930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9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6"/>
          <p:cNvSpPr txBox="1">
            <a:spLocks noChangeArrowheads="1"/>
          </p:cNvSpPr>
          <p:nvPr/>
        </p:nvSpPr>
        <p:spPr bwMode="auto">
          <a:xfrm>
            <a:off x="538163" y="2259013"/>
            <a:ext cx="99599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之浮动布局</a:t>
            </a:r>
            <a:b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zh-CN" altLang="en-US" sz="7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Subtitle 2"/>
          <p:cNvSpPr txBox="1">
            <a:spLocks noChangeArrowheads="1"/>
          </p:cNvSpPr>
          <p:nvPr/>
        </p:nvSpPr>
        <p:spPr bwMode="auto">
          <a:xfrm>
            <a:off x="549275" y="459898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浮动后的元素具有哪些特性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169988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‘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脱标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即脱离了日常开发的标准流，原位置不再占有。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1766570"/>
            <a:ext cx="5915025" cy="3324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270510"/>
            <a:ext cx="11073130" cy="611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任何元素都可以浮动，浮动后生成的块级框和行内块类似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差别浮动元素之间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不存在间隙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1020445"/>
            <a:ext cx="7105650" cy="3876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8215" y="4817745"/>
            <a:ext cx="7588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宽高都可以设置，宽度也可以有内容决定。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93040"/>
            <a:ext cx="11073130" cy="618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浮动元素保持有流体布局的特性，一行放不下会换行显示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1116330"/>
            <a:ext cx="7524750" cy="38385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93040"/>
            <a:ext cx="11073130" cy="618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不会逃离外部的父盒子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可是视为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区域内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277620"/>
            <a:ext cx="6438900" cy="401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93040"/>
            <a:ext cx="11073130" cy="618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浮动和兄弟元素之间关系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前一个为浮动元素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前一个为普通盒子元素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244600"/>
            <a:ext cx="7610475" cy="2066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3994150"/>
            <a:ext cx="4048125" cy="2206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1506" name="Title 16"/>
          <p:cNvSpPr txBox="1">
            <a:spLocks noChangeArrowheads="1"/>
          </p:cNvSpPr>
          <p:nvPr/>
        </p:nvSpPr>
        <p:spPr bwMode="auto">
          <a:xfrm>
            <a:off x="538163" y="2406650"/>
            <a:ext cx="9959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浮动跟定位之间的差别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Subtitle 2"/>
          <p:cNvSpPr txBox="1">
            <a:spLocks noChangeArrowheads="1"/>
          </p:cNvSpPr>
          <p:nvPr/>
        </p:nvSpPr>
        <p:spPr bwMode="auto">
          <a:xfrm>
            <a:off x="538480" y="352583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浮动和定位之间具有哪些差异？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浮动和定位之间差异比较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169988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浮动是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半脱标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的，行内元素可以识别到存在，而定位则是完全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ea"/>
              </a:rPr>
              <a:t>脱标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153285"/>
            <a:ext cx="3829050" cy="2838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2153285"/>
            <a:ext cx="3857625" cy="28384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250815" y="3399790"/>
            <a:ext cx="680085" cy="421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117951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浮动元素的层级要低于定位元素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1976755"/>
            <a:ext cx="3943985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60" y="1967230"/>
            <a:ext cx="3905250" cy="2914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1506" name="Title 16"/>
          <p:cNvSpPr txBox="1">
            <a:spLocks noChangeArrowheads="1"/>
          </p:cNvSpPr>
          <p:nvPr/>
        </p:nvSpPr>
        <p:spPr bwMode="auto">
          <a:xfrm>
            <a:off x="538163" y="2406650"/>
            <a:ext cx="9959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浮动产生的影响，该如何解决？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Subtitle 2"/>
          <p:cNvSpPr txBox="1">
            <a:spLocks noChangeArrowheads="1"/>
          </p:cNvSpPr>
          <p:nvPr/>
        </p:nvSpPr>
        <p:spPr bwMode="auto">
          <a:xfrm>
            <a:off x="538480" y="352583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浮动是影响？ 如何解决浮动产生的影响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浮动元素所引发的问题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'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父元素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高度坍塌问题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'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兄弟元素被覆盖问题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50815" y="3399790"/>
            <a:ext cx="680085" cy="421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1704340"/>
            <a:ext cx="7038975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4362450"/>
            <a:ext cx="6477000" cy="20097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0482" name="Title 16"/>
          <p:cNvSpPr txBox="1">
            <a:spLocks noChangeArrowheads="1"/>
          </p:cNvSpPr>
          <p:nvPr/>
        </p:nvSpPr>
        <p:spPr bwMode="auto">
          <a:xfrm>
            <a:off x="471170" y="902335"/>
            <a:ext cx="99599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本篇文章主要从以下几个方面入手，让大家了解和认是浮动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Content Placeholder 2"/>
          <p:cNvSpPr txBox="1">
            <a:spLocks noChangeArrowheads="1"/>
          </p:cNvSpPr>
          <p:nvPr/>
        </p:nvSpPr>
        <p:spPr bwMode="auto">
          <a:xfrm>
            <a:off x="471170" y="2424430"/>
            <a:ext cx="11072495" cy="369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1. </a:t>
            </a:r>
            <a:r>
              <a:rPr 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浮动的由来</a:t>
            </a: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浮动在开发中应用的场景有哪些？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什么是浮动，浮动后的元素有哪些特性？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3.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浮动元素和定位元素之间的差别有哪些？</a:t>
            </a: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4.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针对浮动元素的特性所造成的影响我们该如何解决？</a:t>
            </a: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5.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为什么</a:t>
            </a: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overflow:hidden; 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也可以用来清除浮动？</a:t>
            </a: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6.</a:t>
            </a:r>
            <a:r>
              <a:rPr kumimoji="0" lang="zh-CN" altLang="en-US" sz="2000" b="0" i="0" u="none" strike="noStrike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什么是外边距折叠，外边距折叠该怎么解决？</a:t>
            </a:r>
            <a:endParaRPr kumimoji="0" lang="zh-CN" altLang="en-US" sz="2000" b="0" i="0" u="none" strike="noStrike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兄弟元素被覆盖解决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采用相应的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margin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边距来处理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推荐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后面元素也浮动或生成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BFC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区域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1701165"/>
            <a:ext cx="3276600" cy="18859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619750" y="2355215"/>
            <a:ext cx="1149985" cy="4508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90" y="1534795"/>
            <a:ext cx="3999865" cy="2052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90" y="4349750"/>
            <a:ext cx="3999865" cy="202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4418330"/>
            <a:ext cx="3276600" cy="1885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高度坍塌问题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在已知高度确定的情况下，给父元素设定相应的高度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可以用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简单，对其它元素的影响小。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缺点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适用面比较单一，日常开发中父元素高度由内容撑开，比较常见，该场景无法使用。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50815" y="3399790"/>
            <a:ext cx="680085" cy="421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602105"/>
            <a:ext cx="6181725" cy="1960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额外标签法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隔墙法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，在浮动元素末尾添加额外块级标签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50815" y="3399790"/>
            <a:ext cx="680085" cy="421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1823720"/>
            <a:ext cx="5400675" cy="25984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简单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缺点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结构和语义化不明确，多余的标签毫无意义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不建议使用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50815" y="3399790"/>
            <a:ext cx="680085" cy="421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402080"/>
            <a:ext cx="7753350" cy="2419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父元素添加伪元素方法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推荐，常用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结构和语义化是正确的，没有多余的代码，隔墙发的升级版本。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缺点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代码量比较多，建议放在公共样式上，拒绝重复造轮子。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50815" y="3399790"/>
            <a:ext cx="680085" cy="421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1651635"/>
            <a:ext cx="7010400" cy="3228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365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612140"/>
            <a:ext cx="6721475" cy="3182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6445" y="4281170"/>
            <a:ext cx="871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这种清除浮动的方式还可以防止底边距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父子之间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)margin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外边距折叠。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36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4536" y="3251835"/>
          <a:ext cx="1647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1647825" imgH="542925" progId="Package">
                  <p:embed/>
                </p:oleObj>
              </mc:Choice>
              <mc:Fallback>
                <p:oleObj name="" r:id="rId2" imgW="1647825" imgH="542925" progId="Packag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04536" y="3251835"/>
                        <a:ext cx="16478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626110" y="50768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双伪元素法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推荐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优点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代码简洁， 结构语义化正确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缺点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 ie6/7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兼容，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ie6/7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可以舍弃了。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967740"/>
            <a:ext cx="7410450" cy="3409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242570"/>
            <a:ext cx="1107313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444500"/>
            <a:ext cx="8743950" cy="4705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4205" y="5516880"/>
            <a:ext cx="6608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这种清除浮动方式，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父子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上下外边距都会防止折叠。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935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父级元素生成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BFC(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不推荐，如若使用请深入了解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BFC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的特性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比较常见的清除浮动的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BFC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overlfow: hidden;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代码简洁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缺点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: BFC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的生成是其它属性附带的效果， 其他属性会含有别的意思。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2059305"/>
            <a:ext cx="6734175" cy="2362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361950"/>
            <a:ext cx="11073130" cy="600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545" y="455295"/>
            <a:ext cx="684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overlfow:hidden;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引发的文字遮挡问题。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944245"/>
            <a:ext cx="8905875" cy="3971925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558165" y="361950"/>
            <a:ext cx="11073130" cy="600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741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3910" y="4285933"/>
          <a:ext cx="1219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219200" imgH="511175" progId="Package">
                  <p:embed/>
                </p:oleObj>
              </mc:Choice>
              <mc:Fallback>
                <p:oleObj name="" r:id="rId2" imgW="1219200" imgH="511175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3910" y="4285933"/>
                        <a:ext cx="1219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1506" name="Title 16"/>
          <p:cNvSpPr txBox="1">
            <a:spLocks noChangeArrowheads="1"/>
          </p:cNvSpPr>
          <p:nvPr/>
        </p:nvSpPr>
        <p:spPr bwMode="auto">
          <a:xfrm>
            <a:off x="538163" y="2406650"/>
            <a:ext cx="9959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浮动的由来和日常开发场景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Subtitle 2"/>
          <p:cNvSpPr txBox="1">
            <a:spLocks noChangeArrowheads="1"/>
          </p:cNvSpPr>
          <p:nvPr/>
        </p:nvSpPr>
        <p:spPr bwMode="auto">
          <a:xfrm>
            <a:off x="538480" y="352583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浮动是怎么由来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的？ 日常开发中的场景有哪些？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318770"/>
            <a:ext cx="11073130" cy="58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overflow:hidden;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在和浮动元素布局的时候，改变了原来的布局方式。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861060"/>
            <a:ext cx="6762750" cy="2480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3583940"/>
            <a:ext cx="5924550" cy="233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1506" name="Title 16"/>
          <p:cNvSpPr txBox="1">
            <a:spLocks noChangeArrowheads="1"/>
          </p:cNvSpPr>
          <p:nvPr/>
        </p:nvSpPr>
        <p:spPr bwMode="auto">
          <a:xfrm>
            <a:off x="538163" y="2406650"/>
            <a:ext cx="9959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overflow:hideen;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endParaRPr lang="en-US" altLang="zh-CN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Subtitle 2"/>
          <p:cNvSpPr txBox="1">
            <a:spLocks noChangeArrowheads="1"/>
          </p:cNvSpPr>
          <p:nvPr/>
        </p:nvSpPr>
        <p:spPr bwMode="auto">
          <a:xfrm>
            <a:off x="538480" y="352583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是什么，具体有什么特性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955"/>
            <a:ext cx="1107313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BFC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基础了解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892175"/>
            <a:ext cx="1107313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BFC(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块级格式化上下文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概念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 css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的一块渲染区域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拥有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bfc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属性的元素自身保持独立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不受外界元素的影响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BFC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常见的特性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内部自身保持独立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可以识别到内部浮动的元素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不会被浮动元素覆盖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和浮动元素在一起时布局方式改变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)</a:t>
            </a: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如何生成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BFC(bfc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属性可以看作某些属性的延申属性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)</a:t>
            </a: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html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根元素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overflow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非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visiable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属性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display: inline-block, table</a:t>
            </a: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float </a:t>
            </a:r>
            <a:r>
              <a:rPr lang="zh-CN" altLang="en-US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属性部位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none</a:t>
            </a: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position: fixed, absolute</a:t>
            </a: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	- display: flow-root</a:t>
            </a:r>
            <a:endParaRPr lang="zh-CN" altLang="en-US" sz="2000" dirty="0" smtClean="0">
              <a:solidFill>
                <a:schemeClr val="bg1"/>
              </a:solidFill>
              <a:cs typeface="Arial" panose="020B0604020202020204" pitchFamily="34" charset="0"/>
              <a:sym typeface="+mn-ea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1506" name="Title 16"/>
          <p:cNvSpPr txBox="1">
            <a:spLocks noChangeArrowheads="1"/>
          </p:cNvSpPr>
          <p:nvPr/>
        </p:nvSpPr>
        <p:spPr bwMode="auto">
          <a:xfrm>
            <a:off x="538163" y="2406650"/>
            <a:ext cx="9959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什么是外边距折叠？怎么解决外边距折叠？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Subtitle 2"/>
          <p:cNvSpPr txBox="1">
            <a:spLocks noChangeArrowheads="1"/>
          </p:cNvSpPr>
          <p:nvPr/>
        </p:nvSpPr>
        <p:spPr bwMode="auto">
          <a:xfrm>
            <a:off x="538480" y="352583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了解外边距折叠，该怎么处理外边距折叠？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什么是外边距折叠？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49275" y="880745"/>
            <a:ext cx="11073130" cy="534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822450"/>
            <a:ext cx="1257300" cy="2790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1821815"/>
            <a:ext cx="1209675" cy="2791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95" y="1821815"/>
            <a:ext cx="1219200" cy="279082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2285365" y="2948940"/>
            <a:ext cx="901065" cy="4121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581650" y="2948940"/>
            <a:ext cx="901065" cy="4121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9275" y="5210810"/>
            <a:ext cx="10099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我们发现两者之间的间距为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80px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并不是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130px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，这就是所说的外边距发生了折叠。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1002665"/>
            <a:ext cx="11073130" cy="535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5816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常见的外边距折叠有哪些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1002665"/>
            <a:ext cx="3943350" cy="2350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1002665"/>
            <a:ext cx="4000500" cy="2350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3789045"/>
            <a:ext cx="3943985" cy="2326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20" y="3924300"/>
            <a:ext cx="4076700" cy="219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2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外边距折叠应该怎么解决？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8165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外边距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折叠的条件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常规标准流中的块级盒子且同一个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BFC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中，非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float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position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定位。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中间没有间隙，无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padding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border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clear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空隙。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838200" lvl="2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解决外边距折叠的方式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7239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3335020"/>
            <a:ext cx="1066800" cy="2845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70" y="3335020"/>
            <a:ext cx="1047750" cy="2845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435" y="3296285"/>
            <a:ext cx="1009650" cy="292227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64025" y="4512310"/>
            <a:ext cx="344170" cy="35306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72655" y="4453890"/>
            <a:ext cx="30181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之间产生间隙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使他们不再一个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BFC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有意思的外边距折叠案例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位于浮动底下的标准流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div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设定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margin-top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后，浮动元素也下沉了。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553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316480"/>
            <a:ext cx="7821930" cy="385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 txBox="1">
            <a:spLocks noChangeArrowheads="1"/>
          </p:cNvSpPr>
          <p:nvPr/>
        </p:nvSpPr>
        <p:spPr bwMode="auto">
          <a:xfrm>
            <a:off x="557530" y="1160463"/>
            <a:ext cx="11072813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350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6175" indent="-155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44625" indent="-1492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9018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590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162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73425" indent="-149225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真实原因为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body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元素下沉了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50px,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原因就是外边距折叠了，导致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body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距离顶部增加了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50px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，浮动也随着下来了。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marL="381000"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911985"/>
            <a:ext cx="7715250" cy="4187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554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浮动的由来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1301115"/>
            <a:ext cx="10205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在最初的网页布局中，浮动是为了实现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文字环绕图片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的效果，被设计出来的。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585085"/>
            <a:ext cx="4200525" cy="299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2585085"/>
            <a:ext cx="4305300" cy="29914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173980" y="3917315"/>
            <a:ext cx="524510" cy="5359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554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日常的开发场景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1022985"/>
            <a:ext cx="10988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浮动在处理一些其他的布局场景的时候，也更具有一些优势，所以浮动慢慢的演变成了一种新的布局方式。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网页布局的三种方式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标准流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普通流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，浮动，定位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" y="2729230"/>
            <a:ext cx="5165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场景一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多个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在一行上显示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3522980"/>
            <a:ext cx="7413625" cy="191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554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" y="227965"/>
            <a:ext cx="11249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74638"/>
            <a:ext cx="5827713" cy="1265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9275" y="2173605"/>
            <a:ext cx="8259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场景二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在父盒子内实现左对齐和右对齐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3148330"/>
            <a:ext cx="8470900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5088890"/>
            <a:ext cx="9563100" cy="781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554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场景三：去除掉行内块之间的间隙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155700"/>
            <a:ext cx="6543675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3240405"/>
            <a:ext cx="6543675" cy="100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9585" y="2470150"/>
            <a:ext cx="6602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行内款元素之间，浏览器会默认保留一定间隙。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4779645"/>
            <a:ext cx="6508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采用浮动清除之间的间隙，自定义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间距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*</a:t>
            </a:r>
            <a:endParaRPr lang="en-US" altLang="zh-CN" sz="1000">
              <a:cs typeface="Arial" panose="020B0604020202020204" pitchFamily="34" charset="0"/>
            </a:endParaRPr>
          </a:p>
        </p:txBody>
      </p:sp>
      <p:sp>
        <p:nvSpPr>
          <p:cNvPr id="21506" name="Title 16"/>
          <p:cNvSpPr txBox="1">
            <a:spLocks noChangeArrowheads="1"/>
          </p:cNvSpPr>
          <p:nvPr/>
        </p:nvSpPr>
        <p:spPr bwMode="auto">
          <a:xfrm>
            <a:off x="538163" y="2406650"/>
            <a:ext cx="99599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49" rIns="121899" bIns="6094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500"/>
              </a:lnSpc>
            </a:pPr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元素怎么才能浮动，浮动后有哪些特性？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Subtitle 2"/>
          <p:cNvSpPr txBox="1">
            <a:spLocks noChangeArrowheads="1"/>
          </p:cNvSpPr>
          <p:nvPr/>
        </p:nvSpPr>
        <p:spPr bwMode="auto">
          <a:xfrm>
            <a:off x="538480" y="3525838"/>
            <a:ext cx="99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>
              <a:lnSpc>
                <a:spcPct val="90000"/>
              </a:lnSpc>
              <a:buClr>
                <a:schemeClr val="tx2"/>
              </a:buClr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元素的的浮动属性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了解浮动元素具有哪些特性。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chemeClr val="bg1"/>
                </a:solidFill>
              </a:rPr>
              <a:t>*</a:t>
            </a:r>
            <a:endParaRPr lang="en-US" altLang="zh-CN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554" name="Title 28"/>
          <p:cNvSpPr txBox="1">
            <a:spLocks noChangeArrowheads="1"/>
          </p:cNvSpPr>
          <p:nvPr/>
        </p:nvSpPr>
        <p:spPr bwMode="auto">
          <a:xfrm>
            <a:off x="549275" y="274638"/>
            <a:ext cx="11072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943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515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087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65930" indent="-608330" defTabSz="121793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21729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元素的浮动：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275" y="1137920"/>
            <a:ext cx="8557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元素的浮动很简单，给元素添加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属性即可，任何元素都是可以浮动的。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860550"/>
            <a:ext cx="5943600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4892675"/>
            <a:ext cx="8288655" cy="1275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enovo Master">
  <a:themeElements>
    <a:clrScheme name="自定义 2">
      <a:dk1>
        <a:srgbClr val="000000"/>
      </a:dk1>
      <a:lt1>
        <a:srgbClr val="FFFFFF"/>
      </a:lt1>
      <a:dk2>
        <a:srgbClr val="A97CFF"/>
      </a:dk2>
      <a:lt2>
        <a:srgbClr val="333F48"/>
      </a:lt2>
      <a:accent1>
        <a:srgbClr val="FE3F40"/>
      </a:accent1>
      <a:accent2>
        <a:srgbClr val="FF8700"/>
      </a:accent2>
      <a:accent3>
        <a:srgbClr val="FEC903"/>
      </a:accent3>
      <a:accent4>
        <a:srgbClr val="00D0DA"/>
      </a:accent4>
      <a:accent5>
        <a:srgbClr val="4093FE"/>
      </a:accent5>
      <a:accent6>
        <a:srgbClr val="00D199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WPS 演示</Application>
  <PresentationFormat>自定义</PresentationFormat>
  <Paragraphs>394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Lenovo Master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Lenovo</dc:creator>
  <cp:lastModifiedBy>黄烁tiptop</cp:lastModifiedBy>
  <cp:revision>613</cp:revision>
  <dcterms:created xsi:type="dcterms:W3CDTF">2015-04-25T01:39:00Z</dcterms:created>
  <dcterms:modified xsi:type="dcterms:W3CDTF">2020-11-18T07:52:49Z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