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89" r:id="rId3"/>
    <p:sldId id="290" r:id="rId4"/>
    <p:sldId id="291" r:id="rId5"/>
    <p:sldId id="295" r:id="rId6"/>
    <p:sldId id="292" r:id="rId7"/>
    <p:sldId id="297" r:id="rId8"/>
    <p:sldId id="294" r:id="rId9"/>
    <p:sldId id="29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65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4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43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6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97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45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49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6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17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D9AAD5-A6EC-4E35-99F4-9B6D2980976B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8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5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D9AAD5-A6EC-4E35-99F4-9B6D2980976B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30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大数据分析平台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58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6109047" y="5769000"/>
            <a:ext cx="5773920" cy="10776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数据源</a:t>
            </a:r>
          </a:p>
        </p:txBody>
      </p:sp>
      <p:sp>
        <p:nvSpPr>
          <p:cNvPr id="19" name="流程图: 磁盘 18"/>
          <p:cNvSpPr/>
          <p:nvPr/>
        </p:nvSpPr>
        <p:spPr>
          <a:xfrm>
            <a:off x="6918568" y="6174381"/>
            <a:ext cx="914400" cy="612648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实时数据</a:t>
            </a:r>
          </a:p>
        </p:txBody>
      </p:sp>
      <p:sp>
        <p:nvSpPr>
          <p:cNvPr id="20" name="流程图: 磁盘 19"/>
          <p:cNvSpPr/>
          <p:nvPr/>
        </p:nvSpPr>
        <p:spPr>
          <a:xfrm>
            <a:off x="8012968" y="6174381"/>
            <a:ext cx="900000" cy="612648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数据库</a:t>
            </a:r>
          </a:p>
        </p:txBody>
      </p:sp>
      <p:sp>
        <p:nvSpPr>
          <p:cNvPr id="21" name="流程图: 磁盘 20"/>
          <p:cNvSpPr/>
          <p:nvPr/>
        </p:nvSpPr>
        <p:spPr>
          <a:xfrm>
            <a:off x="9092968" y="6174381"/>
            <a:ext cx="900000" cy="612648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日志数据</a:t>
            </a:r>
          </a:p>
        </p:txBody>
      </p:sp>
      <p:sp>
        <p:nvSpPr>
          <p:cNvPr id="22" name="流程图: 磁盘 21"/>
          <p:cNvSpPr/>
          <p:nvPr/>
        </p:nvSpPr>
        <p:spPr>
          <a:xfrm>
            <a:off x="10172968" y="6174381"/>
            <a:ext cx="914400" cy="612648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其他数据</a:t>
            </a:r>
          </a:p>
        </p:txBody>
      </p:sp>
      <p:sp>
        <p:nvSpPr>
          <p:cNvPr id="23" name="矩形 22"/>
          <p:cNvSpPr/>
          <p:nvPr/>
        </p:nvSpPr>
        <p:spPr>
          <a:xfrm>
            <a:off x="6212968" y="4464000"/>
            <a:ext cx="5579999" cy="1037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数据采集系统</a:t>
            </a:r>
          </a:p>
        </p:txBody>
      </p:sp>
      <p:sp>
        <p:nvSpPr>
          <p:cNvPr id="24" name="矩形 23"/>
          <p:cNvSpPr/>
          <p:nvPr/>
        </p:nvSpPr>
        <p:spPr>
          <a:xfrm>
            <a:off x="9092968" y="2710595"/>
            <a:ext cx="2700000" cy="162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实时分析系统</a:t>
            </a:r>
          </a:p>
        </p:txBody>
      </p:sp>
      <p:sp>
        <p:nvSpPr>
          <p:cNvPr id="26" name="矩形 25"/>
          <p:cNvSpPr/>
          <p:nvPr/>
        </p:nvSpPr>
        <p:spPr>
          <a:xfrm>
            <a:off x="6212968" y="2710596"/>
            <a:ext cx="2700000" cy="1629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离线分析系统</a:t>
            </a:r>
          </a:p>
        </p:txBody>
      </p:sp>
      <p:sp>
        <p:nvSpPr>
          <p:cNvPr id="27" name="矩形 26"/>
          <p:cNvSpPr/>
          <p:nvPr/>
        </p:nvSpPr>
        <p:spPr>
          <a:xfrm>
            <a:off x="6212969" y="1630596"/>
            <a:ext cx="5579998" cy="99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数据展现系统</a:t>
            </a:r>
          </a:p>
        </p:txBody>
      </p:sp>
      <p:sp>
        <p:nvSpPr>
          <p:cNvPr id="29" name="矩形 28"/>
          <p:cNvSpPr/>
          <p:nvPr/>
        </p:nvSpPr>
        <p:spPr>
          <a:xfrm>
            <a:off x="5357004" y="1257360"/>
            <a:ext cx="6525963" cy="433163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大数据分析平台</a:t>
            </a:r>
          </a:p>
        </p:txBody>
      </p:sp>
      <p:sp>
        <p:nvSpPr>
          <p:cNvPr id="30" name="矩形 29"/>
          <p:cNvSpPr/>
          <p:nvPr/>
        </p:nvSpPr>
        <p:spPr>
          <a:xfrm>
            <a:off x="6905778" y="440640"/>
            <a:ext cx="1173196" cy="5865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8431284" y="440640"/>
            <a:ext cx="1173196" cy="5865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620491" y="5162274"/>
            <a:ext cx="1148298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JDBC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8867896" y="5162274"/>
            <a:ext cx="1137886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日志收集</a:t>
            </a:r>
          </a:p>
        </p:txBody>
      </p:sp>
      <p:sp>
        <p:nvSpPr>
          <p:cNvPr id="36" name="矩形 35"/>
          <p:cNvSpPr/>
          <p:nvPr/>
        </p:nvSpPr>
        <p:spPr>
          <a:xfrm>
            <a:off x="6420372" y="5162274"/>
            <a:ext cx="1101012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实时</a:t>
            </a:r>
            <a:r>
              <a:rPr lang="en-US" altLang="zh-CN" sz="1400" dirty="0"/>
              <a:t>API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10104888" y="5155294"/>
            <a:ext cx="1244106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采集协议</a:t>
            </a:r>
          </a:p>
        </p:txBody>
      </p:sp>
      <p:sp>
        <p:nvSpPr>
          <p:cNvPr id="39" name="矩形 38"/>
          <p:cNvSpPr/>
          <p:nvPr/>
        </p:nvSpPr>
        <p:spPr>
          <a:xfrm>
            <a:off x="6420372" y="4832657"/>
            <a:ext cx="4939722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数据队列</a:t>
            </a:r>
          </a:p>
        </p:txBody>
      </p:sp>
      <p:sp>
        <p:nvSpPr>
          <p:cNvPr id="40" name="矩形 39"/>
          <p:cNvSpPr/>
          <p:nvPr/>
        </p:nvSpPr>
        <p:spPr>
          <a:xfrm>
            <a:off x="7832967" y="4520523"/>
            <a:ext cx="3527127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订阅</a:t>
            </a:r>
            <a:r>
              <a:rPr lang="en-US" altLang="zh-CN" sz="1400" dirty="0"/>
              <a:t>/</a:t>
            </a:r>
            <a:r>
              <a:rPr lang="zh-CN" altLang="en-US" sz="1400" dirty="0"/>
              <a:t>分发</a:t>
            </a:r>
          </a:p>
        </p:txBody>
      </p:sp>
      <p:sp>
        <p:nvSpPr>
          <p:cNvPr id="41" name="矩形 40"/>
          <p:cNvSpPr/>
          <p:nvPr/>
        </p:nvSpPr>
        <p:spPr>
          <a:xfrm>
            <a:off x="11450094" y="4520522"/>
            <a:ext cx="258582" cy="9107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任务调度</a:t>
            </a:r>
          </a:p>
        </p:txBody>
      </p:sp>
      <p:sp>
        <p:nvSpPr>
          <p:cNvPr id="42" name="矩形 41"/>
          <p:cNvSpPr/>
          <p:nvPr/>
        </p:nvSpPr>
        <p:spPr>
          <a:xfrm>
            <a:off x="6271741" y="4059000"/>
            <a:ext cx="2596155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分布式数据仓库</a:t>
            </a:r>
          </a:p>
        </p:txBody>
      </p:sp>
      <p:sp>
        <p:nvSpPr>
          <p:cNvPr id="43" name="矩形 42"/>
          <p:cNvSpPr/>
          <p:nvPr/>
        </p:nvSpPr>
        <p:spPr>
          <a:xfrm>
            <a:off x="6271742" y="3429000"/>
            <a:ext cx="1280166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数据挖掘</a:t>
            </a:r>
          </a:p>
        </p:txBody>
      </p:sp>
      <p:sp>
        <p:nvSpPr>
          <p:cNvPr id="44" name="矩形 43"/>
          <p:cNvSpPr/>
          <p:nvPr/>
        </p:nvSpPr>
        <p:spPr>
          <a:xfrm>
            <a:off x="6267884" y="3114000"/>
            <a:ext cx="2600011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商业智能</a:t>
            </a:r>
          </a:p>
        </p:txBody>
      </p:sp>
      <p:sp>
        <p:nvSpPr>
          <p:cNvPr id="45" name="矩形 44"/>
          <p:cNvSpPr/>
          <p:nvPr/>
        </p:nvSpPr>
        <p:spPr>
          <a:xfrm>
            <a:off x="7610682" y="3429000"/>
            <a:ext cx="1257213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机器学习</a:t>
            </a:r>
          </a:p>
        </p:txBody>
      </p:sp>
      <p:sp>
        <p:nvSpPr>
          <p:cNvPr id="46" name="矩形 45"/>
          <p:cNvSpPr/>
          <p:nvPr/>
        </p:nvSpPr>
        <p:spPr>
          <a:xfrm>
            <a:off x="6271742" y="3744000"/>
            <a:ext cx="2596154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离线分析</a:t>
            </a:r>
          </a:p>
        </p:txBody>
      </p:sp>
      <p:sp>
        <p:nvSpPr>
          <p:cNvPr id="48" name="矩形 47"/>
          <p:cNvSpPr/>
          <p:nvPr/>
        </p:nvSpPr>
        <p:spPr>
          <a:xfrm>
            <a:off x="6267884" y="1976841"/>
            <a:ext cx="5430153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权限控制</a:t>
            </a:r>
          </a:p>
        </p:txBody>
      </p:sp>
      <p:sp>
        <p:nvSpPr>
          <p:cNvPr id="49" name="矩形 48"/>
          <p:cNvSpPr/>
          <p:nvPr/>
        </p:nvSpPr>
        <p:spPr>
          <a:xfrm>
            <a:off x="6267885" y="2313434"/>
            <a:ext cx="1110026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定制报表</a:t>
            </a:r>
          </a:p>
        </p:txBody>
      </p:sp>
      <p:sp>
        <p:nvSpPr>
          <p:cNvPr id="50" name="矩形 49"/>
          <p:cNvSpPr/>
          <p:nvPr/>
        </p:nvSpPr>
        <p:spPr>
          <a:xfrm>
            <a:off x="7551908" y="2304000"/>
            <a:ext cx="1361060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数据看板</a:t>
            </a:r>
          </a:p>
        </p:txBody>
      </p:sp>
      <p:sp>
        <p:nvSpPr>
          <p:cNvPr id="51" name="矩形 50"/>
          <p:cNvSpPr/>
          <p:nvPr/>
        </p:nvSpPr>
        <p:spPr>
          <a:xfrm>
            <a:off x="10442673" y="2305611"/>
            <a:ext cx="1266003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消息通知</a:t>
            </a:r>
          </a:p>
        </p:txBody>
      </p:sp>
      <p:sp>
        <p:nvSpPr>
          <p:cNvPr id="52" name="矩形 51"/>
          <p:cNvSpPr/>
          <p:nvPr/>
        </p:nvSpPr>
        <p:spPr>
          <a:xfrm>
            <a:off x="9086965" y="2304000"/>
            <a:ext cx="1185035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大屏展示</a:t>
            </a:r>
          </a:p>
        </p:txBody>
      </p:sp>
      <p:sp>
        <p:nvSpPr>
          <p:cNvPr id="53" name="矩形 52"/>
          <p:cNvSpPr/>
          <p:nvPr/>
        </p:nvSpPr>
        <p:spPr>
          <a:xfrm>
            <a:off x="9086965" y="1674000"/>
            <a:ext cx="2611072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开放</a:t>
            </a:r>
            <a:r>
              <a:rPr lang="en-US" altLang="zh-CN" sz="1400" dirty="0"/>
              <a:t>API</a:t>
            </a:r>
            <a:endParaRPr lang="zh-CN" altLang="en-US" sz="1400" dirty="0"/>
          </a:p>
        </p:txBody>
      </p:sp>
      <p:sp>
        <p:nvSpPr>
          <p:cNvPr id="54" name="圆角矩形 53"/>
          <p:cNvSpPr/>
          <p:nvPr/>
        </p:nvSpPr>
        <p:spPr>
          <a:xfrm>
            <a:off x="6096000" y="56354"/>
            <a:ext cx="5773920" cy="10776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第三方应用</a:t>
            </a:r>
          </a:p>
        </p:txBody>
      </p:sp>
      <p:sp>
        <p:nvSpPr>
          <p:cNvPr id="55" name="矩形 54"/>
          <p:cNvSpPr/>
          <p:nvPr/>
        </p:nvSpPr>
        <p:spPr>
          <a:xfrm>
            <a:off x="9914172" y="433322"/>
            <a:ext cx="1173196" cy="5865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9135517" y="4059000"/>
            <a:ext cx="2573159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实时计算</a:t>
            </a:r>
          </a:p>
        </p:txBody>
      </p:sp>
      <p:sp>
        <p:nvSpPr>
          <p:cNvPr id="62" name="矩形 61"/>
          <p:cNvSpPr/>
          <p:nvPr/>
        </p:nvSpPr>
        <p:spPr>
          <a:xfrm>
            <a:off x="9135516" y="3744000"/>
            <a:ext cx="2573159" cy="2623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实时分析</a:t>
            </a:r>
          </a:p>
        </p:txBody>
      </p:sp>
      <p:sp>
        <p:nvSpPr>
          <p:cNvPr id="64" name="矩形 63"/>
          <p:cNvSpPr/>
          <p:nvPr/>
        </p:nvSpPr>
        <p:spPr>
          <a:xfrm>
            <a:off x="9135516" y="3114150"/>
            <a:ext cx="2573159" cy="2652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商业智能</a:t>
            </a:r>
          </a:p>
        </p:txBody>
      </p:sp>
      <p:sp>
        <p:nvSpPr>
          <p:cNvPr id="65" name="矩形 64"/>
          <p:cNvSpPr/>
          <p:nvPr/>
        </p:nvSpPr>
        <p:spPr>
          <a:xfrm>
            <a:off x="9135516" y="3429000"/>
            <a:ext cx="2573159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实时联动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305186" y="595177"/>
            <a:ext cx="5614659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大数据分析平台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70622" y="2234987"/>
            <a:ext cx="526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/>
              <a:t>数据采集系统</a:t>
            </a:r>
            <a:endParaRPr lang="en-US" altLang="zh-CN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/>
              <a:t>离线分析系统</a:t>
            </a:r>
            <a:endParaRPr lang="en-US" altLang="zh-CN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/>
              <a:t>实时分析系统</a:t>
            </a:r>
            <a:endParaRPr lang="en-US" altLang="zh-CN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/>
              <a:t>数据展现系统</a:t>
            </a:r>
            <a:endParaRPr lang="en-US" altLang="zh-CN" sz="3600" dirty="0"/>
          </a:p>
        </p:txBody>
      </p:sp>
      <p:sp>
        <p:nvSpPr>
          <p:cNvPr id="47" name="矩形 46"/>
          <p:cNvSpPr/>
          <p:nvPr/>
        </p:nvSpPr>
        <p:spPr>
          <a:xfrm>
            <a:off x="5486400" y="1630595"/>
            <a:ext cx="622339" cy="387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分布式计算系统</a:t>
            </a:r>
          </a:p>
        </p:txBody>
      </p:sp>
    </p:spTree>
    <p:extLst>
      <p:ext uri="{BB962C8B-B14F-4D97-AF65-F5344CB8AC3E}">
        <p14:creationId xmlns:p14="http://schemas.microsoft.com/office/powerpoint/2010/main" val="388548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数据采集系统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支持多种数据源</a:t>
            </a:r>
            <a:endParaRPr lang="en-US" altLang="zh-CN" sz="2800" dirty="0"/>
          </a:p>
          <a:p>
            <a:pPr lvl="1"/>
            <a:r>
              <a:rPr lang="en-US" altLang="zh-CN" sz="2400" dirty="0"/>
              <a:t>SQL</a:t>
            </a:r>
            <a:r>
              <a:rPr lang="zh-CN" altLang="en-US" sz="2400" dirty="0"/>
              <a:t>数据库（</a:t>
            </a:r>
            <a:r>
              <a:rPr lang="en-US" altLang="zh-CN" sz="2400" dirty="0"/>
              <a:t>Oracle</a:t>
            </a:r>
            <a:r>
              <a:rPr lang="zh-CN" altLang="en-US" sz="2400" dirty="0"/>
              <a:t>、</a:t>
            </a:r>
            <a:r>
              <a:rPr lang="en-US" altLang="zh-CN" sz="2400" dirty="0"/>
              <a:t>MS SQL Server</a:t>
            </a:r>
            <a:r>
              <a:rPr lang="zh-CN" altLang="en-US" sz="2400" dirty="0"/>
              <a:t>、</a:t>
            </a:r>
            <a:r>
              <a:rPr lang="en-US" altLang="zh-CN" sz="2400" dirty="0"/>
              <a:t>MySQL……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en-US" altLang="zh-CN" sz="2400" dirty="0"/>
              <a:t>NoSQL</a:t>
            </a:r>
            <a:r>
              <a:rPr lang="zh-CN" altLang="en-US" sz="2400" dirty="0"/>
              <a:t>数据库（</a:t>
            </a:r>
            <a:r>
              <a:rPr lang="en-US" altLang="zh-CN" sz="2400" dirty="0" err="1"/>
              <a:t>mongoDB</a:t>
            </a:r>
            <a:r>
              <a:rPr lang="zh-CN" altLang="en-US" sz="2400" dirty="0"/>
              <a:t>、</a:t>
            </a:r>
            <a:r>
              <a:rPr lang="en-US" altLang="zh-CN" sz="2400" dirty="0"/>
              <a:t>HBASE</a:t>
            </a:r>
            <a:r>
              <a:rPr lang="zh-CN" altLang="en-US" sz="2400" dirty="0"/>
              <a:t>、</a:t>
            </a:r>
            <a:r>
              <a:rPr lang="en-US" altLang="zh-CN" sz="2400" dirty="0"/>
              <a:t>Cassandra……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400" dirty="0"/>
              <a:t>分析型数据库（</a:t>
            </a:r>
            <a:r>
              <a:rPr lang="en-US" altLang="zh-CN" sz="2400" dirty="0"/>
              <a:t>HANA</a:t>
            </a:r>
            <a:r>
              <a:rPr lang="zh-CN" altLang="en-US" sz="2400" dirty="0"/>
              <a:t>、</a:t>
            </a:r>
            <a:r>
              <a:rPr lang="en-US" altLang="zh-CN" sz="2400" dirty="0"/>
              <a:t>Redshift</a:t>
            </a:r>
            <a:r>
              <a:rPr lang="zh-CN" altLang="en-US" sz="2400" dirty="0"/>
              <a:t>、</a:t>
            </a:r>
            <a:r>
              <a:rPr lang="en-US" altLang="zh-CN" sz="2400" dirty="0"/>
              <a:t>GREENPLUM……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400" dirty="0"/>
              <a:t>非结构化数据（文件、日志、传感器</a:t>
            </a:r>
            <a:r>
              <a:rPr lang="en-US" altLang="zh-CN" sz="2400" dirty="0"/>
              <a:t>……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en-US" altLang="zh-CN" sz="2400" dirty="0"/>
              <a:t>……</a:t>
            </a:r>
          </a:p>
          <a:p>
            <a:r>
              <a:rPr lang="zh-CN" altLang="en-US" sz="2800" dirty="0"/>
              <a:t>支持多种数据采集方式</a:t>
            </a:r>
            <a:endParaRPr lang="en-US" altLang="zh-CN" sz="2800" dirty="0"/>
          </a:p>
          <a:p>
            <a:pPr lvl="1"/>
            <a:r>
              <a:rPr lang="zh-CN" altLang="en-US" sz="2400" dirty="0"/>
              <a:t>实时采集</a:t>
            </a:r>
            <a:endParaRPr lang="en-US" altLang="zh-CN" sz="2400" dirty="0"/>
          </a:p>
          <a:p>
            <a:pPr lvl="1"/>
            <a:r>
              <a:rPr lang="zh-CN" altLang="en-US" sz="2400" dirty="0"/>
              <a:t>定时采集</a:t>
            </a:r>
            <a:endParaRPr lang="en-US" altLang="zh-CN" sz="2400" dirty="0"/>
          </a:p>
          <a:p>
            <a:pPr lvl="1"/>
            <a:r>
              <a:rPr lang="zh-CN" altLang="en-US" sz="2400" dirty="0"/>
              <a:t>手工触发</a:t>
            </a:r>
            <a:endParaRPr lang="en-US" altLang="zh-CN" sz="24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33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离线分析系统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分布式数据仓库</a:t>
            </a:r>
            <a:endParaRPr lang="en-US" altLang="zh-CN" sz="3200" dirty="0"/>
          </a:p>
          <a:p>
            <a:pPr lvl="1"/>
            <a:r>
              <a:rPr lang="zh-CN" altLang="en-US" sz="3200" dirty="0"/>
              <a:t>高可靠性：数据备份、计算冗余、自恢复</a:t>
            </a:r>
            <a:endParaRPr lang="en-US" altLang="zh-CN" sz="3200" dirty="0"/>
          </a:p>
          <a:p>
            <a:pPr lvl="1"/>
            <a:r>
              <a:rPr lang="zh-CN" altLang="en-US" sz="3200" dirty="0"/>
              <a:t>高性能：高并发、高吞吐量</a:t>
            </a:r>
            <a:endParaRPr lang="en-US" altLang="zh-CN" sz="3200" dirty="0"/>
          </a:p>
          <a:p>
            <a:pPr lvl="1"/>
            <a:r>
              <a:rPr lang="zh-CN" altLang="en-US" sz="3200" dirty="0"/>
              <a:t>可伸缩：存储容量水平扩展</a:t>
            </a:r>
            <a:endParaRPr lang="en-US" altLang="zh-CN" sz="3200" dirty="0"/>
          </a:p>
          <a:p>
            <a:pPr lvl="1"/>
            <a:r>
              <a:rPr lang="zh-CN" altLang="en-US" sz="3200" dirty="0"/>
              <a:t>海量数据：</a:t>
            </a:r>
            <a:r>
              <a:rPr lang="en-US" altLang="zh-CN" sz="3200" dirty="0"/>
              <a:t>PB</a:t>
            </a:r>
            <a:r>
              <a:rPr lang="zh-CN" altLang="en-US" sz="3200" dirty="0"/>
              <a:t>级别数据存储、计算</a:t>
            </a:r>
            <a:endParaRPr lang="en-US" altLang="zh-CN" sz="3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01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离线分析系统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/>
              <a:t>商业智能</a:t>
            </a:r>
            <a:r>
              <a:rPr lang="en-US" altLang="zh-CN" sz="3000" dirty="0"/>
              <a:t>	</a:t>
            </a:r>
          </a:p>
          <a:p>
            <a:pPr lvl="1"/>
            <a:r>
              <a:rPr lang="zh-CN" altLang="en-US" sz="2800" dirty="0"/>
              <a:t>海量数据离线分析</a:t>
            </a:r>
            <a:endParaRPr lang="en-US" altLang="zh-CN" sz="2800" dirty="0"/>
          </a:p>
          <a:p>
            <a:pPr lvl="1"/>
            <a:r>
              <a:rPr lang="zh-CN" altLang="en-US" sz="2800" dirty="0"/>
              <a:t>多维度报表</a:t>
            </a:r>
            <a:endParaRPr lang="en-US" altLang="zh-CN" sz="2800" dirty="0"/>
          </a:p>
          <a:p>
            <a:pPr lvl="1"/>
            <a:r>
              <a:rPr lang="zh-CN" altLang="en-US" sz="2800" dirty="0"/>
              <a:t>自助式数据分析建模</a:t>
            </a:r>
            <a:endParaRPr lang="en-US" altLang="zh-CN" sz="28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zh-CN" altLang="en-US" sz="3000" dirty="0"/>
              <a:t>数据挖掘</a:t>
            </a:r>
            <a:endParaRPr lang="en-US" altLang="zh-CN" sz="3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zh-CN" altLang="en-US" sz="3000" dirty="0"/>
              <a:t>机器学习</a:t>
            </a:r>
            <a:endParaRPr lang="en-US" altLang="zh-CN" sz="3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20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实时分析系统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实时分析</a:t>
            </a:r>
            <a:endParaRPr lang="en-US" altLang="zh-CN" sz="3200" dirty="0"/>
          </a:p>
          <a:p>
            <a:pPr lvl="1"/>
            <a:r>
              <a:rPr lang="zh-CN" altLang="en-US" sz="2800" dirty="0"/>
              <a:t>实时分析：可处理数亿条并发实时数据</a:t>
            </a:r>
            <a:endParaRPr lang="en-US" altLang="zh-CN" sz="2800" dirty="0"/>
          </a:p>
          <a:p>
            <a:pPr lvl="1"/>
            <a:r>
              <a:rPr lang="zh-CN" altLang="en-US" sz="2800" dirty="0"/>
              <a:t>实时看板：展示实时状态，实时分析结果</a:t>
            </a:r>
            <a:endParaRPr lang="en-US" altLang="zh-CN" sz="2800" dirty="0"/>
          </a:p>
          <a:p>
            <a:pPr lvl="1"/>
            <a:r>
              <a:rPr lang="zh-CN" altLang="en-US" sz="2800" dirty="0"/>
              <a:t>商业智能：热点分析，趋势分析</a:t>
            </a:r>
            <a:endParaRPr lang="en-US" altLang="zh-CN" sz="2800" dirty="0"/>
          </a:p>
          <a:p>
            <a:r>
              <a:rPr lang="zh-CN" altLang="en-US" sz="3000" dirty="0">
                <a:solidFill>
                  <a:schemeClr val="tx1"/>
                </a:solidFill>
              </a:rPr>
              <a:t>实时联动</a:t>
            </a:r>
            <a:endParaRPr lang="en-US" altLang="zh-CN" sz="3000" dirty="0">
              <a:solidFill>
                <a:schemeClr val="tx1"/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异常预警：从海量数据中发现异常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系统联动：预定义规则与多系统联动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87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数据展现系统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800" dirty="0"/>
              <a:t>交互式分析</a:t>
            </a:r>
            <a:endParaRPr lang="en-US" altLang="zh-CN" sz="2800" dirty="0"/>
          </a:p>
          <a:p>
            <a:pPr lvl="1"/>
            <a:r>
              <a:rPr lang="zh-CN" altLang="en-US" sz="2400" dirty="0"/>
              <a:t>多维分析</a:t>
            </a:r>
            <a:endParaRPr lang="en-US" altLang="zh-CN" sz="2400" dirty="0"/>
          </a:p>
          <a:p>
            <a:pPr lvl="1"/>
            <a:r>
              <a:rPr lang="zh-CN" altLang="en-US" sz="2400" dirty="0"/>
              <a:t>上卷下钻</a:t>
            </a:r>
            <a:endParaRPr lang="en-US" altLang="zh-CN" sz="2400" dirty="0"/>
          </a:p>
          <a:p>
            <a:pPr lvl="1"/>
            <a:r>
              <a:rPr lang="zh-CN" altLang="en-US" sz="2400" dirty="0"/>
              <a:t>趋势预测</a:t>
            </a:r>
            <a:endParaRPr lang="en-US" altLang="zh-CN" sz="2400" dirty="0"/>
          </a:p>
          <a:p>
            <a:r>
              <a:rPr lang="zh-CN" altLang="en-US" sz="2800" dirty="0"/>
              <a:t>数据可视化</a:t>
            </a:r>
            <a:endParaRPr lang="en-US" altLang="zh-CN" sz="2800" dirty="0"/>
          </a:p>
          <a:p>
            <a:pPr lvl="1"/>
            <a:r>
              <a:rPr lang="zh-CN" altLang="en-US" sz="2400" dirty="0"/>
              <a:t>动态看板</a:t>
            </a:r>
            <a:endParaRPr lang="en-US" altLang="zh-CN" sz="2400" dirty="0"/>
          </a:p>
          <a:p>
            <a:pPr lvl="1"/>
            <a:r>
              <a:rPr lang="zh-CN" altLang="en-US" sz="2400" dirty="0"/>
              <a:t>生产报表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7920" y="1853973"/>
            <a:ext cx="4937760" cy="4023360"/>
          </a:xfrm>
        </p:spPr>
        <p:txBody>
          <a:bodyPr/>
          <a:lstStyle/>
          <a:p>
            <a:r>
              <a:rPr lang="zh-CN" altLang="en-US" sz="2800" dirty="0"/>
              <a:t>数据推送</a:t>
            </a:r>
            <a:endParaRPr lang="en-US" altLang="zh-CN" sz="2800" dirty="0"/>
          </a:p>
          <a:p>
            <a:pPr lvl="1"/>
            <a:r>
              <a:rPr lang="zh-CN" altLang="en-US" sz="2400" dirty="0"/>
              <a:t>短信通知</a:t>
            </a:r>
            <a:endParaRPr lang="en-US" altLang="zh-CN" sz="2400" dirty="0"/>
          </a:p>
          <a:p>
            <a:pPr lvl="1"/>
            <a:r>
              <a:rPr lang="zh-CN" altLang="en-US" sz="2400" dirty="0"/>
              <a:t>微信通知</a:t>
            </a:r>
            <a:endParaRPr lang="en-US" altLang="zh-CN" sz="2400" dirty="0"/>
          </a:p>
          <a:p>
            <a:pPr lvl="1"/>
            <a:r>
              <a:rPr lang="zh-CN" altLang="en-US" sz="2400" dirty="0"/>
              <a:t>电子邮件</a:t>
            </a:r>
            <a:endParaRPr lang="en-US" altLang="zh-CN" sz="2400" dirty="0"/>
          </a:p>
          <a:p>
            <a:r>
              <a:rPr lang="zh-CN" altLang="en-US" sz="2800" dirty="0"/>
              <a:t>开放</a:t>
            </a:r>
            <a:r>
              <a:rPr lang="en-US" altLang="zh-CN" sz="2800" dirty="0"/>
              <a:t>API</a:t>
            </a:r>
          </a:p>
          <a:p>
            <a:pPr lvl="1"/>
            <a:r>
              <a:rPr lang="zh-CN" altLang="en-US" sz="2400" dirty="0"/>
              <a:t>数据读取接口</a:t>
            </a:r>
            <a:endParaRPr lang="en-US" altLang="zh-CN" sz="2400" dirty="0"/>
          </a:p>
          <a:p>
            <a:pPr lvl="1"/>
            <a:r>
              <a:rPr lang="zh-CN" altLang="en-US" sz="2400" dirty="0"/>
              <a:t>授权认证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65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分布式计算系统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分布式计算</a:t>
            </a:r>
            <a:endParaRPr lang="en-US" altLang="zh-CN" sz="2800" dirty="0"/>
          </a:p>
          <a:p>
            <a:pPr lvl="1"/>
            <a:r>
              <a:rPr lang="zh-CN" altLang="en-US" sz="2600" dirty="0"/>
              <a:t>并发计算</a:t>
            </a:r>
            <a:endParaRPr lang="en-US" altLang="zh-CN" sz="2600" dirty="0"/>
          </a:p>
          <a:p>
            <a:pPr lvl="1"/>
            <a:r>
              <a:rPr lang="zh-CN" altLang="en-US" sz="2600" dirty="0"/>
              <a:t>分布式存储</a:t>
            </a:r>
            <a:endParaRPr lang="en-US" altLang="zh-CN" sz="2600" dirty="0"/>
          </a:p>
          <a:p>
            <a:r>
              <a:rPr lang="zh-CN" altLang="en-US" sz="2800" dirty="0"/>
              <a:t>水平扩展</a:t>
            </a:r>
            <a:endParaRPr lang="en-US" altLang="zh-CN" sz="2800" dirty="0"/>
          </a:p>
          <a:p>
            <a:pPr lvl="1"/>
            <a:r>
              <a:rPr lang="zh-CN" altLang="en-US" sz="2400" dirty="0"/>
              <a:t>存储扩容</a:t>
            </a:r>
            <a:r>
              <a:rPr lang="en-US" altLang="zh-CN" sz="2400" dirty="0"/>
              <a:t>——</a:t>
            </a:r>
            <a:r>
              <a:rPr lang="zh-CN" altLang="en-US" sz="2400" dirty="0"/>
              <a:t>增加存储节点</a:t>
            </a:r>
            <a:endParaRPr lang="en-US" altLang="zh-CN" sz="2400" dirty="0"/>
          </a:p>
          <a:p>
            <a:pPr lvl="1"/>
            <a:r>
              <a:rPr lang="zh-CN" altLang="en-US" sz="2400" dirty="0"/>
              <a:t>计算扩容</a:t>
            </a:r>
            <a:r>
              <a:rPr lang="en-US" altLang="zh-CN" sz="2400" dirty="0"/>
              <a:t>——</a:t>
            </a:r>
            <a:r>
              <a:rPr lang="zh-CN" altLang="en-US" sz="2400" dirty="0"/>
              <a:t>增加计算节点</a:t>
            </a:r>
            <a:endParaRPr lang="en-US" altLang="zh-CN" sz="2400" dirty="0"/>
          </a:p>
          <a:p>
            <a:r>
              <a:rPr lang="zh-CN" altLang="en-US" sz="2800" dirty="0"/>
              <a:t>高可靠性</a:t>
            </a:r>
            <a:endParaRPr lang="en-US" altLang="zh-CN" sz="2800" dirty="0"/>
          </a:p>
          <a:p>
            <a:pPr lvl="1"/>
            <a:r>
              <a:rPr lang="zh-CN" altLang="en-US" sz="2400" dirty="0"/>
              <a:t>数据备份</a:t>
            </a:r>
            <a:r>
              <a:rPr lang="en-US" altLang="zh-CN" sz="2400" dirty="0"/>
              <a:t>——</a:t>
            </a:r>
            <a:r>
              <a:rPr lang="zh-CN" altLang="en-US" sz="2400" dirty="0"/>
              <a:t>分布式存储，数据自动备份和恢复，硬盘损坏数据不丢失</a:t>
            </a:r>
            <a:endParaRPr lang="en-US" altLang="zh-CN" sz="2400" dirty="0"/>
          </a:p>
          <a:p>
            <a:pPr lvl="1"/>
            <a:r>
              <a:rPr lang="zh-CN" altLang="en-US" sz="2400" dirty="0"/>
              <a:t>计算冗余</a:t>
            </a:r>
            <a:r>
              <a:rPr lang="en-US" altLang="zh-CN" sz="2400" dirty="0"/>
              <a:t>——</a:t>
            </a:r>
            <a:r>
              <a:rPr lang="zh-CN" altLang="en-US" sz="2400" dirty="0"/>
              <a:t>计算资源自动调配，无单点故障</a:t>
            </a:r>
          </a:p>
        </p:txBody>
      </p:sp>
    </p:spTree>
    <p:extLst>
      <p:ext uri="{BB962C8B-B14F-4D97-AF65-F5344CB8AC3E}">
        <p14:creationId xmlns:p14="http://schemas.microsoft.com/office/powerpoint/2010/main" val="20188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114"/>
          <p:cNvSpPr/>
          <p:nvPr/>
        </p:nvSpPr>
        <p:spPr>
          <a:xfrm>
            <a:off x="4948502" y="1630596"/>
            <a:ext cx="1184981" cy="387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分布式计算系统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85687" cy="988497"/>
          </a:xfrm>
        </p:spPr>
        <p:txBody>
          <a:bodyPr/>
          <a:lstStyle/>
          <a:p>
            <a:r>
              <a:rPr lang="zh-CN" altLang="en-US" dirty="0"/>
              <a:t>大数据平台框架</a:t>
            </a:r>
          </a:p>
        </p:txBody>
      </p:sp>
      <p:sp>
        <p:nvSpPr>
          <p:cNvPr id="78" name="圆角矩形 17"/>
          <p:cNvSpPr/>
          <p:nvPr/>
        </p:nvSpPr>
        <p:spPr>
          <a:xfrm>
            <a:off x="6109047" y="5769000"/>
            <a:ext cx="5773920" cy="10776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数据源</a:t>
            </a:r>
          </a:p>
        </p:txBody>
      </p:sp>
      <p:sp>
        <p:nvSpPr>
          <p:cNvPr id="79" name="流程图: 磁盘 78"/>
          <p:cNvSpPr/>
          <p:nvPr/>
        </p:nvSpPr>
        <p:spPr>
          <a:xfrm>
            <a:off x="6918568" y="6174381"/>
            <a:ext cx="914400" cy="612648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实时数据</a:t>
            </a:r>
          </a:p>
        </p:txBody>
      </p:sp>
      <p:sp>
        <p:nvSpPr>
          <p:cNvPr id="80" name="流程图: 磁盘 79"/>
          <p:cNvSpPr/>
          <p:nvPr/>
        </p:nvSpPr>
        <p:spPr>
          <a:xfrm>
            <a:off x="8012968" y="6174381"/>
            <a:ext cx="900000" cy="612648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数据库</a:t>
            </a:r>
          </a:p>
        </p:txBody>
      </p:sp>
      <p:sp>
        <p:nvSpPr>
          <p:cNvPr id="81" name="流程图: 磁盘 80"/>
          <p:cNvSpPr/>
          <p:nvPr/>
        </p:nvSpPr>
        <p:spPr>
          <a:xfrm>
            <a:off x="9092968" y="6174381"/>
            <a:ext cx="900000" cy="612648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日志数据</a:t>
            </a:r>
          </a:p>
        </p:txBody>
      </p:sp>
      <p:sp>
        <p:nvSpPr>
          <p:cNvPr id="82" name="流程图: 磁盘 81"/>
          <p:cNvSpPr/>
          <p:nvPr/>
        </p:nvSpPr>
        <p:spPr>
          <a:xfrm>
            <a:off x="10172968" y="6174381"/>
            <a:ext cx="914400" cy="612648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其他数据</a:t>
            </a:r>
          </a:p>
        </p:txBody>
      </p:sp>
      <p:sp>
        <p:nvSpPr>
          <p:cNvPr id="83" name="矩形 82"/>
          <p:cNvSpPr/>
          <p:nvPr/>
        </p:nvSpPr>
        <p:spPr>
          <a:xfrm>
            <a:off x="6212968" y="4464000"/>
            <a:ext cx="5579999" cy="1037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数据抽取系统</a:t>
            </a:r>
          </a:p>
        </p:txBody>
      </p:sp>
      <p:sp>
        <p:nvSpPr>
          <p:cNvPr id="84" name="矩形 83"/>
          <p:cNvSpPr/>
          <p:nvPr/>
        </p:nvSpPr>
        <p:spPr>
          <a:xfrm>
            <a:off x="9092968" y="2710595"/>
            <a:ext cx="2700000" cy="162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实时分析系统</a:t>
            </a:r>
          </a:p>
        </p:txBody>
      </p:sp>
      <p:sp>
        <p:nvSpPr>
          <p:cNvPr id="85" name="矩形 84"/>
          <p:cNvSpPr/>
          <p:nvPr/>
        </p:nvSpPr>
        <p:spPr>
          <a:xfrm>
            <a:off x="6212968" y="2710596"/>
            <a:ext cx="2700000" cy="1629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离线分析系统</a:t>
            </a:r>
          </a:p>
        </p:txBody>
      </p:sp>
      <p:sp>
        <p:nvSpPr>
          <p:cNvPr id="86" name="矩形 85"/>
          <p:cNvSpPr/>
          <p:nvPr/>
        </p:nvSpPr>
        <p:spPr>
          <a:xfrm>
            <a:off x="6212969" y="1630596"/>
            <a:ext cx="5579998" cy="99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数据展现系统</a:t>
            </a:r>
          </a:p>
        </p:txBody>
      </p:sp>
      <p:sp>
        <p:nvSpPr>
          <p:cNvPr id="87" name="矩形 86"/>
          <p:cNvSpPr/>
          <p:nvPr/>
        </p:nvSpPr>
        <p:spPr>
          <a:xfrm>
            <a:off x="4788131" y="1257360"/>
            <a:ext cx="7094836" cy="433163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大数据分析平台</a:t>
            </a:r>
          </a:p>
        </p:txBody>
      </p:sp>
      <p:sp>
        <p:nvSpPr>
          <p:cNvPr id="88" name="矩形 87"/>
          <p:cNvSpPr/>
          <p:nvPr/>
        </p:nvSpPr>
        <p:spPr>
          <a:xfrm>
            <a:off x="6905778" y="440640"/>
            <a:ext cx="1173196" cy="5865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431284" y="440640"/>
            <a:ext cx="1173196" cy="5865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6537583" y="5162274"/>
            <a:ext cx="1148298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JDBC</a:t>
            </a:r>
            <a:endParaRPr lang="zh-CN" altLang="en-US" sz="1400" dirty="0"/>
          </a:p>
        </p:txBody>
      </p:sp>
      <p:sp>
        <p:nvSpPr>
          <p:cNvPr id="91" name="矩形 90"/>
          <p:cNvSpPr/>
          <p:nvPr/>
        </p:nvSpPr>
        <p:spPr>
          <a:xfrm>
            <a:off x="9066000" y="5162274"/>
            <a:ext cx="1137886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Flume</a:t>
            </a:r>
            <a:endParaRPr lang="zh-CN" altLang="en-US" sz="1400" dirty="0"/>
          </a:p>
        </p:txBody>
      </p:sp>
      <p:sp>
        <p:nvSpPr>
          <p:cNvPr id="92" name="矩形 91"/>
          <p:cNvSpPr/>
          <p:nvPr/>
        </p:nvSpPr>
        <p:spPr>
          <a:xfrm>
            <a:off x="7823889" y="5155294"/>
            <a:ext cx="1101012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RestAPI</a:t>
            </a:r>
            <a:endParaRPr lang="zh-CN" altLang="en-US" sz="1400" dirty="0"/>
          </a:p>
        </p:txBody>
      </p:sp>
      <p:sp>
        <p:nvSpPr>
          <p:cNvPr id="93" name="矩形 92"/>
          <p:cNvSpPr/>
          <p:nvPr/>
        </p:nvSpPr>
        <p:spPr>
          <a:xfrm>
            <a:off x="10341894" y="5155294"/>
            <a:ext cx="1244106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OPC…</a:t>
            </a:r>
            <a:endParaRPr lang="zh-CN" altLang="en-US" sz="1400" dirty="0"/>
          </a:p>
        </p:txBody>
      </p:sp>
      <p:sp>
        <p:nvSpPr>
          <p:cNvPr id="94" name="矩形 93"/>
          <p:cNvSpPr/>
          <p:nvPr/>
        </p:nvSpPr>
        <p:spPr>
          <a:xfrm>
            <a:off x="6537583" y="4832657"/>
            <a:ext cx="1541391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Kettle</a:t>
            </a:r>
            <a:endParaRPr lang="zh-CN" altLang="en-US" sz="1400" dirty="0"/>
          </a:p>
        </p:txBody>
      </p:sp>
      <p:sp>
        <p:nvSpPr>
          <p:cNvPr id="95" name="矩形 94"/>
          <p:cNvSpPr/>
          <p:nvPr/>
        </p:nvSpPr>
        <p:spPr>
          <a:xfrm>
            <a:off x="8168975" y="4824000"/>
            <a:ext cx="1745198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Nifi</a:t>
            </a:r>
            <a:endParaRPr lang="zh-CN" altLang="en-US" sz="1400" dirty="0"/>
          </a:p>
        </p:txBody>
      </p:sp>
      <p:sp>
        <p:nvSpPr>
          <p:cNvPr id="96" name="矩形 95"/>
          <p:cNvSpPr/>
          <p:nvPr/>
        </p:nvSpPr>
        <p:spPr>
          <a:xfrm>
            <a:off x="6271741" y="4014000"/>
            <a:ext cx="2596155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Hadoop</a:t>
            </a:r>
            <a:endParaRPr lang="zh-CN" altLang="en-US" sz="1400" dirty="0"/>
          </a:p>
        </p:txBody>
      </p:sp>
      <p:sp>
        <p:nvSpPr>
          <p:cNvPr id="98" name="矩形 97"/>
          <p:cNvSpPr/>
          <p:nvPr/>
        </p:nvSpPr>
        <p:spPr>
          <a:xfrm>
            <a:off x="7255263" y="3294000"/>
            <a:ext cx="1600877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Saiku</a:t>
            </a:r>
            <a:r>
              <a:rPr lang="en-US" altLang="zh-CN" sz="1400" dirty="0"/>
              <a:t>/</a:t>
            </a:r>
            <a:r>
              <a:rPr lang="en-US" altLang="zh-CN" sz="1400" dirty="0" err="1"/>
              <a:t>Kylin</a:t>
            </a:r>
            <a:endParaRPr lang="zh-CN" altLang="en-US" sz="1400" dirty="0"/>
          </a:p>
        </p:txBody>
      </p:sp>
      <p:sp>
        <p:nvSpPr>
          <p:cNvPr id="99" name="矩形 98"/>
          <p:cNvSpPr/>
          <p:nvPr/>
        </p:nvSpPr>
        <p:spPr>
          <a:xfrm>
            <a:off x="6271742" y="3654000"/>
            <a:ext cx="2596153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Hive/</a:t>
            </a:r>
            <a:r>
              <a:rPr lang="en-US" altLang="zh-CN" sz="1400" dirty="0" err="1"/>
              <a:t>HBase</a:t>
            </a:r>
            <a:endParaRPr lang="zh-CN" altLang="en-US" sz="1400" dirty="0"/>
          </a:p>
        </p:txBody>
      </p:sp>
      <p:sp>
        <p:nvSpPr>
          <p:cNvPr id="100" name="矩形 99"/>
          <p:cNvSpPr/>
          <p:nvPr/>
        </p:nvSpPr>
        <p:spPr>
          <a:xfrm>
            <a:off x="6267884" y="1976841"/>
            <a:ext cx="5430153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Shiro</a:t>
            </a:r>
            <a:endParaRPr lang="zh-CN" altLang="en-US" sz="1400" dirty="0"/>
          </a:p>
        </p:txBody>
      </p:sp>
      <p:sp>
        <p:nvSpPr>
          <p:cNvPr id="101" name="矩形 100"/>
          <p:cNvSpPr/>
          <p:nvPr/>
        </p:nvSpPr>
        <p:spPr>
          <a:xfrm>
            <a:off x="6267884" y="2313434"/>
            <a:ext cx="1721090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定制报表</a:t>
            </a:r>
          </a:p>
        </p:txBody>
      </p:sp>
      <p:sp>
        <p:nvSpPr>
          <p:cNvPr id="102" name="矩形 101"/>
          <p:cNvSpPr/>
          <p:nvPr/>
        </p:nvSpPr>
        <p:spPr>
          <a:xfrm>
            <a:off x="8078974" y="2304000"/>
            <a:ext cx="1835198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Caravel</a:t>
            </a:r>
            <a:endParaRPr lang="zh-CN" altLang="en-US" sz="1400" dirty="0"/>
          </a:p>
        </p:txBody>
      </p:sp>
      <p:sp>
        <p:nvSpPr>
          <p:cNvPr id="103" name="矩形 102"/>
          <p:cNvSpPr/>
          <p:nvPr/>
        </p:nvSpPr>
        <p:spPr>
          <a:xfrm>
            <a:off x="10004173" y="2305611"/>
            <a:ext cx="1704504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消息通知</a:t>
            </a:r>
          </a:p>
        </p:txBody>
      </p:sp>
      <p:sp>
        <p:nvSpPr>
          <p:cNvPr id="104" name="矩形 103"/>
          <p:cNvSpPr/>
          <p:nvPr/>
        </p:nvSpPr>
        <p:spPr>
          <a:xfrm>
            <a:off x="9086965" y="1674000"/>
            <a:ext cx="2611072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OpenAPI</a:t>
            </a:r>
            <a:endParaRPr lang="zh-CN" altLang="en-US" sz="1400" dirty="0"/>
          </a:p>
        </p:txBody>
      </p:sp>
      <p:sp>
        <p:nvSpPr>
          <p:cNvPr id="105" name="圆角矩形 53"/>
          <p:cNvSpPr/>
          <p:nvPr/>
        </p:nvSpPr>
        <p:spPr>
          <a:xfrm>
            <a:off x="6096000" y="56354"/>
            <a:ext cx="5773920" cy="10776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第三方应用</a:t>
            </a:r>
          </a:p>
        </p:txBody>
      </p:sp>
      <p:sp>
        <p:nvSpPr>
          <p:cNvPr id="106" name="矩形 105"/>
          <p:cNvSpPr/>
          <p:nvPr/>
        </p:nvSpPr>
        <p:spPr>
          <a:xfrm>
            <a:off x="9914172" y="433322"/>
            <a:ext cx="1173196" cy="5865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9135517" y="4014000"/>
            <a:ext cx="2582704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Spark</a:t>
            </a:r>
          </a:p>
        </p:txBody>
      </p:sp>
      <p:sp>
        <p:nvSpPr>
          <p:cNvPr id="108" name="矩形 107"/>
          <p:cNvSpPr/>
          <p:nvPr/>
        </p:nvSpPr>
        <p:spPr>
          <a:xfrm>
            <a:off x="9135517" y="3651443"/>
            <a:ext cx="1217451" cy="27255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Spark SQL</a:t>
            </a:r>
            <a:endParaRPr lang="zh-CN" altLang="en-US" sz="1400" dirty="0"/>
          </a:p>
        </p:txBody>
      </p:sp>
      <p:sp>
        <p:nvSpPr>
          <p:cNvPr id="109" name="矩形 108"/>
          <p:cNvSpPr/>
          <p:nvPr/>
        </p:nvSpPr>
        <p:spPr>
          <a:xfrm>
            <a:off x="9135517" y="3292405"/>
            <a:ext cx="1217451" cy="2715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MLlib</a:t>
            </a:r>
            <a:endParaRPr lang="zh-CN" altLang="en-US" sz="1400" dirty="0"/>
          </a:p>
        </p:txBody>
      </p:sp>
      <p:sp>
        <p:nvSpPr>
          <p:cNvPr id="110" name="矩形 109"/>
          <p:cNvSpPr/>
          <p:nvPr/>
        </p:nvSpPr>
        <p:spPr>
          <a:xfrm>
            <a:off x="10500770" y="3292405"/>
            <a:ext cx="1217451" cy="2715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Drools</a:t>
            </a:r>
            <a:endParaRPr lang="zh-CN" altLang="en-US" sz="1400" dirty="0"/>
          </a:p>
        </p:txBody>
      </p:sp>
      <p:sp>
        <p:nvSpPr>
          <p:cNvPr id="111" name="矩形 110"/>
          <p:cNvSpPr/>
          <p:nvPr/>
        </p:nvSpPr>
        <p:spPr>
          <a:xfrm>
            <a:off x="6270493" y="3292405"/>
            <a:ext cx="836968" cy="2863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Mahout</a:t>
            </a:r>
            <a:endParaRPr lang="zh-CN" altLang="en-US" sz="1400" dirty="0"/>
          </a:p>
        </p:txBody>
      </p:sp>
      <p:sp>
        <p:nvSpPr>
          <p:cNvPr id="112" name="矩形 111"/>
          <p:cNvSpPr/>
          <p:nvPr/>
        </p:nvSpPr>
        <p:spPr>
          <a:xfrm>
            <a:off x="5058391" y="4403955"/>
            <a:ext cx="1002378" cy="4287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400" dirty="0" err="1"/>
              <a:t>ZooKeeper</a:t>
            </a:r>
            <a:endParaRPr lang="zh-CN" altLang="en-US" sz="1400" dirty="0"/>
          </a:p>
        </p:txBody>
      </p:sp>
      <p:sp>
        <p:nvSpPr>
          <p:cNvPr id="113" name="矩形 112"/>
          <p:cNvSpPr/>
          <p:nvPr/>
        </p:nvSpPr>
        <p:spPr>
          <a:xfrm>
            <a:off x="10491226" y="3616637"/>
            <a:ext cx="1226995" cy="3073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Spark Streaming</a:t>
            </a:r>
            <a:endParaRPr lang="zh-CN" altLang="en-US" sz="1400" dirty="0"/>
          </a:p>
        </p:txBody>
      </p:sp>
      <p:sp>
        <p:nvSpPr>
          <p:cNvPr id="114" name="矩形 113"/>
          <p:cNvSpPr/>
          <p:nvPr/>
        </p:nvSpPr>
        <p:spPr>
          <a:xfrm>
            <a:off x="10500770" y="2948004"/>
            <a:ext cx="1207907" cy="2715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Kafka</a:t>
            </a:r>
            <a:endParaRPr lang="zh-CN" altLang="en-US" sz="1400" dirty="0"/>
          </a:p>
        </p:txBody>
      </p:sp>
      <p:sp>
        <p:nvSpPr>
          <p:cNvPr id="116" name="矩形 115"/>
          <p:cNvSpPr/>
          <p:nvPr/>
        </p:nvSpPr>
        <p:spPr>
          <a:xfrm>
            <a:off x="5058391" y="3876733"/>
            <a:ext cx="1002378" cy="43977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400" dirty="0"/>
              <a:t>Yarn</a:t>
            </a:r>
            <a:endParaRPr lang="zh-CN" altLang="en-US" sz="1400" dirty="0"/>
          </a:p>
        </p:txBody>
      </p:sp>
      <p:sp>
        <p:nvSpPr>
          <p:cNvPr id="117" name="矩形 116"/>
          <p:cNvSpPr/>
          <p:nvPr/>
        </p:nvSpPr>
        <p:spPr>
          <a:xfrm>
            <a:off x="5058391" y="4931175"/>
            <a:ext cx="1002378" cy="35609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400" dirty="0" err="1"/>
              <a:t>Oozie</a:t>
            </a:r>
            <a:endParaRPr lang="zh-CN" altLang="en-US" sz="1400" dirty="0"/>
          </a:p>
        </p:txBody>
      </p:sp>
      <p:sp>
        <p:nvSpPr>
          <p:cNvPr id="118" name="矩形 117"/>
          <p:cNvSpPr/>
          <p:nvPr/>
        </p:nvSpPr>
        <p:spPr>
          <a:xfrm>
            <a:off x="5058391" y="3349512"/>
            <a:ext cx="1002378" cy="4397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400" dirty="0"/>
              <a:t>ELK</a:t>
            </a:r>
            <a:endParaRPr lang="zh-CN" altLang="en-US" sz="1400" dirty="0"/>
          </a:p>
        </p:txBody>
      </p:sp>
      <p:sp>
        <p:nvSpPr>
          <p:cNvPr id="119" name="矩形 118"/>
          <p:cNvSpPr/>
          <p:nvPr/>
        </p:nvSpPr>
        <p:spPr>
          <a:xfrm>
            <a:off x="8168974" y="4507404"/>
            <a:ext cx="3417027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Kafka</a:t>
            </a:r>
            <a:endParaRPr lang="zh-CN" altLang="en-US" sz="1400" dirty="0"/>
          </a:p>
        </p:txBody>
      </p:sp>
      <p:sp>
        <p:nvSpPr>
          <p:cNvPr id="120" name="矩形 119"/>
          <p:cNvSpPr/>
          <p:nvPr/>
        </p:nvSpPr>
        <p:spPr>
          <a:xfrm>
            <a:off x="10004173" y="4832657"/>
            <a:ext cx="1581827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Sqoop</a:t>
            </a:r>
            <a:endParaRPr lang="zh-CN" altLang="en-US" sz="1400" dirty="0"/>
          </a:p>
        </p:txBody>
      </p:sp>
      <p:sp>
        <p:nvSpPr>
          <p:cNvPr id="121" name="矩形 120"/>
          <p:cNvSpPr/>
          <p:nvPr/>
        </p:nvSpPr>
        <p:spPr>
          <a:xfrm>
            <a:off x="5072332" y="2295067"/>
            <a:ext cx="1002378" cy="41552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400" dirty="0"/>
              <a:t>Hue</a:t>
            </a:r>
            <a:endParaRPr lang="zh-CN" altLang="en-US" sz="1400" dirty="0"/>
          </a:p>
        </p:txBody>
      </p:sp>
      <p:sp>
        <p:nvSpPr>
          <p:cNvPr id="122" name="矩形 121"/>
          <p:cNvSpPr/>
          <p:nvPr/>
        </p:nvSpPr>
        <p:spPr>
          <a:xfrm>
            <a:off x="5072332" y="2822290"/>
            <a:ext cx="1002378" cy="4397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400" dirty="0" err="1"/>
              <a:t>Ambari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9088491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756</TotalTime>
  <Words>402</Words>
  <Application>Microsoft Office PowerPoint</Application>
  <PresentationFormat>宽屏</PresentationFormat>
  <Paragraphs>145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回顾</vt:lpstr>
      <vt:lpstr>大数据分析平台</vt:lpstr>
      <vt:lpstr>PowerPoint 演示文稿</vt:lpstr>
      <vt:lpstr>数据采集系统</vt:lpstr>
      <vt:lpstr>离线分析系统</vt:lpstr>
      <vt:lpstr>离线分析系统</vt:lpstr>
      <vt:lpstr>实时分析系统</vt:lpstr>
      <vt:lpstr>数据展现系统</vt:lpstr>
      <vt:lpstr>分布式计算系统</vt:lpstr>
      <vt:lpstr>大数据平台框架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陈曦</dc:creator>
  <cp:lastModifiedBy>chenxi</cp:lastModifiedBy>
  <cp:revision>44</cp:revision>
  <dcterms:created xsi:type="dcterms:W3CDTF">2016-05-07T11:36:52Z</dcterms:created>
  <dcterms:modified xsi:type="dcterms:W3CDTF">2016-08-17T02:48:32Z</dcterms:modified>
</cp:coreProperties>
</file>