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7" r:id="rId2"/>
    <p:sldId id="289" r:id="rId3"/>
    <p:sldId id="290" r:id="rId4"/>
    <p:sldId id="291" r:id="rId5"/>
    <p:sldId id="295" r:id="rId6"/>
    <p:sldId id="292" r:id="rId7"/>
    <p:sldId id="298" r:id="rId8"/>
    <p:sldId id="299" r:id="rId9"/>
    <p:sldId id="302" r:id="rId10"/>
    <p:sldId id="303" r:id="rId11"/>
    <p:sldId id="297" r:id="rId12"/>
    <p:sldId id="29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9AAD5-A6EC-4E35-99F4-9B6D2980976B}" type="datetimeFigureOut">
              <a:rPr lang="zh-CN" altLang="en-US" smtClean="0"/>
              <a:t>2016/6/12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BA946-5445-49C1-A72A-644D3053948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1651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9AAD5-A6EC-4E35-99F4-9B6D2980976B}" type="datetimeFigureOut">
              <a:rPr lang="zh-CN" altLang="en-US" smtClean="0"/>
              <a:t>2016/6/12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BA946-5445-49C1-A72A-644D305394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4045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9AAD5-A6EC-4E35-99F4-9B6D2980976B}" type="datetimeFigureOut">
              <a:rPr lang="zh-CN" altLang="en-US" smtClean="0"/>
              <a:t>2016/6/12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BA946-5445-49C1-A72A-644D305394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0435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9AAD5-A6EC-4E35-99F4-9B6D2980976B}" type="datetimeFigureOut">
              <a:rPr lang="zh-CN" altLang="en-US" smtClean="0"/>
              <a:t>2016/6/12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BA946-5445-49C1-A72A-644D305394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1766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9AAD5-A6EC-4E35-99F4-9B6D2980976B}" type="datetimeFigureOut">
              <a:rPr lang="zh-CN" altLang="en-US" smtClean="0"/>
              <a:t>2016/6/12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BA946-5445-49C1-A72A-644D3053948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0971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9AAD5-A6EC-4E35-99F4-9B6D2980976B}" type="datetimeFigureOut">
              <a:rPr lang="zh-CN" altLang="en-US" smtClean="0"/>
              <a:t>2016/6/12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BA946-5445-49C1-A72A-644D305394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2455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9AAD5-A6EC-4E35-99F4-9B6D2980976B}" type="datetimeFigureOut">
              <a:rPr lang="zh-CN" altLang="en-US" smtClean="0"/>
              <a:t>2016/6/12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BA946-5445-49C1-A72A-644D305394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4497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9AAD5-A6EC-4E35-99F4-9B6D2980976B}" type="datetimeFigureOut">
              <a:rPr lang="zh-CN" altLang="en-US" smtClean="0"/>
              <a:t>2016/6/12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BA946-5445-49C1-A72A-644D305394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761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9AAD5-A6EC-4E35-99F4-9B6D2980976B}" type="datetimeFigureOut">
              <a:rPr lang="zh-CN" altLang="en-US" smtClean="0"/>
              <a:t>2016/6/12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BA946-5445-49C1-A72A-644D305394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1176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3D9AAD5-A6EC-4E35-99F4-9B6D2980976B}" type="datetimeFigureOut">
              <a:rPr lang="zh-CN" altLang="en-US" smtClean="0"/>
              <a:t>2016/6/12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16BA946-5445-49C1-A72A-644D305394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185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9AAD5-A6EC-4E35-99F4-9B6D2980976B}" type="datetimeFigureOut">
              <a:rPr lang="zh-CN" altLang="en-US" smtClean="0"/>
              <a:t>2016/6/12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BA946-5445-49C1-A72A-644D305394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5258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3D9AAD5-A6EC-4E35-99F4-9B6D2980976B}" type="datetimeFigureOut">
              <a:rPr lang="zh-CN" altLang="en-US" smtClean="0"/>
              <a:t>2016/6/12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16BA946-5445-49C1-A72A-644D3053948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7301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jp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11" Type="http://schemas.openxmlformats.org/officeDocument/2006/relationships/image" Target="../media/image11.png"/><Relationship Id="rId5" Type="http://schemas.openxmlformats.org/officeDocument/2006/relationships/image" Target="../media/image5.wmf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大数据分析平台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3580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实时</a:t>
            </a:r>
            <a:r>
              <a:rPr lang="zh-CN" altLang="en-US" dirty="0" smtClean="0"/>
              <a:t>联动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规则</a:t>
            </a:r>
            <a:r>
              <a:rPr lang="zh-CN" altLang="en-US" dirty="0"/>
              <a:t>定义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预定义规则</a:t>
            </a:r>
            <a:endParaRPr lang="en-US" altLang="zh-CN" sz="2800" dirty="0"/>
          </a:p>
          <a:p>
            <a:pPr lvl="1"/>
            <a:r>
              <a:rPr lang="zh-CN" altLang="en-US" sz="2400" dirty="0"/>
              <a:t>常用需求预先编码内置</a:t>
            </a:r>
            <a:endParaRPr lang="en-US" altLang="zh-CN" sz="2400" dirty="0"/>
          </a:p>
          <a:p>
            <a:r>
              <a:rPr lang="zh-CN" altLang="en-US" sz="2800" dirty="0"/>
              <a:t>自定义规则</a:t>
            </a:r>
            <a:endParaRPr lang="en-US" altLang="zh-CN" sz="2800" dirty="0"/>
          </a:p>
          <a:p>
            <a:pPr lvl="1"/>
            <a:r>
              <a:rPr lang="zh-CN" altLang="en-US" sz="2400" dirty="0"/>
              <a:t>临时规则</a:t>
            </a:r>
            <a:endParaRPr lang="en-US" altLang="zh-CN" sz="2400" dirty="0"/>
          </a:p>
          <a:p>
            <a:pPr lvl="1"/>
            <a:r>
              <a:rPr lang="zh-CN" altLang="en-US" sz="2400" dirty="0"/>
              <a:t>按需定制</a:t>
            </a:r>
          </a:p>
        </p:txBody>
      </p:sp>
    </p:spTree>
    <p:extLst>
      <p:ext uri="{BB962C8B-B14F-4D97-AF65-F5344CB8AC3E}">
        <p14:creationId xmlns:p14="http://schemas.microsoft.com/office/powerpoint/2010/main" val="4260165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数据展现系统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sz="2800" dirty="0" smtClean="0"/>
              <a:t>交互式分析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多维分析</a:t>
            </a:r>
            <a:endParaRPr lang="en-US" altLang="zh-CN" sz="2400" dirty="0" smtClean="0"/>
          </a:p>
          <a:p>
            <a:pPr lvl="1"/>
            <a:r>
              <a:rPr lang="zh-CN" altLang="en-US" sz="2400" dirty="0"/>
              <a:t>上卷</a:t>
            </a:r>
            <a:r>
              <a:rPr lang="zh-CN" altLang="en-US" sz="2400" dirty="0" smtClean="0"/>
              <a:t>下钻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趋势预测</a:t>
            </a:r>
            <a:endParaRPr lang="en-US" altLang="zh-CN" sz="2400" dirty="0" smtClean="0"/>
          </a:p>
          <a:p>
            <a:r>
              <a:rPr lang="zh-CN" altLang="en-US" sz="2800" dirty="0" smtClean="0"/>
              <a:t>数据可视化</a:t>
            </a:r>
            <a:endParaRPr lang="en-US" altLang="zh-CN" sz="2800" dirty="0" smtClean="0"/>
          </a:p>
          <a:p>
            <a:pPr lvl="1"/>
            <a:r>
              <a:rPr lang="zh-CN" altLang="en-US" sz="2400" dirty="0"/>
              <a:t>动态</a:t>
            </a:r>
            <a:r>
              <a:rPr lang="zh-CN" altLang="en-US" sz="2400" dirty="0" smtClean="0"/>
              <a:t>看</a:t>
            </a:r>
            <a:r>
              <a:rPr lang="zh-CN" altLang="en-US" sz="2400" dirty="0"/>
              <a:t>板</a:t>
            </a:r>
            <a:endParaRPr lang="en-US" altLang="zh-CN" sz="2400" dirty="0"/>
          </a:p>
          <a:p>
            <a:pPr lvl="1"/>
            <a:r>
              <a:rPr lang="zh-CN" altLang="en-US" sz="2400" dirty="0" smtClean="0"/>
              <a:t>生产报表</a:t>
            </a:r>
            <a:endParaRPr lang="en-US" altLang="zh-CN" sz="2400" dirty="0"/>
          </a:p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17920" y="1853973"/>
            <a:ext cx="4937760" cy="4023360"/>
          </a:xfrm>
        </p:spPr>
        <p:txBody>
          <a:bodyPr/>
          <a:lstStyle/>
          <a:p>
            <a:r>
              <a:rPr lang="zh-CN" altLang="en-US" sz="2800" dirty="0" smtClean="0"/>
              <a:t>数据</a:t>
            </a:r>
            <a:r>
              <a:rPr lang="zh-CN" altLang="en-US" sz="2800" dirty="0" smtClean="0"/>
              <a:t>推送</a:t>
            </a:r>
            <a:endParaRPr lang="en-US" altLang="zh-CN" sz="2800" dirty="0"/>
          </a:p>
          <a:p>
            <a:pPr lvl="1"/>
            <a:r>
              <a:rPr lang="zh-CN" altLang="en-US" sz="2400" dirty="0" smtClean="0"/>
              <a:t>短信通知</a:t>
            </a:r>
            <a:endParaRPr lang="en-US" altLang="zh-CN" sz="2400" dirty="0"/>
          </a:p>
          <a:p>
            <a:pPr lvl="1"/>
            <a:r>
              <a:rPr lang="zh-CN" altLang="en-US" sz="2400" dirty="0"/>
              <a:t>微信通知</a:t>
            </a:r>
            <a:endParaRPr lang="en-US" altLang="zh-CN" sz="2400" dirty="0"/>
          </a:p>
          <a:p>
            <a:pPr lvl="1"/>
            <a:r>
              <a:rPr lang="zh-CN" altLang="en-US" sz="2400" dirty="0"/>
              <a:t>电子邮件</a:t>
            </a:r>
            <a:endParaRPr lang="en-US" altLang="zh-CN" sz="2400" dirty="0"/>
          </a:p>
          <a:p>
            <a:r>
              <a:rPr lang="zh-CN" altLang="en-US" sz="2800" dirty="0"/>
              <a:t>开放</a:t>
            </a:r>
            <a:r>
              <a:rPr lang="en-US" altLang="zh-CN" sz="2800" dirty="0"/>
              <a:t>API</a:t>
            </a:r>
          </a:p>
          <a:p>
            <a:pPr lvl="1"/>
            <a:r>
              <a:rPr lang="zh-CN" altLang="en-US" sz="2400" dirty="0"/>
              <a:t>数据</a:t>
            </a:r>
            <a:r>
              <a:rPr lang="zh-CN" altLang="en-US" sz="2400" dirty="0" smtClean="0"/>
              <a:t>读取接口</a:t>
            </a:r>
            <a:endParaRPr lang="en-US" altLang="zh-CN" sz="2400" dirty="0"/>
          </a:p>
          <a:p>
            <a:pPr lvl="1"/>
            <a:r>
              <a:rPr lang="zh-CN" altLang="en-US" sz="2400" dirty="0" smtClean="0"/>
              <a:t>授权认证</a:t>
            </a:r>
            <a:endParaRPr lang="en-US" altLang="zh-CN" sz="24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3655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分布式</a:t>
            </a:r>
            <a:r>
              <a:rPr lang="zh-CN" altLang="en-US" dirty="0" smtClean="0"/>
              <a:t>计算系统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水平扩展</a:t>
            </a:r>
            <a:endParaRPr lang="en-US" altLang="zh-CN" sz="2800" dirty="0"/>
          </a:p>
          <a:p>
            <a:pPr lvl="1"/>
            <a:r>
              <a:rPr lang="zh-CN" altLang="en-US" sz="2400" dirty="0"/>
              <a:t>存储扩容</a:t>
            </a:r>
            <a:r>
              <a:rPr lang="en-US" altLang="zh-CN" sz="2400" dirty="0"/>
              <a:t>——</a:t>
            </a:r>
            <a:r>
              <a:rPr lang="zh-CN" altLang="en-US" sz="2400" dirty="0"/>
              <a:t>增加存储节点</a:t>
            </a:r>
            <a:endParaRPr lang="en-US" altLang="zh-CN" sz="2400" dirty="0"/>
          </a:p>
          <a:p>
            <a:pPr lvl="1"/>
            <a:r>
              <a:rPr lang="zh-CN" altLang="en-US" sz="2400" dirty="0"/>
              <a:t>计算扩容</a:t>
            </a:r>
            <a:r>
              <a:rPr lang="en-US" altLang="zh-CN" sz="2400" dirty="0"/>
              <a:t>——</a:t>
            </a:r>
            <a:r>
              <a:rPr lang="zh-CN" altLang="en-US" sz="2400" dirty="0"/>
              <a:t>增加计算节点</a:t>
            </a:r>
            <a:endParaRPr lang="en-US" altLang="zh-CN" sz="2400" dirty="0"/>
          </a:p>
          <a:p>
            <a:r>
              <a:rPr lang="zh-CN" altLang="en-US" sz="2800" dirty="0"/>
              <a:t>高可靠性</a:t>
            </a:r>
            <a:endParaRPr lang="en-US" altLang="zh-CN" sz="2800" dirty="0"/>
          </a:p>
          <a:p>
            <a:pPr lvl="1"/>
            <a:r>
              <a:rPr lang="zh-CN" altLang="en-US" sz="2400" dirty="0"/>
              <a:t>数据备份</a:t>
            </a:r>
            <a:r>
              <a:rPr lang="en-US" altLang="zh-CN" sz="2400" dirty="0"/>
              <a:t>——</a:t>
            </a:r>
            <a:r>
              <a:rPr lang="zh-CN" altLang="en-US" sz="2400" dirty="0"/>
              <a:t>分布式存储，每份数据存</a:t>
            </a:r>
            <a:r>
              <a:rPr lang="en-US" altLang="zh-CN" sz="2400" dirty="0"/>
              <a:t>3</a:t>
            </a:r>
            <a:r>
              <a:rPr lang="zh-CN" altLang="en-US" sz="2400" dirty="0"/>
              <a:t>份，硬盘损坏直接更换，数据不丢失</a:t>
            </a:r>
            <a:endParaRPr lang="en-US" altLang="zh-CN" sz="2400" dirty="0"/>
          </a:p>
          <a:p>
            <a:pPr lvl="1"/>
            <a:r>
              <a:rPr lang="zh-CN" altLang="en-US" sz="2400" dirty="0"/>
              <a:t>计算冗余</a:t>
            </a:r>
            <a:r>
              <a:rPr lang="en-US" altLang="zh-CN" sz="2400" dirty="0"/>
              <a:t>——</a:t>
            </a:r>
            <a:r>
              <a:rPr lang="zh-CN" altLang="en-US" sz="2400" dirty="0"/>
              <a:t>计算资源自动调配，节点故障后计算任务自动在其他节点上执行，无单点故障</a:t>
            </a:r>
          </a:p>
        </p:txBody>
      </p:sp>
    </p:spTree>
    <p:extLst>
      <p:ext uri="{BB962C8B-B14F-4D97-AF65-F5344CB8AC3E}">
        <p14:creationId xmlns:p14="http://schemas.microsoft.com/office/powerpoint/2010/main" val="201883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圆角矩形 17"/>
          <p:cNvSpPr/>
          <p:nvPr/>
        </p:nvSpPr>
        <p:spPr>
          <a:xfrm>
            <a:off x="6109047" y="5769000"/>
            <a:ext cx="5773920" cy="107764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>
                <a:solidFill>
                  <a:schemeClr val="tx1"/>
                </a:solidFill>
              </a:rPr>
              <a:t>数据源</a:t>
            </a:r>
          </a:p>
        </p:txBody>
      </p:sp>
      <p:sp>
        <p:nvSpPr>
          <p:cNvPr id="19" name="流程图: 磁盘 18"/>
          <p:cNvSpPr/>
          <p:nvPr/>
        </p:nvSpPr>
        <p:spPr>
          <a:xfrm>
            <a:off x="6918568" y="6174381"/>
            <a:ext cx="914400" cy="612648"/>
          </a:xfrm>
          <a:prstGeom prst="flowChartMagneticDisk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实时数据</a:t>
            </a:r>
          </a:p>
        </p:txBody>
      </p:sp>
      <p:sp>
        <p:nvSpPr>
          <p:cNvPr id="20" name="流程图: 磁盘 19"/>
          <p:cNvSpPr/>
          <p:nvPr/>
        </p:nvSpPr>
        <p:spPr>
          <a:xfrm>
            <a:off x="8012968" y="6174381"/>
            <a:ext cx="900000" cy="612648"/>
          </a:xfrm>
          <a:prstGeom prst="flowChartMagneticDisk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数据库</a:t>
            </a:r>
          </a:p>
        </p:txBody>
      </p:sp>
      <p:sp>
        <p:nvSpPr>
          <p:cNvPr id="21" name="流程图: 磁盘 20"/>
          <p:cNvSpPr/>
          <p:nvPr/>
        </p:nvSpPr>
        <p:spPr>
          <a:xfrm>
            <a:off x="9092968" y="6174381"/>
            <a:ext cx="900000" cy="612648"/>
          </a:xfrm>
          <a:prstGeom prst="flowChartMagneticDisk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日志数据</a:t>
            </a:r>
          </a:p>
        </p:txBody>
      </p:sp>
      <p:sp>
        <p:nvSpPr>
          <p:cNvPr id="22" name="流程图: 磁盘 21"/>
          <p:cNvSpPr/>
          <p:nvPr/>
        </p:nvSpPr>
        <p:spPr>
          <a:xfrm>
            <a:off x="10172968" y="6174381"/>
            <a:ext cx="914400" cy="612648"/>
          </a:xfrm>
          <a:prstGeom prst="flowChartMagneticDisk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其他数据</a:t>
            </a:r>
          </a:p>
        </p:txBody>
      </p:sp>
      <p:sp>
        <p:nvSpPr>
          <p:cNvPr id="23" name="矩形 22"/>
          <p:cNvSpPr/>
          <p:nvPr/>
        </p:nvSpPr>
        <p:spPr>
          <a:xfrm>
            <a:off x="6212968" y="4464000"/>
            <a:ext cx="5579999" cy="1037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数据采集系统</a:t>
            </a:r>
          </a:p>
        </p:txBody>
      </p:sp>
      <p:sp>
        <p:nvSpPr>
          <p:cNvPr id="24" name="矩形 23"/>
          <p:cNvSpPr/>
          <p:nvPr/>
        </p:nvSpPr>
        <p:spPr>
          <a:xfrm>
            <a:off x="9092968" y="2710595"/>
            <a:ext cx="2700000" cy="1629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实时分析系统</a:t>
            </a:r>
          </a:p>
        </p:txBody>
      </p:sp>
      <p:sp>
        <p:nvSpPr>
          <p:cNvPr id="26" name="矩形 25"/>
          <p:cNvSpPr/>
          <p:nvPr/>
        </p:nvSpPr>
        <p:spPr>
          <a:xfrm>
            <a:off x="6212968" y="2710596"/>
            <a:ext cx="2700000" cy="1629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离线分析系统</a:t>
            </a:r>
          </a:p>
        </p:txBody>
      </p:sp>
      <p:sp>
        <p:nvSpPr>
          <p:cNvPr id="27" name="矩形 26"/>
          <p:cNvSpPr/>
          <p:nvPr/>
        </p:nvSpPr>
        <p:spPr>
          <a:xfrm>
            <a:off x="6212969" y="1630596"/>
            <a:ext cx="5579998" cy="992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数据展现系统</a:t>
            </a:r>
          </a:p>
        </p:txBody>
      </p:sp>
      <p:sp>
        <p:nvSpPr>
          <p:cNvPr id="29" name="矩形 28"/>
          <p:cNvSpPr/>
          <p:nvPr/>
        </p:nvSpPr>
        <p:spPr>
          <a:xfrm>
            <a:off x="5357004" y="1257360"/>
            <a:ext cx="6525963" cy="4331639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>
                <a:solidFill>
                  <a:schemeClr val="tx1"/>
                </a:solidFill>
              </a:rPr>
              <a:t>大数据分析平台</a:t>
            </a:r>
          </a:p>
        </p:txBody>
      </p:sp>
      <p:sp>
        <p:nvSpPr>
          <p:cNvPr id="30" name="矩形 29"/>
          <p:cNvSpPr/>
          <p:nvPr/>
        </p:nvSpPr>
        <p:spPr>
          <a:xfrm>
            <a:off x="6905778" y="440640"/>
            <a:ext cx="1173196" cy="58659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Web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8431284" y="440640"/>
            <a:ext cx="1173196" cy="58659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APP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7620491" y="5162274"/>
            <a:ext cx="1148298" cy="270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JDBC</a:t>
            </a:r>
            <a:endParaRPr lang="zh-CN" altLang="en-US" sz="1400" dirty="0"/>
          </a:p>
        </p:txBody>
      </p:sp>
      <p:sp>
        <p:nvSpPr>
          <p:cNvPr id="35" name="矩形 34"/>
          <p:cNvSpPr/>
          <p:nvPr/>
        </p:nvSpPr>
        <p:spPr>
          <a:xfrm>
            <a:off x="8867896" y="5162274"/>
            <a:ext cx="1137886" cy="270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日志收集</a:t>
            </a:r>
          </a:p>
        </p:txBody>
      </p:sp>
      <p:sp>
        <p:nvSpPr>
          <p:cNvPr id="36" name="矩形 35"/>
          <p:cNvSpPr/>
          <p:nvPr/>
        </p:nvSpPr>
        <p:spPr>
          <a:xfrm>
            <a:off x="6420372" y="5162274"/>
            <a:ext cx="1101012" cy="270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实时</a:t>
            </a:r>
            <a:r>
              <a:rPr lang="en-US" altLang="zh-CN" sz="1400" dirty="0"/>
              <a:t>API</a:t>
            </a:r>
            <a:endParaRPr lang="zh-CN" altLang="en-US" sz="1400" dirty="0"/>
          </a:p>
        </p:txBody>
      </p:sp>
      <p:sp>
        <p:nvSpPr>
          <p:cNvPr id="38" name="矩形 37"/>
          <p:cNvSpPr/>
          <p:nvPr/>
        </p:nvSpPr>
        <p:spPr>
          <a:xfrm>
            <a:off x="10104888" y="5155294"/>
            <a:ext cx="1244106" cy="270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采集协议</a:t>
            </a:r>
          </a:p>
        </p:txBody>
      </p:sp>
      <p:sp>
        <p:nvSpPr>
          <p:cNvPr id="39" name="矩形 38"/>
          <p:cNvSpPr/>
          <p:nvPr/>
        </p:nvSpPr>
        <p:spPr>
          <a:xfrm>
            <a:off x="6420372" y="4832657"/>
            <a:ext cx="4939722" cy="270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数据队列</a:t>
            </a:r>
          </a:p>
        </p:txBody>
      </p:sp>
      <p:sp>
        <p:nvSpPr>
          <p:cNvPr id="40" name="矩形 39"/>
          <p:cNvSpPr/>
          <p:nvPr/>
        </p:nvSpPr>
        <p:spPr>
          <a:xfrm>
            <a:off x="7832967" y="4520523"/>
            <a:ext cx="3527127" cy="270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订阅</a:t>
            </a:r>
            <a:r>
              <a:rPr lang="en-US" altLang="zh-CN" sz="1400" dirty="0"/>
              <a:t>/</a:t>
            </a:r>
            <a:r>
              <a:rPr lang="zh-CN" altLang="en-US" sz="1400" dirty="0"/>
              <a:t>分发</a:t>
            </a:r>
          </a:p>
        </p:txBody>
      </p:sp>
      <p:sp>
        <p:nvSpPr>
          <p:cNvPr id="41" name="矩形 40"/>
          <p:cNvSpPr/>
          <p:nvPr/>
        </p:nvSpPr>
        <p:spPr>
          <a:xfrm>
            <a:off x="11450094" y="4520522"/>
            <a:ext cx="258582" cy="91078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任务调度</a:t>
            </a:r>
          </a:p>
        </p:txBody>
      </p:sp>
      <p:sp>
        <p:nvSpPr>
          <p:cNvPr id="42" name="矩形 41"/>
          <p:cNvSpPr/>
          <p:nvPr/>
        </p:nvSpPr>
        <p:spPr>
          <a:xfrm>
            <a:off x="6271741" y="4059000"/>
            <a:ext cx="2596155" cy="270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分布式数据仓库</a:t>
            </a:r>
          </a:p>
        </p:txBody>
      </p:sp>
      <p:sp>
        <p:nvSpPr>
          <p:cNvPr id="43" name="矩形 42"/>
          <p:cNvSpPr/>
          <p:nvPr/>
        </p:nvSpPr>
        <p:spPr>
          <a:xfrm>
            <a:off x="6271742" y="3429000"/>
            <a:ext cx="1280166" cy="270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数据挖掘</a:t>
            </a:r>
          </a:p>
        </p:txBody>
      </p:sp>
      <p:sp>
        <p:nvSpPr>
          <p:cNvPr id="44" name="矩形 43"/>
          <p:cNvSpPr/>
          <p:nvPr/>
        </p:nvSpPr>
        <p:spPr>
          <a:xfrm>
            <a:off x="6267884" y="3114000"/>
            <a:ext cx="2600011" cy="270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商业智能</a:t>
            </a:r>
          </a:p>
        </p:txBody>
      </p:sp>
      <p:sp>
        <p:nvSpPr>
          <p:cNvPr id="45" name="矩形 44"/>
          <p:cNvSpPr/>
          <p:nvPr/>
        </p:nvSpPr>
        <p:spPr>
          <a:xfrm>
            <a:off x="7668804" y="3429000"/>
            <a:ext cx="1199091" cy="270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机器学习</a:t>
            </a:r>
          </a:p>
        </p:txBody>
      </p:sp>
      <p:sp>
        <p:nvSpPr>
          <p:cNvPr id="46" name="矩形 45"/>
          <p:cNvSpPr/>
          <p:nvPr/>
        </p:nvSpPr>
        <p:spPr>
          <a:xfrm>
            <a:off x="6271742" y="3744000"/>
            <a:ext cx="2596154" cy="270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离线分析</a:t>
            </a:r>
          </a:p>
        </p:txBody>
      </p:sp>
      <p:sp>
        <p:nvSpPr>
          <p:cNvPr id="48" name="矩形 47"/>
          <p:cNvSpPr/>
          <p:nvPr/>
        </p:nvSpPr>
        <p:spPr>
          <a:xfrm>
            <a:off x="6267884" y="1976841"/>
            <a:ext cx="5430153" cy="270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权限控制</a:t>
            </a:r>
          </a:p>
        </p:txBody>
      </p:sp>
      <p:sp>
        <p:nvSpPr>
          <p:cNvPr id="49" name="矩形 48"/>
          <p:cNvSpPr/>
          <p:nvPr/>
        </p:nvSpPr>
        <p:spPr>
          <a:xfrm>
            <a:off x="6267885" y="2313434"/>
            <a:ext cx="1110026" cy="270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定制报表</a:t>
            </a:r>
          </a:p>
        </p:txBody>
      </p:sp>
      <p:sp>
        <p:nvSpPr>
          <p:cNvPr id="50" name="矩形 49"/>
          <p:cNvSpPr/>
          <p:nvPr/>
        </p:nvSpPr>
        <p:spPr>
          <a:xfrm>
            <a:off x="7551908" y="2304000"/>
            <a:ext cx="1361060" cy="270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数据看板</a:t>
            </a:r>
          </a:p>
        </p:txBody>
      </p:sp>
      <p:sp>
        <p:nvSpPr>
          <p:cNvPr id="51" name="矩形 50"/>
          <p:cNvSpPr/>
          <p:nvPr/>
        </p:nvSpPr>
        <p:spPr>
          <a:xfrm>
            <a:off x="10442673" y="2305611"/>
            <a:ext cx="1266003" cy="270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消息通知</a:t>
            </a:r>
          </a:p>
        </p:txBody>
      </p:sp>
      <p:sp>
        <p:nvSpPr>
          <p:cNvPr id="52" name="矩形 51"/>
          <p:cNvSpPr/>
          <p:nvPr/>
        </p:nvSpPr>
        <p:spPr>
          <a:xfrm>
            <a:off x="9086965" y="2304000"/>
            <a:ext cx="1185035" cy="270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大屏展示</a:t>
            </a:r>
          </a:p>
        </p:txBody>
      </p:sp>
      <p:sp>
        <p:nvSpPr>
          <p:cNvPr id="53" name="矩形 52"/>
          <p:cNvSpPr/>
          <p:nvPr/>
        </p:nvSpPr>
        <p:spPr>
          <a:xfrm>
            <a:off x="9086965" y="1674000"/>
            <a:ext cx="2611072" cy="270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开放</a:t>
            </a:r>
            <a:r>
              <a:rPr lang="en-US" altLang="zh-CN" sz="1400" dirty="0"/>
              <a:t>API</a:t>
            </a:r>
            <a:endParaRPr lang="zh-CN" altLang="en-US" sz="1400" dirty="0"/>
          </a:p>
        </p:txBody>
      </p:sp>
      <p:sp>
        <p:nvSpPr>
          <p:cNvPr id="54" name="圆角矩形 53"/>
          <p:cNvSpPr/>
          <p:nvPr/>
        </p:nvSpPr>
        <p:spPr>
          <a:xfrm>
            <a:off x="6096000" y="56354"/>
            <a:ext cx="5773920" cy="107764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>
                <a:solidFill>
                  <a:schemeClr val="tx1"/>
                </a:solidFill>
              </a:rPr>
              <a:t>第三方应用</a:t>
            </a:r>
          </a:p>
        </p:txBody>
      </p:sp>
      <p:sp>
        <p:nvSpPr>
          <p:cNvPr id="55" name="矩形 54"/>
          <p:cNvSpPr/>
          <p:nvPr/>
        </p:nvSpPr>
        <p:spPr>
          <a:xfrm>
            <a:off x="9914172" y="433322"/>
            <a:ext cx="1173196" cy="58659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EXE</a:t>
            </a:r>
            <a:endParaRPr lang="zh-CN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9135517" y="4059000"/>
            <a:ext cx="1217451" cy="270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实时计算</a:t>
            </a:r>
          </a:p>
        </p:txBody>
      </p:sp>
      <p:sp>
        <p:nvSpPr>
          <p:cNvPr id="62" name="矩形 61"/>
          <p:cNvSpPr/>
          <p:nvPr/>
        </p:nvSpPr>
        <p:spPr>
          <a:xfrm>
            <a:off x="9135517" y="3736363"/>
            <a:ext cx="1217451" cy="270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实时分析</a:t>
            </a:r>
          </a:p>
        </p:txBody>
      </p:sp>
      <p:sp>
        <p:nvSpPr>
          <p:cNvPr id="63" name="矩形 62"/>
          <p:cNvSpPr/>
          <p:nvPr/>
        </p:nvSpPr>
        <p:spPr>
          <a:xfrm>
            <a:off x="9135517" y="3428999"/>
            <a:ext cx="1217451" cy="26522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趋势关联</a:t>
            </a:r>
          </a:p>
        </p:txBody>
      </p:sp>
      <p:sp>
        <p:nvSpPr>
          <p:cNvPr id="64" name="矩形 63"/>
          <p:cNvSpPr/>
          <p:nvPr/>
        </p:nvSpPr>
        <p:spPr>
          <a:xfrm>
            <a:off x="9135516" y="3114150"/>
            <a:ext cx="1217451" cy="26522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商业智能</a:t>
            </a:r>
          </a:p>
        </p:txBody>
      </p:sp>
      <p:sp>
        <p:nvSpPr>
          <p:cNvPr id="65" name="矩形 64"/>
          <p:cNvSpPr/>
          <p:nvPr/>
        </p:nvSpPr>
        <p:spPr>
          <a:xfrm>
            <a:off x="10500770" y="3109650"/>
            <a:ext cx="1217451" cy="12193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实时联动</a:t>
            </a:r>
          </a:p>
        </p:txBody>
      </p:sp>
      <p:sp>
        <p:nvSpPr>
          <p:cNvPr id="66" name="文本框 65"/>
          <p:cNvSpPr txBox="1"/>
          <p:nvPr/>
        </p:nvSpPr>
        <p:spPr>
          <a:xfrm>
            <a:off x="305186" y="595177"/>
            <a:ext cx="5614659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4400" dirty="0">
                <a:latin typeface="+mj-lt"/>
                <a:ea typeface="+mj-ea"/>
                <a:cs typeface="+mj-cs"/>
              </a:rPr>
              <a:t>大数据分析平台</a:t>
            </a:r>
          </a:p>
        </p:txBody>
      </p:sp>
      <p:sp>
        <p:nvSpPr>
          <p:cNvPr id="70" name="文本框 69"/>
          <p:cNvSpPr txBox="1"/>
          <p:nvPr/>
        </p:nvSpPr>
        <p:spPr>
          <a:xfrm>
            <a:off x="570622" y="2234987"/>
            <a:ext cx="5265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600" dirty="0"/>
              <a:t>数据采集系统</a:t>
            </a:r>
            <a:endParaRPr lang="en-US" altLang="zh-CN" sz="3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600" dirty="0"/>
              <a:t>离线分析系统</a:t>
            </a:r>
            <a:endParaRPr lang="en-US" altLang="zh-CN" sz="3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600" dirty="0"/>
              <a:t>实时分析系统</a:t>
            </a:r>
            <a:endParaRPr lang="en-US" altLang="zh-CN" sz="3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600" dirty="0"/>
              <a:t>数据展现系统</a:t>
            </a:r>
            <a:endParaRPr lang="en-US" altLang="zh-CN" sz="3600" dirty="0"/>
          </a:p>
        </p:txBody>
      </p:sp>
      <p:sp>
        <p:nvSpPr>
          <p:cNvPr id="47" name="矩形 46"/>
          <p:cNvSpPr/>
          <p:nvPr/>
        </p:nvSpPr>
        <p:spPr>
          <a:xfrm>
            <a:off x="5486400" y="1630595"/>
            <a:ext cx="622339" cy="3870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分布式计算系统</a:t>
            </a:r>
          </a:p>
        </p:txBody>
      </p:sp>
    </p:spTree>
    <p:extLst>
      <p:ext uri="{BB962C8B-B14F-4D97-AF65-F5344CB8AC3E}">
        <p14:creationId xmlns:p14="http://schemas.microsoft.com/office/powerpoint/2010/main" val="3885483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数据采集系统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800" dirty="0"/>
              <a:t>支持多种数据源</a:t>
            </a:r>
            <a:endParaRPr lang="en-US" altLang="zh-CN" sz="2800" dirty="0"/>
          </a:p>
          <a:p>
            <a:pPr lvl="1"/>
            <a:r>
              <a:rPr lang="en-US" altLang="zh-CN" sz="2400" dirty="0" smtClean="0"/>
              <a:t>SQL</a:t>
            </a:r>
            <a:r>
              <a:rPr lang="zh-CN" altLang="en-US" sz="2400" dirty="0" smtClean="0"/>
              <a:t>数据库</a:t>
            </a:r>
            <a:r>
              <a:rPr lang="zh-CN" altLang="en-US" sz="2400" dirty="0"/>
              <a:t>（</a:t>
            </a:r>
            <a:r>
              <a:rPr lang="en-US" altLang="zh-CN" sz="2400" dirty="0"/>
              <a:t>Oracle</a:t>
            </a:r>
            <a:r>
              <a:rPr lang="zh-CN" altLang="en-US" sz="2400" dirty="0"/>
              <a:t>、</a:t>
            </a:r>
            <a:r>
              <a:rPr lang="en-US" altLang="zh-CN" sz="2400" dirty="0"/>
              <a:t>MS SQL Server</a:t>
            </a:r>
            <a:r>
              <a:rPr lang="zh-CN" altLang="en-US" sz="2400" dirty="0"/>
              <a:t>、</a:t>
            </a:r>
            <a:r>
              <a:rPr lang="en-US" altLang="zh-CN" sz="2400" dirty="0" smtClean="0"/>
              <a:t>MySQL……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lvl="1"/>
            <a:r>
              <a:rPr lang="en-US" altLang="zh-CN" sz="2400" dirty="0" smtClean="0"/>
              <a:t>NoSQL</a:t>
            </a:r>
            <a:r>
              <a:rPr lang="zh-CN" altLang="en-US" sz="2400" dirty="0" smtClean="0"/>
              <a:t>数据库（</a:t>
            </a:r>
            <a:r>
              <a:rPr lang="en-US" altLang="zh-CN" sz="2400" dirty="0" err="1" smtClean="0"/>
              <a:t>mongoDB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HBASE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Cassandra……</a:t>
            </a:r>
            <a:r>
              <a:rPr lang="zh-CN" altLang="en-US" sz="2400" dirty="0" smtClean="0"/>
              <a:t>）</a:t>
            </a:r>
            <a:endParaRPr lang="en-US" altLang="zh-CN" sz="2400" dirty="0"/>
          </a:p>
          <a:p>
            <a:pPr lvl="1"/>
            <a:r>
              <a:rPr lang="zh-CN" altLang="en-US" sz="2400" dirty="0" smtClean="0"/>
              <a:t>分析型数据库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HANA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Redshift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GREENPLUM……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非结构化数据（文件、日志、传感器</a:t>
            </a:r>
            <a:r>
              <a:rPr lang="en-US" altLang="zh-CN" sz="2400" dirty="0" smtClean="0"/>
              <a:t>……</a:t>
            </a:r>
            <a:r>
              <a:rPr lang="zh-CN" altLang="en-US" sz="2400" dirty="0" smtClean="0"/>
              <a:t>）</a:t>
            </a:r>
            <a:endParaRPr lang="en-US" altLang="zh-CN" sz="2400" dirty="0"/>
          </a:p>
          <a:p>
            <a:pPr lvl="1"/>
            <a:r>
              <a:rPr lang="en-US" altLang="zh-CN" sz="2400" dirty="0"/>
              <a:t>……</a:t>
            </a:r>
          </a:p>
          <a:p>
            <a:r>
              <a:rPr lang="zh-CN" altLang="en-US" sz="2800" dirty="0" smtClean="0"/>
              <a:t>支持多种数据采集方式</a:t>
            </a:r>
            <a:endParaRPr lang="en-US" altLang="zh-CN" sz="2800" dirty="0"/>
          </a:p>
          <a:p>
            <a:pPr lvl="1"/>
            <a:r>
              <a:rPr lang="zh-CN" altLang="en-US" sz="2400" dirty="0"/>
              <a:t>实时采集</a:t>
            </a:r>
            <a:endParaRPr lang="en-US" altLang="zh-CN" sz="2400" dirty="0"/>
          </a:p>
          <a:p>
            <a:pPr lvl="1"/>
            <a:r>
              <a:rPr lang="zh-CN" altLang="en-US" sz="2400" dirty="0"/>
              <a:t>定时采集</a:t>
            </a:r>
            <a:endParaRPr lang="en-US" altLang="zh-CN" sz="2400" dirty="0"/>
          </a:p>
          <a:p>
            <a:pPr lvl="1"/>
            <a:r>
              <a:rPr lang="zh-CN" altLang="en-US" sz="2400" dirty="0" smtClean="0"/>
              <a:t>手工触发</a:t>
            </a:r>
            <a:endParaRPr lang="en-US" altLang="zh-CN" sz="2400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0336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离线分析系统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分布式</a:t>
            </a:r>
            <a:r>
              <a:rPr lang="zh-CN" altLang="en-US" sz="3200" dirty="0" smtClean="0"/>
              <a:t>数据仓库</a:t>
            </a:r>
            <a:endParaRPr lang="en-US" altLang="zh-CN" sz="3200" dirty="0"/>
          </a:p>
          <a:p>
            <a:pPr lvl="1"/>
            <a:r>
              <a:rPr lang="zh-CN" altLang="en-US" sz="3200" dirty="0" smtClean="0"/>
              <a:t>高可靠性：数据备份、计算冗余、自恢复</a:t>
            </a:r>
            <a:endParaRPr lang="en-US" altLang="zh-CN" sz="3200" dirty="0" smtClean="0"/>
          </a:p>
          <a:p>
            <a:pPr lvl="1"/>
            <a:r>
              <a:rPr lang="zh-CN" altLang="en-US" sz="3200" dirty="0" smtClean="0"/>
              <a:t>高性能：高并发、高吞吐量</a:t>
            </a:r>
            <a:endParaRPr lang="en-US" altLang="zh-CN" sz="3200" dirty="0" smtClean="0"/>
          </a:p>
          <a:p>
            <a:pPr lvl="1"/>
            <a:r>
              <a:rPr lang="zh-CN" altLang="en-US" sz="3200" dirty="0" smtClean="0"/>
              <a:t>可伸缩：存储容量水平扩展</a:t>
            </a:r>
            <a:endParaRPr lang="en-US" altLang="zh-CN" sz="3200" dirty="0" smtClean="0"/>
          </a:p>
          <a:p>
            <a:pPr lvl="1"/>
            <a:r>
              <a:rPr lang="zh-CN" altLang="en-US" sz="3200" dirty="0" smtClean="0"/>
              <a:t>海量</a:t>
            </a:r>
            <a:r>
              <a:rPr lang="zh-CN" altLang="en-US" sz="3200" dirty="0"/>
              <a:t>数据：</a:t>
            </a:r>
            <a:r>
              <a:rPr lang="en-US" altLang="zh-CN" sz="3200" dirty="0"/>
              <a:t>PB</a:t>
            </a:r>
            <a:r>
              <a:rPr lang="zh-CN" altLang="en-US" sz="3200" dirty="0"/>
              <a:t>级别</a:t>
            </a:r>
            <a:r>
              <a:rPr lang="zh-CN" altLang="en-US" sz="3200" dirty="0" smtClean="0"/>
              <a:t>数据</a:t>
            </a:r>
            <a:r>
              <a:rPr lang="zh-CN" altLang="en-US" sz="3200" dirty="0" smtClean="0"/>
              <a:t>存储、计算</a:t>
            </a:r>
            <a:endParaRPr lang="en-US" altLang="zh-CN" sz="30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8011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离线分析系统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000" dirty="0" smtClean="0"/>
              <a:t>商业</a:t>
            </a:r>
            <a:r>
              <a:rPr lang="zh-CN" altLang="en-US" sz="3000" dirty="0"/>
              <a:t>智能</a:t>
            </a:r>
            <a:r>
              <a:rPr lang="en-US" altLang="zh-CN" sz="3000" dirty="0"/>
              <a:t>	</a:t>
            </a:r>
          </a:p>
          <a:p>
            <a:pPr lvl="1"/>
            <a:r>
              <a:rPr lang="zh-CN" altLang="en-US" sz="2800" dirty="0" smtClean="0"/>
              <a:t>海量数据离线分析</a:t>
            </a:r>
            <a:endParaRPr lang="en-US" altLang="zh-CN" sz="2800" dirty="0" smtClean="0"/>
          </a:p>
          <a:p>
            <a:pPr lvl="1"/>
            <a:r>
              <a:rPr lang="zh-CN" altLang="en-US" sz="2800" dirty="0" smtClean="0"/>
              <a:t>多维度报表</a:t>
            </a:r>
            <a:endParaRPr lang="en-US" altLang="zh-CN" sz="2800" dirty="0" smtClean="0"/>
          </a:p>
          <a:p>
            <a:pPr lvl="1"/>
            <a:r>
              <a:rPr lang="zh-CN" altLang="en-US" sz="2800" dirty="0"/>
              <a:t>自助式数据分析建模</a:t>
            </a:r>
            <a:endParaRPr lang="en-US" altLang="zh-CN" sz="2800" dirty="0"/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zh-CN" altLang="en-US" sz="3000" dirty="0"/>
              <a:t>数据挖掘</a:t>
            </a:r>
            <a:endParaRPr lang="en-US" altLang="zh-CN" sz="3000" dirty="0"/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zh-CN" altLang="en-US" sz="3000" dirty="0"/>
              <a:t>机器学习</a:t>
            </a:r>
            <a:endParaRPr lang="en-US" altLang="zh-CN" sz="30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7202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实时分析系统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000" dirty="0">
                <a:solidFill>
                  <a:schemeClr val="tx1"/>
                </a:solidFill>
              </a:rPr>
              <a:t>实时联动</a:t>
            </a:r>
            <a:endParaRPr lang="en-US" altLang="zh-CN" sz="3000" dirty="0">
              <a:solidFill>
                <a:schemeClr val="tx1"/>
              </a:solidFill>
            </a:endParaRPr>
          </a:p>
          <a:p>
            <a:pPr lvl="1"/>
            <a:r>
              <a:rPr lang="zh-CN" altLang="en-US" sz="2800" dirty="0">
                <a:solidFill>
                  <a:schemeClr val="tx1"/>
                </a:solidFill>
              </a:rPr>
              <a:t>异常预警：从海量数据中发现异常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/>
            <a:r>
              <a:rPr lang="zh-CN" altLang="en-US" sz="2800" dirty="0">
                <a:solidFill>
                  <a:schemeClr val="tx1"/>
                </a:solidFill>
              </a:rPr>
              <a:t>系统联动：预定义规则与特定事件联动</a:t>
            </a:r>
            <a:endParaRPr lang="en-US" altLang="zh-CN" sz="2800" dirty="0">
              <a:solidFill>
                <a:schemeClr val="tx1"/>
              </a:solidFill>
            </a:endParaRPr>
          </a:p>
          <a:p>
            <a:r>
              <a:rPr lang="zh-CN" altLang="en-US" sz="3200" dirty="0"/>
              <a:t>实时分析</a:t>
            </a:r>
            <a:endParaRPr lang="en-US" altLang="zh-CN" sz="3200" dirty="0"/>
          </a:p>
          <a:p>
            <a:pPr lvl="1"/>
            <a:r>
              <a:rPr lang="zh-CN" altLang="en-US" sz="2800" dirty="0"/>
              <a:t>实时分析</a:t>
            </a:r>
            <a:r>
              <a:rPr lang="zh-CN" altLang="en-US" sz="2800" dirty="0" smtClean="0"/>
              <a:t>：</a:t>
            </a:r>
            <a:r>
              <a:rPr lang="zh-CN" altLang="en-US" sz="2800" dirty="0" smtClean="0"/>
              <a:t>可处理数亿</a:t>
            </a:r>
            <a:r>
              <a:rPr lang="zh-CN" altLang="en-US" sz="2800" dirty="0" smtClean="0"/>
              <a:t>条并发实时数据</a:t>
            </a:r>
            <a:endParaRPr lang="en-US" altLang="zh-CN" sz="2800" dirty="0"/>
          </a:p>
          <a:p>
            <a:pPr lvl="1"/>
            <a:r>
              <a:rPr lang="zh-CN" altLang="en-US" sz="2800" dirty="0"/>
              <a:t>实时看板：生产进度，工艺参数</a:t>
            </a:r>
            <a:endParaRPr lang="en-US" altLang="zh-CN" sz="2800" dirty="0"/>
          </a:p>
          <a:p>
            <a:pPr lvl="1"/>
            <a:r>
              <a:rPr lang="zh-CN" altLang="en-US" sz="2800" dirty="0"/>
              <a:t>商业智能：热点分析，趋势关联</a:t>
            </a:r>
            <a:endParaRPr lang="en-US" altLang="zh-CN" sz="28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6870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实时分析系统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实时联动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3931678" y="2577601"/>
            <a:ext cx="4474589" cy="35545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智能联动中心</a:t>
            </a:r>
          </a:p>
        </p:txBody>
      </p:sp>
      <p:sp>
        <p:nvSpPr>
          <p:cNvPr id="6" name="矩形 5"/>
          <p:cNvSpPr/>
          <p:nvPr/>
        </p:nvSpPr>
        <p:spPr>
          <a:xfrm>
            <a:off x="4057443" y="2968134"/>
            <a:ext cx="503061" cy="277345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输入适配器</a:t>
            </a:r>
          </a:p>
        </p:txBody>
      </p:sp>
      <p:sp>
        <p:nvSpPr>
          <p:cNvPr id="7" name="矩形 6"/>
          <p:cNvSpPr/>
          <p:nvPr/>
        </p:nvSpPr>
        <p:spPr>
          <a:xfrm>
            <a:off x="7764203" y="2968134"/>
            <a:ext cx="503061" cy="277345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输出适配器</a:t>
            </a:r>
          </a:p>
        </p:txBody>
      </p:sp>
      <p:sp>
        <p:nvSpPr>
          <p:cNvPr id="8" name="矩形 7"/>
          <p:cNvSpPr/>
          <p:nvPr/>
        </p:nvSpPr>
        <p:spPr>
          <a:xfrm>
            <a:off x="5305165" y="3126996"/>
            <a:ext cx="1727615" cy="17474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智能引擎</a:t>
            </a:r>
          </a:p>
        </p:txBody>
      </p:sp>
      <p:sp>
        <p:nvSpPr>
          <p:cNvPr id="9" name="矩形 8"/>
          <p:cNvSpPr/>
          <p:nvPr/>
        </p:nvSpPr>
        <p:spPr>
          <a:xfrm>
            <a:off x="4871607" y="5039948"/>
            <a:ext cx="2647686" cy="701637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>
                <a:solidFill>
                  <a:schemeClr val="tx1"/>
                </a:solidFill>
              </a:rPr>
              <a:t>规则库</a:t>
            </a:r>
          </a:p>
        </p:txBody>
      </p:sp>
      <p:sp>
        <p:nvSpPr>
          <p:cNvPr id="10" name="流程图: 磁盘 9"/>
          <p:cNvSpPr/>
          <p:nvPr/>
        </p:nvSpPr>
        <p:spPr>
          <a:xfrm>
            <a:off x="5060254" y="5397384"/>
            <a:ext cx="476583" cy="264768"/>
          </a:xfrm>
          <a:prstGeom prst="flowChartMagneticDisk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流程图: 磁盘 10"/>
          <p:cNvSpPr/>
          <p:nvPr/>
        </p:nvSpPr>
        <p:spPr>
          <a:xfrm>
            <a:off x="5690734" y="5390766"/>
            <a:ext cx="476583" cy="264768"/>
          </a:xfrm>
          <a:prstGeom prst="flowChartMagneticDisk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流程图: 磁盘 11"/>
          <p:cNvSpPr/>
          <p:nvPr/>
        </p:nvSpPr>
        <p:spPr>
          <a:xfrm>
            <a:off x="6306321" y="5390766"/>
            <a:ext cx="476583" cy="264768"/>
          </a:xfrm>
          <a:prstGeom prst="flowChartMagneticDisk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流程图: 磁盘 12"/>
          <p:cNvSpPr/>
          <p:nvPr/>
        </p:nvSpPr>
        <p:spPr>
          <a:xfrm>
            <a:off x="6921908" y="5390766"/>
            <a:ext cx="476583" cy="264768"/>
          </a:xfrm>
          <a:prstGeom prst="flowChartMagneticDisk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上箭头 13"/>
          <p:cNvSpPr/>
          <p:nvPr/>
        </p:nvSpPr>
        <p:spPr>
          <a:xfrm>
            <a:off x="6086232" y="4874468"/>
            <a:ext cx="273043" cy="357438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115" y="3601924"/>
            <a:ext cx="557117" cy="557117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947" y="3601923"/>
            <a:ext cx="557117" cy="557117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3795" y="4159040"/>
            <a:ext cx="557117" cy="557117"/>
          </a:xfrm>
          <a:prstGeom prst="rect">
            <a:avLst/>
          </a:prstGeom>
        </p:spPr>
      </p:pic>
      <p:grpSp>
        <p:nvGrpSpPr>
          <p:cNvPr id="18" name="组合 17"/>
          <p:cNvGrpSpPr/>
          <p:nvPr/>
        </p:nvGrpSpPr>
        <p:grpSpPr>
          <a:xfrm>
            <a:off x="4721295" y="3101874"/>
            <a:ext cx="486513" cy="706306"/>
            <a:chOff x="4339409" y="1917669"/>
            <a:chExt cx="640081" cy="929252"/>
          </a:xfrm>
        </p:grpSpPr>
        <p:pic>
          <p:nvPicPr>
            <p:cNvPr id="61" name="图片 60"/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9409" y="2206841"/>
              <a:ext cx="640080" cy="640080"/>
            </a:xfrm>
            <a:prstGeom prst="rect">
              <a:avLst/>
            </a:prstGeom>
          </p:spPr>
        </p:pic>
        <p:sp>
          <p:nvSpPr>
            <p:cNvPr id="62" name="文本框 61"/>
            <p:cNvSpPr txBox="1"/>
            <p:nvPr/>
          </p:nvSpPr>
          <p:spPr>
            <a:xfrm>
              <a:off x="4339410" y="1917669"/>
              <a:ext cx="640080" cy="3441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/>
                <a:t>事件</a:t>
              </a: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4713296" y="3731292"/>
            <a:ext cx="486513" cy="706306"/>
            <a:chOff x="4339409" y="1917669"/>
            <a:chExt cx="640081" cy="929252"/>
          </a:xfrm>
        </p:grpSpPr>
        <p:pic>
          <p:nvPicPr>
            <p:cNvPr id="59" name="图片 58"/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9409" y="2206841"/>
              <a:ext cx="640080" cy="640080"/>
            </a:xfrm>
            <a:prstGeom prst="rect">
              <a:avLst/>
            </a:prstGeom>
          </p:spPr>
        </p:pic>
        <p:sp>
          <p:nvSpPr>
            <p:cNvPr id="60" name="文本框 59"/>
            <p:cNvSpPr txBox="1"/>
            <p:nvPr/>
          </p:nvSpPr>
          <p:spPr>
            <a:xfrm>
              <a:off x="4339410" y="1917669"/>
              <a:ext cx="640080" cy="3441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/>
                <a:t>事件</a:t>
              </a: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4699230" y="4363004"/>
            <a:ext cx="486513" cy="706306"/>
            <a:chOff x="4339409" y="1917669"/>
            <a:chExt cx="640081" cy="929252"/>
          </a:xfrm>
        </p:grpSpPr>
        <p:pic>
          <p:nvPicPr>
            <p:cNvPr id="57" name="图片 56"/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9409" y="2206841"/>
              <a:ext cx="640080" cy="640080"/>
            </a:xfrm>
            <a:prstGeom prst="rect">
              <a:avLst/>
            </a:prstGeom>
          </p:spPr>
        </p:pic>
        <p:sp>
          <p:nvSpPr>
            <p:cNvPr id="58" name="文本框 57"/>
            <p:cNvSpPr txBox="1"/>
            <p:nvPr/>
          </p:nvSpPr>
          <p:spPr>
            <a:xfrm>
              <a:off x="4339410" y="1917669"/>
              <a:ext cx="640080" cy="3441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/>
                <a:t>事件</a:t>
              </a: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7103383" y="3249064"/>
            <a:ext cx="486513" cy="706306"/>
            <a:chOff x="4339409" y="1917669"/>
            <a:chExt cx="640081" cy="929252"/>
          </a:xfrm>
        </p:grpSpPr>
        <p:pic>
          <p:nvPicPr>
            <p:cNvPr id="55" name="图片 54"/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9409" y="2206841"/>
              <a:ext cx="640080" cy="640080"/>
            </a:xfrm>
            <a:prstGeom prst="rect">
              <a:avLst/>
            </a:prstGeom>
          </p:spPr>
        </p:pic>
        <p:sp>
          <p:nvSpPr>
            <p:cNvPr id="56" name="文本框 55"/>
            <p:cNvSpPr txBox="1"/>
            <p:nvPr/>
          </p:nvSpPr>
          <p:spPr>
            <a:xfrm>
              <a:off x="4339410" y="1917669"/>
              <a:ext cx="640080" cy="3441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/>
                <a:t>动作</a:t>
              </a: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7082974" y="3921594"/>
            <a:ext cx="486513" cy="706306"/>
            <a:chOff x="4339409" y="1917669"/>
            <a:chExt cx="640081" cy="929252"/>
          </a:xfrm>
        </p:grpSpPr>
        <p:pic>
          <p:nvPicPr>
            <p:cNvPr id="53" name="图片 52"/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9409" y="2206841"/>
              <a:ext cx="640080" cy="640080"/>
            </a:xfrm>
            <a:prstGeom prst="rect">
              <a:avLst/>
            </a:prstGeom>
          </p:spPr>
        </p:pic>
        <p:sp>
          <p:nvSpPr>
            <p:cNvPr id="54" name="文本框 53"/>
            <p:cNvSpPr txBox="1"/>
            <p:nvPr/>
          </p:nvSpPr>
          <p:spPr>
            <a:xfrm>
              <a:off x="4339410" y="1917669"/>
              <a:ext cx="640080" cy="3441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/>
                <a:t>动作</a:t>
              </a:r>
            </a:p>
          </p:txBody>
        </p:sp>
      </p:grpSp>
      <p:pic>
        <p:nvPicPr>
          <p:cNvPr id="23" name="Picture 173" descr="3051s_selfor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458" y="5397383"/>
            <a:ext cx="409794" cy="656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176" descr="j018742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164901" y="3126996"/>
            <a:ext cx="1009875" cy="60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5881" y="2589032"/>
            <a:ext cx="698400" cy="466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748" y="4447177"/>
            <a:ext cx="1016425" cy="658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348" y="3771693"/>
            <a:ext cx="698400" cy="539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文本框 27"/>
          <p:cNvSpPr txBox="1"/>
          <p:nvPr/>
        </p:nvSpPr>
        <p:spPr>
          <a:xfrm>
            <a:off x="1709449" y="231285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监控数据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1097281" y="3461562"/>
            <a:ext cx="1260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生产系统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2406834" y="409718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设备参数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2423703" y="284627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物流信息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1500997" y="514088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传感器</a:t>
            </a:r>
          </a:p>
        </p:txBody>
      </p:sp>
      <p:sp>
        <p:nvSpPr>
          <p:cNvPr id="33" name="任意多边形 32"/>
          <p:cNvSpPr/>
          <p:nvPr/>
        </p:nvSpPr>
        <p:spPr>
          <a:xfrm>
            <a:off x="2310608" y="2759608"/>
            <a:ext cx="1599378" cy="333334"/>
          </a:xfrm>
          <a:custGeom>
            <a:avLst/>
            <a:gdLst>
              <a:gd name="connsiteX0" fmla="*/ 0 w 2104222"/>
              <a:gd name="connsiteY0" fmla="*/ 30927 h 438551"/>
              <a:gd name="connsiteX1" fmla="*/ 1277957 w 2104222"/>
              <a:gd name="connsiteY1" fmla="*/ 41944 h 438551"/>
              <a:gd name="connsiteX2" fmla="*/ 2104222 w 2104222"/>
              <a:gd name="connsiteY2" fmla="*/ 438551 h 438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04222" h="438551">
                <a:moveTo>
                  <a:pt x="0" y="30927"/>
                </a:moveTo>
                <a:cubicBezTo>
                  <a:pt x="463626" y="2467"/>
                  <a:pt x="927253" y="-25993"/>
                  <a:pt x="1277957" y="41944"/>
                </a:cubicBezTo>
                <a:cubicBezTo>
                  <a:pt x="1628661" y="109881"/>
                  <a:pt x="1942641" y="357761"/>
                  <a:pt x="2104222" y="438551"/>
                </a:cubicBezTo>
              </a:path>
            </a:pathLst>
          </a:cu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任意多边形 33"/>
          <p:cNvSpPr/>
          <p:nvPr/>
        </p:nvSpPr>
        <p:spPr>
          <a:xfrm>
            <a:off x="2260366" y="5378964"/>
            <a:ext cx="1657994" cy="430635"/>
          </a:xfrm>
          <a:custGeom>
            <a:avLst/>
            <a:gdLst>
              <a:gd name="connsiteX0" fmla="*/ 0 w 2181340"/>
              <a:gd name="connsiteY0" fmla="*/ 561860 h 566565"/>
              <a:gd name="connsiteX1" fmla="*/ 1608462 w 2181340"/>
              <a:gd name="connsiteY1" fmla="*/ 484742 h 566565"/>
              <a:gd name="connsiteX2" fmla="*/ 2181340 w 2181340"/>
              <a:gd name="connsiteY2" fmla="*/ 0 h 566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81340" h="566565">
                <a:moveTo>
                  <a:pt x="0" y="561860"/>
                </a:moveTo>
                <a:cubicBezTo>
                  <a:pt x="622452" y="570122"/>
                  <a:pt x="1244905" y="578385"/>
                  <a:pt x="1608462" y="484742"/>
                </a:cubicBezTo>
                <a:cubicBezTo>
                  <a:pt x="1972019" y="391099"/>
                  <a:pt x="2052810" y="168925"/>
                  <a:pt x="2181340" y="0"/>
                </a:cubicBezTo>
              </a:path>
            </a:pathLst>
          </a:cu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连接符 34"/>
          <p:cNvCxnSpPr/>
          <p:nvPr/>
        </p:nvCxnSpPr>
        <p:spPr>
          <a:xfrm>
            <a:off x="2358238" y="3885067"/>
            <a:ext cx="1551748" cy="66019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V="1">
            <a:off x="3326019" y="4615988"/>
            <a:ext cx="583967" cy="127223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3249001" y="3321668"/>
            <a:ext cx="668612" cy="243256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图片 3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33320" y="2245596"/>
            <a:ext cx="371660" cy="444062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547858" y="2212969"/>
            <a:ext cx="564731" cy="444062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239235" y="3021470"/>
            <a:ext cx="699880" cy="641959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722357" y="5832222"/>
            <a:ext cx="1909374" cy="648072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8633" y="3995240"/>
            <a:ext cx="1496822" cy="1511790"/>
          </a:xfrm>
          <a:prstGeom prst="rect">
            <a:avLst/>
          </a:prstGeom>
        </p:spPr>
      </p:pic>
      <p:sp>
        <p:nvSpPr>
          <p:cNvPr id="43" name="文本框 42"/>
          <p:cNvSpPr txBox="1"/>
          <p:nvPr/>
        </p:nvSpPr>
        <p:spPr>
          <a:xfrm>
            <a:off x="8988057" y="200287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消息通知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9101574" y="281922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监控告警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9101574" y="372531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自动控制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9121462" y="566923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系统联动</a:t>
            </a:r>
          </a:p>
        </p:txBody>
      </p:sp>
      <p:cxnSp>
        <p:nvCxnSpPr>
          <p:cNvPr id="47" name="直接连接符 46"/>
          <p:cNvCxnSpPr/>
          <p:nvPr/>
        </p:nvCxnSpPr>
        <p:spPr>
          <a:xfrm flipV="1">
            <a:off x="8406268" y="2589032"/>
            <a:ext cx="581789" cy="53796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 flipV="1">
            <a:off x="8419586" y="3443296"/>
            <a:ext cx="815023" cy="422381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8411508" y="4503365"/>
            <a:ext cx="576549" cy="79433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8437708" y="5231906"/>
            <a:ext cx="351921" cy="71805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1561066" y="1862514"/>
            <a:ext cx="1076101" cy="3509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accent1"/>
                </a:solidFill>
              </a:rPr>
              <a:t>数据来源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9425577" y="173736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accent1"/>
                </a:solidFill>
              </a:rPr>
              <a:t>联动动作</a:t>
            </a:r>
          </a:p>
        </p:txBody>
      </p:sp>
    </p:spTree>
    <p:extLst>
      <p:ext uri="{BB962C8B-B14F-4D97-AF65-F5344CB8AC3E}">
        <p14:creationId xmlns:p14="http://schemas.microsoft.com/office/powerpoint/2010/main" val="2521936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实时分析</a:t>
            </a:r>
            <a:r>
              <a:rPr lang="zh-CN" altLang="en-US" dirty="0" smtClean="0"/>
              <a:t>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sz="2800" dirty="0"/>
              <a:t>实时</a:t>
            </a:r>
            <a:r>
              <a:rPr lang="zh-CN" altLang="en-US" sz="2800" dirty="0" smtClean="0"/>
              <a:t>联动</a:t>
            </a:r>
            <a:endParaRPr lang="en-US" altLang="zh-CN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zh-CN" sz="2800" dirty="0" smtClean="0"/>
              <a:t>基于</a:t>
            </a:r>
            <a:r>
              <a:rPr lang="zh-CN" altLang="zh-CN" sz="2800" dirty="0"/>
              <a:t>事件流的技术</a:t>
            </a:r>
            <a:endParaRPr lang="en-US" altLang="zh-CN" sz="2800" dirty="0"/>
          </a:p>
          <a:p>
            <a:pPr marL="514350" indent="-514350">
              <a:buFont typeface="+mj-lt"/>
              <a:buAutoNum type="arabicPeriod"/>
            </a:pPr>
            <a:r>
              <a:rPr lang="zh-CN" altLang="zh-CN" sz="2800" dirty="0"/>
              <a:t>将工业制造过程中大量的实时数据流看作不同类型的事件</a:t>
            </a:r>
            <a:endParaRPr lang="en-US" altLang="zh-CN" sz="2800" dirty="0"/>
          </a:p>
          <a:p>
            <a:pPr marL="514350" indent="-514350">
              <a:buFont typeface="+mj-lt"/>
              <a:buAutoNum type="arabicPeriod"/>
            </a:pPr>
            <a:r>
              <a:rPr lang="zh-CN" altLang="zh-CN" sz="2800" dirty="0"/>
              <a:t>分析事件间的关系，建立不同的事件关系序列库</a:t>
            </a:r>
            <a:endParaRPr lang="en-US" altLang="zh-CN" sz="2800" dirty="0"/>
          </a:p>
          <a:p>
            <a:pPr marL="514350" indent="-514350">
              <a:buFont typeface="+mj-lt"/>
              <a:buAutoNum type="arabicPeriod"/>
            </a:pPr>
            <a:r>
              <a:rPr lang="zh-CN" altLang="zh-CN" sz="2800" dirty="0"/>
              <a:t>利用过滤、关联、聚合等技术，从大量的简单业务事件中，提取出更加有用的，少量的，组合的复杂事件</a:t>
            </a:r>
            <a:endParaRPr lang="en-US" altLang="zh-CN" sz="2800" dirty="0"/>
          </a:p>
          <a:p>
            <a:pPr marL="514350" indent="-514350">
              <a:buFont typeface="+mj-lt"/>
              <a:buAutoNum type="arabicPeriod"/>
            </a:pPr>
            <a:r>
              <a:rPr lang="zh-CN" altLang="zh-CN" sz="2800" dirty="0"/>
              <a:t>实现从大量离散的工业数据流中，实时的识别出特定的规则逻辑</a:t>
            </a:r>
            <a:endParaRPr lang="en-US" altLang="zh-CN" sz="2800" dirty="0"/>
          </a:p>
          <a:p>
            <a:pPr marL="514350" indent="-514350">
              <a:buFont typeface="+mj-lt"/>
              <a:buAutoNum type="arabicPeriod"/>
            </a:pPr>
            <a:r>
              <a:rPr lang="zh-CN" altLang="zh-CN" sz="2800" dirty="0"/>
              <a:t>结合事件规则引擎，实现对复杂事件的实时响应，并实现自动联动控制</a:t>
            </a:r>
          </a:p>
        </p:txBody>
      </p:sp>
    </p:spTree>
    <p:extLst>
      <p:ext uri="{BB962C8B-B14F-4D97-AF65-F5344CB8AC3E}">
        <p14:creationId xmlns:p14="http://schemas.microsoft.com/office/powerpoint/2010/main" val="3289793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实时</a:t>
            </a:r>
            <a:r>
              <a:rPr lang="zh-CN" altLang="en-US" dirty="0" smtClean="0"/>
              <a:t>联动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智能</a:t>
            </a:r>
            <a:r>
              <a:rPr lang="zh-CN" altLang="en-US" dirty="0"/>
              <a:t>引擎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复杂条件引擎</a:t>
            </a:r>
            <a:r>
              <a:rPr lang="en-US" altLang="zh-CN" sz="3200" dirty="0"/>
              <a:t>——</a:t>
            </a:r>
            <a:r>
              <a:rPr lang="zh-CN" altLang="en-US" sz="2800" dirty="0"/>
              <a:t>多数据源组合判断条触发</a:t>
            </a:r>
            <a:endParaRPr lang="en-US" altLang="zh-CN" sz="2800" dirty="0"/>
          </a:p>
          <a:p>
            <a:pPr lvl="1"/>
            <a:r>
              <a:rPr lang="zh-CN" altLang="en-US" sz="2600" dirty="0"/>
              <a:t>室温超过</a:t>
            </a:r>
            <a:r>
              <a:rPr lang="en-US" altLang="zh-CN" sz="2600" dirty="0"/>
              <a:t>30</a:t>
            </a:r>
            <a:r>
              <a:rPr lang="zh-CN" altLang="en-US" sz="2400" dirty="0"/>
              <a:t> ℃ </a:t>
            </a:r>
            <a:r>
              <a:rPr lang="zh-CN" altLang="en-US" sz="2600" dirty="0"/>
              <a:t>，时间在</a:t>
            </a:r>
            <a:r>
              <a:rPr lang="en-US" altLang="zh-CN" sz="2600" dirty="0"/>
              <a:t>8:00-17:00</a:t>
            </a:r>
            <a:r>
              <a:rPr lang="zh-CN" altLang="en-US" sz="2600" dirty="0"/>
              <a:t>间，则启动机房空调</a:t>
            </a:r>
            <a:endParaRPr lang="en-US" altLang="zh-CN" sz="2600" dirty="0"/>
          </a:p>
          <a:p>
            <a:r>
              <a:rPr lang="zh-CN" altLang="en-US" sz="3200" dirty="0"/>
              <a:t>时序状态引擎</a:t>
            </a:r>
            <a:r>
              <a:rPr lang="en-US" altLang="zh-CN" sz="3200" dirty="0"/>
              <a:t>——</a:t>
            </a:r>
            <a:r>
              <a:rPr lang="zh-CN" altLang="en-US" sz="3200" dirty="0"/>
              <a:t>单数据源时序状态组合触发</a:t>
            </a:r>
            <a:endParaRPr lang="en-US" altLang="zh-CN" sz="3200" dirty="0"/>
          </a:p>
          <a:p>
            <a:pPr lvl="1"/>
            <a:r>
              <a:rPr lang="zh-CN" altLang="en-US" sz="2800" dirty="0"/>
              <a:t>连续</a:t>
            </a:r>
            <a:r>
              <a:rPr lang="en-US" altLang="zh-CN" sz="2800" dirty="0"/>
              <a:t>5</a:t>
            </a:r>
            <a:r>
              <a:rPr lang="zh-CN" altLang="en-US" sz="2800" dirty="0"/>
              <a:t>天平均气温超过</a:t>
            </a:r>
            <a:r>
              <a:rPr lang="en-US" altLang="zh-CN" sz="2800" dirty="0"/>
              <a:t>28</a:t>
            </a:r>
            <a:r>
              <a:rPr lang="zh-CN" altLang="en-US" sz="2800" dirty="0"/>
              <a:t>℃，则启动中央空调</a:t>
            </a:r>
            <a:endParaRPr lang="en-US" altLang="zh-CN" sz="2800" dirty="0"/>
          </a:p>
          <a:p>
            <a:r>
              <a:rPr lang="zh-CN" altLang="en-US" sz="3200" dirty="0"/>
              <a:t>复合事件引擎</a:t>
            </a:r>
            <a:r>
              <a:rPr lang="en-US" altLang="zh-CN" sz="3200" dirty="0"/>
              <a:t>——</a:t>
            </a:r>
            <a:r>
              <a:rPr lang="zh-CN" altLang="en-US" sz="3200" dirty="0"/>
              <a:t>多种触发组合触发</a:t>
            </a:r>
            <a:endParaRPr lang="en-US" altLang="zh-CN" sz="3200" dirty="0"/>
          </a:p>
          <a:p>
            <a:pPr lvl="1"/>
            <a:r>
              <a:rPr lang="zh-CN" altLang="en-US" sz="2800" dirty="0"/>
              <a:t>启动机房空调且启动中央空调，则启动备用电源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909794394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731</TotalTime>
  <Words>573</Words>
  <Application>Microsoft Office PowerPoint</Application>
  <PresentationFormat>宽屏</PresentationFormat>
  <Paragraphs>141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宋体</vt:lpstr>
      <vt:lpstr>Arial</vt:lpstr>
      <vt:lpstr>Calibri</vt:lpstr>
      <vt:lpstr>Calibri Light</vt:lpstr>
      <vt:lpstr>回顾</vt:lpstr>
      <vt:lpstr>大数据分析平台</vt:lpstr>
      <vt:lpstr>PowerPoint 演示文稿</vt:lpstr>
      <vt:lpstr>数据采集系统</vt:lpstr>
      <vt:lpstr>离线分析系统</vt:lpstr>
      <vt:lpstr>离线分析系统</vt:lpstr>
      <vt:lpstr>实时分析系统</vt:lpstr>
      <vt:lpstr>实时分析系统——实时联动</vt:lpstr>
      <vt:lpstr>实时分析系统</vt:lpstr>
      <vt:lpstr>实时联动——智能引擎</vt:lpstr>
      <vt:lpstr>实时联动——规则定义</vt:lpstr>
      <vt:lpstr>数据展现系统</vt:lpstr>
      <vt:lpstr>分布式计算系统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陈曦</dc:creator>
  <cp:lastModifiedBy>chenxi</cp:lastModifiedBy>
  <cp:revision>41</cp:revision>
  <dcterms:created xsi:type="dcterms:W3CDTF">2016-05-07T11:36:52Z</dcterms:created>
  <dcterms:modified xsi:type="dcterms:W3CDTF">2016-06-12T07:17:44Z</dcterms:modified>
</cp:coreProperties>
</file>