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71" r:id="rId2"/>
  </p:sldMasterIdLst>
  <p:notesMasterIdLst>
    <p:notesMasterId r:id="rId36"/>
  </p:notesMasterIdLst>
  <p:sldIdLst>
    <p:sldId id="256" r:id="rId3"/>
    <p:sldId id="257" r:id="rId4"/>
    <p:sldId id="258" r:id="rId5"/>
    <p:sldId id="259" r:id="rId6"/>
    <p:sldId id="260" r:id="rId7"/>
    <p:sldId id="303" r:id="rId8"/>
    <p:sldId id="277" r:id="rId9"/>
    <p:sldId id="462" r:id="rId10"/>
    <p:sldId id="472" r:id="rId11"/>
    <p:sldId id="478" r:id="rId12"/>
    <p:sldId id="308" r:id="rId13"/>
    <p:sldId id="464" r:id="rId14"/>
    <p:sldId id="479" r:id="rId15"/>
    <p:sldId id="441" r:id="rId16"/>
    <p:sldId id="442" r:id="rId17"/>
    <p:sldId id="480" r:id="rId18"/>
    <p:sldId id="466" r:id="rId19"/>
    <p:sldId id="481" r:id="rId20"/>
    <p:sldId id="482" r:id="rId21"/>
    <p:sldId id="453" r:id="rId22"/>
    <p:sldId id="454" r:id="rId23"/>
    <p:sldId id="483" r:id="rId24"/>
    <p:sldId id="467" r:id="rId25"/>
    <p:sldId id="477" r:id="rId26"/>
    <p:sldId id="459" r:id="rId27"/>
    <p:sldId id="460" r:id="rId28"/>
    <p:sldId id="471" r:id="rId29"/>
    <p:sldId id="473" r:id="rId30"/>
    <p:sldId id="474" r:id="rId31"/>
    <p:sldId id="475" r:id="rId32"/>
    <p:sldId id="476" r:id="rId33"/>
    <p:sldId id="484" r:id="rId34"/>
    <p:sldId id="311" r:id="rId35"/>
  </p:sldIdLst>
  <p:sldSz cx="12192000" cy="6858000"/>
  <p:notesSz cx="6858000" cy="9144000"/>
  <p:embeddedFontLst>
    <p:embeddedFont>
      <p:font typeface="方正大黑_GBK" panose="02010600030101010101" charset="-122"/>
      <p:regular r:id="rId37"/>
    </p:embeddedFont>
    <p:embeddedFont>
      <p:font typeface="Calibri Light" panose="020F0302020204030204" pitchFamily="34" charset="0"/>
      <p:regular r:id="rId38"/>
      <p:italic r:id="rId39"/>
    </p:embeddedFont>
    <p:embeddedFont>
      <p:font typeface="微软雅黑" panose="020B0503020204020204" pitchFamily="34" charset="-122"/>
      <p:regular r:id="rId40"/>
      <p:bold r:id="rId41"/>
    </p:embeddedFont>
    <p:embeddedFont>
      <p:font typeface="Calibri" panose="020F0502020204030204" pitchFamily="34" charset="0"/>
      <p:regular r:id="rId42"/>
      <p:bold r:id="rId43"/>
      <p:italic r:id="rId44"/>
      <p:boldItalic r:id="rId45"/>
    </p:embeddedFont>
  </p:embeddedFontLst>
  <p:custShowLst>
    <p:custShow name="自定义放映 1" id="0">
      <p:sldLst>
        <p:sld r:id="rId3"/>
        <p:sld r:id="rId4"/>
        <p:sld r:id="rId5"/>
        <p:sld r:id="rId6"/>
        <p:sld r:id="rId7"/>
      </p:sldLst>
    </p:custShow>
    <p:custShow name="自定义放映 2" id="1">
      <p:sldLst>
        <p:sld r:id="rId3"/>
        <p:sld r:id="rId4"/>
        <p:sld r:id="rId5"/>
        <p:sld r:id="rId6"/>
        <p:sld r:id="rId7"/>
        <p:sld r:id="rId8"/>
        <p:sld r:id="rId9"/>
        <p:sld r:id="rId13"/>
      </p:sldLst>
    </p:custShow>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4">
          <p15:clr>
            <a:srgbClr val="A4A3A4"/>
          </p15:clr>
        </p15:guide>
        <p15:guide id="2" pos="3837">
          <p15:clr>
            <a:srgbClr val="A4A3A4"/>
          </p15:clr>
        </p15:guide>
        <p15:guide id="3" pos="1199">
          <p15:clr>
            <a:srgbClr val="A4A3A4"/>
          </p15:clr>
        </p15:guide>
        <p15:guide id="4" orient="horz" pos="639">
          <p15:clr>
            <a:srgbClr val="A4A3A4"/>
          </p15:clr>
        </p15:guide>
        <p15:guide id="5" orient="horz" pos="858">
          <p15:clr>
            <a:srgbClr val="A4A3A4"/>
          </p15:clr>
        </p15:guide>
        <p15:guide id="6" orient="horz" pos="1480">
          <p15:clr>
            <a:srgbClr val="A4A3A4"/>
          </p15:clr>
        </p15:guide>
        <p15:guide id="7" orient="horz" pos="2949">
          <p15:clr>
            <a:srgbClr val="A4A3A4"/>
          </p15:clr>
        </p15:guide>
        <p15:guide id="8" pos="2450">
          <p15:clr>
            <a:srgbClr val="A4A3A4"/>
          </p15:clr>
        </p15:guide>
        <p15:guide id="9" pos="51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CC00CC"/>
    <a:srgbClr val="002A7E"/>
    <a:srgbClr val="0037A4"/>
    <a:srgbClr val="4EFF31"/>
    <a:srgbClr val="53F23E"/>
    <a:srgbClr val="192871"/>
    <a:srgbClr val="219DC9"/>
    <a:srgbClr val="FEC200"/>
    <a:srgbClr val="31CD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790" autoAdjust="0"/>
  </p:normalViewPr>
  <p:slideViewPr>
    <p:cSldViewPr snapToGrid="0" showGuides="1">
      <p:cViewPr varScale="1">
        <p:scale>
          <a:sx n="114" d="100"/>
          <a:sy n="114" d="100"/>
        </p:scale>
        <p:origin x="414" y="108"/>
      </p:cViewPr>
      <p:guideLst>
        <p:guide orient="horz" pos="2124"/>
        <p:guide pos="3837"/>
        <p:guide pos="1199"/>
        <p:guide orient="horz" pos="639"/>
        <p:guide orient="horz" pos="858"/>
        <p:guide orient="horz" pos="1480"/>
        <p:guide orient="horz" pos="2949"/>
        <p:guide pos="2450"/>
        <p:guide pos="518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11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36F67E-EB94-4948-87F3-B73189475DFE}" type="doc">
      <dgm:prSet loTypeId="urn:microsoft.com/office/officeart/2005/8/layout/pyramid4" loCatId="pyramid" qsTypeId="urn:microsoft.com/office/officeart/2005/8/quickstyle/simple1" qsCatId="simple" csTypeId="urn:microsoft.com/office/officeart/2005/8/colors/accent1_2" csCatId="accent1" phldr="1"/>
      <dgm:spPr/>
      <dgm:t>
        <a:bodyPr/>
        <a:lstStyle/>
        <a:p>
          <a:endParaRPr lang="zh-CN" altLang="en-US"/>
        </a:p>
      </dgm:t>
    </dgm:pt>
    <dgm:pt modelId="{78F086E7-983E-4BEC-8D7B-DAA520A44839}">
      <dgm:prSet phldrT="[文本]"/>
      <dgm:spPr/>
      <dgm:t>
        <a:bodyPr/>
        <a:lstStyle/>
        <a:p>
          <a:r>
            <a:rPr lang="zh-CN" altLang="en-US" dirty="0"/>
            <a:t>决策控制</a:t>
          </a:r>
        </a:p>
      </dgm:t>
    </dgm:pt>
    <dgm:pt modelId="{2249A11C-2A90-4ACF-B9B8-79238CCBED35}" type="parTrans" cxnId="{AAE4E586-91FA-4696-A5D4-C9D835C12442}">
      <dgm:prSet/>
      <dgm:spPr/>
      <dgm:t>
        <a:bodyPr/>
        <a:lstStyle/>
        <a:p>
          <a:endParaRPr lang="zh-CN" altLang="en-US"/>
        </a:p>
      </dgm:t>
    </dgm:pt>
    <dgm:pt modelId="{6A1B9DC2-2DC6-4660-821A-9042AD2DA57F}" type="sibTrans" cxnId="{AAE4E586-91FA-4696-A5D4-C9D835C12442}">
      <dgm:prSet/>
      <dgm:spPr/>
      <dgm:t>
        <a:bodyPr/>
        <a:lstStyle/>
        <a:p>
          <a:endParaRPr lang="zh-CN" altLang="en-US"/>
        </a:p>
      </dgm:t>
    </dgm:pt>
    <dgm:pt modelId="{84D5973C-DAD4-4110-BB97-8F3435635F84}">
      <dgm:prSet phldrT="[文本]"/>
      <dgm:spPr/>
      <dgm:t>
        <a:bodyPr/>
        <a:lstStyle/>
        <a:p>
          <a:r>
            <a:rPr lang="zh-CN" altLang="en-US" dirty="0"/>
            <a:t>诊断分析</a:t>
          </a:r>
        </a:p>
      </dgm:t>
    </dgm:pt>
    <dgm:pt modelId="{FB50FA03-A764-4E16-A46C-7E6CC8B396CA}" type="parTrans" cxnId="{B838F320-3513-4AC6-8013-F2C6326D6C09}">
      <dgm:prSet/>
      <dgm:spPr/>
      <dgm:t>
        <a:bodyPr/>
        <a:lstStyle/>
        <a:p>
          <a:endParaRPr lang="zh-CN" altLang="en-US"/>
        </a:p>
      </dgm:t>
    </dgm:pt>
    <dgm:pt modelId="{4612722D-202C-4DD0-80EC-5DB4A0866ACC}" type="sibTrans" cxnId="{B838F320-3513-4AC6-8013-F2C6326D6C09}">
      <dgm:prSet/>
      <dgm:spPr/>
      <dgm:t>
        <a:bodyPr/>
        <a:lstStyle/>
        <a:p>
          <a:endParaRPr lang="zh-CN" altLang="en-US"/>
        </a:p>
      </dgm:t>
    </dgm:pt>
    <dgm:pt modelId="{6C4FE82F-CB70-4B8C-8080-0BD8677AF0A5}">
      <dgm:prSet phldrT="[文本]"/>
      <dgm:spPr/>
      <dgm:t>
        <a:bodyPr/>
        <a:lstStyle/>
        <a:p>
          <a:r>
            <a:rPr lang="zh-CN" altLang="en-US" dirty="0"/>
            <a:t>大数据服务价值</a:t>
          </a:r>
        </a:p>
      </dgm:t>
    </dgm:pt>
    <dgm:pt modelId="{57DBFFE9-5E99-4289-B3C2-8A743EF7641A}" type="parTrans" cxnId="{0654C8F0-72CA-418C-89C1-771181D8A7D6}">
      <dgm:prSet/>
      <dgm:spPr/>
      <dgm:t>
        <a:bodyPr/>
        <a:lstStyle/>
        <a:p>
          <a:endParaRPr lang="zh-CN" altLang="en-US"/>
        </a:p>
      </dgm:t>
    </dgm:pt>
    <dgm:pt modelId="{E59951E5-C232-4863-8DBE-9CBBFFF45919}" type="sibTrans" cxnId="{0654C8F0-72CA-418C-89C1-771181D8A7D6}">
      <dgm:prSet/>
      <dgm:spPr/>
      <dgm:t>
        <a:bodyPr/>
        <a:lstStyle/>
        <a:p>
          <a:endParaRPr lang="zh-CN" altLang="en-US"/>
        </a:p>
      </dgm:t>
    </dgm:pt>
    <dgm:pt modelId="{173BE972-6ABE-4A34-A1F7-6AEC12461B2C}">
      <dgm:prSet phldrT="[文本]"/>
      <dgm:spPr/>
      <dgm:t>
        <a:bodyPr/>
        <a:lstStyle/>
        <a:p>
          <a:r>
            <a:rPr lang="zh-CN" altLang="en-US" dirty="0"/>
            <a:t>数据可视化</a:t>
          </a:r>
        </a:p>
      </dgm:t>
    </dgm:pt>
    <dgm:pt modelId="{EC65A438-4242-4E78-92AD-A4F80AE55D87}" type="parTrans" cxnId="{EA9964A3-5CB4-4CC2-A85A-A7BC5E720B57}">
      <dgm:prSet/>
      <dgm:spPr/>
      <dgm:t>
        <a:bodyPr/>
        <a:lstStyle/>
        <a:p>
          <a:endParaRPr lang="zh-CN" altLang="en-US"/>
        </a:p>
      </dgm:t>
    </dgm:pt>
    <dgm:pt modelId="{9F4B3A1A-09B8-48BE-87D3-E06428A43E4A}" type="sibTrans" cxnId="{EA9964A3-5CB4-4CC2-A85A-A7BC5E720B57}">
      <dgm:prSet/>
      <dgm:spPr/>
      <dgm:t>
        <a:bodyPr/>
        <a:lstStyle/>
        <a:p>
          <a:endParaRPr lang="zh-CN" altLang="en-US"/>
        </a:p>
      </dgm:t>
    </dgm:pt>
    <dgm:pt modelId="{428CA9AB-89EE-4DAC-BD54-4F9EA526941D}" type="pres">
      <dgm:prSet presAssocID="{4D36F67E-EB94-4948-87F3-B73189475DFE}" presName="compositeShape" presStyleCnt="0">
        <dgm:presLayoutVars>
          <dgm:chMax val="9"/>
          <dgm:dir/>
          <dgm:resizeHandles val="exact"/>
        </dgm:presLayoutVars>
      </dgm:prSet>
      <dgm:spPr/>
    </dgm:pt>
    <dgm:pt modelId="{CCC9F4B5-B8A4-4B83-8246-1C615B44DC0A}" type="pres">
      <dgm:prSet presAssocID="{4D36F67E-EB94-4948-87F3-B73189475DFE}" presName="triangle1" presStyleLbl="node1" presStyleIdx="0" presStyleCnt="4">
        <dgm:presLayoutVars>
          <dgm:bulletEnabled val="1"/>
        </dgm:presLayoutVars>
      </dgm:prSet>
      <dgm:spPr/>
    </dgm:pt>
    <dgm:pt modelId="{625C43EB-CB31-462B-87FF-12FFBCBB7101}" type="pres">
      <dgm:prSet presAssocID="{4D36F67E-EB94-4948-87F3-B73189475DFE}" presName="triangle2" presStyleLbl="node1" presStyleIdx="1" presStyleCnt="4">
        <dgm:presLayoutVars>
          <dgm:bulletEnabled val="1"/>
        </dgm:presLayoutVars>
      </dgm:prSet>
      <dgm:spPr/>
    </dgm:pt>
    <dgm:pt modelId="{488D6455-5916-41B7-A7B1-B4BA448F1C14}" type="pres">
      <dgm:prSet presAssocID="{4D36F67E-EB94-4948-87F3-B73189475DFE}" presName="triangle3" presStyleLbl="node1" presStyleIdx="2" presStyleCnt="4">
        <dgm:presLayoutVars>
          <dgm:bulletEnabled val="1"/>
        </dgm:presLayoutVars>
      </dgm:prSet>
      <dgm:spPr/>
    </dgm:pt>
    <dgm:pt modelId="{668475C9-6381-42C1-BD12-22394DE8A4CD}" type="pres">
      <dgm:prSet presAssocID="{4D36F67E-EB94-4948-87F3-B73189475DFE}" presName="triangle4" presStyleLbl="node1" presStyleIdx="3" presStyleCnt="4">
        <dgm:presLayoutVars>
          <dgm:bulletEnabled val="1"/>
        </dgm:presLayoutVars>
      </dgm:prSet>
      <dgm:spPr/>
    </dgm:pt>
  </dgm:ptLst>
  <dgm:cxnLst>
    <dgm:cxn modelId="{76120D9D-4EFB-495F-ADA5-F83C23D8C143}" type="presOf" srcId="{78F086E7-983E-4BEC-8D7B-DAA520A44839}" destId="{CCC9F4B5-B8A4-4B83-8246-1C615B44DC0A}" srcOrd="0" destOrd="0" presId="urn:microsoft.com/office/officeart/2005/8/layout/pyramid4"/>
    <dgm:cxn modelId="{0654C8F0-72CA-418C-89C1-771181D8A7D6}" srcId="{4D36F67E-EB94-4948-87F3-B73189475DFE}" destId="{6C4FE82F-CB70-4B8C-8080-0BD8677AF0A5}" srcOrd="2" destOrd="0" parTransId="{57DBFFE9-5E99-4289-B3C2-8A743EF7641A}" sibTransId="{E59951E5-C232-4863-8DBE-9CBBFFF45919}"/>
    <dgm:cxn modelId="{B838F320-3513-4AC6-8013-F2C6326D6C09}" srcId="{4D36F67E-EB94-4948-87F3-B73189475DFE}" destId="{84D5973C-DAD4-4110-BB97-8F3435635F84}" srcOrd="1" destOrd="0" parTransId="{FB50FA03-A764-4E16-A46C-7E6CC8B396CA}" sibTransId="{4612722D-202C-4DD0-80EC-5DB4A0866ACC}"/>
    <dgm:cxn modelId="{717F3184-1D62-49A5-B56C-07AA85486130}" type="presOf" srcId="{173BE972-6ABE-4A34-A1F7-6AEC12461B2C}" destId="{668475C9-6381-42C1-BD12-22394DE8A4CD}" srcOrd="0" destOrd="0" presId="urn:microsoft.com/office/officeart/2005/8/layout/pyramid4"/>
    <dgm:cxn modelId="{B202432E-7849-4088-AC39-8FBF0159722C}" type="presOf" srcId="{6C4FE82F-CB70-4B8C-8080-0BD8677AF0A5}" destId="{488D6455-5916-41B7-A7B1-B4BA448F1C14}" srcOrd="0" destOrd="0" presId="urn:microsoft.com/office/officeart/2005/8/layout/pyramid4"/>
    <dgm:cxn modelId="{31ADCBDF-83DE-49AE-8CE3-84DDB588DCC9}" type="presOf" srcId="{4D36F67E-EB94-4948-87F3-B73189475DFE}" destId="{428CA9AB-89EE-4DAC-BD54-4F9EA526941D}" srcOrd="0" destOrd="0" presId="urn:microsoft.com/office/officeart/2005/8/layout/pyramid4"/>
    <dgm:cxn modelId="{EA9964A3-5CB4-4CC2-A85A-A7BC5E720B57}" srcId="{4D36F67E-EB94-4948-87F3-B73189475DFE}" destId="{173BE972-6ABE-4A34-A1F7-6AEC12461B2C}" srcOrd="3" destOrd="0" parTransId="{EC65A438-4242-4E78-92AD-A4F80AE55D87}" sibTransId="{9F4B3A1A-09B8-48BE-87D3-E06428A43E4A}"/>
    <dgm:cxn modelId="{AAE4E586-91FA-4696-A5D4-C9D835C12442}" srcId="{4D36F67E-EB94-4948-87F3-B73189475DFE}" destId="{78F086E7-983E-4BEC-8D7B-DAA520A44839}" srcOrd="0" destOrd="0" parTransId="{2249A11C-2A90-4ACF-B9B8-79238CCBED35}" sibTransId="{6A1B9DC2-2DC6-4660-821A-9042AD2DA57F}"/>
    <dgm:cxn modelId="{3F02DF7B-975E-44CC-804E-5EC1D4E7305C}" type="presOf" srcId="{84D5973C-DAD4-4110-BB97-8F3435635F84}" destId="{625C43EB-CB31-462B-87FF-12FFBCBB7101}" srcOrd="0" destOrd="0" presId="urn:microsoft.com/office/officeart/2005/8/layout/pyramid4"/>
    <dgm:cxn modelId="{BD879F45-4F5E-4103-BD91-96037518392D}" type="presParOf" srcId="{428CA9AB-89EE-4DAC-BD54-4F9EA526941D}" destId="{CCC9F4B5-B8A4-4B83-8246-1C615B44DC0A}" srcOrd="0" destOrd="0" presId="urn:microsoft.com/office/officeart/2005/8/layout/pyramid4"/>
    <dgm:cxn modelId="{49928F97-9D0C-4FB9-9EA9-E1749FBD3522}" type="presParOf" srcId="{428CA9AB-89EE-4DAC-BD54-4F9EA526941D}" destId="{625C43EB-CB31-462B-87FF-12FFBCBB7101}" srcOrd="1" destOrd="0" presId="urn:microsoft.com/office/officeart/2005/8/layout/pyramid4"/>
    <dgm:cxn modelId="{DECD7BF7-59C1-449C-804D-96DAF592D132}" type="presParOf" srcId="{428CA9AB-89EE-4DAC-BD54-4F9EA526941D}" destId="{488D6455-5916-41B7-A7B1-B4BA448F1C14}" srcOrd="2" destOrd="0" presId="urn:microsoft.com/office/officeart/2005/8/layout/pyramid4"/>
    <dgm:cxn modelId="{9F84C504-467A-4C3C-B8B6-EBAC50502B64}" type="presParOf" srcId="{428CA9AB-89EE-4DAC-BD54-4F9EA526941D}" destId="{668475C9-6381-42C1-BD12-22394DE8A4CD}"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41B50F-A0A0-4ED4-BDF6-2827A083F956}"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zh-CN" altLang="en-US"/>
        </a:p>
      </dgm:t>
    </dgm:pt>
    <dgm:pt modelId="{4C85BE96-6A3A-49F9-ACBE-784F527641A4}">
      <dgm:prSet phldrT="[文本]"/>
      <dgm:spPr/>
      <dgm:t>
        <a:bodyPr/>
        <a:lstStyle/>
        <a:p>
          <a:r>
            <a:rPr lang="zh-CN" altLang="en-US" dirty="0"/>
            <a:t>历史数据低延时分析</a:t>
          </a:r>
        </a:p>
      </dgm:t>
    </dgm:pt>
    <dgm:pt modelId="{C31C490C-42FC-4BEC-8753-0ABB6C77DCB4}" type="parTrans" cxnId="{63B28914-C675-410E-BE47-669EC9094B86}">
      <dgm:prSet/>
      <dgm:spPr/>
      <dgm:t>
        <a:bodyPr/>
        <a:lstStyle/>
        <a:p>
          <a:endParaRPr lang="zh-CN" altLang="en-US"/>
        </a:p>
      </dgm:t>
    </dgm:pt>
    <dgm:pt modelId="{9DC96003-7511-4CDB-80C8-0F5085AAF56E}" type="sibTrans" cxnId="{63B28914-C675-410E-BE47-669EC9094B86}">
      <dgm:prSet/>
      <dgm:spPr/>
      <dgm:t>
        <a:bodyPr/>
        <a:lstStyle/>
        <a:p>
          <a:endParaRPr lang="zh-CN" altLang="en-US"/>
        </a:p>
      </dgm:t>
    </dgm:pt>
    <dgm:pt modelId="{E85F162A-4D91-440E-84C3-CAD7806F08EC}">
      <dgm:prSet phldrT="[文本]"/>
      <dgm:spPr/>
      <dgm:t>
        <a:bodyPr/>
        <a:lstStyle/>
        <a:p>
          <a:r>
            <a:rPr lang="zh-CN" altLang="en-US" dirty="0"/>
            <a:t>快速决策</a:t>
          </a:r>
        </a:p>
      </dgm:t>
    </dgm:pt>
    <dgm:pt modelId="{A7E6E9B6-1A3C-4A68-B0D1-22DBAE4B0077}" type="parTrans" cxnId="{92FC0C38-88B0-467F-9BC8-751DA12FF477}">
      <dgm:prSet/>
      <dgm:spPr/>
      <dgm:t>
        <a:bodyPr/>
        <a:lstStyle/>
        <a:p>
          <a:endParaRPr lang="zh-CN" altLang="en-US"/>
        </a:p>
      </dgm:t>
    </dgm:pt>
    <dgm:pt modelId="{2261263B-DE18-499F-922A-F7B7C8F22579}" type="sibTrans" cxnId="{92FC0C38-88B0-467F-9BC8-751DA12FF477}">
      <dgm:prSet/>
      <dgm:spPr/>
      <dgm:t>
        <a:bodyPr/>
        <a:lstStyle/>
        <a:p>
          <a:endParaRPr lang="zh-CN" altLang="en-US"/>
        </a:p>
      </dgm:t>
    </dgm:pt>
    <dgm:pt modelId="{87BF2C4D-40CF-416B-8BA8-3BCA9E1A3F04}">
      <dgm:prSet phldrT="[文本]"/>
      <dgm:spPr/>
      <dgm:t>
        <a:bodyPr/>
        <a:lstStyle/>
        <a:p>
          <a:r>
            <a:rPr lang="zh-CN" altLang="en-US" dirty="0"/>
            <a:t>实时数据低延时分析</a:t>
          </a:r>
        </a:p>
      </dgm:t>
    </dgm:pt>
    <dgm:pt modelId="{B4271244-287C-4206-B1A1-5E7F15ED09CF}" type="parTrans" cxnId="{BD8490DA-7C34-4535-9985-001515AD5561}">
      <dgm:prSet/>
      <dgm:spPr/>
      <dgm:t>
        <a:bodyPr/>
        <a:lstStyle/>
        <a:p>
          <a:endParaRPr lang="zh-CN" altLang="en-US"/>
        </a:p>
      </dgm:t>
    </dgm:pt>
    <dgm:pt modelId="{0553825D-90BC-407C-B35B-A11928BD02DB}" type="sibTrans" cxnId="{BD8490DA-7C34-4535-9985-001515AD5561}">
      <dgm:prSet/>
      <dgm:spPr/>
      <dgm:t>
        <a:bodyPr/>
        <a:lstStyle/>
        <a:p>
          <a:endParaRPr lang="zh-CN" altLang="en-US"/>
        </a:p>
      </dgm:t>
    </dgm:pt>
    <dgm:pt modelId="{ACAFF517-20AE-4B84-A7EE-4E150A159AE4}">
      <dgm:prSet phldrT="[文本]"/>
      <dgm:spPr/>
      <dgm:t>
        <a:bodyPr/>
        <a:lstStyle/>
        <a:p>
          <a:r>
            <a:rPr lang="zh-CN" altLang="en-US" dirty="0"/>
            <a:t>实时决策</a:t>
          </a:r>
        </a:p>
      </dgm:t>
    </dgm:pt>
    <dgm:pt modelId="{09E71772-3776-477B-983E-C50530FC7FDB}" type="parTrans" cxnId="{CCFDECA6-1555-4DA7-AD09-CB02806497B5}">
      <dgm:prSet/>
      <dgm:spPr/>
      <dgm:t>
        <a:bodyPr/>
        <a:lstStyle/>
        <a:p>
          <a:endParaRPr lang="zh-CN" altLang="en-US"/>
        </a:p>
      </dgm:t>
    </dgm:pt>
    <dgm:pt modelId="{960E15FD-E25B-4C5E-8C11-6D89F413F6CB}" type="sibTrans" cxnId="{CCFDECA6-1555-4DA7-AD09-CB02806497B5}">
      <dgm:prSet/>
      <dgm:spPr/>
      <dgm:t>
        <a:bodyPr/>
        <a:lstStyle/>
        <a:p>
          <a:endParaRPr lang="zh-CN" altLang="en-US"/>
        </a:p>
      </dgm:t>
    </dgm:pt>
    <dgm:pt modelId="{CF465FE8-F09A-48C8-B7E0-07EEA7977F6A}">
      <dgm:prSet phldrT="[文本]"/>
      <dgm:spPr/>
      <dgm:t>
        <a:bodyPr/>
        <a:lstStyle/>
        <a:p>
          <a:r>
            <a:rPr lang="zh-CN" altLang="en-US" dirty="0"/>
            <a:t>数据多样性</a:t>
          </a:r>
        </a:p>
      </dgm:t>
    </dgm:pt>
    <dgm:pt modelId="{781235A3-150B-4E1B-80D8-90C743186E9C}" type="parTrans" cxnId="{C096BCFC-9F1E-4FCC-AAEB-1BE4EB74A77F}">
      <dgm:prSet/>
      <dgm:spPr/>
      <dgm:t>
        <a:bodyPr/>
        <a:lstStyle/>
        <a:p>
          <a:endParaRPr lang="zh-CN" altLang="en-US"/>
        </a:p>
      </dgm:t>
    </dgm:pt>
    <dgm:pt modelId="{871B09A6-C61B-498F-926E-7F266BC59C88}" type="sibTrans" cxnId="{C096BCFC-9F1E-4FCC-AAEB-1BE4EB74A77F}">
      <dgm:prSet/>
      <dgm:spPr/>
      <dgm:t>
        <a:bodyPr/>
        <a:lstStyle/>
        <a:p>
          <a:endParaRPr lang="zh-CN" altLang="en-US"/>
        </a:p>
      </dgm:t>
    </dgm:pt>
    <dgm:pt modelId="{D0B693F1-26CC-48A3-8907-CFFF7461D379}">
      <dgm:prSet phldrT="[文本]"/>
      <dgm:spPr/>
      <dgm:t>
        <a:bodyPr/>
        <a:lstStyle/>
        <a:p>
          <a:r>
            <a:rPr lang="zh-CN" altLang="en-US" dirty="0"/>
            <a:t>更多的数据</a:t>
          </a:r>
        </a:p>
      </dgm:t>
    </dgm:pt>
    <dgm:pt modelId="{699A3D9D-03CD-4EC8-A1BA-3029A47378FB}" type="parTrans" cxnId="{30D51E7A-C9B0-4F74-9DAD-5C814362919E}">
      <dgm:prSet/>
      <dgm:spPr/>
      <dgm:t>
        <a:bodyPr/>
        <a:lstStyle/>
        <a:p>
          <a:endParaRPr lang="zh-CN" altLang="en-US"/>
        </a:p>
      </dgm:t>
    </dgm:pt>
    <dgm:pt modelId="{10FD5558-C86D-4082-9933-A562F9D39237}" type="sibTrans" cxnId="{30D51E7A-C9B0-4F74-9DAD-5C814362919E}">
      <dgm:prSet/>
      <dgm:spPr/>
      <dgm:t>
        <a:bodyPr/>
        <a:lstStyle/>
        <a:p>
          <a:endParaRPr lang="zh-CN" altLang="en-US"/>
        </a:p>
      </dgm:t>
    </dgm:pt>
    <dgm:pt modelId="{92756503-757F-4A81-AE10-2C9E53EAE702}">
      <dgm:prSet phldrT="[文本]"/>
      <dgm:spPr/>
      <dgm:t>
        <a:bodyPr/>
        <a:lstStyle/>
        <a:p>
          <a:r>
            <a:rPr lang="zh-CN" altLang="en-US" dirty="0"/>
            <a:t>更精细智能化分析</a:t>
          </a:r>
        </a:p>
      </dgm:t>
    </dgm:pt>
    <dgm:pt modelId="{6BB82B4E-B42B-4B6D-BFFD-87557B64D212}" type="parTrans" cxnId="{DED13F24-25C4-499B-9BAE-772769DE2BCF}">
      <dgm:prSet/>
      <dgm:spPr/>
      <dgm:t>
        <a:bodyPr/>
        <a:lstStyle/>
        <a:p>
          <a:endParaRPr lang="zh-CN" altLang="en-US"/>
        </a:p>
      </dgm:t>
    </dgm:pt>
    <dgm:pt modelId="{011CB86F-8AD4-4FE7-8B7B-BAE8E1A88EA8}" type="sibTrans" cxnId="{DED13F24-25C4-499B-9BAE-772769DE2BCF}">
      <dgm:prSet/>
      <dgm:spPr/>
      <dgm:t>
        <a:bodyPr/>
        <a:lstStyle/>
        <a:p>
          <a:endParaRPr lang="zh-CN" altLang="en-US"/>
        </a:p>
      </dgm:t>
    </dgm:pt>
    <dgm:pt modelId="{BC675839-AE46-466D-9393-9B35F0A28891}">
      <dgm:prSet phldrT="[文本]"/>
      <dgm:spPr/>
      <dgm:t>
        <a:bodyPr/>
        <a:lstStyle/>
        <a:p>
          <a:r>
            <a:rPr lang="zh-CN" altLang="en-US" dirty="0"/>
            <a:t>更好的决策</a:t>
          </a:r>
        </a:p>
      </dgm:t>
    </dgm:pt>
    <dgm:pt modelId="{70AFB318-2281-4E50-99DD-49D846CF2BB5}" type="parTrans" cxnId="{3D73194F-F921-4FE7-91EF-DA1D1CF9CA59}">
      <dgm:prSet/>
      <dgm:spPr/>
      <dgm:t>
        <a:bodyPr/>
        <a:lstStyle/>
        <a:p>
          <a:endParaRPr lang="zh-CN" altLang="en-US"/>
        </a:p>
      </dgm:t>
    </dgm:pt>
    <dgm:pt modelId="{6400EA53-C07E-4DDF-BACE-0F619F79A014}" type="sibTrans" cxnId="{3D73194F-F921-4FE7-91EF-DA1D1CF9CA59}">
      <dgm:prSet/>
      <dgm:spPr/>
      <dgm:t>
        <a:bodyPr/>
        <a:lstStyle/>
        <a:p>
          <a:endParaRPr lang="zh-CN" altLang="en-US"/>
        </a:p>
      </dgm:t>
    </dgm:pt>
    <dgm:pt modelId="{3CB590EA-DBF2-4486-AE73-D0E22A5F6D7C}" type="pres">
      <dgm:prSet presAssocID="{D741B50F-A0A0-4ED4-BDF6-2827A083F956}" presName="cycleMatrixDiagram" presStyleCnt="0">
        <dgm:presLayoutVars>
          <dgm:chMax val="1"/>
          <dgm:dir/>
          <dgm:animLvl val="lvl"/>
          <dgm:resizeHandles val="exact"/>
        </dgm:presLayoutVars>
      </dgm:prSet>
      <dgm:spPr/>
    </dgm:pt>
    <dgm:pt modelId="{59616A9B-2EEC-482A-A90B-C37A1FCB2DB5}" type="pres">
      <dgm:prSet presAssocID="{D741B50F-A0A0-4ED4-BDF6-2827A083F956}" presName="children" presStyleCnt="0"/>
      <dgm:spPr/>
    </dgm:pt>
    <dgm:pt modelId="{EC544F07-0432-48DA-9CDB-33F5ECD73C7E}" type="pres">
      <dgm:prSet presAssocID="{D741B50F-A0A0-4ED4-BDF6-2827A083F956}" presName="child1group" presStyleCnt="0"/>
      <dgm:spPr/>
    </dgm:pt>
    <dgm:pt modelId="{F86E6837-5307-49E0-9847-6F19FD28F318}" type="pres">
      <dgm:prSet presAssocID="{D741B50F-A0A0-4ED4-BDF6-2827A083F956}" presName="child1" presStyleLbl="bgAcc1" presStyleIdx="0" presStyleCnt="4"/>
      <dgm:spPr/>
    </dgm:pt>
    <dgm:pt modelId="{EE43CF23-A151-4B2C-9A1B-420EC75A5EBC}" type="pres">
      <dgm:prSet presAssocID="{D741B50F-A0A0-4ED4-BDF6-2827A083F956}" presName="child1Text" presStyleLbl="bgAcc1" presStyleIdx="0" presStyleCnt="4">
        <dgm:presLayoutVars>
          <dgm:bulletEnabled val="1"/>
        </dgm:presLayoutVars>
      </dgm:prSet>
      <dgm:spPr/>
    </dgm:pt>
    <dgm:pt modelId="{501A85B6-12BE-4B37-88A9-EEBD88E4CD26}" type="pres">
      <dgm:prSet presAssocID="{D741B50F-A0A0-4ED4-BDF6-2827A083F956}" presName="child2group" presStyleCnt="0"/>
      <dgm:spPr/>
    </dgm:pt>
    <dgm:pt modelId="{38FBF497-4D93-4184-B86D-79C48F12B015}" type="pres">
      <dgm:prSet presAssocID="{D741B50F-A0A0-4ED4-BDF6-2827A083F956}" presName="child2" presStyleLbl="bgAcc1" presStyleIdx="1" presStyleCnt="4"/>
      <dgm:spPr/>
    </dgm:pt>
    <dgm:pt modelId="{1A62ACEC-EFD8-4523-8819-180915DD38E0}" type="pres">
      <dgm:prSet presAssocID="{D741B50F-A0A0-4ED4-BDF6-2827A083F956}" presName="child2Text" presStyleLbl="bgAcc1" presStyleIdx="1" presStyleCnt="4">
        <dgm:presLayoutVars>
          <dgm:bulletEnabled val="1"/>
        </dgm:presLayoutVars>
      </dgm:prSet>
      <dgm:spPr/>
    </dgm:pt>
    <dgm:pt modelId="{15F3F707-04BA-486F-ABFD-AC1F03E2D2CA}" type="pres">
      <dgm:prSet presAssocID="{D741B50F-A0A0-4ED4-BDF6-2827A083F956}" presName="child3group" presStyleCnt="0"/>
      <dgm:spPr/>
    </dgm:pt>
    <dgm:pt modelId="{C1235145-1331-4FCD-87AA-9F340A8DF2D1}" type="pres">
      <dgm:prSet presAssocID="{D741B50F-A0A0-4ED4-BDF6-2827A083F956}" presName="child3" presStyleLbl="bgAcc1" presStyleIdx="2" presStyleCnt="4"/>
      <dgm:spPr/>
    </dgm:pt>
    <dgm:pt modelId="{BF108F03-FEB2-4C79-9CED-36FED0982F17}" type="pres">
      <dgm:prSet presAssocID="{D741B50F-A0A0-4ED4-BDF6-2827A083F956}" presName="child3Text" presStyleLbl="bgAcc1" presStyleIdx="2" presStyleCnt="4">
        <dgm:presLayoutVars>
          <dgm:bulletEnabled val="1"/>
        </dgm:presLayoutVars>
      </dgm:prSet>
      <dgm:spPr/>
    </dgm:pt>
    <dgm:pt modelId="{FA43B66F-5B6B-48DE-B780-004F113E2785}" type="pres">
      <dgm:prSet presAssocID="{D741B50F-A0A0-4ED4-BDF6-2827A083F956}" presName="child4group" presStyleCnt="0"/>
      <dgm:spPr/>
    </dgm:pt>
    <dgm:pt modelId="{19FB7F20-3E08-45F2-BC53-A2C4C7A642AE}" type="pres">
      <dgm:prSet presAssocID="{D741B50F-A0A0-4ED4-BDF6-2827A083F956}" presName="child4" presStyleLbl="bgAcc1" presStyleIdx="3" presStyleCnt="4"/>
      <dgm:spPr/>
    </dgm:pt>
    <dgm:pt modelId="{DAAB3680-04C9-434B-B888-17E43C6455BC}" type="pres">
      <dgm:prSet presAssocID="{D741B50F-A0A0-4ED4-BDF6-2827A083F956}" presName="child4Text" presStyleLbl="bgAcc1" presStyleIdx="3" presStyleCnt="4">
        <dgm:presLayoutVars>
          <dgm:bulletEnabled val="1"/>
        </dgm:presLayoutVars>
      </dgm:prSet>
      <dgm:spPr/>
    </dgm:pt>
    <dgm:pt modelId="{60EB1622-A211-4F0F-99E5-88FF286B5C13}" type="pres">
      <dgm:prSet presAssocID="{D741B50F-A0A0-4ED4-BDF6-2827A083F956}" presName="childPlaceholder" presStyleCnt="0"/>
      <dgm:spPr/>
    </dgm:pt>
    <dgm:pt modelId="{B32D72EB-DB82-45AA-8572-559F6D885EDC}" type="pres">
      <dgm:prSet presAssocID="{D741B50F-A0A0-4ED4-BDF6-2827A083F956}" presName="circle" presStyleCnt="0"/>
      <dgm:spPr/>
    </dgm:pt>
    <dgm:pt modelId="{9D9FBF76-6824-423E-B4DE-414B47896B85}" type="pres">
      <dgm:prSet presAssocID="{D741B50F-A0A0-4ED4-BDF6-2827A083F956}" presName="quadrant1" presStyleLbl="node1" presStyleIdx="0" presStyleCnt="4">
        <dgm:presLayoutVars>
          <dgm:chMax val="1"/>
          <dgm:bulletEnabled val="1"/>
        </dgm:presLayoutVars>
      </dgm:prSet>
      <dgm:spPr/>
    </dgm:pt>
    <dgm:pt modelId="{7FEC0DB2-3DDD-4A79-B19D-703DFB30894D}" type="pres">
      <dgm:prSet presAssocID="{D741B50F-A0A0-4ED4-BDF6-2827A083F956}" presName="quadrant2" presStyleLbl="node1" presStyleIdx="1" presStyleCnt="4">
        <dgm:presLayoutVars>
          <dgm:chMax val="1"/>
          <dgm:bulletEnabled val="1"/>
        </dgm:presLayoutVars>
      </dgm:prSet>
      <dgm:spPr/>
    </dgm:pt>
    <dgm:pt modelId="{97B144EC-376B-4F20-9ADB-73A3EC6C07B5}" type="pres">
      <dgm:prSet presAssocID="{D741B50F-A0A0-4ED4-BDF6-2827A083F956}" presName="quadrant3" presStyleLbl="node1" presStyleIdx="2" presStyleCnt="4">
        <dgm:presLayoutVars>
          <dgm:chMax val="1"/>
          <dgm:bulletEnabled val="1"/>
        </dgm:presLayoutVars>
      </dgm:prSet>
      <dgm:spPr/>
    </dgm:pt>
    <dgm:pt modelId="{299D4934-91C1-4CD4-915A-EC210A258F7B}" type="pres">
      <dgm:prSet presAssocID="{D741B50F-A0A0-4ED4-BDF6-2827A083F956}" presName="quadrant4" presStyleLbl="node1" presStyleIdx="3" presStyleCnt="4">
        <dgm:presLayoutVars>
          <dgm:chMax val="1"/>
          <dgm:bulletEnabled val="1"/>
        </dgm:presLayoutVars>
      </dgm:prSet>
      <dgm:spPr/>
    </dgm:pt>
    <dgm:pt modelId="{E198957E-500A-4B43-A711-5A4631612301}" type="pres">
      <dgm:prSet presAssocID="{D741B50F-A0A0-4ED4-BDF6-2827A083F956}" presName="quadrantPlaceholder" presStyleCnt="0"/>
      <dgm:spPr/>
    </dgm:pt>
    <dgm:pt modelId="{659FF287-6CDE-48C3-977B-8247D7C33245}" type="pres">
      <dgm:prSet presAssocID="{D741B50F-A0A0-4ED4-BDF6-2827A083F956}" presName="center1" presStyleLbl="fgShp" presStyleIdx="0" presStyleCnt="2"/>
      <dgm:spPr/>
    </dgm:pt>
    <dgm:pt modelId="{E0B57EAB-C658-4AC6-ABC1-623C43D12D49}" type="pres">
      <dgm:prSet presAssocID="{D741B50F-A0A0-4ED4-BDF6-2827A083F956}" presName="center2" presStyleLbl="fgShp" presStyleIdx="1" presStyleCnt="2"/>
      <dgm:spPr/>
    </dgm:pt>
  </dgm:ptLst>
  <dgm:cxnLst>
    <dgm:cxn modelId="{63B28914-C675-410E-BE47-669EC9094B86}" srcId="{D741B50F-A0A0-4ED4-BDF6-2827A083F956}" destId="{4C85BE96-6A3A-49F9-ACBE-784F527641A4}" srcOrd="0" destOrd="0" parTransId="{C31C490C-42FC-4BEC-8753-0ABB6C77DCB4}" sibTransId="{9DC96003-7511-4CDB-80C8-0F5085AAF56E}"/>
    <dgm:cxn modelId="{BD8490DA-7C34-4535-9985-001515AD5561}" srcId="{D741B50F-A0A0-4ED4-BDF6-2827A083F956}" destId="{87BF2C4D-40CF-416B-8BA8-3BCA9E1A3F04}" srcOrd="1" destOrd="0" parTransId="{B4271244-287C-4206-B1A1-5E7F15ED09CF}" sibTransId="{0553825D-90BC-407C-B35B-A11928BD02DB}"/>
    <dgm:cxn modelId="{92FC0C38-88B0-467F-9BC8-751DA12FF477}" srcId="{4C85BE96-6A3A-49F9-ACBE-784F527641A4}" destId="{E85F162A-4D91-440E-84C3-CAD7806F08EC}" srcOrd="0" destOrd="0" parTransId="{A7E6E9B6-1A3C-4A68-B0D1-22DBAE4B0077}" sibTransId="{2261263B-DE18-499F-922A-F7B7C8F22579}"/>
    <dgm:cxn modelId="{E7B4E3F6-DA52-4290-89E6-44D6044E7025}" type="presOf" srcId="{BC675839-AE46-466D-9393-9B35F0A28891}" destId="{19FB7F20-3E08-45F2-BC53-A2C4C7A642AE}" srcOrd="0" destOrd="0" presId="urn:microsoft.com/office/officeart/2005/8/layout/cycle4"/>
    <dgm:cxn modelId="{DED13F24-25C4-499B-9BAE-772769DE2BCF}" srcId="{D741B50F-A0A0-4ED4-BDF6-2827A083F956}" destId="{92756503-757F-4A81-AE10-2C9E53EAE702}" srcOrd="3" destOrd="0" parTransId="{6BB82B4E-B42B-4B6D-BFFD-87557B64D212}" sibTransId="{011CB86F-8AD4-4FE7-8B7B-BAE8E1A88EA8}"/>
    <dgm:cxn modelId="{67F68DCB-E91F-49A0-A6ED-C2529A3E2FCA}" type="presOf" srcId="{CF465FE8-F09A-48C8-B7E0-07EEA7977F6A}" destId="{97B144EC-376B-4F20-9ADB-73A3EC6C07B5}" srcOrd="0" destOrd="0" presId="urn:microsoft.com/office/officeart/2005/8/layout/cycle4"/>
    <dgm:cxn modelId="{67592DA7-F12C-492F-836F-0F3FA4AF72D1}" type="presOf" srcId="{D741B50F-A0A0-4ED4-BDF6-2827A083F956}" destId="{3CB590EA-DBF2-4486-AE73-D0E22A5F6D7C}" srcOrd="0" destOrd="0" presId="urn:microsoft.com/office/officeart/2005/8/layout/cycle4"/>
    <dgm:cxn modelId="{F0C41AF0-4263-47F2-B431-FD3B1BA90F7E}" type="presOf" srcId="{87BF2C4D-40CF-416B-8BA8-3BCA9E1A3F04}" destId="{7FEC0DB2-3DDD-4A79-B19D-703DFB30894D}" srcOrd="0" destOrd="0" presId="urn:microsoft.com/office/officeart/2005/8/layout/cycle4"/>
    <dgm:cxn modelId="{E6B097CD-FD78-4D36-92D2-F6A74F0F95F5}" type="presOf" srcId="{E85F162A-4D91-440E-84C3-CAD7806F08EC}" destId="{F86E6837-5307-49E0-9847-6F19FD28F318}" srcOrd="0" destOrd="0" presId="urn:microsoft.com/office/officeart/2005/8/layout/cycle4"/>
    <dgm:cxn modelId="{B678187D-A206-45A9-B136-62DA07F8C0D9}" type="presOf" srcId="{D0B693F1-26CC-48A3-8907-CFFF7461D379}" destId="{C1235145-1331-4FCD-87AA-9F340A8DF2D1}" srcOrd="0" destOrd="0" presId="urn:microsoft.com/office/officeart/2005/8/layout/cycle4"/>
    <dgm:cxn modelId="{3617B34D-D9C0-482B-B694-13C6A6BEA906}" type="presOf" srcId="{ACAFF517-20AE-4B84-A7EE-4E150A159AE4}" destId="{38FBF497-4D93-4184-B86D-79C48F12B015}" srcOrd="0" destOrd="0" presId="urn:microsoft.com/office/officeart/2005/8/layout/cycle4"/>
    <dgm:cxn modelId="{30D51E7A-C9B0-4F74-9DAD-5C814362919E}" srcId="{CF465FE8-F09A-48C8-B7E0-07EEA7977F6A}" destId="{D0B693F1-26CC-48A3-8907-CFFF7461D379}" srcOrd="0" destOrd="0" parTransId="{699A3D9D-03CD-4EC8-A1BA-3029A47378FB}" sibTransId="{10FD5558-C86D-4082-9933-A562F9D39237}"/>
    <dgm:cxn modelId="{8DA7F703-F71F-4FEF-9113-F8E5C59870AC}" type="presOf" srcId="{4C85BE96-6A3A-49F9-ACBE-784F527641A4}" destId="{9D9FBF76-6824-423E-B4DE-414B47896B85}" srcOrd="0" destOrd="0" presId="urn:microsoft.com/office/officeart/2005/8/layout/cycle4"/>
    <dgm:cxn modelId="{C192708E-B5A9-4127-ACDF-96EE5AECD585}" type="presOf" srcId="{ACAFF517-20AE-4B84-A7EE-4E150A159AE4}" destId="{1A62ACEC-EFD8-4523-8819-180915DD38E0}" srcOrd="1" destOrd="0" presId="urn:microsoft.com/office/officeart/2005/8/layout/cycle4"/>
    <dgm:cxn modelId="{3D73194F-F921-4FE7-91EF-DA1D1CF9CA59}" srcId="{92756503-757F-4A81-AE10-2C9E53EAE702}" destId="{BC675839-AE46-466D-9393-9B35F0A28891}" srcOrd="0" destOrd="0" parTransId="{70AFB318-2281-4E50-99DD-49D846CF2BB5}" sibTransId="{6400EA53-C07E-4DDF-BACE-0F619F79A014}"/>
    <dgm:cxn modelId="{1EB98763-0A4D-402F-9125-B95DBC0DD938}" type="presOf" srcId="{BC675839-AE46-466D-9393-9B35F0A28891}" destId="{DAAB3680-04C9-434B-B888-17E43C6455BC}" srcOrd="1" destOrd="0" presId="urn:microsoft.com/office/officeart/2005/8/layout/cycle4"/>
    <dgm:cxn modelId="{C096BCFC-9F1E-4FCC-AAEB-1BE4EB74A77F}" srcId="{D741B50F-A0A0-4ED4-BDF6-2827A083F956}" destId="{CF465FE8-F09A-48C8-B7E0-07EEA7977F6A}" srcOrd="2" destOrd="0" parTransId="{781235A3-150B-4E1B-80D8-90C743186E9C}" sibTransId="{871B09A6-C61B-498F-926E-7F266BC59C88}"/>
    <dgm:cxn modelId="{CCFDECA6-1555-4DA7-AD09-CB02806497B5}" srcId="{87BF2C4D-40CF-416B-8BA8-3BCA9E1A3F04}" destId="{ACAFF517-20AE-4B84-A7EE-4E150A159AE4}" srcOrd="0" destOrd="0" parTransId="{09E71772-3776-477B-983E-C50530FC7FDB}" sibTransId="{960E15FD-E25B-4C5E-8C11-6D89F413F6CB}"/>
    <dgm:cxn modelId="{41CB1712-8A16-47B0-9742-CA71CFD100D8}" type="presOf" srcId="{92756503-757F-4A81-AE10-2C9E53EAE702}" destId="{299D4934-91C1-4CD4-915A-EC210A258F7B}" srcOrd="0" destOrd="0" presId="urn:microsoft.com/office/officeart/2005/8/layout/cycle4"/>
    <dgm:cxn modelId="{6CF4B88F-422F-427A-BB22-7B2B5E0CDA18}" type="presOf" srcId="{E85F162A-4D91-440E-84C3-CAD7806F08EC}" destId="{EE43CF23-A151-4B2C-9A1B-420EC75A5EBC}" srcOrd="1" destOrd="0" presId="urn:microsoft.com/office/officeart/2005/8/layout/cycle4"/>
    <dgm:cxn modelId="{5A2CEA79-75ED-4A8D-8E19-49F4242B434B}" type="presOf" srcId="{D0B693F1-26CC-48A3-8907-CFFF7461D379}" destId="{BF108F03-FEB2-4C79-9CED-36FED0982F17}" srcOrd="1" destOrd="0" presId="urn:microsoft.com/office/officeart/2005/8/layout/cycle4"/>
    <dgm:cxn modelId="{9228617B-FCFB-4949-A2BA-1B12E2D5D16F}" type="presParOf" srcId="{3CB590EA-DBF2-4486-AE73-D0E22A5F6D7C}" destId="{59616A9B-2EEC-482A-A90B-C37A1FCB2DB5}" srcOrd="0" destOrd="0" presId="urn:microsoft.com/office/officeart/2005/8/layout/cycle4"/>
    <dgm:cxn modelId="{012894AD-A7FF-4506-B9FC-47446A6A449B}" type="presParOf" srcId="{59616A9B-2EEC-482A-A90B-C37A1FCB2DB5}" destId="{EC544F07-0432-48DA-9CDB-33F5ECD73C7E}" srcOrd="0" destOrd="0" presId="urn:microsoft.com/office/officeart/2005/8/layout/cycle4"/>
    <dgm:cxn modelId="{E1F27565-F181-4D16-97BC-B02D561765FE}" type="presParOf" srcId="{EC544F07-0432-48DA-9CDB-33F5ECD73C7E}" destId="{F86E6837-5307-49E0-9847-6F19FD28F318}" srcOrd="0" destOrd="0" presId="urn:microsoft.com/office/officeart/2005/8/layout/cycle4"/>
    <dgm:cxn modelId="{A8925E3E-B052-40C9-9C42-04515D8028EE}" type="presParOf" srcId="{EC544F07-0432-48DA-9CDB-33F5ECD73C7E}" destId="{EE43CF23-A151-4B2C-9A1B-420EC75A5EBC}" srcOrd="1" destOrd="0" presId="urn:microsoft.com/office/officeart/2005/8/layout/cycle4"/>
    <dgm:cxn modelId="{8F195426-B91B-44E1-955E-A86BB81C20CB}" type="presParOf" srcId="{59616A9B-2EEC-482A-A90B-C37A1FCB2DB5}" destId="{501A85B6-12BE-4B37-88A9-EEBD88E4CD26}" srcOrd="1" destOrd="0" presId="urn:microsoft.com/office/officeart/2005/8/layout/cycle4"/>
    <dgm:cxn modelId="{681EFCE4-6334-469B-8DAC-A269B438EE10}" type="presParOf" srcId="{501A85B6-12BE-4B37-88A9-EEBD88E4CD26}" destId="{38FBF497-4D93-4184-B86D-79C48F12B015}" srcOrd="0" destOrd="0" presId="urn:microsoft.com/office/officeart/2005/8/layout/cycle4"/>
    <dgm:cxn modelId="{5847DD33-DAF1-44AB-AF99-1E7C68FEA0FB}" type="presParOf" srcId="{501A85B6-12BE-4B37-88A9-EEBD88E4CD26}" destId="{1A62ACEC-EFD8-4523-8819-180915DD38E0}" srcOrd="1" destOrd="0" presId="urn:microsoft.com/office/officeart/2005/8/layout/cycle4"/>
    <dgm:cxn modelId="{6A1C006F-FFF1-4E02-8253-78A4D38A9E40}" type="presParOf" srcId="{59616A9B-2EEC-482A-A90B-C37A1FCB2DB5}" destId="{15F3F707-04BA-486F-ABFD-AC1F03E2D2CA}" srcOrd="2" destOrd="0" presId="urn:microsoft.com/office/officeart/2005/8/layout/cycle4"/>
    <dgm:cxn modelId="{AB47FCC4-3B0D-45F0-B0D2-B7BDB647390C}" type="presParOf" srcId="{15F3F707-04BA-486F-ABFD-AC1F03E2D2CA}" destId="{C1235145-1331-4FCD-87AA-9F340A8DF2D1}" srcOrd="0" destOrd="0" presId="urn:microsoft.com/office/officeart/2005/8/layout/cycle4"/>
    <dgm:cxn modelId="{84A373F7-93E6-427E-935D-D7D345116F45}" type="presParOf" srcId="{15F3F707-04BA-486F-ABFD-AC1F03E2D2CA}" destId="{BF108F03-FEB2-4C79-9CED-36FED0982F17}" srcOrd="1" destOrd="0" presId="urn:microsoft.com/office/officeart/2005/8/layout/cycle4"/>
    <dgm:cxn modelId="{95E9F016-C506-4118-A427-F0F1EEE31DE3}" type="presParOf" srcId="{59616A9B-2EEC-482A-A90B-C37A1FCB2DB5}" destId="{FA43B66F-5B6B-48DE-B780-004F113E2785}" srcOrd="3" destOrd="0" presId="urn:microsoft.com/office/officeart/2005/8/layout/cycle4"/>
    <dgm:cxn modelId="{F2C6FE84-E93C-4A6A-A960-CD5292C394C8}" type="presParOf" srcId="{FA43B66F-5B6B-48DE-B780-004F113E2785}" destId="{19FB7F20-3E08-45F2-BC53-A2C4C7A642AE}" srcOrd="0" destOrd="0" presId="urn:microsoft.com/office/officeart/2005/8/layout/cycle4"/>
    <dgm:cxn modelId="{7284E645-72AB-4B49-B161-4108C6AA4CD8}" type="presParOf" srcId="{FA43B66F-5B6B-48DE-B780-004F113E2785}" destId="{DAAB3680-04C9-434B-B888-17E43C6455BC}" srcOrd="1" destOrd="0" presId="urn:microsoft.com/office/officeart/2005/8/layout/cycle4"/>
    <dgm:cxn modelId="{FF01A4EB-7968-4A1E-885D-02EC899F7A2E}" type="presParOf" srcId="{59616A9B-2EEC-482A-A90B-C37A1FCB2DB5}" destId="{60EB1622-A211-4F0F-99E5-88FF286B5C13}" srcOrd="4" destOrd="0" presId="urn:microsoft.com/office/officeart/2005/8/layout/cycle4"/>
    <dgm:cxn modelId="{CF75FEC4-7436-4A2B-9BEB-DC00ED855D26}" type="presParOf" srcId="{3CB590EA-DBF2-4486-AE73-D0E22A5F6D7C}" destId="{B32D72EB-DB82-45AA-8572-559F6D885EDC}" srcOrd="1" destOrd="0" presId="urn:microsoft.com/office/officeart/2005/8/layout/cycle4"/>
    <dgm:cxn modelId="{207DEBA6-6FCA-4A1C-B4C3-717CD4B70C49}" type="presParOf" srcId="{B32D72EB-DB82-45AA-8572-559F6D885EDC}" destId="{9D9FBF76-6824-423E-B4DE-414B47896B85}" srcOrd="0" destOrd="0" presId="urn:microsoft.com/office/officeart/2005/8/layout/cycle4"/>
    <dgm:cxn modelId="{A6466EDF-BF55-4F2C-B90C-E7E26471B097}" type="presParOf" srcId="{B32D72EB-DB82-45AA-8572-559F6D885EDC}" destId="{7FEC0DB2-3DDD-4A79-B19D-703DFB30894D}" srcOrd="1" destOrd="0" presId="urn:microsoft.com/office/officeart/2005/8/layout/cycle4"/>
    <dgm:cxn modelId="{57005684-2D9C-470A-A75B-600FFA43A352}" type="presParOf" srcId="{B32D72EB-DB82-45AA-8572-559F6D885EDC}" destId="{97B144EC-376B-4F20-9ADB-73A3EC6C07B5}" srcOrd="2" destOrd="0" presId="urn:microsoft.com/office/officeart/2005/8/layout/cycle4"/>
    <dgm:cxn modelId="{44836AE4-2D69-4BE2-8E21-83BCC743942A}" type="presParOf" srcId="{B32D72EB-DB82-45AA-8572-559F6D885EDC}" destId="{299D4934-91C1-4CD4-915A-EC210A258F7B}" srcOrd="3" destOrd="0" presId="urn:microsoft.com/office/officeart/2005/8/layout/cycle4"/>
    <dgm:cxn modelId="{8B852E70-7AB4-4F51-BE87-2BC7B72E9069}" type="presParOf" srcId="{B32D72EB-DB82-45AA-8572-559F6D885EDC}" destId="{E198957E-500A-4B43-A711-5A4631612301}" srcOrd="4" destOrd="0" presId="urn:microsoft.com/office/officeart/2005/8/layout/cycle4"/>
    <dgm:cxn modelId="{1310508E-A405-40E7-B390-5D756C284593}" type="presParOf" srcId="{3CB590EA-DBF2-4486-AE73-D0E22A5F6D7C}" destId="{659FF287-6CDE-48C3-977B-8247D7C33245}" srcOrd="2" destOrd="0" presId="urn:microsoft.com/office/officeart/2005/8/layout/cycle4"/>
    <dgm:cxn modelId="{637ACA3D-EAD9-44EC-87BA-A67536C2F0A1}" type="presParOf" srcId="{3CB590EA-DBF2-4486-AE73-D0E22A5F6D7C}" destId="{E0B57EAB-C658-4AC6-ABC1-623C43D12D49}"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D5175E-5CBA-4139-88B7-76108F2FBC18}"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DE823C83-F8F2-4847-8874-49020D163A97}">
      <dgm:prSet phldrT="[文本]"/>
      <dgm:spPr/>
      <dgm:t>
        <a:bodyPr/>
        <a:lstStyle/>
        <a:p>
          <a:r>
            <a:rPr lang="zh-CN" altLang="en-US" dirty="0"/>
            <a:t>系统功能</a:t>
          </a:r>
        </a:p>
      </dgm:t>
    </dgm:pt>
    <dgm:pt modelId="{377955F2-6B69-44D9-8D09-28EE50F103AC}" type="parTrans" cxnId="{4BD5D8FF-92DB-4B15-9FAF-D0F58C3A013E}">
      <dgm:prSet/>
      <dgm:spPr/>
      <dgm:t>
        <a:bodyPr/>
        <a:lstStyle/>
        <a:p>
          <a:endParaRPr lang="zh-CN" altLang="en-US"/>
        </a:p>
      </dgm:t>
    </dgm:pt>
    <dgm:pt modelId="{AE6F4D4E-DDAD-4BDE-AE81-C3D60828D274}" type="sibTrans" cxnId="{4BD5D8FF-92DB-4B15-9FAF-D0F58C3A013E}">
      <dgm:prSet/>
      <dgm:spPr/>
      <dgm:t>
        <a:bodyPr/>
        <a:lstStyle/>
        <a:p>
          <a:endParaRPr lang="zh-CN" altLang="en-US"/>
        </a:p>
      </dgm:t>
    </dgm:pt>
    <dgm:pt modelId="{77F156C4-2215-455A-B49B-5DBB2740C849}">
      <dgm:prSet phldrT="[文本]"/>
      <dgm:spPr/>
      <dgm:t>
        <a:bodyPr/>
        <a:lstStyle/>
        <a:p>
          <a:r>
            <a:rPr lang="zh-CN" altLang="en-US" dirty="0"/>
            <a:t>数据导入</a:t>
          </a:r>
        </a:p>
      </dgm:t>
    </dgm:pt>
    <dgm:pt modelId="{7B623ED7-FA8D-4993-B1CF-9C94B355A38E}" type="parTrans" cxnId="{EAC9572A-8639-4621-931C-E16EBBAF7390}">
      <dgm:prSet/>
      <dgm:spPr/>
      <dgm:t>
        <a:bodyPr/>
        <a:lstStyle/>
        <a:p>
          <a:endParaRPr lang="zh-CN" altLang="en-US"/>
        </a:p>
      </dgm:t>
    </dgm:pt>
    <dgm:pt modelId="{7612C63E-2778-451F-923B-8B5052A8E9E0}" type="sibTrans" cxnId="{EAC9572A-8639-4621-931C-E16EBBAF7390}">
      <dgm:prSet/>
      <dgm:spPr/>
      <dgm:t>
        <a:bodyPr/>
        <a:lstStyle/>
        <a:p>
          <a:endParaRPr lang="zh-CN" altLang="en-US"/>
        </a:p>
      </dgm:t>
    </dgm:pt>
    <dgm:pt modelId="{947BBB52-E1D6-43C1-B58B-A13271182916}">
      <dgm:prSet phldrT="[文本]"/>
      <dgm:spPr/>
      <dgm:t>
        <a:bodyPr/>
        <a:lstStyle/>
        <a:p>
          <a:r>
            <a:rPr lang="zh-CN" altLang="en-US" dirty="0"/>
            <a:t>数据计算</a:t>
          </a:r>
        </a:p>
      </dgm:t>
    </dgm:pt>
    <dgm:pt modelId="{C4886E1A-3C5D-4BC8-942F-8031E7FB064A}" type="parTrans" cxnId="{1575FEFF-0995-400B-A175-6684737453A8}">
      <dgm:prSet/>
      <dgm:spPr/>
      <dgm:t>
        <a:bodyPr/>
        <a:lstStyle/>
        <a:p>
          <a:endParaRPr lang="zh-CN" altLang="en-US"/>
        </a:p>
      </dgm:t>
    </dgm:pt>
    <dgm:pt modelId="{17DC6DB0-B154-4AF7-9841-DA39627B74D6}" type="sibTrans" cxnId="{1575FEFF-0995-400B-A175-6684737453A8}">
      <dgm:prSet/>
      <dgm:spPr/>
      <dgm:t>
        <a:bodyPr/>
        <a:lstStyle/>
        <a:p>
          <a:endParaRPr lang="zh-CN" altLang="en-US"/>
        </a:p>
      </dgm:t>
    </dgm:pt>
    <dgm:pt modelId="{8ECBE0BD-8929-4425-81D0-961EA4D35E69}">
      <dgm:prSet phldrT="[文本]"/>
      <dgm:spPr/>
      <dgm:t>
        <a:bodyPr/>
        <a:lstStyle/>
        <a:p>
          <a:r>
            <a:rPr lang="zh-CN" altLang="en-US" dirty="0"/>
            <a:t>数据查询</a:t>
          </a:r>
        </a:p>
      </dgm:t>
    </dgm:pt>
    <dgm:pt modelId="{FC62D583-2683-4934-BA1F-0633861988A9}" type="parTrans" cxnId="{273CD3BF-DE51-4711-8D28-701D3FBF9C77}">
      <dgm:prSet/>
      <dgm:spPr/>
      <dgm:t>
        <a:bodyPr/>
        <a:lstStyle/>
        <a:p>
          <a:endParaRPr lang="zh-CN" altLang="en-US"/>
        </a:p>
      </dgm:t>
    </dgm:pt>
    <dgm:pt modelId="{25B2F5E7-4798-41ED-983A-7AC609092D17}" type="sibTrans" cxnId="{273CD3BF-DE51-4711-8D28-701D3FBF9C77}">
      <dgm:prSet/>
      <dgm:spPr/>
      <dgm:t>
        <a:bodyPr/>
        <a:lstStyle/>
        <a:p>
          <a:endParaRPr lang="zh-CN" altLang="en-US"/>
        </a:p>
      </dgm:t>
    </dgm:pt>
    <dgm:pt modelId="{42D7C5AA-EAEA-4CAE-9EFE-DD461B3EC0F3}">
      <dgm:prSet phldrT="[文本]"/>
      <dgm:spPr/>
      <dgm:t>
        <a:bodyPr/>
        <a:lstStyle/>
        <a:p>
          <a:r>
            <a:rPr lang="zh-CN" altLang="en-US" dirty="0"/>
            <a:t>结果展示</a:t>
          </a:r>
        </a:p>
      </dgm:t>
    </dgm:pt>
    <dgm:pt modelId="{4B2409D2-EF84-493D-9B75-3456F2716D16}" type="parTrans" cxnId="{463C0176-A2FB-421C-8062-A1EBA78533D8}">
      <dgm:prSet/>
      <dgm:spPr/>
      <dgm:t>
        <a:bodyPr/>
        <a:lstStyle/>
        <a:p>
          <a:endParaRPr lang="zh-CN" altLang="en-US"/>
        </a:p>
      </dgm:t>
    </dgm:pt>
    <dgm:pt modelId="{93BDB6C8-4C37-46DA-B7E1-25920B8B267F}" type="sibTrans" cxnId="{463C0176-A2FB-421C-8062-A1EBA78533D8}">
      <dgm:prSet/>
      <dgm:spPr/>
      <dgm:t>
        <a:bodyPr/>
        <a:lstStyle/>
        <a:p>
          <a:endParaRPr lang="zh-CN" altLang="en-US"/>
        </a:p>
      </dgm:t>
    </dgm:pt>
    <dgm:pt modelId="{519E0AD7-3FA5-41FE-B078-E60605DEAA2D}">
      <dgm:prSet phldrT="[文本]"/>
      <dgm:spPr/>
      <dgm:t>
        <a:bodyPr/>
        <a:lstStyle/>
        <a:p>
          <a:r>
            <a:rPr lang="zh-CN" altLang="en-US" dirty="0"/>
            <a:t>系统管理</a:t>
          </a:r>
        </a:p>
      </dgm:t>
    </dgm:pt>
    <dgm:pt modelId="{2308D51D-B9C2-4630-9EDC-DE9ED77C0198}" type="parTrans" cxnId="{191C30B7-3D85-43CD-9CF7-EAA464E212FF}">
      <dgm:prSet/>
      <dgm:spPr/>
      <dgm:t>
        <a:bodyPr/>
        <a:lstStyle/>
        <a:p>
          <a:endParaRPr lang="zh-CN" altLang="en-US"/>
        </a:p>
      </dgm:t>
    </dgm:pt>
    <dgm:pt modelId="{8A611375-7C61-4124-A6E9-E97CBE5A629E}" type="sibTrans" cxnId="{191C30B7-3D85-43CD-9CF7-EAA464E212FF}">
      <dgm:prSet/>
      <dgm:spPr/>
      <dgm:t>
        <a:bodyPr/>
        <a:lstStyle/>
        <a:p>
          <a:endParaRPr lang="zh-CN" altLang="en-US"/>
        </a:p>
      </dgm:t>
    </dgm:pt>
    <dgm:pt modelId="{F22DA541-C090-4C4C-A37D-EEDAB926BEDF}" type="pres">
      <dgm:prSet presAssocID="{7ED5175E-5CBA-4139-88B7-76108F2FBC18}" presName="cycle" presStyleCnt="0">
        <dgm:presLayoutVars>
          <dgm:chMax val="1"/>
          <dgm:dir/>
          <dgm:animLvl val="ctr"/>
          <dgm:resizeHandles val="exact"/>
        </dgm:presLayoutVars>
      </dgm:prSet>
      <dgm:spPr/>
    </dgm:pt>
    <dgm:pt modelId="{26B7A3F7-B331-468D-937D-91F66D20E0C2}" type="pres">
      <dgm:prSet presAssocID="{DE823C83-F8F2-4847-8874-49020D163A97}" presName="centerShape" presStyleLbl="node0" presStyleIdx="0" presStyleCnt="1" custLinFactNeighborX="-3254" custLinFactNeighborY="-3688"/>
      <dgm:spPr/>
    </dgm:pt>
    <dgm:pt modelId="{5B4E3659-ABC4-438A-A80F-ADF94B1EB04C}" type="pres">
      <dgm:prSet presAssocID="{7B623ED7-FA8D-4993-B1CF-9C94B355A38E}" presName="Name9" presStyleLbl="parChTrans1D2" presStyleIdx="0" presStyleCnt="5"/>
      <dgm:spPr/>
    </dgm:pt>
    <dgm:pt modelId="{88212732-C0C6-4E51-BD8B-9D806C9097B2}" type="pres">
      <dgm:prSet presAssocID="{7B623ED7-FA8D-4993-B1CF-9C94B355A38E}" presName="connTx" presStyleLbl="parChTrans1D2" presStyleIdx="0" presStyleCnt="5"/>
      <dgm:spPr/>
    </dgm:pt>
    <dgm:pt modelId="{246C2039-2218-427F-A909-444EEBE00875}" type="pres">
      <dgm:prSet presAssocID="{77F156C4-2215-455A-B49B-5DBB2740C849}" presName="node" presStyleLbl="node1" presStyleIdx="0" presStyleCnt="5" custRadScaleRad="108212" custRadScaleInc="-6692">
        <dgm:presLayoutVars>
          <dgm:bulletEnabled val="1"/>
        </dgm:presLayoutVars>
      </dgm:prSet>
      <dgm:spPr/>
    </dgm:pt>
    <dgm:pt modelId="{F0C52251-1689-4A7B-B80E-19CED40975BC}" type="pres">
      <dgm:prSet presAssocID="{C4886E1A-3C5D-4BC8-942F-8031E7FB064A}" presName="Name9" presStyleLbl="parChTrans1D2" presStyleIdx="1" presStyleCnt="5"/>
      <dgm:spPr/>
    </dgm:pt>
    <dgm:pt modelId="{F73A08BA-2BC9-4B13-B6E1-AAAC0201E661}" type="pres">
      <dgm:prSet presAssocID="{C4886E1A-3C5D-4BC8-942F-8031E7FB064A}" presName="connTx" presStyleLbl="parChTrans1D2" presStyleIdx="1" presStyleCnt="5"/>
      <dgm:spPr/>
    </dgm:pt>
    <dgm:pt modelId="{B4700BC9-1E66-470D-B587-05BF9841BD78}" type="pres">
      <dgm:prSet presAssocID="{947BBB52-E1D6-43C1-B58B-A13271182916}" presName="node" presStyleLbl="node1" presStyleIdx="1" presStyleCnt="5" custRadScaleRad="102862" custRadScaleInc="649">
        <dgm:presLayoutVars>
          <dgm:bulletEnabled val="1"/>
        </dgm:presLayoutVars>
      </dgm:prSet>
      <dgm:spPr/>
    </dgm:pt>
    <dgm:pt modelId="{C637C5D6-0E82-4977-A1D5-307199FE7614}" type="pres">
      <dgm:prSet presAssocID="{FC62D583-2683-4934-BA1F-0633861988A9}" presName="Name9" presStyleLbl="parChTrans1D2" presStyleIdx="2" presStyleCnt="5"/>
      <dgm:spPr/>
    </dgm:pt>
    <dgm:pt modelId="{58F4EB4C-C363-4023-A87F-92E2F3156D78}" type="pres">
      <dgm:prSet presAssocID="{FC62D583-2683-4934-BA1F-0633861988A9}" presName="connTx" presStyleLbl="parChTrans1D2" presStyleIdx="2" presStyleCnt="5"/>
      <dgm:spPr/>
    </dgm:pt>
    <dgm:pt modelId="{10013E02-223A-4D06-A88D-17DDB5C78DCD}" type="pres">
      <dgm:prSet presAssocID="{8ECBE0BD-8929-4425-81D0-961EA4D35E69}" presName="node" presStyleLbl="node1" presStyleIdx="2" presStyleCnt="5" custRadScaleRad="108010" custRadScaleInc="-15058">
        <dgm:presLayoutVars>
          <dgm:bulletEnabled val="1"/>
        </dgm:presLayoutVars>
      </dgm:prSet>
      <dgm:spPr/>
    </dgm:pt>
    <dgm:pt modelId="{0126DC94-E066-4803-AFAA-EC163CC3DE12}" type="pres">
      <dgm:prSet presAssocID="{2308D51D-B9C2-4630-9EDC-DE9ED77C0198}" presName="Name9" presStyleLbl="parChTrans1D2" presStyleIdx="3" presStyleCnt="5"/>
      <dgm:spPr/>
    </dgm:pt>
    <dgm:pt modelId="{A29029CF-3684-4EF7-9675-1A5021CECE1D}" type="pres">
      <dgm:prSet presAssocID="{2308D51D-B9C2-4630-9EDC-DE9ED77C0198}" presName="connTx" presStyleLbl="parChTrans1D2" presStyleIdx="3" presStyleCnt="5"/>
      <dgm:spPr/>
    </dgm:pt>
    <dgm:pt modelId="{7B087B33-22A8-4F6F-B2CB-2B03094681E1}" type="pres">
      <dgm:prSet presAssocID="{519E0AD7-3FA5-41FE-B078-E60605DEAA2D}" presName="node" presStyleLbl="node1" presStyleIdx="3" presStyleCnt="5" custRadScaleRad="117259" custRadScaleInc="191854">
        <dgm:presLayoutVars>
          <dgm:bulletEnabled val="1"/>
        </dgm:presLayoutVars>
      </dgm:prSet>
      <dgm:spPr/>
    </dgm:pt>
    <dgm:pt modelId="{3412A6DF-19E8-4CDC-A0F6-3EF1C0662A09}" type="pres">
      <dgm:prSet presAssocID="{4B2409D2-EF84-493D-9B75-3456F2716D16}" presName="Name9" presStyleLbl="parChTrans1D2" presStyleIdx="4" presStyleCnt="5"/>
      <dgm:spPr/>
    </dgm:pt>
    <dgm:pt modelId="{8CDAAA73-B0C2-4B10-AABD-021166BC618B}" type="pres">
      <dgm:prSet presAssocID="{4B2409D2-EF84-493D-9B75-3456F2716D16}" presName="connTx" presStyleLbl="parChTrans1D2" presStyleIdx="4" presStyleCnt="5"/>
      <dgm:spPr/>
    </dgm:pt>
    <dgm:pt modelId="{872F6939-4EEE-435B-811A-6D6EDFB04FB4}" type="pres">
      <dgm:prSet presAssocID="{42D7C5AA-EAEA-4CAE-9EFE-DD461B3EC0F3}" presName="node" presStyleLbl="node1" presStyleIdx="4" presStyleCnt="5" custRadScaleRad="112805" custRadScaleInc="-174586">
        <dgm:presLayoutVars>
          <dgm:bulletEnabled val="1"/>
        </dgm:presLayoutVars>
      </dgm:prSet>
      <dgm:spPr/>
    </dgm:pt>
  </dgm:ptLst>
  <dgm:cxnLst>
    <dgm:cxn modelId="{D7FDBFE7-93EF-4E54-84A8-D2FBB9A9FC02}" type="presOf" srcId="{C4886E1A-3C5D-4BC8-942F-8031E7FB064A}" destId="{F73A08BA-2BC9-4B13-B6E1-AAAC0201E661}" srcOrd="1" destOrd="0" presId="urn:microsoft.com/office/officeart/2005/8/layout/radial1"/>
    <dgm:cxn modelId="{C2F25B51-0FBF-440D-A7C9-CB20B6AD7983}" type="presOf" srcId="{42D7C5AA-EAEA-4CAE-9EFE-DD461B3EC0F3}" destId="{872F6939-4EEE-435B-811A-6D6EDFB04FB4}" srcOrd="0" destOrd="0" presId="urn:microsoft.com/office/officeart/2005/8/layout/radial1"/>
    <dgm:cxn modelId="{2F065C43-EF3F-4022-B26E-B47009FA8AB4}" type="presOf" srcId="{4B2409D2-EF84-493D-9B75-3456F2716D16}" destId="{3412A6DF-19E8-4CDC-A0F6-3EF1C0662A09}" srcOrd="0" destOrd="0" presId="urn:microsoft.com/office/officeart/2005/8/layout/radial1"/>
    <dgm:cxn modelId="{1575FEFF-0995-400B-A175-6684737453A8}" srcId="{DE823C83-F8F2-4847-8874-49020D163A97}" destId="{947BBB52-E1D6-43C1-B58B-A13271182916}" srcOrd="1" destOrd="0" parTransId="{C4886E1A-3C5D-4BC8-942F-8031E7FB064A}" sibTransId="{17DC6DB0-B154-4AF7-9841-DA39627B74D6}"/>
    <dgm:cxn modelId="{EAC9572A-8639-4621-931C-E16EBBAF7390}" srcId="{DE823C83-F8F2-4847-8874-49020D163A97}" destId="{77F156C4-2215-455A-B49B-5DBB2740C849}" srcOrd="0" destOrd="0" parTransId="{7B623ED7-FA8D-4993-B1CF-9C94B355A38E}" sibTransId="{7612C63E-2778-451F-923B-8B5052A8E9E0}"/>
    <dgm:cxn modelId="{0B5CDF2B-413E-4D0F-AD2E-D0653FA3BE25}" type="presOf" srcId="{2308D51D-B9C2-4630-9EDC-DE9ED77C0198}" destId="{A29029CF-3684-4EF7-9675-1A5021CECE1D}" srcOrd="1" destOrd="0" presId="urn:microsoft.com/office/officeart/2005/8/layout/radial1"/>
    <dgm:cxn modelId="{BABF870D-7AA6-4483-AAAD-A0EE90311C9F}" type="presOf" srcId="{519E0AD7-3FA5-41FE-B078-E60605DEAA2D}" destId="{7B087B33-22A8-4F6F-B2CB-2B03094681E1}" srcOrd="0" destOrd="0" presId="urn:microsoft.com/office/officeart/2005/8/layout/radial1"/>
    <dgm:cxn modelId="{12D44AE4-FC94-4F05-9D1E-D35745403F34}" type="presOf" srcId="{4B2409D2-EF84-493D-9B75-3456F2716D16}" destId="{8CDAAA73-B0C2-4B10-AABD-021166BC618B}" srcOrd="1" destOrd="0" presId="urn:microsoft.com/office/officeart/2005/8/layout/radial1"/>
    <dgm:cxn modelId="{463C0176-A2FB-421C-8062-A1EBA78533D8}" srcId="{DE823C83-F8F2-4847-8874-49020D163A97}" destId="{42D7C5AA-EAEA-4CAE-9EFE-DD461B3EC0F3}" srcOrd="4" destOrd="0" parTransId="{4B2409D2-EF84-493D-9B75-3456F2716D16}" sibTransId="{93BDB6C8-4C37-46DA-B7E1-25920B8B267F}"/>
    <dgm:cxn modelId="{818CE0CA-B98D-4BE9-8848-AF5C70E4AF2F}" type="presOf" srcId="{FC62D583-2683-4934-BA1F-0633861988A9}" destId="{58F4EB4C-C363-4023-A87F-92E2F3156D78}" srcOrd="1" destOrd="0" presId="urn:microsoft.com/office/officeart/2005/8/layout/radial1"/>
    <dgm:cxn modelId="{5854ACD2-7A40-4EE2-9C3A-5F601C081DCF}" type="presOf" srcId="{947BBB52-E1D6-43C1-B58B-A13271182916}" destId="{B4700BC9-1E66-470D-B587-05BF9841BD78}" srcOrd="0" destOrd="0" presId="urn:microsoft.com/office/officeart/2005/8/layout/radial1"/>
    <dgm:cxn modelId="{9F4CDCE3-3C59-4876-AED4-2C0DB228B522}" type="presOf" srcId="{FC62D583-2683-4934-BA1F-0633861988A9}" destId="{C637C5D6-0E82-4977-A1D5-307199FE7614}" srcOrd="0" destOrd="0" presId="urn:microsoft.com/office/officeart/2005/8/layout/radial1"/>
    <dgm:cxn modelId="{99A854B8-8398-40B4-ACAA-F20393DDA3EE}" type="presOf" srcId="{7B623ED7-FA8D-4993-B1CF-9C94B355A38E}" destId="{88212732-C0C6-4E51-BD8B-9D806C9097B2}" srcOrd="1" destOrd="0" presId="urn:microsoft.com/office/officeart/2005/8/layout/radial1"/>
    <dgm:cxn modelId="{738A0362-AA67-45CB-8308-48A973877BC3}" type="presOf" srcId="{7ED5175E-5CBA-4139-88B7-76108F2FBC18}" destId="{F22DA541-C090-4C4C-A37D-EEDAB926BEDF}" srcOrd="0" destOrd="0" presId="urn:microsoft.com/office/officeart/2005/8/layout/radial1"/>
    <dgm:cxn modelId="{11CBB6E7-98CC-40F6-B7BF-38F3F81271EA}" type="presOf" srcId="{8ECBE0BD-8929-4425-81D0-961EA4D35E69}" destId="{10013E02-223A-4D06-A88D-17DDB5C78DCD}" srcOrd="0" destOrd="0" presId="urn:microsoft.com/office/officeart/2005/8/layout/radial1"/>
    <dgm:cxn modelId="{81DABF39-DE4E-4121-BCCC-058F4918C5D4}" type="presOf" srcId="{77F156C4-2215-455A-B49B-5DBB2740C849}" destId="{246C2039-2218-427F-A909-444EEBE00875}" srcOrd="0" destOrd="0" presId="urn:microsoft.com/office/officeart/2005/8/layout/radial1"/>
    <dgm:cxn modelId="{4BD5D8FF-92DB-4B15-9FAF-D0F58C3A013E}" srcId="{7ED5175E-5CBA-4139-88B7-76108F2FBC18}" destId="{DE823C83-F8F2-4847-8874-49020D163A97}" srcOrd="0" destOrd="0" parTransId="{377955F2-6B69-44D9-8D09-28EE50F103AC}" sibTransId="{AE6F4D4E-DDAD-4BDE-AE81-C3D60828D274}"/>
    <dgm:cxn modelId="{46638A81-66BB-4706-9D51-5DC2A6AB7654}" type="presOf" srcId="{DE823C83-F8F2-4847-8874-49020D163A97}" destId="{26B7A3F7-B331-468D-937D-91F66D20E0C2}" srcOrd="0" destOrd="0" presId="urn:microsoft.com/office/officeart/2005/8/layout/radial1"/>
    <dgm:cxn modelId="{F5E62344-F408-4C4E-A569-9480BF94D345}" type="presOf" srcId="{2308D51D-B9C2-4630-9EDC-DE9ED77C0198}" destId="{0126DC94-E066-4803-AFAA-EC163CC3DE12}" srcOrd="0" destOrd="0" presId="urn:microsoft.com/office/officeart/2005/8/layout/radial1"/>
    <dgm:cxn modelId="{1DE4D8DE-6585-4C87-8D17-471918493FBC}" type="presOf" srcId="{7B623ED7-FA8D-4993-B1CF-9C94B355A38E}" destId="{5B4E3659-ABC4-438A-A80F-ADF94B1EB04C}" srcOrd="0" destOrd="0" presId="urn:microsoft.com/office/officeart/2005/8/layout/radial1"/>
    <dgm:cxn modelId="{273CD3BF-DE51-4711-8D28-701D3FBF9C77}" srcId="{DE823C83-F8F2-4847-8874-49020D163A97}" destId="{8ECBE0BD-8929-4425-81D0-961EA4D35E69}" srcOrd="2" destOrd="0" parTransId="{FC62D583-2683-4934-BA1F-0633861988A9}" sibTransId="{25B2F5E7-4798-41ED-983A-7AC609092D17}"/>
    <dgm:cxn modelId="{4619E7BE-47D0-463F-9F09-CDFA09C1366D}" type="presOf" srcId="{C4886E1A-3C5D-4BC8-942F-8031E7FB064A}" destId="{F0C52251-1689-4A7B-B80E-19CED40975BC}" srcOrd="0" destOrd="0" presId="urn:microsoft.com/office/officeart/2005/8/layout/radial1"/>
    <dgm:cxn modelId="{191C30B7-3D85-43CD-9CF7-EAA464E212FF}" srcId="{DE823C83-F8F2-4847-8874-49020D163A97}" destId="{519E0AD7-3FA5-41FE-B078-E60605DEAA2D}" srcOrd="3" destOrd="0" parTransId="{2308D51D-B9C2-4630-9EDC-DE9ED77C0198}" sibTransId="{8A611375-7C61-4124-A6E9-E97CBE5A629E}"/>
    <dgm:cxn modelId="{015A3F31-D1CA-427C-9C5E-47E557D067B2}" type="presParOf" srcId="{F22DA541-C090-4C4C-A37D-EEDAB926BEDF}" destId="{26B7A3F7-B331-468D-937D-91F66D20E0C2}" srcOrd="0" destOrd="0" presId="urn:microsoft.com/office/officeart/2005/8/layout/radial1"/>
    <dgm:cxn modelId="{EF9A190B-E981-4FBF-9AF7-1C90949248CC}" type="presParOf" srcId="{F22DA541-C090-4C4C-A37D-EEDAB926BEDF}" destId="{5B4E3659-ABC4-438A-A80F-ADF94B1EB04C}" srcOrd="1" destOrd="0" presId="urn:microsoft.com/office/officeart/2005/8/layout/radial1"/>
    <dgm:cxn modelId="{F9825387-517F-42E0-B66C-C97C8A18EA4F}" type="presParOf" srcId="{5B4E3659-ABC4-438A-A80F-ADF94B1EB04C}" destId="{88212732-C0C6-4E51-BD8B-9D806C9097B2}" srcOrd="0" destOrd="0" presId="urn:microsoft.com/office/officeart/2005/8/layout/radial1"/>
    <dgm:cxn modelId="{827098ED-37F3-4B09-994D-E893B008C4FE}" type="presParOf" srcId="{F22DA541-C090-4C4C-A37D-EEDAB926BEDF}" destId="{246C2039-2218-427F-A909-444EEBE00875}" srcOrd="2" destOrd="0" presId="urn:microsoft.com/office/officeart/2005/8/layout/radial1"/>
    <dgm:cxn modelId="{A8BCB40C-B814-46C2-86EF-ABC520A0AC62}" type="presParOf" srcId="{F22DA541-C090-4C4C-A37D-EEDAB926BEDF}" destId="{F0C52251-1689-4A7B-B80E-19CED40975BC}" srcOrd="3" destOrd="0" presId="urn:microsoft.com/office/officeart/2005/8/layout/radial1"/>
    <dgm:cxn modelId="{25D1A8B5-D8BC-4978-8EAF-91F6623042DD}" type="presParOf" srcId="{F0C52251-1689-4A7B-B80E-19CED40975BC}" destId="{F73A08BA-2BC9-4B13-B6E1-AAAC0201E661}" srcOrd="0" destOrd="0" presId="urn:microsoft.com/office/officeart/2005/8/layout/radial1"/>
    <dgm:cxn modelId="{8141E509-BB3C-4262-93C4-FB3ABF7EAAF5}" type="presParOf" srcId="{F22DA541-C090-4C4C-A37D-EEDAB926BEDF}" destId="{B4700BC9-1E66-470D-B587-05BF9841BD78}" srcOrd="4" destOrd="0" presId="urn:microsoft.com/office/officeart/2005/8/layout/radial1"/>
    <dgm:cxn modelId="{F5303AE1-91CC-462B-8AD3-FCA203D9772A}" type="presParOf" srcId="{F22DA541-C090-4C4C-A37D-EEDAB926BEDF}" destId="{C637C5D6-0E82-4977-A1D5-307199FE7614}" srcOrd="5" destOrd="0" presId="urn:microsoft.com/office/officeart/2005/8/layout/radial1"/>
    <dgm:cxn modelId="{825CBB2C-B519-4B44-B18D-B67EEB2E3C42}" type="presParOf" srcId="{C637C5D6-0E82-4977-A1D5-307199FE7614}" destId="{58F4EB4C-C363-4023-A87F-92E2F3156D78}" srcOrd="0" destOrd="0" presId="urn:microsoft.com/office/officeart/2005/8/layout/radial1"/>
    <dgm:cxn modelId="{3816ECB9-F1D4-4E7F-B4FA-9290820B54BB}" type="presParOf" srcId="{F22DA541-C090-4C4C-A37D-EEDAB926BEDF}" destId="{10013E02-223A-4D06-A88D-17DDB5C78DCD}" srcOrd="6" destOrd="0" presId="urn:microsoft.com/office/officeart/2005/8/layout/radial1"/>
    <dgm:cxn modelId="{DF90D7E5-32D0-42B5-8CC0-3D74CF22C46E}" type="presParOf" srcId="{F22DA541-C090-4C4C-A37D-EEDAB926BEDF}" destId="{0126DC94-E066-4803-AFAA-EC163CC3DE12}" srcOrd="7" destOrd="0" presId="urn:microsoft.com/office/officeart/2005/8/layout/radial1"/>
    <dgm:cxn modelId="{CAFE8562-1BAB-4BEE-8903-2DE57AE7DEF3}" type="presParOf" srcId="{0126DC94-E066-4803-AFAA-EC163CC3DE12}" destId="{A29029CF-3684-4EF7-9675-1A5021CECE1D}" srcOrd="0" destOrd="0" presId="urn:microsoft.com/office/officeart/2005/8/layout/radial1"/>
    <dgm:cxn modelId="{7FCE0331-1D17-405F-B5BE-77E251962EC5}" type="presParOf" srcId="{F22DA541-C090-4C4C-A37D-EEDAB926BEDF}" destId="{7B087B33-22A8-4F6F-B2CB-2B03094681E1}" srcOrd="8" destOrd="0" presId="urn:microsoft.com/office/officeart/2005/8/layout/radial1"/>
    <dgm:cxn modelId="{50AA1A85-DC26-4AA4-B4AE-5E05BF5B9763}" type="presParOf" srcId="{F22DA541-C090-4C4C-A37D-EEDAB926BEDF}" destId="{3412A6DF-19E8-4CDC-A0F6-3EF1C0662A09}" srcOrd="9" destOrd="0" presId="urn:microsoft.com/office/officeart/2005/8/layout/radial1"/>
    <dgm:cxn modelId="{95CB0833-0AD1-49BF-A58B-6E4323807C7C}" type="presParOf" srcId="{3412A6DF-19E8-4CDC-A0F6-3EF1C0662A09}" destId="{8CDAAA73-B0C2-4B10-AABD-021166BC618B}" srcOrd="0" destOrd="0" presId="urn:microsoft.com/office/officeart/2005/8/layout/radial1"/>
    <dgm:cxn modelId="{3ECE0951-C0C5-4E60-BD25-2688907A8B92}" type="presParOf" srcId="{F22DA541-C090-4C4C-A37D-EEDAB926BEDF}" destId="{872F6939-4EEE-435B-811A-6D6EDFB04FB4}"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9F4B5-B8A4-4B83-8246-1C615B44DC0A}">
      <dsp:nvSpPr>
        <dsp:cNvPr id="0" name=""/>
        <dsp:cNvSpPr/>
      </dsp:nvSpPr>
      <dsp:spPr>
        <a:xfrm>
          <a:off x="1759225" y="0"/>
          <a:ext cx="1911899" cy="1911899"/>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决策控制</a:t>
          </a:r>
        </a:p>
      </dsp:txBody>
      <dsp:txXfrm>
        <a:off x="2237200" y="955950"/>
        <a:ext cx="955949" cy="955949"/>
      </dsp:txXfrm>
    </dsp:sp>
    <dsp:sp modelId="{625C43EB-CB31-462B-87FF-12FFBCBB7101}">
      <dsp:nvSpPr>
        <dsp:cNvPr id="0" name=""/>
        <dsp:cNvSpPr/>
      </dsp:nvSpPr>
      <dsp:spPr>
        <a:xfrm>
          <a:off x="803276" y="1911899"/>
          <a:ext cx="1911899" cy="1911899"/>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诊断分析</a:t>
          </a:r>
        </a:p>
      </dsp:txBody>
      <dsp:txXfrm>
        <a:off x="1281251" y="2867849"/>
        <a:ext cx="955949" cy="955949"/>
      </dsp:txXfrm>
    </dsp:sp>
    <dsp:sp modelId="{488D6455-5916-41B7-A7B1-B4BA448F1C14}">
      <dsp:nvSpPr>
        <dsp:cNvPr id="0" name=""/>
        <dsp:cNvSpPr/>
      </dsp:nvSpPr>
      <dsp:spPr>
        <a:xfrm rot="10800000">
          <a:off x="1759225" y="1911899"/>
          <a:ext cx="1911899" cy="1911899"/>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大数据服务价值</a:t>
          </a:r>
        </a:p>
      </dsp:txBody>
      <dsp:txXfrm rot="10800000">
        <a:off x="2237200" y="1911899"/>
        <a:ext cx="955949" cy="955949"/>
      </dsp:txXfrm>
    </dsp:sp>
    <dsp:sp modelId="{668475C9-6381-42C1-BD12-22394DE8A4CD}">
      <dsp:nvSpPr>
        <dsp:cNvPr id="0" name=""/>
        <dsp:cNvSpPr/>
      </dsp:nvSpPr>
      <dsp:spPr>
        <a:xfrm>
          <a:off x="2715175" y="1911899"/>
          <a:ext cx="1911899" cy="1911899"/>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数据可视化</a:t>
          </a:r>
        </a:p>
      </dsp:txBody>
      <dsp:txXfrm>
        <a:off x="3193150" y="2867849"/>
        <a:ext cx="955949" cy="9559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5145-1331-4FCD-87AA-9F340A8DF2D1}">
      <dsp:nvSpPr>
        <dsp:cNvPr id="0" name=""/>
        <dsp:cNvSpPr/>
      </dsp:nvSpPr>
      <dsp:spPr>
        <a:xfrm>
          <a:off x="3970076" y="2989724"/>
          <a:ext cx="2171946" cy="14069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a:t>更多的数据</a:t>
          </a:r>
        </a:p>
      </dsp:txBody>
      <dsp:txXfrm>
        <a:off x="4652566" y="3372362"/>
        <a:ext cx="1458550" cy="993384"/>
      </dsp:txXfrm>
    </dsp:sp>
    <dsp:sp modelId="{19FB7F20-3E08-45F2-BC53-A2C4C7A642AE}">
      <dsp:nvSpPr>
        <dsp:cNvPr id="0" name=""/>
        <dsp:cNvSpPr/>
      </dsp:nvSpPr>
      <dsp:spPr>
        <a:xfrm>
          <a:off x="426374" y="2989724"/>
          <a:ext cx="2171946" cy="14069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a:t>更好的决策</a:t>
          </a:r>
        </a:p>
      </dsp:txBody>
      <dsp:txXfrm>
        <a:off x="457280" y="3372362"/>
        <a:ext cx="1458550" cy="993384"/>
      </dsp:txXfrm>
    </dsp:sp>
    <dsp:sp modelId="{38FBF497-4D93-4184-B86D-79C48F12B015}">
      <dsp:nvSpPr>
        <dsp:cNvPr id="0" name=""/>
        <dsp:cNvSpPr/>
      </dsp:nvSpPr>
      <dsp:spPr>
        <a:xfrm>
          <a:off x="3970076" y="0"/>
          <a:ext cx="2171946" cy="14069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a:t>实时决策</a:t>
          </a:r>
        </a:p>
      </dsp:txBody>
      <dsp:txXfrm>
        <a:off x="4652566" y="30906"/>
        <a:ext cx="1458550" cy="993384"/>
      </dsp:txXfrm>
    </dsp:sp>
    <dsp:sp modelId="{F86E6837-5307-49E0-9847-6F19FD28F318}">
      <dsp:nvSpPr>
        <dsp:cNvPr id="0" name=""/>
        <dsp:cNvSpPr/>
      </dsp:nvSpPr>
      <dsp:spPr>
        <a:xfrm>
          <a:off x="426374" y="0"/>
          <a:ext cx="2171946" cy="14069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a:t>快速决策</a:t>
          </a:r>
        </a:p>
      </dsp:txBody>
      <dsp:txXfrm>
        <a:off x="457280" y="30906"/>
        <a:ext cx="1458550" cy="993384"/>
      </dsp:txXfrm>
    </dsp:sp>
    <dsp:sp modelId="{9D9FBF76-6824-423E-B4DE-414B47896B85}">
      <dsp:nvSpPr>
        <dsp:cNvPr id="0" name=""/>
        <dsp:cNvSpPr/>
      </dsp:nvSpPr>
      <dsp:spPr>
        <a:xfrm>
          <a:off x="1336481" y="250609"/>
          <a:ext cx="1903750" cy="1903750"/>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历史数据低延时分析</a:t>
          </a:r>
        </a:p>
      </dsp:txBody>
      <dsp:txXfrm>
        <a:off x="1894076" y="808204"/>
        <a:ext cx="1346155" cy="1346155"/>
      </dsp:txXfrm>
    </dsp:sp>
    <dsp:sp modelId="{7FEC0DB2-3DDD-4A79-B19D-703DFB30894D}">
      <dsp:nvSpPr>
        <dsp:cNvPr id="0" name=""/>
        <dsp:cNvSpPr/>
      </dsp:nvSpPr>
      <dsp:spPr>
        <a:xfrm rot="5400000">
          <a:off x="3328165" y="250609"/>
          <a:ext cx="1903750" cy="1903750"/>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实时数据低延时分析</a:t>
          </a:r>
        </a:p>
      </dsp:txBody>
      <dsp:txXfrm rot="-5400000">
        <a:off x="3328165" y="808204"/>
        <a:ext cx="1346155" cy="1346155"/>
      </dsp:txXfrm>
    </dsp:sp>
    <dsp:sp modelId="{97B144EC-376B-4F20-9ADB-73A3EC6C07B5}">
      <dsp:nvSpPr>
        <dsp:cNvPr id="0" name=""/>
        <dsp:cNvSpPr/>
      </dsp:nvSpPr>
      <dsp:spPr>
        <a:xfrm rot="10800000">
          <a:off x="3328165" y="2242293"/>
          <a:ext cx="1903750" cy="1903750"/>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数据多样性</a:t>
          </a:r>
        </a:p>
      </dsp:txBody>
      <dsp:txXfrm rot="10800000">
        <a:off x="3328165" y="2242293"/>
        <a:ext cx="1346155" cy="1346155"/>
      </dsp:txXfrm>
    </dsp:sp>
    <dsp:sp modelId="{299D4934-91C1-4CD4-915A-EC210A258F7B}">
      <dsp:nvSpPr>
        <dsp:cNvPr id="0" name=""/>
        <dsp:cNvSpPr/>
      </dsp:nvSpPr>
      <dsp:spPr>
        <a:xfrm rot="16200000">
          <a:off x="1336481" y="2242293"/>
          <a:ext cx="1903750" cy="1903750"/>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更精细智能化分析</a:t>
          </a:r>
        </a:p>
      </dsp:txBody>
      <dsp:txXfrm rot="5400000">
        <a:off x="1894076" y="2242293"/>
        <a:ext cx="1346155" cy="1346155"/>
      </dsp:txXfrm>
    </dsp:sp>
    <dsp:sp modelId="{659FF287-6CDE-48C3-977B-8247D7C33245}">
      <dsp:nvSpPr>
        <dsp:cNvPr id="0" name=""/>
        <dsp:cNvSpPr/>
      </dsp:nvSpPr>
      <dsp:spPr>
        <a:xfrm>
          <a:off x="2955549" y="1802627"/>
          <a:ext cx="657299" cy="571564"/>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B57EAB-C658-4AC6-ABC1-623C43D12D49}">
      <dsp:nvSpPr>
        <dsp:cNvPr id="0" name=""/>
        <dsp:cNvSpPr/>
      </dsp:nvSpPr>
      <dsp:spPr>
        <a:xfrm rot="10800000">
          <a:off x="2955549" y="2022460"/>
          <a:ext cx="657299" cy="571564"/>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7A3F7-B331-468D-937D-91F66D20E0C2}">
      <dsp:nvSpPr>
        <dsp:cNvPr id="0" name=""/>
        <dsp:cNvSpPr/>
      </dsp:nvSpPr>
      <dsp:spPr>
        <a:xfrm>
          <a:off x="2481513" y="1707756"/>
          <a:ext cx="1415391" cy="14153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系统功能</a:t>
          </a:r>
        </a:p>
      </dsp:txBody>
      <dsp:txXfrm>
        <a:off x="2688792" y="1915035"/>
        <a:ext cx="1000833" cy="1000833"/>
      </dsp:txXfrm>
    </dsp:sp>
    <dsp:sp modelId="{5B4E3659-ABC4-438A-A80F-ADF94B1EB04C}">
      <dsp:nvSpPr>
        <dsp:cNvPr id="0" name=""/>
        <dsp:cNvSpPr/>
      </dsp:nvSpPr>
      <dsp:spPr>
        <a:xfrm rot="16272614">
          <a:off x="3060874" y="1542325"/>
          <a:ext cx="292746" cy="38496"/>
        </a:xfrm>
        <a:custGeom>
          <a:avLst/>
          <a:gdLst/>
          <a:ahLst/>
          <a:cxnLst/>
          <a:rect l="0" t="0" r="0" b="0"/>
          <a:pathLst>
            <a:path>
              <a:moveTo>
                <a:pt x="0" y="19248"/>
              </a:moveTo>
              <a:lnTo>
                <a:pt x="292746" y="19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99929" y="1554255"/>
        <a:ext cx="14637" cy="14637"/>
      </dsp:txXfrm>
    </dsp:sp>
    <dsp:sp modelId="{246C2039-2218-427F-A909-444EEBE00875}">
      <dsp:nvSpPr>
        <dsp:cNvPr id="0" name=""/>
        <dsp:cNvSpPr/>
      </dsp:nvSpPr>
      <dsp:spPr>
        <a:xfrm>
          <a:off x="2517591" y="0"/>
          <a:ext cx="1415391" cy="14153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数据导入</a:t>
          </a:r>
        </a:p>
      </dsp:txBody>
      <dsp:txXfrm>
        <a:off x="2724870" y="207279"/>
        <a:ext cx="1000833" cy="1000833"/>
      </dsp:txXfrm>
    </dsp:sp>
    <dsp:sp modelId="{F0C52251-1689-4A7B-B80E-19CED40975BC}">
      <dsp:nvSpPr>
        <dsp:cNvPr id="0" name=""/>
        <dsp:cNvSpPr/>
      </dsp:nvSpPr>
      <dsp:spPr>
        <a:xfrm rot="20823331">
          <a:off x="3871827" y="2175146"/>
          <a:ext cx="558279" cy="38496"/>
        </a:xfrm>
        <a:custGeom>
          <a:avLst/>
          <a:gdLst/>
          <a:ahLst/>
          <a:cxnLst/>
          <a:rect l="0" t="0" r="0" b="0"/>
          <a:pathLst>
            <a:path>
              <a:moveTo>
                <a:pt x="0" y="19248"/>
              </a:moveTo>
              <a:lnTo>
                <a:pt x="558279" y="19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7009" y="2180437"/>
        <a:ext cx="27913" cy="27913"/>
      </dsp:txXfrm>
    </dsp:sp>
    <dsp:sp modelId="{B4700BC9-1E66-470D-B587-05BF9841BD78}">
      <dsp:nvSpPr>
        <dsp:cNvPr id="0" name=""/>
        <dsp:cNvSpPr/>
      </dsp:nvSpPr>
      <dsp:spPr>
        <a:xfrm>
          <a:off x="4405028" y="1265641"/>
          <a:ext cx="1415391" cy="14153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数据计算</a:t>
          </a:r>
        </a:p>
      </dsp:txBody>
      <dsp:txXfrm>
        <a:off x="4612307" y="1472920"/>
        <a:ext cx="1000833" cy="1000833"/>
      </dsp:txXfrm>
    </dsp:sp>
    <dsp:sp modelId="{C637C5D6-0E82-4977-A1D5-307199FE7614}">
      <dsp:nvSpPr>
        <dsp:cNvPr id="0" name=""/>
        <dsp:cNvSpPr/>
      </dsp:nvSpPr>
      <dsp:spPr>
        <a:xfrm rot="2914738">
          <a:off x="3529739" y="3209783"/>
          <a:ext cx="754533" cy="38496"/>
        </a:xfrm>
        <a:custGeom>
          <a:avLst/>
          <a:gdLst/>
          <a:ahLst/>
          <a:cxnLst/>
          <a:rect l="0" t="0" r="0" b="0"/>
          <a:pathLst>
            <a:path>
              <a:moveTo>
                <a:pt x="0" y="19248"/>
              </a:moveTo>
              <a:lnTo>
                <a:pt x="754533" y="19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88142" y="3210167"/>
        <a:ext cx="37726" cy="37726"/>
      </dsp:txXfrm>
    </dsp:sp>
    <dsp:sp modelId="{10013E02-223A-4D06-A88D-17DDB5C78DCD}">
      <dsp:nvSpPr>
        <dsp:cNvPr id="0" name=""/>
        <dsp:cNvSpPr/>
      </dsp:nvSpPr>
      <dsp:spPr>
        <a:xfrm>
          <a:off x="3917107" y="3334914"/>
          <a:ext cx="1415391" cy="14153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数据查询</a:t>
          </a:r>
        </a:p>
      </dsp:txBody>
      <dsp:txXfrm>
        <a:off x="4124386" y="3542193"/>
        <a:ext cx="1000833" cy="1000833"/>
      </dsp:txXfrm>
    </dsp:sp>
    <dsp:sp modelId="{0126DC94-E066-4803-AFAA-EC163CC3DE12}">
      <dsp:nvSpPr>
        <dsp:cNvPr id="0" name=""/>
        <dsp:cNvSpPr/>
      </dsp:nvSpPr>
      <dsp:spPr>
        <a:xfrm rot="11533001">
          <a:off x="1909097" y="2183476"/>
          <a:ext cx="595182" cy="38496"/>
        </a:xfrm>
        <a:custGeom>
          <a:avLst/>
          <a:gdLst/>
          <a:ahLst/>
          <a:cxnLst/>
          <a:rect l="0" t="0" r="0" b="0"/>
          <a:pathLst>
            <a:path>
              <a:moveTo>
                <a:pt x="0" y="19248"/>
              </a:moveTo>
              <a:lnTo>
                <a:pt x="595182" y="19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191808" y="2187844"/>
        <a:ext cx="29759" cy="29759"/>
      </dsp:txXfrm>
    </dsp:sp>
    <dsp:sp modelId="{7B087B33-22A8-4F6F-B2CB-2B03094681E1}">
      <dsp:nvSpPr>
        <dsp:cNvPr id="0" name=""/>
        <dsp:cNvSpPr/>
      </dsp:nvSpPr>
      <dsp:spPr>
        <a:xfrm>
          <a:off x="516471" y="1282300"/>
          <a:ext cx="1415391" cy="14153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系统管理</a:t>
          </a:r>
        </a:p>
      </dsp:txBody>
      <dsp:txXfrm>
        <a:off x="723750" y="1489579"/>
        <a:ext cx="1000833" cy="1000833"/>
      </dsp:txXfrm>
    </dsp:sp>
    <dsp:sp modelId="{3412A6DF-19E8-4CDC-A0F6-3EF1C0662A09}">
      <dsp:nvSpPr>
        <dsp:cNvPr id="0" name=""/>
        <dsp:cNvSpPr/>
      </dsp:nvSpPr>
      <dsp:spPr>
        <a:xfrm rot="7811999">
          <a:off x="2172682" y="3196562"/>
          <a:ext cx="680345" cy="38496"/>
        </a:xfrm>
        <a:custGeom>
          <a:avLst/>
          <a:gdLst/>
          <a:ahLst/>
          <a:cxnLst/>
          <a:rect l="0" t="0" r="0" b="0"/>
          <a:pathLst>
            <a:path>
              <a:moveTo>
                <a:pt x="0" y="19248"/>
              </a:moveTo>
              <a:lnTo>
                <a:pt x="680345" y="19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495846" y="3198801"/>
        <a:ext cx="34017" cy="34017"/>
      </dsp:txXfrm>
    </dsp:sp>
    <dsp:sp modelId="{872F6939-4EEE-435B-811A-6D6EDFB04FB4}">
      <dsp:nvSpPr>
        <dsp:cNvPr id="0" name=""/>
        <dsp:cNvSpPr/>
      </dsp:nvSpPr>
      <dsp:spPr>
        <a:xfrm>
          <a:off x="1128805" y="3308472"/>
          <a:ext cx="1415391" cy="14153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结果展示</a:t>
          </a:r>
        </a:p>
      </dsp:txBody>
      <dsp:txXfrm>
        <a:off x="1336084" y="3515751"/>
        <a:ext cx="1000833" cy="1000833"/>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591C1-7BBD-4BAD-9912-0ADD21A74F01}" type="datetimeFigureOut">
              <a:rPr lang="zh-CN" altLang="en-US" smtClean="0"/>
              <a:t>2016/7/23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33780-C451-4576-A162-3E5813E9C15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733780-C451-4576-A162-3E5813E9C151}"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733780-C451-4576-A162-3E5813E9C151}" type="slidenum">
              <a:rPr lang="zh-CN" altLang="en-US" smtClean="0"/>
              <a:t>28</a:t>
            </a:fld>
            <a:endParaRPr lang="zh-CN" altLang="en-US"/>
          </a:p>
        </p:txBody>
      </p:sp>
    </p:spTree>
    <p:extLst>
      <p:ext uri="{BB962C8B-B14F-4D97-AF65-F5344CB8AC3E}">
        <p14:creationId xmlns:p14="http://schemas.microsoft.com/office/powerpoint/2010/main" val="2804844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733780-C451-4576-A162-3E5813E9C151}" type="slidenum">
              <a:rPr lang="zh-CN" altLang="en-US" smtClean="0"/>
              <a:t>29</a:t>
            </a:fld>
            <a:endParaRPr lang="zh-CN" altLang="en-US"/>
          </a:p>
        </p:txBody>
      </p:sp>
    </p:spTree>
    <p:extLst>
      <p:ext uri="{BB962C8B-B14F-4D97-AF65-F5344CB8AC3E}">
        <p14:creationId xmlns:p14="http://schemas.microsoft.com/office/powerpoint/2010/main" val="2911719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733780-C451-4576-A162-3E5813E9C151}" type="slidenum">
              <a:rPr lang="zh-CN" altLang="en-US" smtClean="0"/>
              <a:t>30</a:t>
            </a:fld>
            <a:endParaRPr lang="zh-CN" altLang="en-US"/>
          </a:p>
        </p:txBody>
      </p:sp>
    </p:spTree>
    <p:extLst>
      <p:ext uri="{BB962C8B-B14F-4D97-AF65-F5344CB8AC3E}">
        <p14:creationId xmlns:p14="http://schemas.microsoft.com/office/powerpoint/2010/main" val="1213309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733780-C451-4576-A162-3E5813E9C151}" type="slidenum">
              <a:rPr lang="zh-CN" altLang="en-US" smtClean="0"/>
              <a:t>31</a:t>
            </a:fld>
            <a:endParaRPr lang="zh-CN" altLang="en-US"/>
          </a:p>
        </p:txBody>
      </p:sp>
    </p:spTree>
    <p:extLst>
      <p:ext uri="{BB962C8B-B14F-4D97-AF65-F5344CB8AC3E}">
        <p14:creationId xmlns:p14="http://schemas.microsoft.com/office/powerpoint/2010/main" val="368967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733780-C451-4576-A162-3E5813E9C151}" type="slidenum">
              <a:rPr lang="zh-CN" altLang="en-US" smtClean="0"/>
              <a:t>32</a:t>
            </a:fld>
            <a:endParaRPr lang="zh-CN" altLang="en-US"/>
          </a:p>
        </p:txBody>
      </p:sp>
    </p:spTree>
    <p:extLst>
      <p:ext uri="{BB962C8B-B14F-4D97-AF65-F5344CB8AC3E}">
        <p14:creationId xmlns:p14="http://schemas.microsoft.com/office/powerpoint/2010/main" val="1606911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2D8E73B-0927-45CC-BC19-B5A752C4C781}" type="datetimeFigureOut">
              <a:rPr lang="zh-CN" altLang="en-US" smtClean="0"/>
              <a:t>2016/7/23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811428-941F-4F39-9F0C-B1B29E093D2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rgbClr val="A76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rgbClr val="F3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0" cap="none" spc="0">
              <a:ln w="0"/>
              <a:solidFill>
                <a:schemeClr val="tx1"/>
              </a:solidFill>
              <a:effectLst>
                <a:outerShdw blurRad="38100" dist="19050" dir="2700000" algn="tl" rotWithShape="0">
                  <a:schemeClr val="dk1">
                    <a:alpha val="40000"/>
                  </a:schemeClr>
                </a:outerShdw>
              </a:effectLs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7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rgbClr val="00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0" cap="none" spc="0">
              <a:ln w="0"/>
              <a:solidFill>
                <a:schemeClr val="tx1"/>
              </a:solidFill>
              <a:effectLst>
                <a:outerShdw blurRad="38100" dist="19050" dir="2700000" algn="tl" rotWithShape="0">
                  <a:schemeClr val="dk1">
                    <a:alpha val="40000"/>
                  </a:schemeClr>
                </a:outerShdw>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8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0" cap="none" spc="0">
              <a:ln w="0"/>
              <a:solidFill>
                <a:schemeClr val="tx1"/>
              </a:solidFill>
              <a:effectLst>
                <a:outerShdw blurRad="38100" dist="19050" dir="2700000" algn="tl" rotWithShape="0">
                  <a:schemeClr val="dk1">
                    <a:alpha val="40000"/>
                  </a:schemeClr>
                </a:outerShdw>
              </a:effectLs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9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0" cap="none" spc="0">
              <a:ln w="0"/>
              <a:solidFill>
                <a:schemeClr val="tx1"/>
              </a:solidFill>
              <a:effectLst>
                <a:outerShdw blurRad="38100" dist="19050" dir="2700000" algn="tl" rotWithShape="0">
                  <a:schemeClr val="dk1">
                    <a:alpha val="40000"/>
                  </a:schemeClr>
                </a:outerShdw>
              </a:effectLs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0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0" cap="none" spc="0">
              <a:ln w="0"/>
              <a:solidFill>
                <a:schemeClr val="tx1"/>
              </a:solidFill>
              <a:effectLst>
                <a:outerShdw blurRad="38100" dist="19050" dir="2700000" algn="tl" rotWithShape="0">
                  <a:schemeClr val="dk1">
                    <a:alpha val="40000"/>
                  </a:schemeClr>
                </a:outerShdw>
              </a:effectLs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1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0" cap="none" spc="0">
              <a:ln w="0"/>
              <a:solidFill>
                <a:schemeClr val="tx1"/>
              </a:solidFill>
              <a:effectLst>
                <a:outerShdw blurRad="38100" dist="19050" dir="2700000" algn="tl" rotWithShape="0">
                  <a:schemeClr val="dk1">
                    <a:alpha val="40000"/>
                  </a:schemeClr>
                </a:outerShdw>
              </a:effectLs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2D8E73B-0927-45CC-BC19-B5A752C4C781}" type="datetimeFigureOut">
              <a:rPr lang="zh-CN" altLang="en-US" smtClean="0"/>
              <a:t>2016/7/23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811428-941F-4F39-9F0C-B1B29E093D2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D8E73B-0927-45CC-BC19-B5A752C4C781}" type="datetimeFigureOut">
              <a:rPr lang="zh-CN" altLang="en-US" smtClean="0"/>
              <a:t>2016/7/23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811428-941F-4F39-9F0C-B1B29E093D2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2D8E73B-0927-45CC-BC19-B5A752C4C781}" type="datetimeFigureOut">
              <a:rPr lang="zh-CN" altLang="en-US" smtClean="0"/>
              <a:t>2016/7/23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811428-941F-4F39-9F0C-B1B29E093D2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D8E73B-0927-45CC-BC19-B5A752C4C781}" type="datetimeFigureOut">
              <a:rPr lang="zh-CN" altLang="en-US" smtClean="0"/>
              <a:t>2016/7/23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811428-941F-4F39-9F0C-B1B29E093D2F}"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D8E73B-0927-45CC-BC19-B5A752C4C781}" type="datetimeFigureOut">
              <a:rPr lang="zh-CN" altLang="en-US" smtClean="0"/>
              <a:t>2016/7/23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811428-941F-4F39-9F0C-B1B29E093D2F}"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2016/7/23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2016/7/23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2016/7/23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2016/7/23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2016/7/23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2016/7/23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2016/7/23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2D8E73B-0927-45CC-BC19-B5A752C4C781}" type="datetimeFigureOut">
              <a:rPr lang="zh-CN" altLang="en-US" smtClean="0"/>
              <a:t>2016/7/23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811428-941F-4F39-9F0C-B1B29E093D2F}"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2016/7/23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2016/7/23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2016/7/23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2016/7/23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D8E73B-0927-45CC-BC19-B5A752C4C781}" type="datetimeFigureOut">
              <a:rPr lang="zh-CN" altLang="en-US" smtClean="0"/>
              <a:t>2016/7/23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811428-941F-4F39-9F0C-B1B29E093D2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2D8E73B-0927-45CC-BC19-B5A752C4C781}" type="datetimeFigureOut">
              <a:rPr lang="zh-CN" altLang="en-US" smtClean="0"/>
              <a:t>2016/7/23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811428-941F-4F39-9F0C-B1B29E093D2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2D8E73B-0927-45CC-BC19-B5A752C4C781}" type="datetimeFigureOut">
              <a:rPr lang="zh-CN" altLang="en-US" smtClean="0"/>
              <a:t>2016/7/23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811428-941F-4F39-9F0C-B1B29E093D2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6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8E73B-0927-45CC-BC19-B5A752C4C781}" type="datetimeFigureOut">
              <a:rPr lang="zh-CN" altLang="en-US" smtClean="0"/>
              <a:t>2016/7/23</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11428-941F-4F39-9F0C-B1B29E093D2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t>2016/7/23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1.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005258" y="3851138"/>
            <a:ext cx="8985152" cy="1070000"/>
            <a:chOff x="2951668" y="4037162"/>
            <a:chExt cx="8014354" cy="1070000"/>
          </a:xfrm>
        </p:grpSpPr>
        <p:sp>
          <p:nvSpPr>
            <p:cNvPr id="5" name="文本框 4"/>
            <p:cNvSpPr txBox="1"/>
            <p:nvPr/>
          </p:nvSpPr>
          <p:spPr>
            <a:xfrm>
              <a:off x="5136777" y="4276165"/>
              <a:ext cx="164772" cy="830997"/>
            </a:xfrm>
            <a:prstGeom prst="rect">
              <a:avLst/>
            </a:prstGeom>
            <a:noFill/>
          </p:spPr>
          <p:txBody>
            <a:bodyPr wrap="none" rtlCol="0">
              <a:spAutoFit/>
            </a:bodyPr>
            <a:lstStyle/>
            <a:p>
              <a:endParaRPr lang="zh-CN" altLang="en-US" sz="4800" dirty="0">
                <a:solidFill>
                  <a:srgbClr val="3498DB"/>
                </a:solidFill>
                <a:latin typeface="方正超粗黑_GBK" charset="-122"/>
                <a:ea typeface="方正超粗黑_GBK" charset="-122"/>
              </a:endParaRPr>
            </a:p>
          </p:txBody>
        </p:sp>
        <p:sp>
          <p:nvSpPr>
            <p:cNvPr id="6" name="矩形 5"/>
            <p:cNvSpPr/>
            <p:nvPr/>
          </p:nvSpPr>
          <p:spPr>
            <a:xfrm>
              <a:off x="2951668" y="4037162"/>
              <a:ext cx="8014354" cy="1015663"/>
            </a:xfrm>
            <a:prstGeom prst="rect">
              <a:avLst/>
            </a:prstGeom>
          </p:spPr>
          <p:txBody>
            <a:bodyPr wrap="none">
              <a:spAutoFit/>
            </a:bodyPr>
            <a:lstStyle/>
            <a:p>
              <a:r>
                <a:rPr lang="zh-CN" altLang="en-US" sz="6000" b="1" dirty="0">
                  <a:solidFill>
                    <a:srgbClr val="3498DB"/>
                  </a:solidFill>
                  <a:latin typeface="微软雅黑" pitchFamily="34" charset="-122"/>
                  <a:ea typeface="微软雅黑" pitchFamily="34" charset="-122"/>
                </a:rPr>
                <a:t>力太工业大数据平台</a:t>
              </a:r>
              <a:r>
                <a:rPr lang="en-US" altLang="zh-CN" sz="6000" b="1" dirty="0">
                  <a:solidFill>
                    <a:srgbClr val="3498DB"/>
                  </a:solidFill>
                  <a:latin typeface="微软雅黑" pitchFamily="34" charset="-122"/>
                  <a:ea typeface="微软雅黑" pitchFamily="34" charset="-122"/>
                </a:rPr>
                <a:t>-</a:t>
              </a:r>
              <a:r>
                <a:rPr lang="zh-CN" altLang="en-US" sz="6000" b="1" dirty="0">
                  <a:solidFill>
                    <a:srgbClr val="3498DB"/>
                  </a:solidFill>
                  <a:latin typeface="微软雅黑" pitchFamily="34" charset="-122"/>
                  <a:ea typeface="微软雅黑" pitchFamily="34" charset="-122"/>
                </a:rPr>
                <a:t>介绍</a:t>
              </a:r>
            </a:p>
          </p:txBody>
        </p:sp>
      </p:grpSp>
      <p:grpSp>
        <p:nvGrpSpPr>
          <p:cNvPr id="22" name="组合 21"/>
          <p:cNvGrpSpPr/>
          <p:nvPr/>
        </p:nvGrpSpPr>
        <p:grpSpPr>
          <a:xfrm>
            <a:off x="3464536" y="4976009"/>
            <a:ext cx="5699124" cy="495320"/>
            <a:chOff x="3091978" y="5843353"/>
            <a:chExt cx="2225313" cy="495320"/>
          </a:xfrm>
        </p:grpSpPr>
        <p:sp>
          <p:nvSpPr>
            <p:cNvPr id="8" name="文本框 7"/>
            <p:cNvSpPr txBox="1"/>
            <p:nvPr/>
          </p:nvSpPr>
          <p:spPr>
            <a:xfrm>
              <a:off x="4507996" y="5843353"/>
              <a:ext cx="809295" cy="461665"/>
            </a:xfrm>
            <a:prstGeom prst="rect">
              <a:avLst/>
            </a:prstGeom>
            <a:noFill/>
          </p:spPr>
          <p:txBody>
            <a:bodyPr wrap="square" rtlCol="0">
              <a:spAutoFit/>
            </a:bodyPr>
            <a:lstStyle/>
            <a:p>
              <a:pPr algn="ctr"/>
              <a:r>
                <a:rPr kumimoji="1" lang="zh-CN" altLang="en-US" sz="2400" b="1" dirty="0">
                  <a:solidFill>
                    <a:schemeClr val="bg2">
                      <a:lumMod val="50000"/>
                    </a:schemeClr>
                  </a:solidFill>
                  <a:latin typeface="微软雅黑" pitchFamily="34" charset="-122"/>
                  <a:ea typeface="微软雅黑" pitchFamily="34" charset="-122"/>
                </a:rPr>
                <a:t>系统功能</a:t>
              </a:r>
            </a:p>
          </p:txBody>
        </p:sp>
        <p:sp>
          <p:nvSpPr>
            <p:cNvPr id="9" name="文本框 8"/>
            <p:cNvSpPr txBox="1"/>
            <p:nvPr/>
          </p:nvSpPr>
          <p:spPr>
            <a:xfrm>
              <a:off x="3765399" y="5853513"/>
              <a:ext cx="742598" cy="461665"/>
            </a:xfrm>
            <a:prstGeom prst="rect">
              <a:avLst/>
            </a:prstGeom>
            <a:noFill/>
          </p:spPr>
          <p:txBody>
            <a:bodyPr wrap="square" rtlCol="0">
              <a:spAutoFit/>
            </a:bodyPr>
            <a:lstStyle/>
            <a:p>
              <a:pPr algn="ctr"/>
              <a:r>
                <a:rPr kumimoji="1" lang="zh-CN" altLang="en-US" sz="2400" b="1" dirty="0">
                  <a:solidFill>
                    <a:schemeClr val="bg2">
                      <a:lumMod val="50000"/>
                    </a:schemeClr>
                  </a:solidFill>
                  <a:latin typeface="微软雅黑" pitchFamily="34" charset="-122"/>
                  <a:ea typeface="微软雅黑" pitchFamily="34" charset="-122"/>
                </a:rPr>
                <a:t>核心优势</a:t>
              </a:r>
            </a:p>
          </p:txBody>
        </p:sp>
        <p:sp>
          <p:nvSpPr>
            <p:cNvPr id="10" name="文本框 9"/>
            <p:cNvSpPr txBox="1"/>
            <p:nvPr/>
          </p:nvSpPr>
          <p:spPr>
            <a:xfrm>
              <a:off x="3091978" y="5877008"/>
              <a:ext cx="673421" cy="461665"/>
            </a:xfrm>
            <a:prstGeom prst="rect">
              <a:avLst/>
            </a:prstGeom>
            <a:noFill/>
          </p:spPr>
          <p:txBody>
            <a:bodyPr wrap="square" rtlCol="0">
              <a:spAutoFit/>
            </a:bodyPr>
            <a:lstStyle/>
            <a:p>
              <a:pPr algn="ctr"/>
              <a:r>
                <a:rPr kumimoji="1" lang="zh-CN" altLang="en-US" sz="2400" b="1" dirty="0">
                  <a:solidFill>
                    <a:schemeClr val="bg2">
                      <a:lumMod val="50000"/>
                    </a:schemeClr>
                  </a:solidFill>
                  <a:latin typeface="微软雅黑" pitchFamily="34" charset="-122"/>
                  <a:ea typeface="微软雅黑" pitchFamily="34" charset="-122"/>
                </a:rPr>
                <a:t>概要介绍</a:t>
              </a:r>
            </a:p>
          </p:txBody>
        </p:sp>
        <p:cxnSp>
          <p:nvCxnSpPr>
            <p:cNvPr id="3" name="直接连接符 2"/>
            <p:cNvCxnSpPr/>
            <p:nvPr/>
          </p:nvCxnSpPr>
          <p:spPr>
            <a:xfrm>
              <a:off x="3765390" y="5888846"/>
              <a:ext cx="0" cy="353496"/>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507959" y="5907503"/>
              <a:ext cx="0" cy="353496"/>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14405" y="5877118"/>
              <a:ext cx="0" cy="353496"/>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25" name="图片 3" descr="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666" y="739210"/>
            <a:ext cx="2491694"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820666" y="6075858"/>
            <a:ext cx="2540000" cy="523220"/>
          </a:xfrm>
          <a:prstGeom prst="rect">
            <a:avLst/>
          </a:prstGeom>
          <a:noFill/>
        </p:spPr>
        <p:txBody>
          <a:bodyPr wrap="square" rtlCol="0">
            <a:spAutoFit/>
          </a:bodyPr>
          <a:lstStyle/>
          <a:p>
            <a:pPr algn="ctr"/>
            <a:r>
              <a:rPr lang="zh-CN" altLang="en-US" sz="2800" b="1" dirty="0">
                <a:solidFill>
                  <a:schemeClr val="tx2"/>
                </a:solidFill>
                <a:latin typeface="微软雅黑" pitchFamily="34" charset="-122"/>
                <a:ea typeface="微软雅黑" pitchFamily="34" charset="-122"/>
              </a:rPr>
              <a:t>力太武研所</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192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CDA8"/>
              </a:solidFill>
            </a:endParaRPr>
          </a:p>
        </p:txBody>
      </p:sp>
      <p:sp>
        <p:nvSpPr>
          <p:cNvPr id="5" name="文本框 4"/>
          <p:cNvSpPr txBox="1"/>
          <p:nvPr/>
        </p:nvSpPr>
        <p:spPr>
          <a:xfrm>
            <a:off x="4600575" y="2986405"/>
            <a:ext cx="2991485" cy="1538883"/>
          </a:xfrm>
          <a:prstGeom prst="rect">
            <a:avLst/>
          </a:prstGeom>
          <a:noFill/>
        </p:spPr>
        <p:txBody>
          <a:bodyPr wrap="square" rtlCol="0">
            <a:spAutoFit/>
          </a:bodyPr>
          <a:lstStyle/>
          <a:p>
            <a:pPr algn="ctr"/>
            <a:r>
              <a:rPr lang="zh-CN" altLang="en-US" sz="5400" b="1" dirty="0">
                <a:solidFill>
                  <a:schemeClr val="bg1"/>
                </a:solidFill>
                <a:latin typeface="微软雅黑" pitchFamily="34" charset="-122"/>
                <a:ea typeface="微软雅黑" pitchFamily="34" charset="-122"/>
              </a:rPr>
              <a:t>系统功能</a:t>
            </a:r>
            <a:endParaRPr lang="en-US" altLang="zh-CN" sz="5400" b="1" dirty="0">
              <a:solidFill>
                <a:schemeClr val="bg1"/>
              </a:solidFill>
              <a:latin typeface="微软雅黑" pitchFamily="34" charset="-122"/>
              <a:ea typeface="微软雅黑" pitchFamily="34" charset="-122"/>
            </a:endParaRPr>
          </a:p>
          <a:p>
            <a:pPr algn="ctr"/>
            <a:r>
              <a:rPr lang="zh-CN" altLang="en-US" sz="4000" b="1" dirty="0">
                <a:solidFill>
                  <a:schemeClr val="bg1"/>
                </a:solidFill>
                <a:latin typeface="微软雅黑" pitchFamily="34" charset="-122"/>
                <a:ea typeface="微软雅黑" pitchFamily="34" charset="-122"/>
              </a:rPr>
              <a:t>数据导入</a:t>
            </a:r>
          </a:p>
        </p:txBody>
      </p:sp>
      <p:sp>
        <p:nvSpPr>
          <p:cNvPr id="6" name="矩形 5"/>
          <p:cNvSpPr/>
          <p:nvPr/>
        </p:nvSpPr>
        <p:spPr>
          <a:xfrm>
            <a:off x="4600575" y="2857500"/>
            <a:ext cx="2991485" cy="176115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084855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410599" y="0"/>
            <a:ext cx="1208012" cy="1041622"/>
          </a:xfrm>
          <a:prstGeom prst="rect">
            <a:avLst/>
          </a:prstGeom>
          <a:solidFill>
            <a:srgbClr val="00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67" name="矩形 66"/>
          <p:cNvSpPr/>
          <p:nvPr/>
        </p:nvSpPr>
        <p:spPr>
          <a:xfrm>
            <a:off x="446092" y="-79354"/>
            <a:ext cx="1208012" cy="1200329"/>
          </a:xfrm>
          <a:prstGeom prst="rect">
            <a:avLst/>
          </a:prstGeom>
        </p:spPr>
        <p:txBody>
          <a:bodyPr wrap="square">
            <a:spAutoFit/>
          </a:bodyPr>
          <a:lstStyle/>
          <a:p>
            <a:r>
              <a:rPr kumimoji="1" lang="zh-CN" altLang="en-US" sz="3600" b="1" dirty="0">
                <a:solidFill>
                  <a:schemeClr val="bg1"/>
                </a:solidFill>
                <a:latin typeface="微软雅黑" pitchFamily="34" charset="-122"/>
                <a:ea typeface="微软雅黑" pitchFamily="34" charset="-122"/>
              </a:rPr>
              <a:t>数据导入</a:t>
            </a:r>
          </a:p>
        </p:txBody>
      </p:sp>
      <p:sp>
        <p:nvSpPr>
          <p:cNvPr id="68" name="文本框 67"/>
          <p:cNvSpPr txBox="1"/>
          <p:nvPr/>
        </p:nvSpPr>
        <p:spPr>
          <a:xfrm>
            <a:off x="1654104" y="76921"/>
            <a:ext cx="8241600" cy="707886"/>
          </a:xfrm>
          <a:prstGeom prst="rect">
            <a:avLst/>
          </a:prstGeom>
        </p:spPr>
        <p:txBody>
          <a:bodyPr wrap="square">
            <a:spAutoFit/>
          </a:bodyPr>
          <a:lstStyle>
            <a:defPPr>
              <a:defRPr lang="zh-CN"/>
            </a:defPPr>
            <a:lvl1pPr>
              <a:defRPr kumimoji="1" sz="2000" b="1">
                <a:solidFill>
                  <a:srgbClr val="219DC9"/>
                </a:solidFill>
                <a:latin typeface="微软雅黑" pitchFamily="34" charset="-122"/>
                <a:ea typeface="微软雅黑" pitchFamily="34" charset="-122"/>
              </a:defRPr>
            </a:lvl1pPr>
          </a:lstStyle>
          <a:p>
            <a:r>
              <a:rPr lang="zh-CN" altLang="en-US" dirty="0">
                <a:solidFill>
                  <a:srgbClr val="002A7E"/>
                </a:solidFill>
              </a:rPr>
              <a:t>支持各种异构数据源，如文本，关系数据库。支持一次性导入，也支持定义复杂的数据导入任务并周期性触发导入。</a:t>
            </a:r>
          </a:p>
        </p:txBody>
      </p:sp>
      <p:sp>
        <p:nvSpPr>
          <p:cNvPr id="37" name="矩形 36"/>
          <p:cNvSpPr/>
          <p:nvPr/>
        </p:nvSpPr>
        <p:spPr>
          <a:xfrm>
            <a:off x="1024958" y="1197897"/>
            <a:ext cx="2061845" cy="461665"/>
          </a:xfrm>
          <a:prstGeom prst="rect">
            <a:avLst/>
          </a:prstGeom>
        </p:spPr>
        <p:txBody>
          <a:bodyPr wrap="square">
            <a:spAutoFit/>
          </a:bodyPr>
          <a:lstStyle/>
          <a:p>
            <a:r>
              <a:rPr lang="zh-CN" altLang="en-US" sz="2400" b="1" dirty="0">
                <a:latin typeface="微软雅黑" pitchFamily="34" charset="-122"/>
                <a:ea typeface="微软雅黑" pitchFamily="34" charset="-122"/>
              </a:rPr>
              <a:t>文本数据源</a:t>
            </a:r>
            <a:endParaRPr lang="zh-CN" altLang="en-US" sz="2400" b="1" dirty="0">
              <a:solidFill>
                <a:schemeClr val="tx1"/>
              </a:solidFill>
              <a:latin typeface="微软雅黑" pitchFamily="34" charset="-122"/>
              <a:ea typeface="微软雅黑" pitchFamily="34" charset="-122"/>
            </a:endParaRPr>
          </a:p>
        </p:txBody>
      </p:sp>
      <p:sp>
        <p:nvSpPr>
          <p:cNvPr id="38" name="矩形 37">
            <a:hlinkClick r:id="rId2" action="ppaction://hlinksldjump"/>
          </p:cNvPr>
          <p:cNvSpPr/>
          <p:nvPr/>
        </p:nvSpPr>
        <p:spPr>
          <a:xfrm>
            <a:off x="410599" y="1267502"/>
            <a:ext cx="664125" cy="667658"/>
          </a:xfrm>
          <a:prstGeom prst="rect">
            <a:avLst/>
          </a:prstGeom>
          <a:solidFill>
            <a:srgbClr val="002A7E"/>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olidFill>
                  <a:schemeClr val="bg1"/>
                </a:solidFill>
                <a:latin typeface="微软雅黑" charset="0"/>
                <a:ea typeface="微软雅黑" charset="0"/>
                <a:sym typeface="+mn-ea"/>
              </a:rPr>
              <a:t>1</a:t>
            </a:r>
          </a:p>
        </p:txBody>
      </p:sp>
      <p:sp>
        <p:nvSpPr>
          <p:cNvPr id="43" name="矩形 42"/>
          <p:cNvSpPr/>
          <p:nvPr/>
        </p:nvSpPr>
        <p:spPr>
          <a:xfrm>
            <a:off x="4381568" y="1197898"/>
            <a:ext cx="7112635" cy="1137236"/>
          </a:xfrm>
          <a:prstGeom prst="rect">
            <a:avLst/>
          </a:prstGeom>
          <a:noFill/>
          <a:ln>
            <a:solidFill>
              <a:srgbClr val="002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381499" y="1201080"/>
            <a:ext cx="486312" cy="890301"/>
          </a:xfrm>
          <a:prstGeom prst="rect">
            <a:avLst/>
          </a:prstGeom>
          <a:solidFill>
            <a:srgbClr val="002A7E"/>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rgbClr val="FFC000"/>
              </a:solidFill>
              <a:sym typeface="+mn-ea"/>
            </a:endParaRPr>
          </a:p>
        </p:txBody>
      </p:sp>
      <p:sp>
        <p:nvSpPr>
          <p:cNvPr id="45" name="文本框 44"/>
          <p:cNvSpPr txBox="1"/>
          <p:nvPr/>
        </p:nvSpPr>
        <p:spPr>
          <a:xfrm>
            <a:off x="4369432" y="1231174"/>
            <a:ext cx="486313" cy="830997"/>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说明</a:t>
            </a:r>
          </a:p>
        </p:txBody>
      </p:sp>
      <p:sp>
        <p:nvSpPr>
          <p:cNvPr id="49" name="文本框 48"/>
          <p:cNvSpPr txBox="1"/>
          <p:nvPr/>
        </p:nvSpPr>
        <p:spPr>
          <a:xfrm>
            <a:off x="4869927" y="1207650"/>
            <a:ext cx="6638365" cy="923330"/>
          </a:xfrm>
          <a:prstGeom prst="rect">
            <a:avLst/>
          </a:prstGeom>
          <a:noFill/>
        </p:spPr>
        <p:txBody>
          <a:bodyPr wrap="square" rtlCol="0">
            <a:spAutoFit/>
          </a:bodyPr>
          <a:lstStyle/>
          <a:p>
            <a:pPr algn="l"/>
            <a:r>
              <a:rPr lang="zh-CN" altLang="en-US" dirty="0">
                <a:latin typeface="微软雅黑" pitchFamily="34" charset="-122"/>
                <a:ea typeface="微软雅黑" pitchFamily="34" charset="-122"/>
                <a:sym typeface="+mn-ea"/>
              </a:rPr>
              <a:t>通过</a:t>
            </a:r>
            <a:r>
              <a:rPr lang="en-US" altLang="zh-CN" dirty="0" err="1">
                <a:latin typeface="微软雅黑" pitchFamily="34" charset="-122"/>
                <a:ea typeface="微软雅黑" pitchFamily="34" charset="-122"/>
                <a:sym typeface="+mn-ea"/>
              </a:rPr>
              <a:t>webui</a:t>
            </a:r>
            <a:r>
              <a:rPr lang="zh-CN" altLang="en-US" dirty="0">
                <a:latin typeface="微软雅黑" pitchFamily="34" charset="-122"/>
                <a:ea typeface="微软雅黑" pitchFamily="34" charset="-122"/>
                <a:sym typeface="+mn-ea"/>
              </a:rPr>
              <a:t>的方式，支持用户将本地的</a:t>
            </a:r>
            <a:r>
              <a:rPr lang="en-US" altLang="zh-CN" dirty="0">
                <a:latin typeface="微软雅黑" pitchFamily="34" charset="-122"/>
                <a:ea typeface="微软雅黑" pitchFamily="34" charset="-122"/>
                <a:sym typeface="+mn-ea"/>
              </a:rPr>
              <a:t>CSV</a:t>
            </a:r>
            <a:r>
              <a:rPr lang="zh-CN" altLang="en-US" dirty="0">
                <a:latin typeface="微软雅黑" pitchFamily="34" charset="-122"/>
                <a:ea typeface="微软雅黑" pitchFamily="34" charset="-122"/>
                <a:sym typeface="+mn-ea"/>
              </a:rPr>
              <a:t>，</a:t>
            </a:r>
            <a:r>
              <a:rPr lang="en-US" altLang="zh-CN" dirty="0">
                <a:latin typeface="微软雅黑" pitchFamily="34" charset="-122"/>
                <a:ea typeface="微软雅黑" pitchFamily="34" charset="-122"/>
                <a:sym typeface="+mn-ea"/>
              </a:rPr>
              <a:t>excel</a:t>
            </a:r>
            <a:r>
              <a:rPr lang="zh-CN" altLang="en-US" dirty="0">
                <a:latin typeface="微软雅黑" pitchFamily="34" charset="-122"/>
                <a:ea typeface="微软雅黑" pitchFamily="34" charset="-122"/>
                <a:sym typeface="+mn-ea"/>
              </a:rPr>
              <a:t>等具有结构化的文本数据上传到数据平台。用户可以选择文件位置，编码方式，</a:t>
            </a:r>
            <a:endParaRPr lang="en-US" altLang="zh-CN" dirty="0">
              <a:latin typeface="微软雅黑" pitchFamily="34" charset="-122"/>
              <a:ea typeface="微软雅黑" pitchFamily="34" charset="-122"/>
              <a:sym typeface="+mn-ea"/>
            </a:endParaRPr>
          </a:p>
          <a:p>
            <a:pPr algn="l"/>
            <a:r>
              <a:rPr lang="zh-CN" altLang="en-US" dirty="0">
                <a:latin typeface="微软雅黑" pitchFamily="34" charset="-122"/>
                <a:ea typeface="微软雅黑" pitchFamily="34" charset="-122"/>
                <a:sym typeface="+mn-ea"/>
              </a:rPr>
              <a:t>文本数据的分隔符。导入时还可以编辑相应的字段信息。</a:t>
            </a:r>
            <a:endParaRPr dirty="0">
              <a:latin typeface="微软雅黑" pitchFamily="34" charset="-122"/>
              <a:ea typeface="微软雅黑" pitchFamily="3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00" y="2404739"/>
            <a:ext cx="5897922" cy="381150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dissolve">
                                      <p:cBhvr>
                                        <p:cTn id="13" dur="500"/>
                                        <p:tgtEl>
                                          <p:spTgt spid="4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dissolve">
                                      <p:cBhvr>
                                        <p:cTn id="16" dur="500"/>
                                        <p:tgtEl>
                                          <p:spTgt spid="4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dissolve">
                                      <p:cBhvr>
                                        <p:cTn id="19" dur="500"/>
                                        <p:tgtEl>
                                          <p:spTgt spid="4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bldLvl="0" animBg="1"/>
      <p:bldP spid="43" grpId="0" bldLvl="0" animBg="1"/>
      <p:bldP spid="44" grpId="0" bldLvl="0" animBg="1"/>
      <p:bldP spid="45"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10599" y="0"/>
            <a:ext cx="1208012" cy="1041622"/>
          </a:xfrm>
          <a:prstGeom prst="rect">
            <a:avLst/>
          </a:prstGeom>
          <a:solidFill>
            <a:srgbClr val="00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8" name="矩形 27"/>
          <p:cNvSpPr/>
          <p:nvPr/>
        </p:nvSpPr>
        <p:spPr>
          <a:xfrm>
            <a:off x="446092" y="-79354"/>
            <a:ext cx="1208012" cy="1200329"/>
          </a:xfrm>
          <a:prstGeom prst="rect">
            <a:avLst/>
          </a:prstGeom>
        </p:spPr>
        <p:txBody>
          <a:bodyPr wrap="square">
            <a:spAutoFit/>
          </a:bodyPr>
          <a:lstStyle/>
          <a:p>
            <a:r>
              <a:rPr kumimoji="1" lang="zh-CN" altLang="en-US" sz="3600" b="1" dirty="0">
                <a:solidFill>
                  <a:schemeClr val="bg1"/>
                </a:solidFill>
                <a:latin typeface="微软雅黑" pitchFamily="34" charset="-122"/>
                <a:ea typeface="微软雅黑" pitchFamily="34" charset="-122"/>
              </a:rPr>
              <a:t>数据导入</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13" y="721453"/>
            <a:ext cx="8430936" cy="5436066"/>
          </a:xfrm>
          <a:prstGeom prst="rect">
            <a:avLst/>
          </a:prstGeom>
        </p:spPr>
      </p:pic>
    </p:spTree>
    <p:extLst>
      <p:ext uri="{BB962C8B-B14F-4D97-AF65-F5344CB8AC3E}">
        <p14:creationId xmlns:p14="http://schemas.microsoft.com/office/powerpoint/2010/main" val="224346560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024682" y="1228858"/>
            <a:ext cx="1617722" cy="830997"/>
          </a:xfrm>
          <a:prstGeom prst="rect">
            <a:avLst/>
          </a:prstGeom>
        </p:spPr>
        <p:txBody>
          <a:bodyPr wrap="square">
            <a:spAutoFit/>
          </a:bodyPr>
          <a:lstStyle/>
          <a:p>
            <a:r>
              <a:rPr kumimoji="1" lang="zh-CN" altLang="en-US" sz="2400" b="1" dirty="0">
                <a:solidFill>
                  <a:schemeClr val="tx1"/>
                </a:solidFill>
                <a:latin typeface="微软雅黑" pitchFamily="34" charset="-122"/>
                <a:ea typeface="微软雅黑" pitchFamily="34" charset="-122"/>
              </a:rPr>
              <a:t>关系数据源</a:t>
            </a:r>
          </a:p>
        </p:txBody>
      </p:sp>
      <p:sp>
        <p:nvSpPr>
          <p:cNvPr id="41" name="矩形 40">
            <a:hlinkClick r:id="rId2" action="ppaction://hlinksldjump"/>
          </p:cNvPr>
          <p:cNvSpPr/>
          <p:nvPr/>
        </p:nvSpPr>
        <p:spPr>
          <a:xfrm>
            <a:off x="410599" y="1298235"/>
            <a:ext cx="664125" cy="667658"/>
          </a:xfrm>
          <a:prstGeom prst="rect">
            <a:avLst/>
          </a:prstGeom>
          <a:solidFill>
            <a:srgbClr val="002A7E"/>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olidFill>
                  <a:schemeClr val="bg1"/>
                </a:solidFill>
                <a:latin typeface="微软雅黑" charset="0"/>
                <a:ea typeface="微软雅黑" charset="0"/>
                <a:sym typeface="+mn-ea"/>
              </a:rPr>
              <a:t>2</a:t>
            </a:r>
          </a:p>
        </p:txBody>
      </p:sp>
      <p:sp>
        <p:nvSpPr>
          <p:cNvPr id="50" name="矩形 49"/>
          <p:cNvSpPr/>
          <p:nvPr/>
        </p:nvSpPr>
        <p:spPr>
          <a:xfrm>
            <a:off x="4383249" y="1228849"/>
            <a:ext cx="7112635" cy="1207770"/>
          </a:xfrm>
          <a:prstGeom prst="rect">
            <a:avLst/>
          </a:prstGeom>
          <a:noFill/>
          <a:ln>
            <a:solidFill>
              <a:srgbClr val="002A7E"/>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51" name="矩形 50"/>
          <p:cNvSpPr/>
          <p:nvPr/>
        </p:nvSpPr>
        <p:spPr>
          <a:xfrm>
            <a:off x="4383392" y="1231813"/>
            <a:ext cx="486312" cy="890301"/>
          </a:xfrm>
          <a:prstGeom prst="rect">
            <a:avLst/>
          </a:prstGeom>
          <a:solidFill>
            <a:srgbClr val="002A7E"/>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rgbClr val="FFC000"/>
              </a:solidFill>
              <a:sym typeface="+mn-ea"/>
            </a:endParaRPr>
          </a:p>
        </p:txBody>
      </p:sp>
      <p:sp>
        <p:nvSpPr>
          <p:cNvPr id="52" name="文本框 51"/>
          <p:cNvSpPr txBox="1"/>
          <p:nvPr/>
        </p:nvSpPr>
        <p:spPr>
          <a:xfrm>
            <a:off x="4383390" y="1261272"/>
            <a:ext cx="486313" cy="830997"/>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说明</a:t>
            </a:r>
          </a:p>
        </p:txBody>
      </p:sp>
      <p:sp>
        <p:nvSpPr>
          <p:cNvPr id="53" name="文本框 52"/>
          <p:cNvSpPr txBox="1"/>
          <p:nvPr/>
        </p:nvSpPr>
        <p:spPr>
          <a:xfrm>
            <a:off x="4857850" y="1228858"/>
            <a:ext cx="6638365" cy="369332"/>
          </a:xfrm>
          <a:prstGeom prst="rect">
            <a:avLst/>
          </a:prstGeom>
          <a:noFill/>
        </p:spPr>
        <p:txBody>
          <a:bodyPr wrap="square" rtlCol="0">
            <a:spAutoFit/>
          </a:bodyPr>
          <a:lstStyle/>
          <a:p>
            <a:pPr algn="l"/>
            <a:r>
              <a:rPr lang="zh-CN" altLang="en-US" dirty="0">
                <a:latin typeface="微软雅黑" pitchFamily="34" charset="-122"/>
                <a:ea typeface="微软雅黑" pitchFamily="34" charset="-122"/>
                <a:sym typeface="+mn-ea"/>
              </a:rPr>
              <a:t>通过</a:t>
            </a:r>
            <a:r>
              <a:rPr lang="en-US" altLang="zh-CN" dirty="0" err="1">
                <a:latin typeface="微软雅黑" pitchFamily="34" charset="-122"/>
                <a:ea typeface="微软雅黑" pitchFamily="34" charset="-122"/>
                <a:sym typeface="+mn-ea"/>
              </a:rPr>
              <a:t>webUI</a:t>
            </a:r>
            <a:r>
              <a:rPr lang="zh-CN" altLang="en-US" dirty="0">
                <a:latin typeface="微软雅黑" pitchFamily="34" charset="-122"/>
                <a:ea typeface="微软雅黑" pitchFamily="34" charset="-122"/>
                <a:sym typeface="+mn-ea"/>
              </a:rPr>
              <a:t>的方式定义关系数据源并导入到数据平台</a:t>
            </a:r>
            <a:endParaRPr dirty="0">
              <a:latin typeface="微软雅黑" pitchFamily="34" charset="-122"/>
              <a:ea typeface="微软雅黑" pitchFamily="34" charset="-122"/>
              <a:sym typeface="+mn-ea"/>
            </a:endParaRPr>
          </a:p>
        </p:txBody>
      </p:sp>
      <p:sp>
        <p:nvSpPr>
          <p:cNvPr id="27" name="矩形 26"/>
          <p:cNvSpPr/>
          <p:nvPr/>
        </p:nvSpPr>
        <p:spPr>
          <a:xfrm>
            <a:off x="410599" y="0"/>
            <a:ext cx="1208012" cy="1041622"/>
          </a:xfrm>
          <a:prstGeom prst="rect">
            <a:avLst/>
          </a:prstGeom>
          <a:solidFill>
            <a:srgbClr val="00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8" name="矩形 27"/>
          <p:cNvSpPr/>
          <p:nvPr/>
        </p:nvSpPr>
        <p:spPr>
          <a:xfrm>
            <a:off x="446092" y="-79354"/>
            <a:ext cx="1208012" cy="1200329"/>
          </a:xfrm>
          <a:prstGeom prst="rect">
            <a:avLst/>
          </a:prstGeom>
        </p:spPr>
        <p:txBody>
          <a:bodyPr wrap="square">
            <a:spAutoFit/>
          </a:bodyPr>
          <a:lstStyle/>
          <a:p>
            <a:r>
              <a:rPr kumimoji="1" lang="zh-CN" altLang="en-US" sz="3600" b="1" dirty="0">
                <a:solidFill>
                  <a:schemeClr val="bg1"/>
                </a:solidFill>
                <a:latin typeface="微软雅黑" pitchFamily="34" charset="-122"/>
                <a:ea typeface="微软雅黑" pitchFamily="34" charset="-122"/>
              </a:rPr>
              <a:t>数据导入</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76" y="2466078"/>
            <a:ext cx="2613056" cy="375738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6120" y="2466078"/>
            <a:ext cx="3298106" cy="3907248"/>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1993" y="2466078"/>
            <a:ext cx="4766563" cy="3998622"/>
          </a:xfrm>
          <a:prstGeom prst="rect">
            <a:avLst/>
          </a:prstGeom>
        </p:spPr>
      </p:pic>
    </p:spTree>
    <p:extLst>
      <p:ext uri="{BB962C8B-B14F-4D97-AF65-F5344CB8AC3E}">
        <p14:creationId xmlns:p14="http://schemas.microsoft.com/office/powerpoint/2010/main" val="30152807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dissolve">
                                      <p:cBhvr>
                                        <p:cTn id="10" dur="500"/>
                                        <p:tgtEl>
                                          <p:spTgt spid="4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dissolve">
                                      <p:cBhvr>
                                        <p:cTn id="13" dur="500"/>
                                        <p:tgtEl>
                                          <p:spTgt spid="5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dissolve">
                                      <p:cBhvr>
                                        <p:cTn id="16" dur="500"/>
                                        <p:tgtEl>
                                          <p:spTgt spid="5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dissolve">
                                      <p:cBhvr>
                                        <p:cTn id="19" dur="500"/>
                                        <p:tgtEl>
                                          <p:spTgt spid="5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dissolve">
                                      <p:cBhvr>
                                        <p:cTn id="2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bldLvl="0" animBg="1"/>
      <p:bldP spid="50" grpId="0" bldLvl="0" animBg="1"/>
      <p:bldP spid="51" grpId="0" bldLvl="0" animBg="1"/>
      <p:bldP spid="52" grpId="0"/>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CDA8"/>
              </a:solidFill>
            </a:endParaRPr>
          </a:p>
        </p:txBody>
      </p:sp>
      <p:sp>
        <p:nvSpPr>
          <p:cNvPr id="3" name="文本框 2"/>
          <p:cNvSpPr txBox="1"/>
          <p:nvPr/>
        </p:nvSpPr>
        <p:spPr>
          <a:xfrm>
            <a:off x="4600575" y="2986405"/>
            <a:ext cx="2991485" cy="1538883"/>
          </a:xfrm>
          <a:prstGeom prst="rect">
            <a:avLst/>
          </a:prstGeom>
          <a:noFill/>
        </p:spPr>
        <p:txBody>
          <a:bodyPr wrap="square" rtlCol="0">
            <a:spAutoFit/>
          </a:bodyPr>
          <a:lstStyle/>
          <a:p>
            <a:pPr algn="ctr"/>
            <a:r>
              <a:rPr lang="zh-CN" altLang="en-US" sz="5400" b="1" dirty="0">
                <a:solidFill>
                  <a:schemeClr val="bg1"/>
                </a:solidFill>
                <a:latin typeface="微软雅黑" pitchFamily="34" charset="-122"/>
                <a:ea typeface="微软雅黑" pitchFamily="34" charset="-122"/>
              </a:rPr>
              <a:t>系统功能</a:t>
            </a:r>
            <a:endParaRPr lang="en-US" altLang="zh-CN" sz="5400" b="1" dirty="0">
              <a:solidFill>
                <a:schemeClr val="bg1"/>
              </a:solidFill>
              <a:latin typeface="微软雅黑" pitchFamily="34" charset="-122"/>
              <a:ea typeface="微软雅黑" pitchFamily="34" charset="-122"/>
            </a:endParaRPr>
          </a:p>
          <a:p>
            <a:pPr algn="ctr"/>
            <a:r>
              <a:rPr lang="zh-CN" altLang="en-US" sz="4000" b="1" dirty="0">
                <a:solidFill>
                  <a:schemeClr val="bg1"/>
                </a:solidFill>
                <a:latin typeface="微软雅黑" pitchFamily="34" charset="-122"/>
                <a:ea typeface="微软雅黑" pitchFamily="34" charset="-122"/>
              </a:rPr>
              <a:t>数据计算</a:t>
            </a:r>
          </a:p>
        </p:txBody>
      </p:sp>
      <p:sp>
        <p:nvSpPr>
          <p:cNvPr id="4" name="矩形 3"/>
          <p:cNvSpPr/>
          <p:nvPr/>
        </p:nvSpPr>
        <p:spPr>
          <a:xfrm>
            <a:off x="4600575" y="2857500"/>
            <a:ext cx="2991485" cy="176115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0599" y="0"/>
            <a:ext cx="1208012" cy="10416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数据计算</a:t>
            </a:r>
          </a:p>
        </p:txBody>
      </p:sp>
      <p:sp>
        <p:nvSpPr>
          <p:cNvPr id="9" name="文本框 8"/>
          <p:cNvSpPr txBox="1"/>
          <p:nvPr/>
        </p:nvSpPr>
        <p:spPr>
          <a:xfrm>
            <a:off x="410600" y="1224657"/>
            <a:ext cx="2220480" cy="461665"/>
          </a:xfrm>
          <a:prstGeom prst="rect">
            <a:avLst/>
          </a:prstGeom>
          <a:noFill/>
        </p:spPr>
        <p:txBody>
          <a:bodyPr wrap="none" rtlCol="0">
            <a:spAutoFit/>
          </a:bodyPr>
          <a:lstStyle/>
          <a:p>
            <a:pPr algn="l"/>
            <a:r>
              <a:rPr lang="en-US" altLang="zh-CN" sz="2400" b="1" dirty="0">
                <a:solidFill>
                  <a:srgbClr val="002060"/>
                </a:solidFill>
                <a:latin typeface="微软雅黑" pitchFamily="34" charset="-122"/>
                <a:ea typeface="微软雅黑" pitchFamily="34" charset="-122"/>
              </a:rPr>
              <a:t>1</a:t>
            </a:r>
            <a:r>
              <a:rPr lang="zh-CN" altLang="en-US" sz="2400" b="1" dirty="0">
                <a:solidFill>
                  <a:srgbClr val="002060"/>
                </a:solidFill>
                <a:latin typeface="微软雅黑" pitchFamily="34" charset="-122"/>
                <a:ea typeface="微软雅黑" pitchFamily="34" charset="-122"/>
              </a:rPr>
              <a:t>通用离线计算</a:t>
            </a:r>
          </a:p>
        </p:txBody>
      </p:sp>
      <p:sp>
        <p:nvSpPr>
          <p:cNvPr id="10" name="矩形 9"/>
          <p:cNvSpPr/>
          <p:nvPr/>
        </p:nvSpPr>
        <p:spPr>
          <a:xfrm>
            <a:off x="410599" y="1290677"/>
            <a:ext cx="58420" cy="7035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11" name="文本框 10"/>
          <p:cNvSpPr txBox="1"/>
          <p:nvPr/>
        </p:nvSpPr>
        <p:spPr>
          <a:xfrm>
            <a:off x="440055" y="1691005"/>
            <a:ext cx="11513185" cy="646331"/>
          </a:xfrm>
          <a:prstGeom prst="rect">
            <a:avLst/>
          </a:prstGeom>
          <a:noFill/>
        </p:spPr>
        <p:txBody>
          <a:bodyPr wrap="square" rtlCol="0">
            <a:spAutoFit/>
          </a:bodyPr>
          <a:lstStyle/>
          <a:p>
            <a:r>
              <a:rPr kumimoji="1" lang="zh-CN" altLang="en-US" dirty="0">
                <a:solidFill>
                  <a:srgbClr val="0070C0"/>
                </a:solidFill>
                <a:latin typeface="微软雅黑" pitchFamily="34" charset="-122"/>
                <a:ea typeface="微软雅黑" pitchFamily="34" charset="-122"/>
              </a:rPr>
              <a:t>支持通过</a:t>
            </a:r>
            <a:r>
              <a:rPr kumimoji="1" lang="en-US" altLang="zh-CN" dirty="0">
                <a:solidFill>
                  <a:srgbClr val="0070C0"/>
                </a:solidFill>
                <a:latin typeface="微软雅黑" pitchFamily="34" charset="-122"/>
                <a:ea typeface="微软雅黑" pitchFamily="34" charset="-122"/>
              </a:rPr>
              <a:t>SQL</a:t>
            </a:r>
            <a:r>
              <a:rPr kumimoji="1" lang="zh-CN" altLang="en-US" dirty="0">
                <a:solidFill>
                  <a:srgbClr val="0070C0"/>
                </a:solidFill>
                <a:latin typeface="微软雅黑" pitchFamily="34" charset="-122"/>
                <a:ea typeface="微软雅黑" pitchFamily="34" charset="-122"/>
              </a:rPr>
              <a:t>，</a:t>
            </a:r>
            <a:r>
              <a:rPr kumimoji="1" lang="en-US" altLang="zh-CN" dirty="0">
                <a:solidFill>
                  <a:srgbClr val="0070C0"/>
                </a:solidFill>
                <a:latin typeface="微软雅黑" pitchFamily="34" charset="-122"/>
                <a:ea typeface="微软雅黑" pitchFamily="34" charset="-122"/>
              </a:rPr>
              <a:t>python</a:t>
            </a:r>
            <a:r>
              <a:rPr kumimoji="1" lang="zh-CN" altLang="en-US" dirty="0">
                <a:solidFill>
                  <a:srgbClr val="0070C0"/>
                </a:solidFill>
                <a:latin typeface="微软雅黑" pitchFamily="34" charset="-122"/>
                <a:ea typeface="微软雅黑" pitchFamily="34" charset="-122"/>
              </a:rPr>
              <a:t>，</a:t>
            </a:r>
            <a:r>
              <a:rPr kumimoji="1" lang="en-US" altLang="zh-CN" dirty="0">
                <a:solidFill>
                  <a:srgbClr val="0070C0"/>
                </a:solidFill>
                <a:latin typeface="微软雅黑" pitchFamily="34" charset="-122"/>
                <a:ea typeface="微软雅黑" pitchFamily="34" charset="-122"/>
              </a:rPr>
              <a:t>java</a:t>
            </a:r>
            <a:r>
              <a:rPr kumimoji="1" lang="zh-CN" altLang="en-US" dirty="0">
                <a:solidFill>
                  <a:srgbClr val="0070C0"/>
                </a:solidFill>
                <a:latin typeface="微软雅黑" pitchFamily="34" charset="-122"/>
                <a:ea typeface="微软雅黑" pitchFamily="34" charset="-122"/>
              </a:rPr>
              <a:t>等定义数据计算脚本或者程序，并提交到数据平台进行执行。可以查看任务的执行状态，和进行暂停，中止计算任务。计算任务可以定义为周期性触发，或者数据事件触发。</a:t>
            </a:r>
          </a:p>
        </p:txBody>
      </p:sp>
      <p:sp>
        <p:nvSpPr>
          <p:cNvPr id="7" name="文本框 6"/>
          <p:cNvSpPr txBox="1"/>
          <p:nvPr/>
        </p:nvSpPr>
        <p:spPr>
          <a:xfrm>
            <a:off x="1654104" y="76921"/>
            <a:ext cx="8241600" cy="923330"/>
          </a:xfrm>
          <a:prstGeom prst="rect">
            <a:avLst/>
          </a:prstGeom>
        </p:spPr>
        <p:txBody>
          <a:bodyPr wrap="square">
            <a:spAutoFit/>
          </a:bodyPr>
          <a:lstStyle>
            <a:defPPr>
              <a:defRPr lang="zh-CN"/>
            </a:defPPr>
            <a:lvl1pPr>
              <a:defRPr kumimoji="1" sz="2000" b="1">
                <a:solidFill>
                  <a:srgbClr val="219DC9"/>
                </a:solidFill>
                <a:latin typeface="微软雅黑" pitchFamily="34" charset="-122"/>
                <a:ea typeface="微软雅黑" pitchFamily="34" charset="-122"/>
              </a:defRPr>
            </a:lvl1pPr>
          </a:lstStyle>
          <a:p>
            <a:r>
              <a:rPr lang="zh-CN" altLang="en-US" sz="1800" dirty="0">
                <a:solidFill>
                  <a:srgbClr val="0070C0"/>
                </a:solidFill>
              </a:rPr>
              <a:t>支持离线，实时，立方体计算任务定义。可以按照周期性触发或者数据事件触发计算任务执行。可以定义多个计算任务间的顺序，合作关系以完成复杂的计算任务。</a:t>
            </a:r>
          </a:p>
        </p:txBody>
      </p:sp>
    </p:spTree>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0599" y="0"/>
            <a:ext cx="1208012" cy="10416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数据计算</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226" y="112483"/>
            <a:ext cx="10296550" cy="6296705"/>
          </a:xfrm>
          <a:prstGeom prst="rect">
            <a:avLst/>
          </a:prstGeom>
        </p:spPr>
      </p:pic>
    </p:spTree>
    <p:extLst>
      <p:ext uri="{BB962C8B-B14F-4D97-AF65-F5344CB8AC3E}">
        <p14:creationId xmlns:p14="http://schemas.microsoft.com/office/powerpoint/2010/main" val="661471268"/>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0599" y="0"/>
            <a:ext cx="1208012" cy="10416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数据计算</a:t>
            </a:r>
          </a:p>
        </p:txBody>
      </p:sp>
      <p:sp>
        <p:nvSpPr>
          <p:cNvPr id="9" name="文本框 8"/>
          <p:cNvSpPr txBox="1"/>
          <p:nvPr/>
        </p:nvSpPr>
        <p:spPr>
          <a:xfrm>
            <a:off x="410600" y="1224657"/>
            <a:ext cx="2528256" cy="461665"/>
          </a:xfrm>
          <a:prstGeom prst="rect">
            <a:avLst/>
          </a:prstGeom>
          <a:noFill/>
        </p:spPr>
        <p:txBody>
          <a:bodyPr wrap="none" rtlCol="0">
            <a:spAutoFit/>
          </a:bodyPr>
          <a:lstStyle/>
          <a:p>
            <a:pPr algn="l"/>
            <a:r>
              <a:rPr lang="en-US" altLang="zh-CN" sz="2400" b="1" dirty="0">
                <a:solidFill>
                  <a:srgbClr val="002060"/>
                </a:solidFill>
                <a:latin typeface="微软雅黑" pitchFamily="34" charset="-122"/>
                <a:ea typeface="微软雅黑" pitchFamily="34" charset="-122"/>
              </a:rPr>
              <a:t>2</a:t>
            </a:r>
            <a:r>
              <a:rPr lang="zh-CN" altLang="en-US" sz="2400" b="1" dirty="0">
                <a:solidFill>
                  <a:srgbClr val="002060"/>
                </a:solidFill>
                <a:latin typeface="微软雅黑" pitchFamily="34" charset="-122"/>
                <a:ea typeface="微软雅黑" pitchFamily="34" charset="-122"/>
              </a:rPr>
              <a:t>立方体离线计算</a:t>
            </a:r>
          </a:p>
        </p:txBody>
      </p:sp>
      <p:sp>
        <p:nvSpPr>
          <p:cNvPr id="10" name="矩形 9"/>
          <p:cNvSpPr/>
          <p:nvPr/>
        </p:nvSpPr>
        <p:spPr>
          <a:xfrm>
            <a:off x="410599" y="1290677"/>
            <a:ext cx="58420" cy="7035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11" name="文本框 10"/>
          <p:cNvSpPr txBox="1"/>
          <p:nvPr/>
        </p:nvSpPr>
        <p:spPr>
          <a:xfrm>
            <a:off x="440055" y="1691005"/>
            <a:ext cx="11513185" cy="646331"/>
          </a:xfrm>
          <a:prstGeom prst="rect">
            <a:avLst/>
          </a:prstGeom>
          <a:noFill/>
        </p:spPr>
        <p:txBody>
          <a:bodyPr wrap="square" rtlCol="0">
            <a:spAutoFit/>
          </a:bodyPr>
          <a:lstStyle/>
          <a:p>
            <a:r>
              <a:rPr kumimoji="1" lang="zh-CN" altLang="en-US" dirty="0">
                <a:solidFill>
                  <a:srgbClr val="0070C0"/>
                </a:solidFill>
                <a:latin typeface="微软雅黑" pitchFamily="34" charset="-122"/>
                <a:ea typeface="微软雅黑" pitchFamily="34" charset="-122"/>
              </a:rPr>
              <a:t>立方体计算主要是为解决超大规模数据的多维数据秒级查询的需求而提供的。用户通过</a:t>
            </a:r>
            <a:r>
              <a:rPr kumimoji="1" lang="en-US" altLang="zh-CN" dirty="0" err="1">
                <a:solidFill>
                  <a:srgbClr val="0070C0"/>
                </a:solidFill>
                <a:latin typeface="微软雅黑" pitchFamily="34" charset="-122"/>
                <a:ea typeface="微软雅黑" pitchFamily="34" charset="-122"/>
              </a:rPr>
              <a:t>webui</a:t>
            </a:r>
            <a:r>
              <a:rPr kumimoji="1" lang="zh-CN" altLang="en-US" dirty="0">
                <a:solidFill>
                  <a:srgbClr val="0070C0"/>
                </a:solidFill>
                <a:latin typeface="微软雅黑" pitchFamily="34" charset="-122"/>
                <a:ea typeface="微软雅黑" pitchFamily="34" charset="-122"/>
              </a:rPr>
              <a:t>定义多维立方体计算项目，并通过点击，拖拽的方式建立多维立方体模型。可以定义立方体计算任务周期性触发和增量更新计算。</a:t>
            </a:r>
          </a:p>
        </p:txBody>
      </p:sp>
    </p:spTree>
    <p:extLst>
      <p:ext uri="{BB962C8B-B14F-4D97-AF65-F5344CB8AC3E}">
        <p14:creationId xmlns:p14="http://schemas.microsoft.com/office/powerpoint/2010/main" val="3753241264"/>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0599" y="0"/>
            <a:ext cx="1208012" cy="10416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数据计算</a:t>
            </a:r>
          </a:p>
        </p:txBody>
      </p:sp>
      <p:pic>
        <p:nvPicPr>
          <p:cNvPr id="3" name="图片 2"/>
          <p:cNvPicPr>
            <a:picLocks noChangeAspect="1"/>
          </p:cNvPicPr>
          <p:nvPr/>
        </p:nvPicPr>
        <p:blipFill>
          <a:blip r:embed="rId2"/>
          <a:stretch>
            <a:fillRect/>
          </a:stretch>
        </p:blipFill>
        <p:spPr>
          <a:xfrm>
            <a:off x="267419" y="1302768"/>
            <a:ext cx="11410056" cy="4779250"/>
          </a:xfrm>
          <a:prstGeom prst="rect">
            <a:avLst/>
          </a:prstGeom>
        </p:spPr>
      </p:pic>
    </p:spTree>
    <p:extLst>
      <p:ext uri="{BB962C8B-B14F-4D97-AF65-F5344CB8AC3E}">
        <p14:creationId xmlns:p14="http://schemas.microsoft.com/office/powerpoint/2010/main" val="1079154905"/>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0599" y="0"/>
            <a:ext cx="1208012" cy="10416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数据计算</a:t>
            </a:r>
          </a:p>
        </p:txBody>
      </p:sp>
      <p:pic>
        <p:nvPicPr>
          <p:cNvPr id="2" name="图片 1"/>
          <p:cNvPicPr>
            <a:picLocks noChangeAspect="1"/>
          </p:cNvPicPr>
          <p:nvPr/>
        </p:nvPicPr>
        <p:blipFill>
          <a:blip r:embed="rId2"/>
          <a:stretch>
            <a:fillRect/>
          </a:stretch>
        </p:blipFill>
        <p:spPr>
          <a:xfrm>
            <a:off x="146650" y="1208146"/>
            <a:ext cx="11816052" cy="4562475"/>
          </a:xfrm>
          <a:prstGeom prst="rect">
            <a:avLst/>
          </a:prstGeom>
        </p:spPr>
      </p:pic>
    </p:spTree>
    <p:extLst>
      <p:ext uri="{BB962C8B-B14F-4D97-AF65-F5344CB8AC3E}">
        <p14:creationId xmlns:p14="http://schemas.microsoft.com/office/powerpoint/2010/main" val="3918767395"/>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33277" y="2942570"/>
            <a:ext cx="2926080" cy="972820"/>
          </a:xfrm>
          <a:prstGeom prst="rect">
            <a:avLst/>
          </a:prstGeom>
          <a:noFill/>
        </p:spPr>
        <p:txBody>
          <a:bodyPr wrap="none" rtlCol="0">
            <a:spAutoFit/>
          </a:bodyPr>
          <a:lstStyle/>
          <a:p>
            <a:pPr algn="ctr"/>
            <a:r>
              <a:rPr lang="zh-CN" altLang="en-US" sz="5400" b="1" dirty="0">
                <a:solidFill>
                  <a:schemeClr val="bg1"/>
                </a:solidFill>
                <a:latin typeface="微软雅黑" pitchFamily="34" charset="-122"/>
                <a:ea typeface="微软雅黑" pitchFamily="34" charset="-122"/>
              </a:rPr>
              <a:t>概要介绍</a:t>
            </a:r>
          </a:p>
        </p:txBody>
      </p:sp>
      <p:sp>
        <p:nvSpPr>
          <p:cNvPr id="4" name="矩形 3"/>
          <p:cNvSpPr/>
          <p:nvPr/>
        </p:nvSpPr>
        <p:spPr>
          <a:xfrm>
            <a:off x="4057968" y="2832735"/>
            <a:ext cx="4068763" cy="1143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137776" y="4173002"/>
            <a:ext cx="2313454" cy="461665"/>
          </a:xfrm>
          <a:prstGeom prst="rect">
            <a:avLst/>
          </a:prstGeom>
          <a:noFill/>
        </p:spPr>
        <p:txBody>
          <a:bodyPr wrap="none" rtlCol="0">
            <a:spAutoFit/>
          </a:bodyPr>
          <a:lstStyle/>
          <a:p>
            <a:pPr algn="l"/>
            <a:r>
              <a:rPr lang="zh-CN" altLang="en-US" sz="2400" dirty="0">
                <a:solidFill>
                  <a:schemeClr val="bg1"/>
                </a:solidFill>
                <a:latin typeface="微软雅黑" pitchFamily="34" charset="-122"/>
                <a:ea typeface="微软雅黑" pitchFamily="34" charset="-122"/>
              </a:rPr>
              <a:t>大数据时代的</a:t>
            </a:r>
            <a:r>
              <a:rPr lang="en-US" altLang="zh-CN" sz="2400" dirty="0">
                <a:solidFill>
                  <a:schemeClr val="bg1"/>
                </a:solidFill>
                <a:latin typeface="微软雅黑" pitchFamily="34" charset="-122"/>
                <a:ea typeface="微软雅黑" pitchFamily="34" charset="-122"/>
              </a:rPr>
              <a:t>BI</a:t>
            </a:r>
            <a:endParaRPr lang="zh-CN" altLang="en-US" sz="2400" dirty="0">
              <a:solidFill>
                <a:schemeClr val="bg1"/>
              </a:solidFill>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CDA8"/>
              </a:solidFill>
            </a:endParaRPr>
          </a:p>
        </p:txBody>
      </p:sp>
      <p:sp>
        <p:nvSpPr>
          <p:cNvPr id="3" name="文本框 2"/>
          <p:cNvSpPr txBox="1"/>
          <p:nvPr/>
        </p:nvSpPr>
        <p:spPr>
          <a:xfrm>
            <a:off x="4600575" y="2986405"/>
            <a:ext cx="2991485" cy="1538883"/>
          </a:xfrm>
          <a:prstGeom prst="rect">
            <a:avLst/>
          </a:prstGeom>
          <a:noFill/>
        </p:spPr>
        <p:txBody>
          <a:bodyPr wrap="square" rtlCol="0">
            <a:spAutoFit/>
          </a:bodyPr>
          <a:lstStyle/>
          <a:p>
            <a:pPr algn="ctr"/>
            <a:r>
              <a:rPr lang="zh-CN" altLang="en-US" sz="5400" b="1" dirty="0">
                <a:solidFill>
                  <a:schemeClr val="bg1"/>
                </a:solidFill>
                <a:latin typeface="微软雅黑" pitchFamily="34" charset="-122"/>
                <a:ea typeface="微软雅黑" pitchFamily="34" charset="-122"/>
              </a:rPr>
              <a:t>系统功能</a:t>
            </a:r>
            <a:endParaRPr lang="en-US" altLang="zh-CN" sz="5400" b="1" dirty="0">
              <a:solidFill>
                <a:schemeClr val="bg1"/>
              </a:solidFill>
              <a:latin typeface="微软雅黑" pitchFamily="34" charset="-122"/>
              <a:ea typeface="微软雅黑" pitchFamily="34" charset="-122"/>
            </a:endParaRPr>
          </a:p>
          <a:p>
            <a:pPr algn="ctr"/>
            <a:r>
              <a:rPr lang="zh-CN" altLang="en-US" sz="4000" b="1" dirty="0">
                <a:solidFill>
                  <a:schemeClr val="bg1"/>
                </a:solidFill>
                <a:latin typeface="微软雅黑" pitchFamily="34" charset="-122"/>
                <a:ea typeface="微软雅黑" pitchFamily="34" charset="-122"/>
              </a:rPr>
              <a:t>数据查询</a:t>
            </a:r>
          </a:p>
        </p:txBody>
      </p:sp>
      <p:sp>
        <p:nvSpPr>
          <p:cNvPr id="4" name="矩形 3"/>
          <p:cNvSpPr/>
          <p:nvPr/>
        </p:nvSpPr>
        <p:spPr>
          <a:xfrm>
            <a:off x="4600575" y="2857500"/>
            <a:ext cx="2991485" cy="16677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0599" y="0"/>
            <a:ext cx="1208012" cy="10416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667332" y="596812"/>
            <a:ext cx="9930924" cy="707886"/>
          </a:xfrm>
          <a:prstGeom prst="rect">
            <a:avLst/>
          </a:prstGeom>
        </p:spPr>
        <p:txBody>
          <a:bodyPr wrap="none">
            <a:spAutoFit/>
          </a:bodyPr>
          <a:lstStyle>
            <a:defPPr>
              <a:defRPr lang="zh-CN"/>
            </a:defPPr>
            <a:lvl1pPr>
              <a:defRPr kumimoji="1" sz="2000" b="1">
                <a:solidFill>
                  <a:srgbClr val="219DC9"/>
                </a:solidFill>
                <a:latin typeface="微软雅黑" pitchFamily="34" charset="-122"/>
                <a:ea typeface="微软雅黑" pitchFamily="34" charset="-122"/>
              </a:defRPr>
            </a:lvl1pPr>
          </a:lstStyle>
          <a:p>
            <a:r>
              <a:rPr lang="zh-CN" altLang="en-US" dirty="0">
                <a:solidFill>
                  <a:schemeClr val="accent2">
                    <a:lumMod val="75000"/>
                  </a:schemeClr>
                </a:solidFill>
              </a:rPr>
              <a:t>提供交互式查询，多维立方体查询功能，可以对查询以及查询的数据进行保存和导出。</a:t>
            </a:r>
            <a:endParaRPr lang="en-US" altLang="zh-CN" dirty="0">
              <a:solidFill>
                <a:schemeClr val="accent2">
                  <a:lumMod val="75000"/>
                </a:schemeClr>
              </a:solidFill>
            </a:endParaRPr>
          </a:p>
          <a:p>
            <a:r>
              <a:rPr lang="zh-CN" altLang="en-US" dirty="0">
                <a:solidFill>
                  <a:schemeClr val="accent2">
                    <a:lumMod val="75000"/>
                  </a:schemeClr>
                </a:solidFill>
              </a:rPr>
              <a:t>提供查询任务定义，进行周期性数据查询。</a:t>
            </a:r>
          </a:p>
        </p:txBody>
      </p:sp>
      <p:sp>
        <p:nvSpPr>
          <p:cNvPr id="4" name="矩形 3"/>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数据查询</a:t>
            </a:r>
          </a:p>
        </p:txBody>
      </p:sp>
      <p:sp>
        <p:nvSpPr>
          <p:cNvPr id="9" name="文本框 8"/>
          <p:cNvSpPr txBox="1"/>
          <p:nvPr/>
        </p:nvSpPr>
        <p:spPr>
          <a:xfrm>
            <a:off x="410600" y="1224657"/>
            <a:ext cx="2619628" cy="461665"/>
          </a:xfrm>
          <a:prstGeom prst="rect">
            <a:avLst/>
          </a:prstGeom>
          <a:noFill/>
        </p:spPr>
        <p:txBody>
          <a:bodyPr wrap="none" rtlCol="0">
            <a:spAutoFit/>
          </a:bodyPr>
          <a:lstStyle/>
          <a:p>
            <a:pPr algn="l"/>
            <a:r>
              <a:rPr lang="en-US" altLang="zh-CN" sz="2400" b="1" dirty="0">
                <a:solidFill>
                  <a:schemeClr val="accent2">
                    <a:lumMod val="50000"/>
                  </a:schemeClr>
                </a:solidFill>
                <a:latin typeface="微软雅黑" pitchFamily="34" charset="-122"/>
                <a:ea typeface="微软雅黑" pitchFamily="34" charset="-122"/>
              </a:rPr>
              <a:t>1 </a:t>
            </a:r>
            <a:r>
              <a:rPr lang="zh-CN" altLang="en-US" sz="2400" b="1" dirty="0">
                <a:solidFill>
                  <a:schemeClr val="accent2">
                    <a:lumMod val="50000"/>
                  </a:schemeClr>
                </a:solidFill>
                <a:latin typeface="微软雅黑" pitchFamily="34" charset="-122"/>
                <a:ea typeface="微软雅黑" pitchFamily="34" charset="-122"/>
              </a:rPr>
              <a:t>普通交互式查询</a:t>
            </a:r>
          </a:p>
        </p:txBody>
      </p:sp>
      <p:sp>
        <p:nvSpPr>
          <p:cNvPr id="10" name="矩形 9"/>
          <p:cNvSpPr/>
          <p:nvPr/>
        </p:nvSpPr>
        <p:spPr>
          <a:xfrm>
            <a:off x="410599" y="1290677"/>
            <a:ext cx="58420" cy="7035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11" name="文本框 10"/>
          <p:cNvSpPr txBox="1"/>
          <p:nvPr/>
        </p:nvSpPr>
        <p:spPr>
          <a:xfrm>
            <a:off x="440055" y="1691005"/>
            <a:ext cx="11513185" cy="369332"/>
          </a:xfrm>
          <a:prstGeom prst="rect">
            <a:avLst/>
          </a:prstGeom>
          <a:noFill/>
        </p:spPr>
        <p:txBody>
          <a:bodyPr wrap="square" rtlCol="0">
            <a:spAutoFit/>
          </a:bodyPr>
          <a:lstStyle/>
          <a:p>
            <a:r>
              <a:rPr kumimoji="1" lang="zh-CN" altLang="en-US" dirty="0">
                <a:solidFill>
                  <a:schemeClr val="accent2">
                    <a:lumMod val="75000"/>
                  </a:schemeClr>
                </a:solidFill>
                <a:latin typeface="微软雅黑" pitchFamily="34" charset="-122"/>
                <a:ea typeface="微软雅黑" pitchFamily="34" charset="-122"/>
              </a:rPr>
              <a:t>通过</a:t>
            </a:r>
            <a:r>
              <a:rPr kumimoji="1" lang="en-US" altLang="zh-CN" dirty="0" err="1">
                <a:solidFill>
                  <a:schemeClr val="accent2">
                    <a:lumMod val="75000"/>
                  </a:schemeClr>
                </a:solidFill>
                <a:latin typeface="微软雅黑" pitchFamily="34" charset="-122"/>
                <a:ea typeface="微软雅黑" pitchFamily="34" charset="-122"/>
              </a:rPr>
              <a:t>webui</a:t>
            </a:r>
            <a:r>
              <a:rPr kumimoji="1" lang="zh-CN" altLang="en-US" dirty="0">
                <a:solidFill>
                  <a:schemeClr val="accent2">
                    <a:lumMod val="75000"/>
                  </a:schemeClr>
                </a:solidFill>
                <a:latin typeface="微软雅黑" pitchFamily="34" charset="-122"/>
                <a:ea typeface="微软雅黑" pitchFamily="34" charset="-122"/>
              </a:rPr>
              <a:t>界面，进行交互式数据查询支持实时简便的图表分析展示。方便数据分析人员探查数据。</a:t>
            </a:r>
          </a:p>
        </p:txBody>
      </p:sp>
      <p:pic>
        <p:nvPicPr>
          <p:cNvPr id="3" name="图片 2"/>
          <p:cNvPicPr>
            <a:picLocks noChangeAspect="1"/>
          </p:cNvPicPr>
          <p:nvPr/>
        </p:nvPicPr>
        <p:blipFill>
          <a:blip r:embed="rId2"/>
          <a:stretch>
            <a:fillRect/>
          </a:stretch>
        </p:blipFill>
        <p:spPr>
          <a:xfrm>
            <a:off x="226503" y="2072630"/>
            <a:ext cx="11949142" cy="425267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0599" y="0"/>
            <a:ext cx="1208012" cy="10416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数据查询</a:t>
            </a:r>
          </a:p>
        </p:txBody>
      </p:sp>
      <p:sp>
        <p:nvSpPr>
          <p:cNvPr id="11" name="文本框 10"/>
          <p:cNvSpPr txBox="1"/>
          <p:nvPr/>
        </p:nvSpPr>
        <p:spPr>
          <a:xfrm>
            <a:off x="1721728" y="91051"/>
            <a:ext cx="5282922" cy="923330"/>
          </a:xfrm>
          <a:prstGeom prst="rect">
            <a:avLst/>
          </a:prstGeom>
          <a:noFill/>
        </p:spPr>
        <p:txBody>
          <a:bodyPr wrap="square" rtlCol="0">
            <a:spAutoFit/>
          </a:bodyPr>
          <a:lstStyle/>
          <a:p>
            <a:r>
              <a:rPr kumimoji="1" lang="zh-CN" altLang="en-US" dirty="0">
                <a:solidFill>
                  <a:schemeClr val="accent2">
                    <a:lumMod val="75000"/>
                  </a:schemeClr>
                </a:solidFill>
                <a:latin typeface="微软雅黑" pitchFamily="34" charset="-122"/>
                <a:ea typeface="微软雅黑" pitchFamily="34" charset="-122"/>
              </a:rPr>
              <a:t>交互式数据查询支持实时简便的图表分析展示。方便数据分析人员探查数据。</a:t>
            </a:r>
            <a:endParaRPr kumimoji="1" lang="en-US" altLang="zh-CN" dirty="0">
              <a:solidFill>
                <a:schemeClr val="accent2">
                  <a:lumMod val="75000"/>
                </a:schemeClr>
              </a:solidFill>
              <a:latin typeface="微软雅黑" pitchFamily="34" charset="-122"/>
              <a:ea typeface="微软雅黑" pitchFamily="34" charset="-122"/>
            </a:endParaRPr>
          </a:p>
          <a:p>
            <a:r>
              <a:rPr kumimoji="1" lang="zh-CN" altLang="en-US" dirty="0">
                <a:solidFill>
                  <a:schemeClr val="accent2">
                    <a:lumMod val="75000"/>
                  </a:schemeClr>
                </a:solidFill>
                <a:latin typeface="微软雅黑" pitchFamily="34" charset="-122"/>
                <a:ea typeface="微软雅黑" pitchFamily="34" charset="-122"/>
              </a:rPr>
              <a:t>支持柱状图，饼图，折线图，散点图等</a:t>
            </a:r>
          </a:p>
        </p:txBody>
      </p:sp>
      <p:pic>
        <p:nvPicPr>
          <p:cNvPr id="2" name="图片 1"/>
          <p:cNvPicPr>
            <a:picLocks noChangeAspect="1"/>
          </p:cNvPicPr>
          <p:nvPr/>
        </p:nvPicPr>
        <p:blipFill>
          <a:blip r:embed="rId2"/>
          <a:stretch>
            <a:fillRect/>
          </a:stretch>
        </p:blipFill>
        <p:spPr>
          <a:xfrm>
            <a:off x="263949" y="1077218"/>
            <a:ext cx="11580119" cy="4945098"/>
          </a:xfrm>
          <a:prstGeom prst="rect">
            <a:avLst/>
          </a:prstGeom>
        </p:spPr>
      </p:pic>
    </p:spTree>
    <p:extLst>
      <p:ext uri="{BB962C8B-B14F-4D97-AF65-F5344CB8AC3E}">
        <p14:creationId xmlns:p14="http://schemas.microsoft.com/office/powerpoint/2010/main" val="30914814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0599" y="0"/>
            <a:ext cx="1208012" cy="10416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数据查询</a:t>
            </a:r>
          </a:p>
        </p:txBody>
      </p:sp>
      <p:sp>
        <p:nvSpPr>
          <p:cNvPr id="15" name="文本框 14"/>
          <p:cNvSpPr txBox="1"/>
          <p:nvPr/>
        </p:nvSpPr>
        <p:spPr>
          <a:xfrm>
            <a:off x="469019" y="1182252"/>
            <a:ext cx="3542958" cy="461665"/>
          </a:xfrm>
          <a:prstGeom prst="rect">
            <a:avLst/>
          </a:prstGeom>
          <a:noFill/>
        </p:spPr>
        <p:txBody>
          <a:bodyPr wrap="none" rtlCol="0">
            <a:spAutoFit/>
          </a:bodyPr>
          <a:lstStyle/>
          <a:p>
            <a:pPr algn="l"/>
            <a:r>
              <a:rPr lang="en-US" altLang="zh-CN" sz="2400" b="1" dirty="0">
                <a:solidFill>
                  <a:schemeClr val="accent2">
                    <a:lumMod val="50000"/>
                  </a:schemeClr>
                </a:solidFill>
                <a:latin typeface="微软雅黑" pitchFamily="34" charset="-122"/>
                <a:ea typeface="微软雅黑" pitchFamily="34" charset="-122"/>
              </a:rPr>
              <a:t>2 </a:t>
            </a:r>
            <a:r>
              <a:rPr lang="zh-CN" altLang="en-US" sz="2400" b="1" dirty="0">
                <a:solidFill>
                  <a:schemeClr val="accent2">
                    <a:lumMod val="50000"/>
                  </a:schemeClr>
                </a:solidFill>
                <a:latin typeface="微软雅黑" pitchFamily="34" charset="-122"/>
                <a:ea typeface="微软雅黑" pitchFamily="34" charset="-122"/>
              </a:rPr>
              <a:t>多维立方体交互式查询</a:t>
            </a:r>
          </a:p>
        </p:txBody>
      </p:sp>
      <p:sp>
        <p:nvSpPr>
          <p:cNvPr id="16" name="矩形 15"/>
          <p:cNvSpPr/>
          <p:nvPr/>
        </p:nvSpPr>
        <p:spPr>
          <a:xfrm>
            <a:off x="410599" y="1243589"/>
            <a:ext cx="58420" cy="7035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17" name="文本框 16"/>
          <p:cNvSpPr txBox="1"/>
          <p:nvPr/>
        </p:nvSpPr>
        <p:spPr>
          <a:xfrm>
            <a:off x="469019" y="1595379"/>
            <a:ext cx="11513185" cy="523220"/>
          </a:xfrm>
          <a:prstGeom prst="rect">
            <a:avLst/>
          </a:prstGeom>
          <a:noFill/>
        </p:spPr>
        <p:txBody>
          <a:bodyPr wrap="square" rtlCol="0">
            <a:spAutoFit/>
          </a:bodyPr>
          <a:lstStyle/>
          <a:p>
            <a:r>
              <a:rPr kumimoji="1" lang="zh-CN" altLang="en-US" sz="1400" dirty="0">
                <a:solidFill>
                  <a:schemeClr val="accent2">
                    <a:lumMod val="75000"/>
                  </a:schemeClr>
                </a:solidFill>
                <a:latin typeface="微软雅黑" pitchFamily="34" charset="-122"/>
                <a:ea typeface="微软雅黑" pitchFamily="34" charset="-122"/>
              </a:rPr>
              <a:t>支持通过</a:t>
            </a:r>
            <a:r>
              <a:rPr kumimoji="1" lang="en-US" altLang="zh-CN" sz="1400" dirty="0" err="1">
                <a:solidFill>
                  <a:schemeClr val="accent2">
                    <a:lumMod val="75000"/>
                  </a:schemeClr>
                </a:solidFill>
                <a:latin typeface="微软雅黑" pitchFamily="34" charset="-122"/>
                <a:ea typeface="微软雅黑" pitchFamily="34" charset="-122"/>
              </a:rPr>
              <a:t>webui</a:t>
            </a:r>
            <a:r>
              <a:rPr kumimoji="1" lang="zh-CN" altLang="en-US" sz="1400" dirty="0">
                <a:solidFill>
                  <a:schemeClr val="accent2">
                    <a:lumMod val="75000"/>
                  </a:schemeClr>
                </a:solidFill>
                <a:latin typeface="微软雅黑" pitchFamily="34" charset="-122"/>
                <a:ea typeface="微软雅黑" pitchFamily="34" charset="-122"/>
              </a:rPr>
              <a:t>的点击退拽，就可以对预计算立方体数据进行查询（超大规模数据），以及实时立方体数据查询（中小规模数据）。支持对查询结果的上卷，下钻操作。并且支持查询保存，查询结果保存，以及查询结果的简便图表展示，方便数据分析人员探查数据。</a:t>
            </a:r>
          </a:p>
        </p:txBody>
      </p:sp>
      <p:pic>
        <p:nvPicPr>
          <p:cNvPr id="3" name="图片 2"/>
          <p:cNvPicPr>
            <a:picLocks noChangeAspect="1"/>
          </p:cNvPicPr>
          <p:nvPr/>
        </p:nvPicPr>
        <p:blipFill>
          <a:blip r:embed="rId2"/>
          <a:stretch>
            <a:fillRect/>
          </a:stretch>
        </p:blipFill>
        <p:spPr>
          <a:xfrm>
            <a:off x="469019" y="2241710"/>
            <a:ext cx="10791825" cy="4197650"/>
          </a:xfrm>
          <a:prstGeom prst="rect">
            <a:avLst/>
          </a:prstGeom>
        </p:spPr>
      </p:pic>
    </p:spTree>
    <p:extLst>
      <p:ext uri="{BB962C8B-B14F-4D97-AF65-F5344CB8AC3E}">
        <p14:creationId xmlns:p14="http://schemas.microsoft.com/office/powerpoint/2010/main" val="25972448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ldLvl="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0599" y="0"/>
            <a:ext cx="1208012" cy="10416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数据查询</a:t>
            </a:r>
          </a:p>
        </p:txBody>
      </p:sp>
      <p:sp>
        <p:nvSpPr>
          <p:cNvPr id="11" name="文本框 10"/>
          <p:cNvSpPr txBox="1"/>
          <p:nvPr/>
        </p:nvSpPr>
        <p:spPr>
          <a:xfrm>
            <a:off x="1832628" y="101649"/>
            <a:ext cx="11513185" cy="369332"/>
          </a:xfrm>
          <a:prstGeom prst="rect">
            <a:avLst/>
          </a:prstGeom>
          <a:noFill/>
        </p:spPr>
        <p:txBody>
          <a:bodyPr wrap="square" rtlCol="0">
            <a:spAutoFit/>
          </a:bodyPr>
          <a:lstStyle/>
          <a:p>
            <a:r>
              <a:rPr kumimoji="1" lang="zh-CN" altLang="en-US" dirty="0">
                <a:solidFill>
                  <a:schemeClr val="accent2">
                    <a:lumMod val="75000"/>
                  </a:schemeClr>
                </a:solidFill>
                <a:latin typeface="微软雅黑" pitchFamily="34" charset="-122"/>
                <a:ea typeface="微软雅黑" pitchFamily="34" charset="-122"/>
              </a:rPr>
              <a:t>多维立方体查询也可以进行简单的图表展示，方便探查数据。</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628" y="520811"/>
            <a:ext cx="10092960" cy="5678303"/>
          </a:xfrm>
          <a:prstGeom prst="rect">
            <a:avLst/>
          </a:prstGeom>
        </p:spPr>
      </p:pic>
    </p:spTree>
    <p:extLst>
      <p:ext uri="{BB962C8B-B14F-4D97-AF65-F5344CB8AC3E}">
        <p14:creationId xmlns:p14="http://schemas.microsoft.com/office/powerpoint/2010/main" val="1601322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CDA8"/>
              </a:solidFill>
            </a:endParaRPr>
          </a:p>
        </p:txBody>
      </p:sp>
      <p:sp>
        <p:nvSpPr>
          <p:cNvPr id="3" name="文本框 2"/>
          <p:cNvSpPr txBox="1"/>
          <p:nvPr/>
        </p:nvSpPr>
        <p:spPr>
          <a:xfrm>
            <a:off x="4600575" y="2986405"/>
            <a:ext cx="2991485" cy="1538883"/>
          </a:xfrm>
          <a:prstGeom prst="rect">
            <a:avLst/>
          </a:prstGeom>
          <a:noFill/>
        </p:spPr>
        <p:txBody>
          <a:bodyPr wrap="square" rtlCol="0">
            <a:spAutoFit/>
          </a:bodyPr>
          <a:lstStyle/>
          <a:p>
            <a:pPr algn="ctr"/>
            <a:r>
              <a:rPr lang="zh-CN" altLang="en-US" sz="5400" b="1" dirty="0">
                <a:solidFill>
                  <a:schemeClr val="bg1"/>
                </a:solidFill>
                <a:latin typeface="微软雅黑" pitchFamily="34" charset="-122"/>
                <a:ea typeface="微软雅黑" pitchFamily="34" charset="-122"/>
              </a:rPr>
              <a:t>系统功能</a:t>
            </a:r>
            <a:endParaRPr lang="en-US" altLang="zh-CN" sz="5400" b="1" dirty="0">
              <a:solidFill>
                <a:schemeClr val="bg1"/>
              </a:solidFill>
              <a:latin typeface="微软雅黑" pitchFamily="34" charset="-122"/>
              <a:ea typeface="微软雅黑" pitchFamily="34" charset="-122"/>
            </a:endParaRPr>
          </a:p>
          <a:p>
            <a:pPr algn="ctr"/>
            <a:r>
              <a:rPr lang="zh-CN" altLang="en-US" sz="4000" b="1" dirty="0">
                <a:solidFill>
                  <a:schemeClr val="bg1"/>
                </a:solidFill>
                <a:latin typeface="微软雅黑" pitchFamily="34" charset="-122"/>
                <a:ea typeface="微软雅黑" pitchFamily="34" charset="-122"/>
              </a:rPr>
              <a:t>数据展示</a:t>
            </a:r>
          </a:p>
        </p:txBody>
      </p:sp>
      <p:sp>
        <p:nvSpPr>
          <p:cNvPr id="4" name="矩形 3"/>
          <p:cNvSpPr/>
          <p:nvPr/>
        </p:nvSpPr>
        <p:spPr>
          <a:xfrm>
            <a:off x="4600575" y="2857500"/>
            <a:ext cx="2991485" cy="16677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0599" y="0"/>
            <a:ext cx="1208012" cy="104162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667332" y="596812"/>
            <a:ext cx="5057795" cy="400110"/>
          </a:xfrm>
          <a:prstGeom prst="rect">
            <a:avLst/>
          </a:prstGeom>
        </p:spPr>
        <p:txBody>
          <a:bodyPr wrap="none">
            <a:spAutoFit/>
          </a:bodyPr>
          <a:lstStyle>
            <a:defPPr>
              <a:defRPr lang="zh-CN"/>
            </a:defPPr>
            <a:lvl1pPr>
              <a:defRPr kumimoji="1" sz="2000" b="1">
                <a:solidFill>
                  <a:srgbClr val="219DC9"/>
                </a:solidFill>
                <a:latin typeface="微软雅黑" pitchFamily="34" charset="-122"/>
                <a:ea typeface="微软雅黑" pitchFamily="34" charset="-122"/>
              </a:defRPr>
            </a:lvl1pPr>
          </a:lstStyle>
          <a:p>
            <a:r>
              <a:rPr lang="zh-CN" altLang="en-US" dirty="0">
                <a:solidFill>
                  <a:srgbClr val="7030A0"/>
                </a:solidFill>
              </a:rPr>
              <a:t>数据展示，提供看板的方式进行数据展示。</a:t>
            </a:r>
          </a:p>
        </p:txBody>
      </p:sp>
      <p:sp>
        <p:nvSpPr>
          <p:cNvPr id="4" name="矩形 3"/>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数据展示</a:t>
            </a:r>
          </a:p>
        </p:txBody>
      </p:sp>
      <p:pic>
        <p:nvPicPr>
          <p:cNvPr id="7" name="图片 6"/>
          <p:cNvPicPr>
            <a:picLocks noChangeAspect="1"/>
          </p:cNvPicPr>
          <p:nvPr/>
        </p:nvPicPr>
        <p:blipFill>
          <a:blip r:embed="rId2"/>
          <a:stretch>
            <a:fillRect/>
          </a:stretch>
        </p:blipFill>
        <p:spPr>
          <a:xfrm>
            <a:off x="1728131" y="1224658"/>
            <a:ext cx="8766497" cy="5117420"/>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050"/>
            <a:ext cx="12192000"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32991" y="2967335"/>
            <a:ext cx="3054041" cy="1538883"/>
          </a:xfrm>
          <a:prstGeom prst="rect">
            <a:avLst/>
          </a:prstGeom>
          <a:noFill/>
        </p:spPr>
        <p:txBody>
          <a:bodyPr wrap="none" rtlCol="0">
            <a:spAutoFit/>
          </a:bodyPr>
          <a:lstStyle/>
          <a:p>
            <a:r>
              <a:rPr lang="zh-CN" altLang="en-US" sz="5400" b="1" dirty="0">
                <a:solidFill>
                  <a:schemeClr val="bg1"/>
                </a:solidFill>
                <a:latin typeface="微软雅黑" pitchFamily="34" charset="-122"/>
                <a:ea typeface="微软雅黑" pitchFamily="34" charset="-122"/>
              </a:rPr>
              <a:t>系统功能</a:t>
            </a:r>
            <a:endParaRPr lang="en-US" altLang="zh-CN" sz="5400" b="1" dirty="0">
              <a:solidFill>
                <a:schemeClr val="bg1"/>
              </a:solidFill>
              <a:latin typeface="微软雅黑" pitchFamily="34" charset="-122"/>
              <a:ea typeface="微软雅黑" pitchFamily="34" charset="-122"/>
            </a:endParaRPr>
          </a:p>
          <a:p>
            <a:r>
              <a:rPr lang="zh-CN" altLang="en-US" sz="4000" b="1" dirty="0">
                <a:solidFill>
                  <a:schemeClr val="bg1"/>
                </a:solidFill>
                <a:latin typeface="微软雅黑" pitchFamily="34" charset="-122"/>
                <a:ea typeface="微软雅黑" pitchFamily="34" charset="-122"/>
              </a:rPr>
              <a:t>  平台管理</a:t>
            </a:r>
          </a:p>
        </p:txBody>
      </p:sp>
      <p:sp>
        <p:nvSpPr>
          <p:cNvPr id="4" name="矩形 3"/>
          <p:cNvSpPr/>
          <p:nvPr/>
        </p:nvSpPr>
        <p:spPr>
          <a:xfrm>
            <a:off x="4632960" y="2838449"/>
            <a:ext cx="2926080" cy="188321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1851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0599" y="0"/>
            <a:ext cx="1208012" cy="10416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67331" y="596812"/>
            <a:ext cx="6853158" cy="400110"/>
          </a:xfrm>
          <a:prstGeom prst="rect">
            <a:avLst/>
          </a:prstGeom>
        </p:spPr>
        <p:txBody>
          <a:bodyPr wrap="none">
            <a:spAutoFit/>
          </a:bodyPr>
          <a:lstStyle>
            <a:defPPr>
              <a:defRPr lang="zh-CN"/>
            </a:defPPr>
            <a:lvl1pPr>
              <a:defRPr kumimoji="1" sz="2000" b="1">
                <a:solidFill>
                  <a:srgbClr val="219DC9"/>
                </a:solidFill>
                <a:latin typeface="微软雅黑" pitchFamily="34" charset="-122"/>
                <a:ea typeface="微软雅黑" pitchFamily="34" charset="-122"/>
              </a:defRPr>
            </a:lvl1pPr>
          </a:lstStyle>
          <a:p>
            <a:r>
              <a:rPr lang="zh-CN" altLang="en-US" dirty="0">
                <a:solidFill>
                  <a:schemeClr val="tx1">
                    <a:lumMod val="50000"/>
                    <a:lumOff val="50000"/>
                  </a:schemeClr>
                </a:solidFill>
              </a:rPr>
              <a:t>提供主机节点管理，功能组件管理，权限管理，运行监控。</a:t>
            </a:r>
          </a:p>
        </p:txBody>
      </p:sp>
      <p:sp>
        <p:nvSpPr>
          <p:cNvPr id="5" name="文本框 4"/>
          <p:cNvSpPr txBox="1"/>
          <p:nvPr/>
        </p:nvSpPr>
        <p:spPr>
          <a:xfrm>
            <a:off x="410600" y="1224657"/>
            <a:ext cx="1842171" cy="523220"/>
          </a:xfrm>
          <a:prstGeom prst="rect">
            <a:avLst/>
          </a:prstGeom>
          <a:noFill/>
        </p:spPr>
        <p:txBody>
          <a:bodyPr wrap="none" rtlCol="0">
            <a:spAutoFit/>
          </a:bodyPr>
          <a:lstStyle/>
          <a:p>
            <a:r>
              <a:rPr kumimoji="1" lang="en-US" altLang="zh-CN" sz="2800" b="1" dirty="0">
                <a:solidFill>
                  <a:schemeClr val="tx1"/>
                </a:solidFill>
                <a:latin typeface="微软雅黑" pitchFamily="34" charset="-122"/>
                <a:ea typeface="微软雅黑" pitchFamily="34" charset="-122"/>
              </a:rPr>
              <a:t>1</a:t>
            </a:r>
            <a:r>
              <a:rPr kumimoji="1" lang="zh-CN" altLang="en-US" sz="2800" b="1" dirty="0">
                <a:solidFill>
                  <a:schemeClr val="tx1"/>
                </a:solidFill>
                <a:latin typeface="微软雅黑" pitchFamily="34" charset="-122"/>
                <a:ea typeface="微软雅黑" pitchFamily="34" charset="-122"/>
              </a:rPr>
              <a:t>节点管理</a:t>
            </a:r>
            <a:endParaRPr kumimoji="1" lang="zh-CN" sz="2800" b="1" dirty="0">
              <a:solidFill>
                <a:schemeClr val="tx1"/>
              </a:solidFill>
              <a:latin typeface="微软雅黑" pitchFamily="34" charset="-122"/>
              <a:ea typeface="微软雅黑" pitchFamily="34" charset="-122"/>
            </a:endParaRPr>
          </a:p>
        </p:txBody>
      </p:sp>
      <p:sp>
        <p:nvSpPr>
          <p:cNvPr id="7" name="矩形 6"/>
          <p:cNvSpPr/>
          <p:nvPr/>
        </p:nvSpPr>
        <p:spPr>
          <a:xfrm>
            <a:off x="410599" y="1290677"/>
            <a:ext cx="58420" cy="70358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8" name="文本框 7"/>
          <p:cNvSpPr txBox="1"/>
          <p:nvPr/>
        </p:nvSpPr>
        <p:spPr>
          <a:xfrm>
            <a:off x="446405" y="1691005"/>
            <a:ext cx="11513185" cy="954107"/>
          </a:xfrm>
          <a:prstGeom prst="rect">
            <a:avLst/>
          </a:prstGeom>
          <a:noFill/>
        </p:spPr>
        <p:txBody>
          <a:bodyPr wrap="square" rtlCol="0">
            <a:spAutoFit/>
          </a:bodyPr>
          <a:lstStyle/>
          <a:p>
            <a:r>
              <a:rPr kumimoji="1" lang="zh-CN" altLang="en-US" sz="1400" dirty="0">
                <a:solidFill>
                  <a:schemeClr val="tx1">
                    <a:lumMod val="50000"/>
                    <a:lumOff val="50000"/>
                  </a:schemeClr>
                </a:solidFill>
                <a:latin typeface="微软雅黑" pitchFamily="34" charset="-122"/>
                <a:ea typeface="微软雅黑" pitchFamily="34" charset="-122"/>
              </a:rPr>
              <a:t>平台提供弹性计算架构，支持高可用性，横向扩展计算能力和存储能力。高可用性，指平台部分节点，或者节点上部分功能组件失效不会导致整个平台不可用。</a:t>
            </a:r>
            <a:endParaRPr kumimoji="1" lang="en-US" altLang="zh-CN" sz="1400" dirty="0">
              <a:solidFill>
                <a:schemeClr val="tx1">
                  <a:lumMod val="50000"/>
                  <a:lumOff val="50000"/>
                </a:schemeClr>
              </a:solidFill>
              <a:latin typeface="微软雅黑" pitchFamily="34" charset="-122"/>
              <a:ea typeface="微软雅黑" pitchFamily="34" charset="-122"/>
            </a:endParaRPr>
          </a:p>
          <a:p>
            <a:endParaRPr kumimoji="1" lang="en-US" altLang="zh-CN" sz="1400" dirty="0">
              <a:solidFill>
                <a:schemeClr val="tx1">
                  <a:lumMod val="50000"/>
                  <a:lumOff val="50000"/>
                </a:schemeClr>
              </a:solidFill>
              <a:latin typeface="微软雅黑" pitchFamily="34" charset="-122"/>
              <a:ea typeface="微软雅黑" pitchFamily="34" charset="-122"/>
            </a:endParaRPr>
          </a:p>
          <a:p>
            <a:r>
              <a:rPr kumimoji="1" lang="zh-CN" altLang="en-US" sz="1400" dirty="0">
                <a:solidFill>
                  <a:schemeClr val="tx1">
                    <a:lumMod val="50000"/>
                    <a:lumOff val="50000"/>
                  </a:schemeClr>
                </a:solidFill>
                <a:latin typeface="微软雅黑" pitchFamily="34" charset="-122"/>
                <a:ea typeface="微软雅黑" pitchFamily="34" charset="-122"/>
              </a:rPr>
              <a:t>横向扩展，指当资源不足时，可以通过新增计算主机节点资源，节点加入后，系统自动调度计算和存储资源，无需人工干预。</a:t>
            </a:r>
            <a:endParaRPr kumimoji="1" lang="en-US" altLang="zh-CN" sz="1400" dirty="0">
              <a:solidFill>
                <a:schemeClr val="tx1">
                  <a:lumMod val="50000"/>
                  <a:lumOff val="50000"/>
                </a:schemeClr>
              </a:solidFill>
              <a:latin typeface="微软雅黑" pitchFamily="34" charset="-122"/>
              <a:ea typeface="微软雅黑" pitchFamily="34" charset="-122"/>
            </a:endParaRPr>
          </a:p>
        </p:txBody>
      </p:sp>
      <p:sp>
        <p:nvSpPr>
          <p:cNvPr id="3" name="矩形 2"/>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平台管理</a:t>
            </a:r>
          </a:p>
        </p:txBody>
      </p:sp>
      <p:pic>
        <p:nvPicPr>
          <p:cNvPr id="9" name="图片 8"/>
          <p:cNvPicPr>
            <a:picLocks noChangeAspect="1"/>
          </p:cNvPicPr>
          <p:nvPr/>
        </p:nvPicPr>
        <p:blipFill>
          <a:blip r:embed="rId3"/>
          <a:stretch>
            <a:fillRect/>
          </a:stretch>
        </p:blipFill>
        <p:spPr>
          <a:xfrm>
            <a:off x="513715" y="2645113"/>
            <a:ext cx="11201400" cy="4007358"/>
          </a:xfrm>
          <a:prstGeom prst="rect">
            <a:avLst/>
          </a:prstGeom>
        </p:spPr>
      </p:pic>
    </p:spTree>
    <p:extLst>
      <p:ext uri="{BB962C8B-B14F-4D97-AF65-F5344CB8AC3E}">
        <p14:creationId xmlns:p14="http://schemas.microsoft.com/office/powerpoint/2010/main" val="155332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0599" y="0"/>
            <a:ext cx="1208012" cy="10416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67331" y="596812"/>
            <a:ext cx="6853158" cy="400110"/>
          </a:xfrm>
          <a:prstGeom prst="rect">
            <a:avLst/>
          </a:prstGeom>
        </p:spPr>
        <p:txBody>
          <a:bodyPr wrap="none">
            <a:spAutoFit/>
          </a:bodyPr>
          <a:lstStyle>
            <a:defPPr>
              <a:defRPr lang="zh-CN"/>
            </a:defPPr>
            <a:lvl1pPr>
              <a:defRPr kumimoji="1" sz="2000" b="1">
                <a:solidFill>
                  <a:srgbClr val="219DC9"/>
                </a:solidFill>
                <a:latin typeface="微软雅黑" pitchFamily="34" charset="-122"/>
                <a:ea typeface="微软雅黑" pitchFamily="34" charset="-122"/>
              </a:defRPr>
            </a:lvl1pPr>
          </a:lstStyle>
          <a:p>
            <a:r>
              <a:rPr lang="zh-CN" altLang="en-US" dirty="0">
                <a:solidFill>
                  <a:schemeClr val="tx1">
                    <a:lumMod val="50000"/>
                    <a:lumOff val="50000"/>
                  </a:schemeClr>
                </a:solidFill>
              </a:rPr>
              <a:t>提供主机节点管理，功能组件管理，权限管理，运行监控。</a:t>
            </a:r>
          </a:p>
        </p:txBody>
      </p:sp>
      <p:sp>
        <p:nvSpPr>
          <p:cNvPr id="5" name="文本框 4"/>
          <p:cNvSpPr txBox="1"/>
          <p:nvPr/>
        </p:nvSpPr>
        <p:spPr>
          <a:xfrm>
            <a:off x="410600" y="1224657"/>
            <a:ext cx="2560316" cy="523220"/>
          </a:xfrm>
          <a:prstGeom prst="rect">
            <a:avLst/>
          </a:prstGeom>
          <a:noFill/>
        </p:spPr>
        <p:txBody>
          <a:bodyPr wrap="none" rtlCol="0">
            <a:spAutoFit/>
          </a:bodyPr>
          <a:lstStyle/>
          <a:p>
            <a:r>
              <a:rPr kumimoji="1" lang="en-US" altLang="zh-CN" sz="2800" b="1" dirty="0">
                <a:solidFill>
                  <a:schemeClr val="tx1"/>
                </a:solidFill>
                <a:latin typeface="微软雅黑" pitchFamily="34" charset="-122"/>
                <a:ea typeface="微软雅黑" pitchFamily="34" charset="-122"/>
              </a:rPr>
              <a:t>1</a:t>
            </a:r>
            <a:r>
              <a:rPr kumimoji="1" lang="zh-CN" altLang="en-US" sz="2800" b="1" dirty="0">
                <a:solidFill>
                  <a:schemeClr val="tx1"/>
                </a:solidFill>
                <a:latin typeface="微软雅黑" pitchFamily="34" charset="-122"/>
                <a:ea typeface="微软雅黑" pitchFamily="34" charset="-122"/>
              </a:rPr>
              <a:t>功能组件管理</a:t>
            </a:r>
            <a:endParaRPr kumimoji="1" lang="zh-CN" sz="2800" b="1" dirty="0">
              <a:solidFill>
                <a:schemeClr val="tx1"/>
              </a:solidFill>
              <a:latin typeface="微软雅黑" pitchFamily="34" charset="-122"/>
              <a:ea typeface="微软雅黑" pitchFamily="34" charset="-122"/>
            </a:endParaRPr>
          </a:p>
        </p:txBody>
      </p:sp>
      <p:sp>
        <p:nvSpPr>
          <p:cNvPr id="7" name="矩形 6"/>
          <p:cNvSpPr/>
          <p:nvPr/>
        </p:nvSpPr>
        <p:spPr>
          <a:xfrm>
            <a:off x="410599" y="1290677"/>
            <a:ext cx="58420" cy="70358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8" name="文本框 7"/>
          <p:cNvSpPr txBox="1"/>
          <p:nvPr/>
        </p:nvSpPr>
        <p:spPr>
          <a:xfrm>
            <a:off x="446405" y="1691005"/>
            <a:ext cx="11513185" cy="369332"/>
          </a:xfrm>
          <a:prstGeom prst="rect">
            <a:avLst/>
          </a:prstGeom>
          <a:noFill/>
        </p:spPr>
        <p:txBody>
          <a:bodyPr wrap="square" rtlCol="0">
            <a:spAutoFit/>
          </a:bodyPr>
          <a:lstStyle/>
          <a:p>
            <a:r>
              <a:rPr kumimoji="1" lang="zh-CN" altLang="en-US" dirty="0">
                <a:solidFill>
                  <a:schemeClr val="tx1">
                    <a:lumMod val="50000"/>
                    <a:lumOff val="50000"/>
                  </a:schemeClr>
                </a:solidFill>
                <a:latin typeface="微软雅黑" pitchFamily="34" charset="-122"/>
                <a:ea typeface="微软雅黑" pitchFamily="34" charset="-122"/>
              </a:rPr>
              <a:t>提供对平台提供的功能组件服务，进行增，删，改，启动，停止，重启管理。</a:t>
            </a:r>
            <a:endParaRPr kumimoji="1" lang="zh-CN" dirty="0">
              <a:solidFill>
                <a:schemeClr val="tx1">
                  <a:lumMod val="50000"/>
                  <a:lumOff val="50000"/>
                </a:schemeClr>
              </a:solidFill>
              <a:latin typeface="微软雅黑" pitchFamily="34" charset="-122"/>
              <a:ea typeface="微软雅黑" pitchFamily="34" charset="-122"/>
            </a:endParaRPr>
          </a:p>
        </p:txBody>
      </p:sp>
      <p:sp>
        <p:nvSpPr>
          <p:cNvPr id="3" name="矩形 2"/>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平台管理</a:t>
            </a:r>
          </a:p>
        </p:txBody>
      </p:sp>
      <p:pic>
        <p:nvPicPr>
          <p:cNvPr id="10" name="图片 9"/>
          <p:cNvPicPr>
            <a:picLocks noChangeAspect="1"/>
          </p:cNvPicPr>
          <p:nvPr/>
        </p:nvPicPr>
        <p:blipFill>
          <a:blip r:embed="rId3"/>
          <a:stretch>
            <a:fillRect/>
          </a:stretch>
        </p:blipFill>
        <p:spPr>
          <a:xfrm>
            <a:off x="660546" y="1975612"/>
            <a:ext cx="10530368" cy="4819471"/>
          </a:xfrm>
          <a:prstGeom prst="rect">
            <a:avLst/>
          </a:prstGeom>
        </p:spPr>
      </p:pic>
    </p:spTree>
    <p:extLst>
      <p:ext uri="{BB962C8B-B14F-4D97-AF65-F5344CB8AC3E}">
        <p14:creationId xmlns:p14="http://schemas.microsoft.com/office/powerpoint/2010/main" val="266365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07035" y="1263015"/>
            <a:ext cx="11320780" cy="5095875"/>
          </a:xfrm>
          <a:prstGeom prst="rect">
            <a:avLst/>
          </a:prstGeom>
          <a:solidFill>
            <a:schemeClr val="bg1"/>
          </a:solidFill>
          <a:ln>
            <a:solidFill>
              <a:srgbClr val="219D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大数据</a:t>
            </a:r>
          </a:p>
        </p:txBody>
      </p:sp>
      <p:sp>
        <p:nvSpPr>
          <p:cNvPr id="20" name="矩形 19"/>
          <p:cNvSpPr/>
          <p:nvPr/>
        </p:nvSpPr>
        <p:spPr>
          <a:xfrm>
            <a:off x="425107" y="0"/>
            <a:ext cx="1208012" cy="1041622"/>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75115" y="424321"/>
            <a:ext cx="1111202" cy="646331"/>
          </a:xfrm>
          <a:prstGeom prst="rect">
            <a:avLst/>
          </a:prstGeom>
        </p:spPr>
        <p:txBody>
          <a:bodyPr wrap="none">
            <a:spAutoFit/>
          </a:bodyPr>
          <a:lstStyle/>
          <a:p>
            <a:r>
              <a:rPr kumimoji="1" lang="zh-CN" altLang="en-US" sz="3600" b="1" dirty="0">
                <a:solidFill>
                  <a:schemeClr val="bg1"/>
                </a:solidFill>
                <a:latin typeface="方正大黑_GBK" pitchFamily="65" charset="-122"/>
                <a:ea typeface="方正大黑_GBK" pitchFamily="65" charset="-122"/>
              </a:rPr>
              <a:t>概要</a:t>
            </a:r>
          </a:p>
        </p:txBody>
      </p:sp>
      <p:sp>
        <p:nvSpPr>
          <p:cNvPr id="3" name="矩形 2"/>
          <p:cNvSpPr/>
          <p:nvPr/>
        </p:nvSpPr>
        <p:spPr>
          <a:xfrm>
            <a:off x="1658014" y="584050"/>
            <a:ext cx="1980029" cy="400110"/>
          </a:xfrm>
          <a:prstGeom prst="rect">
            <a:avLst/>
          </a:prstGeom>
        </p:spPr>
        <p:txBody>
          <a:bodyPr wrap="none">
            <a:spAutoFit/>
          </a:bodyPr>
          <a:lstStyle/>
          <a:p>
            <a:r>
              <a:rPr kumimoji="1" lang="zh-CN" altLang="en-US" sz="2000" b="1" dirty="0">
                <a:solidFill>
                  <a:srgbClr val="219DC9"/>
                </a:solidFill>
                <a:latin typeface="微软雅黑" pitchFamily="34" charset="-122"/>
                <a:ea typeface="微软雅黑" pitchFamily="34" charset="-122"/>
              </a:rPr>
              <a:t>大数据服务价值</a:t>
            </a:r>
          </a:p>
        </p:txBody>
      </p:sp>
      <p:sp>
        <p:nvSpPr>
          <p:cNvPr id="6" name="文本框 5"/>
          <p:cNvSpPr txBox="1"/>
          <p:nvPr/>
        </p:nvSpPr>
        <p:spPr>
          <a:xfrm>
            <a:off x="493320" y="1415394"/>
            <a:ext cx="553998" cy="2246769"/>
          </a:xfrm>
          <a:prstGeom prst="rect">
            <a:avLst/>
          </a:prstGeom>
          <a:noFill/>
        </p:spPr>
        <p:txBody>
          <a:bodyPr vert="eaVert" wrap="none" rtlCol="0">
            <a:spAutoFit/>
          </a:bodyPr>
          <a:lstStyle/>
          <a:p>
            <a:r>
              <a:rPr lang="zh-CN" altLang="en-US" sz="2400" b="1" dirty="0">
                <a:solidFill>
                  <a:srgbClr val="219DC9"/>
                </a:solidFill>
                <a:latin typeface="微软雅黑" pitchFamily="34" charset="-122"/>
                <a:ea typeface="微软雅黑" pitchFamily="34" charset="-122"/>
              </a:rPr>
              <a:t>大数据服务价值</a:t>
            </a:r>
          </a:p>
        </p:txBody>
      </p:sp>
      <p:sp>
        <p:nvSpPr>
          <p:cNvPr id="8" name="文本框 7"/>
          <p:cNvSpPr txBox="1"/>
          <p:nvPr/>
        </p:nvSpPr>
        <p:spPr>
          <a:xfrm>
            <a:off x="1029335" y="1387475"/>
            <a:ext cx="10611485" cy="369332"/>
          </a:xfrm>
          <a:prstGeom prst="rect">
            <a:avLst/>
          </a:prstGeom>
          <a:noFill/>
        </p:spPr>
        <p:txBody>
          <a:bodyPr wrap="square" rtlCol="0">
            <a:spAutoFit/>
          </a:bodyPr>
          <a:lstStyle/>
          <a:p>
            <a:r>
              <a:rPr lang="zh-CN" altLang="en-US" dirty="0">
                <a:solidFill>
                  <a:srgbClr val="219DC9"/>
                </a:solidFill>
                <a:latin typeface="微软雅黑" pitchFamily="34" charset="-122"/>
                <a:ea typeface="微软雅黑" pitchFamily="34" charset="-122"/>
                <a:sym typeface="+mn-ea"/>
              </a:rPr>
              <a:t>数据的价值体现在指导人们作出有价值的决定，大数据服务价值在以下几点</a:t>
            </a:r>
            <a:endParaRPr lang="zh-CN" altLang="en-US" dirty="0">
              <a:solidFill>
                <a:srgbClr val="219DC9"/>
              </a:solidFill>
              <a:latin typeface="微软雅黑" pitchFamily="34" charset="-122"/>
              <a:ea typeface="微软雅黑" pitchFamily="34" charset="-122"/>
            </a:endParaRPr>
          </a:p>
        </p:txBody>
      </p:sp>
      <p:sp>
        <p:nvSpPr>
          <p:cNvPr id="9" name="弧形 8"/>
          <p:cNvSpPr/>
          <p:nvPr/>
        </p:nvSpPr>
        <p:spPr>
          <a:xfrm rot="2700000">
            <a:off x="-2885440" y="1787525"/>
            <a:ext cx="4789170" cy="46812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9"/>
          <p:cNvSpPr/>
          <p:nvPr/>
        </p:nvSpPr>
        <p:spPr>
          <a:xfrm>
            <a:off x="1523880" y="2552017"/>
            <a:ext cx="3265170" cy="440055"/>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993946" y="2601623"/>
            <a:ext cx="2529860" cy="338554"/>
          </a:xfrm>
          <a:prstGeom prst="rect">
            <a:avLst/>
          </a:prstGeom>
          <a:noFill/>
        </p:spPr>
        <p:txBody>
          <a:bodyPr wrap="none" rtlCol="0">
            <a:spAutoFit/>
          </a:bodyPr>
          <a:lstStyle/>
          <a:p>
            <a:r>
              <a:rPr lang="zh-CN" altLang="en-US" sz="1600" dirty="0">
                <a:latin typeface="微软雅黑" charset="0"/>
                <a:ea typeface="微软雅黑" charset="0"/>
              </a:rPr>
              <a:t>数据可视化（报表</a:t>
            </a:r>
            <a:r>
              <a:rPr lang="en-US" altLang="zh-CN" sz="1600" dirty="0">
                <a:latin typeface="微软雅黑" charset="0"/>
                <a:ea typeface="微软雅黑" charset="0"/>
              </a:rPr>
              <a:t>/</a:t>
            </a:r>
            <a:r>
              <a:rPr lang="zh-CN" altLang="en-US" sz="1600" dirty="0">
                <a:latin typeface="微软雅黑" charset="0"/>
                <a:ea typeface="微软雅黑" charset="0"/>
              </a:rPr>
              <a:t>图表）</a:t>
            </a:r>
          </a:p>
        </p:txBody>
      </p:sp>
      <p:sp>
        <p:nvSpPr>
          <p:cNvPr id="12" name="圆角矩形 11"/>
          <p:cNvSpPr/>
          <p:nvPr/>
        </p:nvSpPr>
        <p:spPr>
          <a:xfrm>
            <a:off x="1871821" y="3725462"/>
            <a:ext cx="3265170" cy="440055"/>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695606" y="3771918"/>
            <a:ext cx="1005403" cy="338554"/>
          </a:xfrm>
          <a:prstGeom prst="rect">
            <a:avLst/>
          </a:prstGeom>
          <a:noFill/>
        </p:spPr>
        <p:txBody>
          <a:bodyPr wrap="none" rtlCol="0">
            <a:spAutoFit/>
          </a:bodyPr>
          <a:lstStyle/>
          <a:p>
            <a:r>
              <a:rPr lang="zh-CN" altLang="en-US" sz="1600" dirty="0">
                <a:latin typeface="微软雅黑" charset="0"/>
                <a:ea typeface="微软雅黑" charset="0"/>
              </a:rPr>
              <a:t>诊断分析</a:t>
            </a:r>
          </a:p>
        </p:txBody>
      </p:sp>
      <p:sp>
        <p:nvSpPr>
          <p:cNvPr id="15" name="圆角矩形 14"/>
          <p:cNvSpPr/>
          <p:nvPr/>
        </p:nvSpPr>
        <p:spPr>
          <a:xfrm>
            <a:off x="1748978" y="4948089"/>
            <a:ext cx="3265170" cy="440055"/>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805417" y="4998839"/>
            <a:ext cx="1005403" cy="338554"/>
          </a:xfrm>
          <a:prstGeom prst="rect">
            <a:avLst/>
          </a:prstGeom>
          <a:noFill/>
        </p:spPr>
        <p:txBody>
          <a:bodyPr wrap="none" rtlCol="0">
            <a:spAutoFit/>
          </a:bodyPr>
          <a:lstStyle/>
          <a:p>
            <a:r>
              <a:rPr lang="zh-CN" altLang="en-US" sz="1600" dirty="0">
                <a:latin typeface="微软雅黑" charset="0"/>
                <a:ea typeface="微软雅黑" charset="0"/>
              </a:rPr>
              <a:t>决策控制</a:t>
            </a:r>
          </a:p>
        </p:txBody>
      </p:sp>
      <p:graphicFrame>
        <p:nvGraphicFramePr>
          <p:cNvPr id="22" name="图示 21"/>
          <p:cNvGraphicFramePr/>
          <p:nvPr>
            <p:extLst>
              <p:ext uri="{D42A27DB-BD31-4B8C-83A1-F6EECF244321}">
                <p14:modId xmlns:p14="http://schemas.microsoft.com/office/powerpoint/2010/main" val="29524305"/>
              </p:ext>
            </p:extLst>
          </p:nvPr>
        </p:nvGraphicFramePr>
        <p:xfrm>
          <a:off x="5960776" y="2035662"/>
          <a:ext cx="5430351" cy="3823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3"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trips(downLeft)">
                                      <p:cBhvr>
                                        <p:cTn id="11" dur="500"/>
                                        <p:tgtEl>
                                          <p:spTgt spid="9"/>
                                        </p:tgtEl>
                                      </p:cBhvr>
                                    </p:animEffect>
                                  </p:childTnLst>
                                </p:cTn>
                              </p:par>
                              <p:par>
                                <p:cTn id="12" presetID="18" presetClass="entr" presetSubtype="12" fill="hold" grpId="3"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strips(downLeft)">
                                      <p:cBhvr>
                                        <p:cTn id="14" dur="500"/>
                                        <p:tgtEl>
                                          <p:spTgt spid="11"/>
                                        </p:tgtEl>
                                      </p:cBhvr>
                                    </p:animEffect>
                                  </p:childTnLst>
                                </p:cTn>
                              </p:par>
                              <p:par>
                                <p:cTn id="15" presetID="18" presetClass="entr" presetSubtype="12" fill="hold" grpId="3"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Left)">
                                      <p:cBhvr>
                                        <p:cTn id="17" dur="500"/>
                                        <p:tgtEl>
                                          <p:spTgt spid="10"/>
                                        </p:tgtEl>
                                      </p:cBhvr>
                                    </p:animEffect>
                                  </p:childTnLst>
                                </p:cTn>
                              </p:par>
                              <p:par>
                                <p:cTn id="18" presetID="18" presetClass="entr" presetSubtype="12" fill="hold" grpId="3"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strips(downLeft)">
                                      <p:cBhvr>
                                        <p:cTn id="20" dur="500"/>
                                        <p:tgtEl>
                                          <p:spTgt spid="14"/>
                                        </p:tgtEl>
                                      </p:cBhvr>
                                    </p:animEffect>
                                  </p:childTnLst>
                                </p:cTn>
                              </p:par>
                              <p:par>
                                <p:cTn id="21" presetID="18" presetClass="entr" presetSubtype="12" fill="hold" grpId="3"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trips(downLeft)">
                                      <p:cBhvr>
                                        <p:cTn id="23" dur="500"/>
                                        <p:tgtEl>
                                          <p:spTgt spid="12"/>
                                        </p:tgtEl>
                                      </p:cBhvr>
                                    </p:animEffect>
                                  </p:childTnLst>
                                </p:cTn>
                              </p:par>
                              <p:par>
                                <p:cTn id="24" presetID="18" presetClass="entr" presetSubtype="12" fill="hold" grpId="3"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strips(downLeft)">
                                      <p:cBhvr>
                                        <p:cTn id="26" dur="500"/>
                                        <p:tgtEl>
                                          <p:spTgt spid="15"/>
                                        </p:tgtEl>
                                      </p:cBhvr>
                                    </p:animEffect>
                                  </p:childTnLst>
                                </p:cTn>
                              </p:par>
                              <p:par>
                                <p:cTn id="27" presetID="18" presetClass="entr" presetSubtype="12" fill="hold" grpId="3"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strips(downLeft)">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3" grpId="2" animBg="1"/>
      <p:bldP spid="13" grpId="3" animBg="1"/>
      <p:bldP spid="8" grpId="0"/>
      <p:bldP spid="9" grpId="0" animBg="1"/>
      <p:bldP spid="9" grpId="1" animBg="1"/>
      <p:bldP spid="9" grpId="2" animBg="1"/>
      <p:bldP spid="9" grpId="3" animBg="1"/>
      <p:bldP spid="10" grpId="0" animBg="1"/>
      <p:bldP spid="10" grpId="1" animBg="1"/>
      <p:bldP spid="10" grpId="2" animBg="1"/>
      <p:bldP spid="10" grpId="3" animBg="1"/>
      <p:bldP spid="11" grpId="0"/>
      <p:bldP spid="11" grpId="1"/>
      <p:bldP spid="11" grpId="2"/>
      <p:bldP spid="11" grpId="3"/>
      <p:bldP spid="12" grpId="0" animBg="1"/>
      <p:bldP spid="12" grpId="1" animBg="1"/>
      <p:bldP spid="12" grpId="2" animBg="1"/>
      <p:bldP spid="12" grpId="3" animBg="1"/>
      <p:bldP spid="14" grpId="0"/>
      <p:bldP spid="14" grpId="1"/>
      <p:bldP spid="14" grpId="2"/>
      <p:bldP spid="14" grpId="3"/>
      <p:bldP spid="15" grpId="0" animBg="1"/>
      <p:bldP spid="15" grpId="1" animBg="1"/>
      <p:bldP spid="15" grpId="2" animBg="1"/>
      <p:bldP spid="15" grpId="3" animBg="1"/>
      <p:bldP spid="16" grpId="0"/>
      <p:bldP spid="16" grpId="1"/>
      <p:bldP spid="16" grpId="2"/>
      <p:bldP spid="16" grpId="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0599" y="0"/>
            <a:ext cx="1208012" cy="10416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67331" y="596812"/>
            <a:ext cx="6853158" cy="400110"/>
          </a:xfrm>
          <a:prstGeom prst="rect">
            <a:avLst/>
          </a:prstGeom>
        </p:spPr>
        <p:txBody>
          <a:bodyPr wrap="none">
            <a:spAutoFit/>
          </a:bodyPr>
          <a:lstStyle>
            <a:defPPr>
              <a:defRPr lang="zh-CN"/>
            </a:defPPr>
            <a:lvl1pPr>
              <a:defRPr kumimoji="1" sz="2000" b="1">
                <a:solidFill>
                  <a:srgbClr val="219DC9"/>
                </a:solidFill>
                <a:latin typeface="微软雅黑" pitchFamily="34" charset="-122"/>
                <a:ea typeface="微软雅黑" pitchFamily="34" charset="-122"/>
              </a:defRPr>
            </a:lvl1pPr>
          </a:lstStyle>
          <a:p>
            <a:r>
              <a:rPr lang="zh-CN" altLang="en-US" dirty="0">
                <a:solidFill>
                  <a:schemeClr val="tx1">
                    <a:lumMod val="50000"/>
                    <a:lumOff val="50000"/>
                  </a:schemeClr>
                </a:solidFill>
              </a:rPr>
              <a:t>提供主机节点管理，功能组件管理，权限管理，运行监控。</a:t>
            </a:r>
          </a:p>
        </p:txBody>
      </p:sp>
      <p:sp>
        <p:nvSpPr>
          <p:cNvPr id="5" name="文本框 4"/>
          <p:cNvSpPr txBox="1"/>
          <p:nvPr/>
        </p:nvSpPr>
        <p:spPr>
          <a:xfrm>
            <a:off x="410600" y="1224657"/>
            <a:ext cx="1842171" cy="523220"/>
          </a:xfrm>
          <a:prstGeom prst="rect">
            <a:avLst/>
          </a:prstGeom>
          <a:noFill/>
        </p:spPr>
        <p:txBody>
          <a:bodyPr wrap="none" rtlCol="0">
            <a:spAutoFit/>
          </a:bodyPr>
          <a:lstStyle/>
          <a:p>
            <a:r>
              <a:rPr kumimoji="1" lang="en-US" altLang="zh-CN" sz="2800" b="1" dirty="0">
                <a:solidFill>
                  <a:schemeClr val="tx1"/>
                </a:solidFill>
                <a:latin typeface="微软雅黑" pitchFamily="34" charset="-122"/>
                <a:ea typeface="微软雅黑" pitchFamily="34" charset="-122"/>
              </a:rPr>
              <a:t>1</a:t>
            </a:r>
            <a:r>
              <a:rPr kumimoji="1" lang="zh-CN" altLang="en-US" sz="2800" b="1" dirty="0">
                <a:solidFill>
                  <a:schemeClr val="tx1"/>
                </a:solidFill>
                <a:latin typeface="微软雅黑" pitchFamily="34" charset="-122"/>
                <a:ea typeface="微软雅黑" pitchFamily="34" charset="-122"/>
              </a:rPr>
              <a:t>运行监控</a:t>
            </a:r>
            <a:endParaRPr kumimoji="1" lang="zh-CN" sz="2800" b="1" dirty="0">
              <a:solidFill>
                <a:schemeClr val="tx1"/>
              </a:solidFill>
              <a:latin typeface="微软雅黑" pitchFamily="34" charset="-122"/>
              <a:ea typeface="微软雅黑" pitchFamily="34" charset="-122"/>
            </a:endParaRPr>
          </a:p>
        </p:txBody>
      </p:sp>
      <p:sp>
        <p:nvSpPr>
          <p:cNvPr id="7" name="矩形 6"/>
          <p:cNvSpPr/>
          <p:nvPr/>
        </p:nvSpPr>
        <p:spPr>
          <a:xfrm>
            <a:off x="410599" y="1290677"/>
            <a:ext cx="58420" cy="70358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8" name="文本框 7"/>
          <p:cNvSpPr txBox="1"/>
          <p:nvPr/>
        </p:nvSpPr>
        <p:spPr>
          <a:xfrm>
            <a:off x="446405" y="1691005"/>
            <a:ext cx="11513185" cy="2031325"/>
          </a:xfrm>
          <a:prstGeom prst="rect">
            <a:avLst/>
          </a:prstGeom>
          <a:noFill/>
        </p:spPr>
        <p:txBody>
          <a:bodyPr wrap="square" rtlCol="0">
            <a:spAutoFit/>
          </a:bodyPr>
          <a:lstStyle/>
          <a:p>
            <a:r>
              <a:rPr kumimoji="1" lang="zh-CN" altLang="en-US" dirty="0">
                <a:solidFill>
                  <a:schemeClr val="tx1">
                    <a:lumMod val="50000"/>
                    <a:lumOff val="50000"/>
                  </a:schemeClr>
                </a:solidFill>
                <a:latin typeface="微软雅黑" pitchFamily="34" charset="-122"/>
                <a:ea typeface="微软雅黑" pitchFamily="34" charset="-122"/>
              </a:rPr>
              <a:t>平台会收集各节点，各服务的运行统计数据在管理界面上进行展示，利于及时发现平台的运行瓶颈和负载情况。</a:t>
            </a:r>
            <a:endParaRPr kumimoji="1" lang="en-US" altLang="zh-CN" dirty="0">
              <a:solidFill>
                <a:schemeClr val="tx1">
                  <a:lumMod val="50000"/>
                  <a:lumOff val="50000"/>
                </a:schemeClr>
              </a:solidFill>
              <a:latin typeface="微软雅黑" pitchFamily="34" charset="-122"/>
              <a:ea typeface="微软雅黑" pitchFamily="34" charset="-122"/>
            </a:endParaRPr>
          </a:p>
          <a:p>
            <a:endParaRPr kumimoji="1" lang="en-US" altLang="zh-CN" dirty="0">
              <a:solidFill>
                <a:schemeClr val="tx1">
                  <a:lumMod val="50000"/>
                  <a:lumOff val="50000"/>
                </a:schemeClr>
              </a:solidFill>
              <a:latin typeface="微软雅黑" pitchFamily="34" charset="-122"/>
              <a:ea typeface="微软雅黑" pitchFamily="34" charset="-122"/>
            </a:endParaRPr>
          </a:p>
          <a:p>
            <a:r>
              <a:rPr kumimoji="1" lang="zh-CN" altLang="en-US" dirty="0">
                <a:solidFill>
                  <a:schemeClr val="tx1">
                    <a:lumMod val="50000"/>
                    <a:lumOff val="50000"/>
                  </a:schemeClr>
                </a:solidFill>
                <a:latin typeface="微软雅黑" pitchFamily="34" charset="-122"/>
                <a:ea typeface="微软雅黑" pitchFamily="34" charset="-122"/>
              </a:rPr>
              <a:t>平台提供丰富的告警功能，对平台中发生的各系统事件会进行告警提示，如</a:t>
            </a:r>
            <a:r>
              <a:rPr kumimoji="1" lang="en-US" altLang="zh-CN" dirty="0" err="1">
                <a:solidFill>
                  <a:schemeClr val="tx1">
                    <a:lumMod val="50000"/>
                    <a:lumOff val="50000"/>
                  </a:schemeClr>
                </a:solidFill>
                <a:latin typeface="微软雅黑" pitchFamily="34" charset="-122"/>
                <a:ea typeface="微软雅黑" pitchFamily="34" charset="-122"/>
              </a:rPr>
              <a:t>cpu</a:t>
            </a:r>
            <a:r>
              <a:rPr kumimoji="1" lang="zh-CN" altLang="en-US" dirty="0">
                <a:solidFill>
                  <a:schemeClr val="tx1">
                    <a:lumMod val="50000"/>
                    <a:lumOff val="50000"/>
                  </a:schemeClr>
                </a:solidFill>
                <a:latin typeface="微软雅黑" pitchFamily="34" charset="-122"/>
                <a:ea typeface="微软雅黑" pitchFamily="34" charset="-122"/>
              </a:rPr>
              <a:t>，内存，存储，以及组件功能服务故障，节点故障时会在界面上提供告警提示。当故障消除时，相应的告警提示会自动消失。</a:t>
            </a:r>
            <a:endParaRPr kumimoji="1" lang="en-US" altLang="zh-CN" dirty="0">
              <a:solidFill>
                <a:schemeClr val="tx1">
                  <a:lumMod val="50000"/>
                  <a:lumOff val="50000"/>
                </a:schemeClr>
              </a:solidFill>
              <a:latin typeface="微软雅黑" pitchFamily="34" charset="-122"/>
              <a:ea typeface="微软雅黑" pitchFamily="34" charset="-122"/>
            </a:endParaRPr>
          </a:p>
          <a:p>
            <a:endParaRPr kumimoji="1" lang="en-US" altLang="zh-CN" dirty="0">
              <a:solidFill>
                <a:schemeClr val="tx1">
                  <a:lumMod val="50000"/>
                  <a:lumOff val="50000"/>
                </a:schemeClr>
              </a:solidFill>
              <a:latin typeface="微软雅黑" pitchFamily="34" charset="-122"/>
              <a:ea typeface="微软雅黑" pitchFamily="34" charset="-122"/>
            </a:endParaRPr>
          </a:p>
          <a:p>
            <a:r>
              <a:rPr kumimoji="1" lang="zh-CN" altLang="en-US" dirty="0">
                <a:solidFill>
                  <a:schemeClr val="tx1">
                    <a:lumMod val="50000"/>
                    <a:lumOff val="50000"/>
                  </a:schemeClr>
                </a:solidFill>
                <a:latin typeface="微软雅黑" pitchFamily="34" charset="-122"/>
                <a:ea typeface="微软雅黑" pitchFamily="34" charset="-122"/>
              </a:rPr>
              <a:t>运行监控，包括计算任务的监控，可以查看平台中总计算任务，各任务状态和任务占用资源。任务的提交人，任务说明等任务属性。</a:t>
            </a:r>
            <a:endParaRPr kumimoji="1" lang="zh-CN" dirty="0">
              <a:solidFill>
                <a:schemeClr val="tx1">
                  <a:lumMod val="50000"/>
                  <a:lumOff val="50000"/>
                </a:schemeClr>
              </a:solidFill>
              <a:latin typeface="微软雅黑" pitchFamily="34" charset="-122"/>
              <a:ea typeface="微软雅黑" pitchFamily="34" charset="-122"/>
            </a:endParaRPr>
          </a:p>
        </p:txBody>
      </p:sp>
      <p:sp>
        <p:nvSpPr>
          <p:cNvPr id="3" name="矩形 2"/>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平台管理</a:t>
            </a:r>
          </a:p>
        </p:txBody>
      </p:sp>
    </p:spTree>
    <p:extLst>
      <p:ext uri="{BB962C8B-B14F-4D97-AF65-F5344CB8AC3E}">
        <p14:creationId xmlns:p14="http://schemas.microsoft.com/office/powerpoint/2010/main" val="194311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0599" y="0"/>
            <a:ext cx="1208012" cy="10416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21727" y="219308"/>
            <a:ext cx="6853158" cy="400110"/>
          </a:xfrm>
          <a:prstGeom prst="rect">
            <a:avLst/>
          </a:prstGeom>
        </p:spPr>
        <p:txBody>
          <a:bodyPr wrap="none">
            <a:spAutoFit/>
          </a:bodyPr>
          <a:lstStyle>
            <a:defPPr>
              <a:defRPr lang="zh-CN"/>
            </a:defPPr>
            <a:lvl1pPr>
              <a:defRPr kumimoji="1" sz="2000" b="1">
                <a:solidFill>
                  <a:srgbClr val="219DC9"/>
                </a:solidFill>
                <a:latin typeface="微软雅黑" pitchFamily="34" charset="-122"/>
                <a:ea typeface="微软雅黑" pitchFamily="34" charset="-122"/>
              </a:defRPr>
            </a:lvl1pPr>
          </a:lstStyle>
          <a:p>
            <a:r>
              <a:rPr lang="zh-CN" altLang="en-US" dirty="0">
                <a:solidFill>
                  <a:schemeClr val="tx1">
                    <a:lumMod val="50000"/>
                    <a:lumOff val="50000"/>
                  </a:schemeClr>
                </a:solidFill>
              </a:rPr>
              <a:t>提供主机节点管理，功能组件管理，权限管理，运行监控。</a:t>
            </a:r>
          </a:p>
        </p:txBody>
      </p:sp>
      <p:sp>
        <p:nvSpPr>
          <p:cNvPr id="3" name="矩形 2"/>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平台管理</a:t>
            </a:r>
          </a:p>
        </p:txBody>
      </p:sp>
      <p:pic>
        <p:nvPicPr>
          <p:cNvPr id="9" name="图片 8"/>
          <p:cNvPicPr>
            <a:picLocks noChangeAspect="1"/>
          </p:cNvPicPr>
          <p:nvPr/>
        </p:nvPicPr>
        <p:blipFill>
          <a:blip r:embed="rId3"/>
          <a:stretch>
            <a:fillRect/>
          </a:stretch>
        </p:blipFill>
        <p:spPr>
          <a:xfrm>
            <a:off x="1721727" y="702315"/>
            <a:ext cx="9163050" cy="5924987"/>
          </a:xfrm>
          <a:prstGeom prst="rect">
            <a:avLst/>
          </a:prstGeom>
        </p:spPr>
      </p:pic>
    </p:spTree>
    <p:extLst>
      <p:ext uri="{BB962C8B-B14F-4D97-AF65-F5344CB8AC3E}">
        <p14:creationId xmlns:p14="http://schemas.microsoft.com/office/powerpoint/2010/main" val="718947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0599" y="0"/>
            <a:ext cx="1208012" cy="10416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67331" y="596812"/>
            <a:ext cx="6853158" cy="400110"/>
          </a:xfrm>
          <a:prstGeom prst="rect">
            <a:avLst/>
          </a:prstGeom>
        </p:spPr>
        <p:txBody>
          <a:bodyPr wrap="none">
            <a:spAutoFit/>
          </a:bodyPr>
          <a:lstStyle>
            <a:defPPr>
              <a:defRPr lang="zh-CN"/>
            </a:defPPr>
            <a:lvl1pPr>
              <a:defRPr kumimoji="1" sz="2000" b="1">
                <a:solidFill>
                  <a:srgbClr val="219DC9"/>
                </a:solidFill>
                <a:latin typeface="微软雅黑" pitchFamily="34" charset="-122"/>
                <a:ea typeface="微软雅黑" pitchFamily="34" charset="-122"/>
              </a:defRPr>
            </a:lvl1pPr>
          </a:lstStyle>
          <a:p>
            <a:r>
              <a:rPr lang="zh-CN" altLang="en-US" dirty="0">
                <a:solidFill>
                  <a:schemeClr val="tx1">
                    <a:lumMod val="50000"/>
                    <a:lumOff val="50000"/>
                  </a:schemeClr>
                </a:solidFill>
              </a:rPr>
              <a:t>提供主机节点管理，功能组件管理，权限管理，运行监控。</a:t>
            </a:r>
          </a:p>
        </p:txBody>
      </p:sp>
      <p:sp>
        <p:nvSpPr>
          <p:cNvPr id="5" name="文本框 4"/>
          <p:cNvSpPr txBox="1"/>
          <p:nvPr/>
        </p:nvSpPr>
        <p:spPr>
          <a:xfrm>
            <a:off x="410600" y="1224657"/>
            <a:ext cx="1842171" cy="523220"/>
          </a:xfrm>
          <a:prstGeom prst="rect">
            <a:avLst/>
          </a:prstGeom>
          <a:noFill/>
        </p:spPr>
        <p:txBody>
          <a:bodyPr wrap="none" rtlCol="0">
            <a:spAutoFit/>
          </a:bodyPr>
          <a:lstStyle/>
          <a:p>
            <a:r>
              <a:rPr kumimoji="1" lang="en-US" altLang="zh-CN" sz="2800" b="1" dirty="0">
                <a:solidFill>
                  <a:schemeClr val="tx1"/>
                </a:solidFill>
                <a:latin typeface="微软雅黑" pitchFamily="34" charset="-122"/>
                <a:ea typeface="微软雅黑" pitchFamily="34" charset="-122"/>
              </a:rPr>
              <a:t>1</a:t>
            </a:r>
            <a:r>
              <a:rPr kumimoji="1" lang="zh-CN" altLang="en-US" sz="2800" b="1" dirty="0">
                <a:solidFill>
                  <a:schemeClr val="tx1"/>
                </a:solidFill>
                <a:latin typeface="微软雅黑" pitchFamily="34" charset="-122"/>
                <a:ea typeface="微软雅黑" pitchFamily="34" charset="-122"/>
              </a:rPr>
              <a:t>权限管理</a:t>
            </a:r>
            <a:endParaRPr kumimoji="1" lang="zh-CN" sz="2800" b="1" dirty="0">
              <a:solidFill>
                <a:schemeClr val="tx1"/>
              </a:solidFill>
              <a:latin typeface="微软雅黑" pitchFamily="34" charset="-122"/>
              <a:ea typeface="微软雅黑" pitchFamily="34" charset="-122"/>
            </a:endParaRPr>
          </a:p>
        </p:txBody>
      </p:sp>
      <p:sp>
        <p:nvSpPr>
          <p:cNvPr id="7" name="矩形 6"/>
          <p:cNvSpPr/>
          <p:nvPr/>
        </p:nvSpPr>
        <p:spPr>
          <a:xfrm>
            <a:off x="410599" y="1290677"/>
            <a:ext cx="58420" cy="70358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8" name="文本框 7"/>
          <p:cNvSpPr txBox="1"/>
          <p:nvPr/>
        </p:nvSpPr>
        <p:spPr>
          <a:xfrm>
            <a:off x="446405" y="1691005"/>
            <a:ext cx="11513185" cy="1200329"/>
          </a:xfrm>
          <a:prstGeom prst="rect">
            <a:avLst/>
          </a:prstGeom>
          <a:noFill/>
        </p:spPr>
        <p:txBody>
          <a:bodyPr wrap="square" rtlCol="0">
            <a:spAutoFit/>
          </a:bodyPr>
          <a:lstStyle/>
          <a:p>
            <a:r>
              <a:rPr kumimoji="1" lang="zh-CN" altLang="en-US" dirty="0">
                <a:solidFill>
                  <a:schemeClr val="tx1">
                    <a:lumMod val="50000"/>
                    <a:lumOff val="50000"/>
                  </a:schemeClr>
                </a:solidFill>
                <a:latin typeface="微软雅黑" pitchFamily="34" charset="-122"/>
                <a:ea typeface="微软雅黑" pitchFamily="34" charset="-122"/>
              </a:rPr>
              <a:t>权限管理分为两方面：</a:t>
            </a:r>
            <a:endParaRPr kumimoji="1" lang="en-US" altLang="zh-CN" dirty="0">
              <a:solidFill>
                <a:schemeClr val="tx1">
                  <a:lumMod val="50000"/>
                  <a:lumOff val="50000"/>
                </a:schemeClr>
              </a:solidFill>
              <a:latin typeface="微软雅黑" pitchFamily="34" charset="-122"/>
              <a:ea typeface="微软雅黑" pitchFamily="34" charset="-122"/>
            </a:endParaRPr>
          </a:p>
          <a:p>
            <a:r>
              <a:rPr kumimoji="1" lang="en-US" altLang="zh-CN" dirty="0">
                <a:solidFill>
                  <a:schemeClr val="tx1">
                    <a:lumMod val="50000"/>
                    <a:lumOff val="50000"/>
                  </a:schemeClr>
                </a:solidFill>
                <a:latin typeface="微软雅黑" pitchFamily="34" charset="-122"/>
                <a:ea typeface="微软雅黑" pitchFamily="34" charset="-122"/>
              </a:rPr>
              <a:t>1</a:t>
            </a:r>
            <a:r>
              <a:rPr kumimoji="1" lang="zh-CN" altLang="en-US" dirty="0">
                <a:solidFill>
                  <a:schemeClr val="tx1">
                    <a:lumMod val="50000"/>
                    <a:lumOff val="50000"/>
                  </a:schemeClr>
                </a:solidFill>
                <a:latin typeface="微软雅黑" pitchFamily="34" charset="-122"/>
                <a:ea typeface="微软雅黑" pitchFamily="34" charset="-122"/>
              </a:rPr>
              <a:t>）组件功能权限，可以对角色定义可用的组件服务功能。</a:t>
            </a:r>
            <a:endParaRPr kumimoji="1" lang="en-US" altLang="zh-CN" dirty="0">
              <a:solidFill>
                <a:schemeClr val="tx1">
                  <a:lumMod val="50000"/>
                  <a:lumOff val="50000"/>
                </a:schemeClr>
              </a:solidFill>
              <a:latin typeface="微软雅黑" pitchFamily="34" charset="-122"/>
              <a:ea typeface="微软雅黑" pitchFamily="34" charset="-122"/>
            </a:endParaRPr>
          </a:p>
          <a:p>
            <a:r>
              <a:rPr kumimoji="1" lang="en-US" altLang="zh-CN" dirty="0">
                <a:solidFill>
                  <a:schemeClr val="tx1">
                    <a:lumMod val="50000"/>
                    <a:lumOff val="50000"/>
                  </a:schemeClr>
                </a:solidFill>
                <a:latin typeface="微软雅黑" pitchFamily="34" charset="-122"/>
                <a:ea typeface="微软雅黑" pitchFamily="34" charset="-122"/>
              </a:rPr>
              <a:t>2</a:t>
            </a:r>
            <a:r>
              <a:rPr kumimoji="1" lang="zh-CN" altLang="en-US" dirty="0">
                <a:solidFill>
                  <a:schemeClr val="tx1">
                    <a:lumMod val="50000"/>
                    <a:lumOff val="50000"/>
                  </a:schemeClr>
                </a:solidFill>
                <a:latin typeface="微软雅黑" pitchFamily="34" charset="-122"/>
                <a:ea typeface="微软雅黑" pitchFamily="34" charset="-122"/>
              </a:rPr>
              <a:t>）数据访问权限，可以定义角色可访问的数据。</a:t>
            </a:r>
            <a:endParaRPr kumimoji="1" lang="en-US" altLang="zh-CN" dirty="0">
              <a:solidFill>
                <a:schemeClr val="tx1">
                  <a:lumMod val="50000"/>
                  <a:lumOff val="50000"/>
                </a:schemeClr>
              </a:solidFill>
              <a:latin typeface="微软雅黑" pitchFamily="34" charset="-122"/>
              <a:ea typeface="微软雅黑" pitchFamily="34" charset="-122"/>
            </a:endParaRPr>
          </a:p>
          <a:p>
            <a:endParaRPr kumimoji="1" lang="zh-CN" dirty="0">
              <a:solidFill>
                <a:schemeClr val="tx1">
                  <a:lumMod val="50000"/>
                  <a:lumOff val="50000"/>
                </a:schemeClr>
              </a:solidFill>
              <a:latin typeface="微软雅黑" pitchFamily="34" charset="-122"/>
              <a:ea typeface="微软雅黑" pitchFamily="34" charset="-122"/>
            </a:endParaRPr>
          </a:p>
        </p:txBody>
      </p:sp>
      <p:sp>
        <p:nvSpPr>
          <p:cNvPr id="3" name="矩形 2"/>
          <p:cNvSpPr/>
          <p:nvPr/>
        </p:nvSpPr>
        <p:spPr>
          <a:xfrm>
            <a:off x="513715" y="0"/>
            <a:ext cx="1001395" cy="1077218"/>
          </a:xfrm>
          <a:prstGeom prst="rect">
            <a:avLst/>
          </a:prstGeom>
        </p:spPr>
        <p:txBody>
          <a:bodyPr wrap="square">
            <a:spAutoFit/>
          </a:bodyPr>
          <a:lstStyle/>
          <a:p>
            <a:r>
              <a:rPr kumimoji="1" lang="zh-CN" altLang="en-US" sz="3200" b="1" dirty="0">
                <a:solidFill>
                  <a:schemeClr val="bg1"/>
                </a:solidFill>
                <a:latin typeface="微软雅黑" pitchFamily="34" charset="-122"/>
                <a:ea typeface="微软雅黑" pitchFamily="34" charset="-122"/>
              </a:rPr>
              <a:t>平台管理</a:t>
            </a:r>
          </a:p>
        </p:txBody>
      </p:sp>
    </p:spTree>
    <p:extLst>
      <p:ext uri="{BB962C8B-B14F-4D97-AF65-F5344CB8AC3E}">
        <p14:creationId xmlns:p14="http://schemas.microsoft.com/office/powerpoint/2010/main" val="78684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476" y="1422473"/>
            <a:ext cx="4569046" cy="244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 y="3862972"/>
            <a:ext cx="12192000" cy="769441"/>
          </a:xfrm>
          <a:prstGeom prst="rect">
            <a:avLst/>
          </a:prstGeom>
          <a:noFill/>
        </p:spPr>
        <p:txBody>
          <a:bodyPr wrap="square" rtlCol="0">
            <a:spAutoFit/>
          </a:bodyPr>
          <a:lstStyle/>
          <a:p>
            <a:pPr algn="ctr"/>
            <a:r>
              <a:rPr lang="zh-CN" altLang="en-US" sz="4400" b="1" dirty="0">
                <a:solidFill>
                  <a:srgbClr val="0070C0"/>
                </a:solidFill>
                <a:latin typeface="微软雅黑" pitchFamily="34" charset="-122"/>
                <a:ea typeface="微软雅黑" pitchFamily="34" charset="-122"/>
              </a:rPr>
              <a:t>力太大数据平台让企业更加高效，智能！</a:t>
            </a:r>
          </a:p>
        </p:txBody>
      </p:sp>
    </p:spTree>
  </p:cSld>
  <p:clrMapOvr>
    <a:masterClrMapping/>
  </p:clrMapOvr>
  <mc:AlternateContent xmlns:mc="http://schemas.openxmlformats.org/markup-compatibility/2006" xmlns:p14="http://schemas.microsoft.com/office/powerpoint/2010/main">
    <mc:Choice Requires="p14">
      <p:transition spd="med" p14:dur="700" advClick="0"/>
    </mc:Choice>
    <mc:Fallback xmlns="">
      <p:transition spd="med"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03844" y="8414"/>
            <a:ext cx="2479965" cy="619866"/>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3844" y="420"/>
            <a:ext cx="2236684" cy="584775"/>
          </a:xfrm>
          <a:prstGeom prst="rect">
            <a:avLst/>
          </a:prstGeom>
        </p:spPr>
        <p:txBody>
          <a:bodyPr wrap="square">
            <a:spAutoFit/>
          </a:bodyPr>
          <a:lstStyle/>
          <a:p>
            <a:r>
              <a:rPr kumimoji="1" lang="zh-CN" altLang="en-US" sz="3200" b="1" dirty="0">
                <a:solidFill>
                  <a:schemeClr val="bg1"/>
                </a:solidFill>
                <a:latin typeface="微软雅黑" charset="0"/>
                <a:ea typeface="微软雅黑" charset="0"/>
              </a:rPr>
              <a:t>大数据优势</a:t>
            </a:r>
          </a:p>
        </p:txBody>
      </p:sp>
      <p:sp>
        <p:nvSpPr>
          <p:cNvPr id="8" name="文本框 7"/>
          <p:cNvSpPr txBox="1"/>
          <p:nvPr/>
        </p:nvSpPr>
        <p:spPr>
          <a:xfrm>
            <a:off x="3508186" y="5899647"/>
            <a:ext cx="4282875" cy="369332"/>
          </a:xfrm>
          <a:prstGeom prst="rect">
            <a:avLst/>
          </a:prstGeom>
          <a:noFill/>
        </p:spPr>
        <p:txBody>
          <a:bodyPr wrap="square" rtlCol="0">
            <a:spAutoFit/>
          </a:bodyPr>
          <a:lstStyle/>
          <a:p>
            <a:r>
              <a:rPr lang="zh-CN" altLang="en-US" dirty="0">
                <a:solidFill>
                  <a:srgbClr val="219DC9"/>
                </a:solidFill>
                <a:latin typeface="微软雅黑" pitchFamily="34" charset="-122"/>
                <a:ea typeface="微软雅黑" pitchFamily="34" charset="-122"/>
              </a:rPr>
              <a:t>大数据解决了传统技术难以达成的目标</a:t>
            </a:r>
          </a:p>
        </p:txBody>
      </p:sp>
      <p:graphicFrame>
        <p:nvGraphicFramePr>
          <p:cNvPr id="16" name="图示 15"/>
          <p:cNvGraphicFramePr/>
          <p:nvPr>
            <p:extLst>
              <p:ext uri="{D42A27DB-BD31-4B8C-83A1-F6EECF244321}">
                <p14:modId xmlns:p14="http://schemas.microsoft.com/office/powerpoint/2010/main" val="976998738"/>
              </p:ext>
            </p:extLst>
          </p:nvPr>
        </p:nvGraphicFramePr>
        <p:xfrm>
          <a:off x="2509935" y="1250303"/>
          <a:ext cx="6568398" cy="4396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10599" y="0"/>
            <a:ext cx="1208012" cy="1041622"/>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6092" y="419968"/>
            <a:ext cx="1097280" cy="678815"/>
          </a:xfrm>
          <a:prstGeom prst="rect">
            <a:avLst/>
          </a:prstGeom>
        </p:spPr>
        <p:txBody>
          <a:bodyPr wrap="none">
            <a:spAutoFit/>
          </a:bodyPr>
          <a:lstStyle/>
          <a:p>
            <a:r>
              <a:rPr kumimoji="1" lang="zh-CN" altLang="en-US" sz="3600" b="1" dirty="0">
                <a:solidFill>
                  <a:schemeClr val="bg1"/>
                </a:solidFill>
                <a:latin typeface="微软雅黑" charset="0"/>
                <a:ea typeface="微软雅黑" charset="0"/>
              </a:rPr>
              <a:t>意义</a:t>
            </a:r>
          </a:p>
        </p:txBody>
      </p:sp>
      <p:sp>
        <p:nvSpPr>
          <p:cNvPr id="4" name="矩形 3"/>
          <p:cNvSpPr/>
          <p:nvPr/>
        </p:nvSpPr>
        <p:spPr>
          <a:xfrm>
            <a:off x="1668619" y="593374"/>
            <a:ext cx="1984839" cy="400110"/>
          </a:xfrm>
          <a:prstGeom prst="rect">
            <a:avLst/>
          </a:prstGeom>
        </p:spPr>
        <p:txBody>
          <a:bodyPr wrap="none">
            <a:spAutoFit/>
          </a:bodyPr>
          <a:lstStyle/>
          <a:p>
            <a:r>
              <a:rPr kumimoji="1" lang="zh-CN" altLang="en-US" sz="2000" b="1" dirty="0">
                <a:solidFill>
                  <a:srgbClr val="219DC9"/>
                </a:solidFill>
                <a:latin typeface="微软雅黑" pitchFamily="34" charset="-122"/>
                <a:ea typeface="微软雅黑" pitchFamily="34" charset="-122"/>
              </a:rPr>
              <a:t>大数据时代的</a:t>
            </a:r>
            <a:r>
              <a:rPr kumimoji="1" lang="en-US" altLang="zh-CN" sz="2000" b="1" dirty="0">
                <a:solidFill>
                  <a:srgbClr val="219DC9"/>
                </a:solidFill>
                <a:latin typeface="微软雅黑" pitchFamily="34" charset="-122"/>
                <a:ea typeface="微软雅黑" pitchFamily="34" charset="-122"/>
              </a:rPr>
              <a:t>BI</a:t>
            </a:r>
            <a:endParaRPr kumimoji="1" lang="zh-CN" altLang="en-US" sz="2000" b="1" dirty="0">
              <a:solidFill>
                <a:srgbClr val="219DC9"/>
              </a:solidFill>
              <a:latin typeface="微软雅黑" pitchFamily="34" charset="-122"/>
              <a:ea typeface="微软雅黑" pitchFamily="34" charset="-122"/>
            </a:endParaRPr>
          </a:p>
        </p:txBody>
      </p:sp>
      <p:sp>
        <p:nvSpPr>
          <p:cNvPr id="3" name="矩形 2"/>
          <p:cNvSpPr/>
          <p:nvPr/>
        </p:nvSpPr>
        <p:spPr>
          <a:xfrm>
            <a:off x="406903" y="1520351"/>
            <a:ext cx="9903424" cy="3810848"/>
          </a:xfrm>
          <a:prstGeom prst="rect">
            <a:avLst/>
          </a:prstGeom>
          <a:solidFill>
            <a:schemeClr val="bg1"/>
          </a:solidFill>
          <a:ln>
            <a:solidFill>
              <a:srgbClr val="219D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dirty="0"/>
          </a:p>
        </p:txBody>
      </p:sp>
      <p:sp>
        <p:nvSpPr>
          <p:cNvPr id="8" name="矩形 7"/>
          <p:cNvSpPr/>
          <p:nvPr/>
        </p:nvSpPr>
        <p:spPr>
          <a:xfrm>
            <a:off x="406901" y="1737210"/>
            <a:ext cx="9660830" cy="375512"/>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69940" y="1705604"/>
            <a:ext cx="2313454" cy="461665"/>
          </a:xfrm>
          <a:prstGeom prst="rect">
            <a:avLst/>
          </a:prstGeom>
          <a:noFill/>
        </p:spPr>
        <p:txBody>
          <a:bodyPr wrap="none" rtlCol="0">
            <a:spAutoFit/>
          </a:bodyPr>
          <a:lstStyle/>
          <a:p>
            <a:r>
              <a:rPr lang="zh-CN" altLang="en-US" sz="2400" dirty="0">
                <a:solidFill>
                  <a:schemeClr val="bg1"/>
                </a:solidFill>
                <a:latin typeface="微软雅黑" pitchFamily="34" charset="-122"/>
                <a:ea typeface="微软雅黑" pitchFamily="34" charset="-122"/>
              </a:rPr>
              <a:t>大数据的</a:t>
            </a:r>
            <a:r>
              <a:rPr lang="en-US" altLang="zh-CN" sz="2400" dirty="0">
                <a:solidFill>
                  <a:schemeClr val="bg1"/>
                </a:solidFill>
                <a:latin typeface="微软雅黑" pitchFamily="34" charset="-122"/>
                <a:ea typeface="微软雅黑" pitchFamily="34" charset="-122"/>
              </a:rPr>
              <a:t>BI</a:t>
            </a:r>
            <a:r>
              <a:rPr lang="zh-CN" altLang="en-US" sz="2400" dirty="0">
                <a:solidFill>
                  <a:schemeClr val="bg1"/>
                </a:solidFill>
                <a:latin typeface="微软雅黑" pitchFamily="34" charset="-122"/>
                <a:ea typeface="微软雅黑" pitchFamily="34" charset="-122"/>
              </a:rPr>
              <a:t>价值</a:t>
            </a:r>
          </a:p>
        </p:txBody>
      </p:sp>
      <p:sp>
        <p:nvSpPr>
          <p:cNvPr id="40" name="文本框 39"/>
          <p:cNvSpPr txBox="1"/>
          <p:nvPr/>
        </p:nvSpPr>
        <p:spPr>
          <a:xfrm>
            <a:off x="469900" y="2385060"/>
            <a:ext cx="9121969" cy="2677656"/>
          </a:xfrm>
          <a:prstGeom prst="rect">
            <a:avLst/>
          </a:prstGeom>
          <a:noFill/>
        </p:spPr>
        <p:txBody>
          <a:bodyPr wrap="square" rtlCol="0">
            <a:spAutoFit/>
          </a:bodyPr>
          <a:lstStyle/>
          <a:p>
            <a:r>
              <a:rPr lang="zh-CN" altLang="en-US" sz="2800" dirty="0">
                <a:solidFill>
                  <a:srgbClr val="0037A4"/>
                </a:solidFill>
                <a:latin typeface="微软雅黑" pitchFamily="34" charset="-122"/>
                <a:ea typeface="微软雅黑" pitchFamily="34" charset="-122"/>
                <a:sym typeface="+mn-ea"/>
              </a:rPr>
              <a:t>大数据时代，急剧膨胀的数据规模、精细化生产，精准决策控制等对细粒度数据探索的需求，以及对决策时效性的需求愈加旺盛，传统的</a:t>
            </a:r>
            <a:r>
              <a:rPr lang="en-US" altLang="zh-CN" sz="2800" dirty="0">
                <a:solidFill>
                  <a:srgbClr val="0037A4"/>
                </a:solidFill>
                <a:latin typeface="微软雅黑" pitchFamily="34" charset="-122"/>
                <a:ea typeface="微软雅黑" pitchFamily="34" charset="-122"/>
                <a:sym typeface="+mn-ea"/>
              </a:rPr>
              <a:t>BI</a:t>
            </a:r>
            <a:r>
              <a:rPr lang="zh-CN" altLang="en-US" sz="2800" dirty="0">
                <a:solidFill>
                  <a:srgbClr val="0037A4"/>
                </a:solidFill>
                <a:latin typeface="微软雅黑" pitchFamily="34" charset="-122"/>
                <a:ea typeface="微软雅黑" pitchFamily="34" charset="-122"/>
                <a:sym typeface="+mn-ea"/>
              </a:rPr>
              <a:t>方案在解决数据规模、分析的时效性、数据粒度方面越发显得困难。在国家的智能制造工业</a:t>
            </a:r>
            <a:r>
              <a:rPr lang="en-US" altLang="zh-CN" sz="2800" dirty="0">
                <a:solidFill>
                  <a:srgbClr val="0037A4"/>
                </a:solidFill>
                <a:latin typeface="微软雅黑" pitchFamily="34" charset="-122"/>
                <a:ea typeface="微软雅黑" pitchFamily="34" charset="-122"/>
                <a:sym typeface="+mn-ea"/>
              </a:rPr>
              <a:t>4.0</a:t>
            </a:r>
            <a:r>
              <a:rPr lang="zh-CN" altLang="en-US" sz="2800" dirty="0">
                <a:solidFill>
                  <a:srgbClr val="0037A4"/>
                </a:solidFill>
                <a:latin typeface="微软雅黑" pitchFamily="34" charset="-122"/>
                <a:ea typeface="微软雅黑" pitchFamily="34" charset="-122"/>
                <a:sym typeface="+mn-ea"/>
              </a:rPr>
              <a:t>的政策背景下，力太工业大数据平台产品推出了面向工业大数据商业智能解决方案的产品。 </a:t>
            </a:r>
            <a:endParaRPr lang="zh-CN" altLang="en-US" sz="2800" dirty="0">
              <a:solidFill>
                <a:srgbClr val="0037A4"/>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ppt_y</p:attrName>
                                        </p:attrNameLst>
                                      </p:cBhvr>
                                      <p:tavLst>
                                        <p:tav tm="0">
                                          <p:val>
                                            <p:strVal val="#ppt_y+#ppt_h*1.125000"/>
                                          </p:val>
                                        </p:tav>
                                        <p:tav tm="100000">
                                          <p:val>
                                            <p:strVal val="#ppt_y"/>
                                          </p:val>
                                        </p:tav>
                                      </p:tavLst>
                                    </p:anim>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blinds(horizontal)">
                                      <p:cBhvr>
                                        <p:cTn id="2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8" grpId="0" bldLvl="0" animBg="1"/>
      <p:bldP spid="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050"/>
            <a:ext cx="12192000" cy="6858000"/>
          </a:xfrm>
          <a:prstGeom prst="rect">
            <a:avLst/>
          </a:prstGeom>
          <a:solidFill>
            <a:srgbClr val="2AB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CDA8"/>
              </a:solidFill>
            </a:endParaRPr>
          </a:p>
        </p:txBody>
      </p:sp>
      <p:sp>
        <p:nvSpPr>
          <p:cNvPr id="3" name="文本框 2"/>
          <p:cNvSpPr txBox="1"/>
          <p:nvPr/>
        </p:nvSpPr>
        <p:spPr>
          <a:xfrm>
            <a:off x="4632960" y="2923540"/>
            <a:ext cx="2926080" cy="923330"/>
          </a:xfrm>
          <a:prstGeom prst="rect">
            <a:avLst/>
          </a:prstGeom>
          <a:noFill/>
        </p:spPr>
        <p:txBody>
          <a:bodyPr wrap="square" rtlCol="0">
            <a:spAutoFit/>
          </a:bodyPr>
          <a:lstStyle/>
          <a:p>
            <a:pPr algn="ctr"/>
            <a:r>
              <a:rPr lang="zh-CN" altLang="en-US" sz="5400" b="1" dirty="0">
                <a:solidFill>
                  <a:schemeClr val="bg1"/>
                </a:solidFill>
                <a:latin typeface="微软雅黑" pitchFamily="34" charset="-122"/>
                <a:ea typeface="微软雅黑" pitchFamily="34" charset="-122"/>
              </a:rPr>
              <a:t>核心优势</a:t>
            </a:r>
          </a:p>
        </p:txBody>
      </p:sp>
      <p:sp>
        <p:nvSpPr>
          <p:cNvPr id="4" name="矩形 3"/>
          <p:cNvSpPr/>
          <p:nvPr/>
        </p:nvSpPr>
        <p:spPr>
          <a:xfrm>
            <a:off x="4614545" y="2838450"/>
            <a:ext cx="2962910" cy="1143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9037" y="53086"/>
            <a:ext cx="1208012" cy="1041622"/>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73914" y="-44833"/>
            <a:ext cx="1172519" cy="1200329"/>
          </a:xfrm>
          <a:prstGeom prst="rect">
            <a:avLst/>
          </a:prstGeom>
        </p:spPr>
        <p:txBody>
          <a:bodyPr wrap="square">
            <a:spAutoFit/>
          </a:bodyPr>
          <a:lstStyle/>
          <a:p>
            <a:r>
              <a:rPr kumimoji="1" lang="zh-CN" altLang="en-US" sz="3600" b="1" dirty="0">
                <a:solidFill>
                  <a:schemeClr val="bg1"/>
                </a:solidFill>
                <a:latin typeface="微软雅黑" pitchFamily="34" charset="-122"/>
                <a:ea typeface="微软雅黑" pitchFamily="34" charset="-122"/>
              </a:rPr>
              <a:t>核心优势</a:t>
            </a:r>
          </a:p>
        </p:txBody>
      </p:sp>
      <p:sp>
        <p:nvSpPr>
          <p:cNvPr id="37" name="矩形 36"/>
          <p:cNvSpPr/>
          <p:nvPr/>
        </p:nvSpPr>
        <p:spPr>
          <a:xfrm>
            <a:off x="1060173" y="1208343"/>
            <a:ext cx="1617722" cy="461665"/>
          </a:xfrm>
          <a:prstGeom prst="rect">
            <a:avLst/>
          </a:prstGeom>
        </p:spPr>
        <p:txBody>
          <a:bodyPr wrap="square">
            <a:spAutoFit/>
          </a:bodyPr>
          <a:lstStyle/>
          <a:p>
            <a:r>
              <a:rPr lang="zh-CN" altLang="en-US" sz="2400" b="1" dirty="0">
                <a:solidFill>
                  <a:schemeClr val="accent3"/>
                </a:solidFill>
                <a:latin typeface="微软雅黑" charset="0"/>
                <a:ea typeface="微软雅黑" charset="0"/>
                <a:sym typeface="+mn-ea"/>
              </a:rPr>
              <a:t>性能优异</a:t>
            </a:r>
          </a:p>
        </p:txBody>
      </p:sp>
      <p:sp>
        <p:nvSpPr>
          <p:cNvPr id="38" name="矩形 37">
            <a:hlinkClick r:id="rId2" action="ppaction://hlinksldjump"/>
          </p:cNvPr>
          <p:cNvSpPr/>
          <p:nvPr/>
        </p:nvSpPr>
        <p:spPr>
          <a:xfrm>
            <a:off x="437836" y="1168155"/>
            <a:ext cx="664125" cy="667658"/>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3200" b="1">
                <a:latin typeface="微软雅黑" charset="0"/>
                <a:ea typeface="微软雅黑" charset="0"/>
                <a:sym typeface="+mn-ea"/>
              </a:rPr>
              <a:t>1</a:t>
            </a:r>
          </a:p>
        </p:txBody>
      </p:sp>
      <p:sp>
        <p:nvSpPr>
          <p:cNvPr id="40" name="矩形 39"/>
          <p:cNvSpPr/>
          <p:nvPr/>
        </p:nvSpPr>
        <p:spPr>
          <a:xfrm>
            <a:off x="1110216" y="2882819"/>
            <a:ext cx="1417304" cy="830997"/>
          </a:xfrm>
          <a:prstGeom prst="rect">
            <a:avLst/>
          </a:prstGeom>
        </p:spPr>
        <p:txBody>
          <a:bodyPr wrap="square">
            <a:spAutoFit/>
          </a:bodyPr>
          <a:lstStyle/>
          <a:p>
            <a:r>
              <a:rPr lang="zh-CN" altLang="en-US" sz="2400" b="1" dirty="0">
                <a:solidFill>
                  <a:schemeClr val="accent3"/>
                </a:solidFill>
                <a:latin typeface="微软雅黑" charset="0"/>
                <a:ea typeface="微软雅黑" charset="0"/>
              </a:rPr>
              <a:t>拖拽式数据建模</a:t>
            </a:r>
          </a:p>
        </p:txBody>
      </p:sp>
      <p:sp>
        <p:nvSpPr>
          <p:cNvPr id="41" name="矩形 40">
            <a:hlinkClick r:id="rId2" action="ppaction://hlinksldjump"/>
          </p:cNvPr>
          <p:cNvSpPr/>
          <p:nvPr/>
        </p:nvSpPr>
        <p:spPr>
          <a:xfrm>
            <a:off x="437836" y="2906057"/>
            <a:ext cx="655955" cy="673735"/>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3200" b="1" dirty="0">
                <a:latin typeface="微软雅黑" charset="0"/>
                <a:ea typeface="微软雅黑" charset="0"/>
                <a:sym typeface="+mn-ea"/>
              </a:rPr>
              <a:t>2</a:t>
            </a:r>
          </a:p>
        </p:txBody>
      </p:sp>
      <p:sp>
        <p:nvSpPr>
          <p:cNvPr id="43" name="矩形 42"/>
          <p:cNvSpPr/>
          <p:nvPr/>
        </p:nvSpPr>
        <p:spPr>
          <a:xfrm>
            <a:off x="3778885" y="1168401"/>
            <a:ext cx="7744460" cy="10709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778885" y="1171575"/>
            <a:ext cx="486410" cy="846455"/>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45" name="文本框 44"/>
          <p:cNvSpPr txBox="1"/>
          <p:nvPr/>
        </p:nvSpPr>
        <p:spPr>
          <a:xfrm>
            <a:off x="3780719" y="1168657"/>
            <a:ext cx="486313" cy="84899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说明</a:t>
            </a:r>
          </a:p>
        </p:txBody>
      </p:sp>
      <p:sp>
        <p:nvSpPr>
          <p:cNvPr id="49" name="文本框 48"/>
          <p:cNvSpPr txBox="1"/>
          <p:nvPr/>
        </p:nvSpPr>
        <p:spPr>
          <a:xfrm>
            <a:off x="4265295" y="1168400"/>
            <a:ext cx="7258685" cy="923330"/>
          </a:xfrm>
          <a:prstGeom prst="rect">
            <a:avLst/>
          </a:prstGeom>
          <a:noFill/>
        </p:spPr>
        <p:txBody>
          <a:bodyPr wrap="square" rtlCol="0">
            <a:spAutoFit/>
          </a:bodyPr>
          <a:lstStyle/>
          <a:p>
            <a:pPr algn="just"/>
            <a:r>
              <a:rPr lang="zh-CN" altLang="en-US" dirty="0">
                <a:latin typeface="微软雅黑" pitchFamily="34" charset="-122"/>
                <a:ea typeface="微软雅黑" pitchFamily="34" charset="-122"/>
              </a:rPr>
              <a:t>力太工业大数据平台真正支持海量大数据分析计算。设计上对于分组汇总表的计算，百亿条数据规模，汇总计算要求在</a:t>
            </a:r>
            <a:r>
              <a:rPr lang="en-US" altLang="zh-CN" dirty="0">
                <a:latin typeface="微软雅黑" pitchFamily="34" charset="-122"/>
                <a:ea typeface="微软雅黑" pitchFamily="34" charset="-122"/>
              </a:rPr>
              <a:t>10s</a:t>
            </a:r>
            <a:r>
              <a:rPr lang="zh-CN" altLang="en-US" dirty="0">
                <a:latin typeface="微软雅黑" pitchFamily="34" charset="-122"/>
                <a:ea typeface="微软雅黑" pitchFamily="34" charset="-122"/>
              </a:rPr>
              <a:t>内完成。对于明细表的展示，设计要求在</a:t>
            </a:r>
            <a:r>
              <a:rPr lang="en-US" altLang="zh-CN" dirty="0">
                <a:latin typeface="微软雅黑" pitchFamily="34" charset="-122"/>
                <a:ea typeface="微软雅黑" pitchFamily="34" charset="-122"/>
              </a:rPr>
              <a:t>3s</a:t>
            </a:r>
            <a:r>
              <a:rPr lang="zh-CN" altLang="en-US" dirty="0">
                <a:latin typeface="微软雅黑" pitchFamily="34" charset="-122"/>
                <a:ea typeface="微软雅黑" pitchFamily="34" charset="-122"/>
              </a:rPr>
              <a:t>内即可完成。</a:t>
            </a:r>
            <a:endParaRPr lang="zh-CN" altLang="en-US" dirty="0">
              <a:solidFill>
                <a:schemeClr val="tx1">
                  <a:lumMod val="50000"/>
                  <a:lumOff val="50000"/>
                </a:schemeClr>
              </a:solidFill>
              <a:latin typeface="微软雅黑" pitchFamily="34" charset="-122"/>
              <a:ea typeface="微软雅黑" pitchFamily="34" charset="-122"/>
            </a:endParaRPr>
          </a:p>
        </p:txBody>
      </p:sp>
      <p:sp>
        <p:nvSpPr>
          <p:cNvPr id="50" name="矩形 49"/>
          <p:cNvSpPr/>
          <p:nvPr/>
        </p:nvSpPr>
        <p:spPr>
          <a:xfrm>
            <a:off x="3778706" y="2921924"/>
            <a:ext cx="7744460" cy="89344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51" name="矩形 50"/>
          <p:cNvSpPr/>
          <p:nvPr/>
        </p:nvSpPr>
        <p:spPr>
          <a:xfrm>
            <a:off x="3778849" y="2924888"/>
            <a:ext cx="486312" cy="890301"/>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52" name="文本框 51"/>
          <p:cNvSpPr txBox="1"/>
          <p:nvPr/>
        </p:nvSpPr>
        <p:spPr>
          <a:xfrm>
            <a:off x="3773132" y="2954982"/>
            <a:ext cx="486313" cy="830997"/>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说明</a:t>
            </a:r>
          </a:p>
        </p:txBody>
      </p:sp>
      <p:sp>
        <p:nvSpPr>
          <p:cNvPr id="53" name="文本框 52"/>
          <p:cNvSpPr txBox="1"/>
          <p:nvPr/>
        </p:nvSpPr>
        <p:spPr>
          <a:xfrm>
            <a:off x="4259401" y="2925099"/>
            <a:ext cx="7264400" cy="646331"/>
          </a:xfrm>
          <a:prstGeom prst="rect">
            <a:avLst/>
          </a:prstGeom>
          <a:noFill/>
        </p:spPr>
        <p:txBody>
          <a:bodyPr wrap="square" rtlCol="0">
            <a:spAutoFit/>
          </a:bodyPr>
          <a:lstStyle/>
          <a:p>
            <a:r>
              <a:rPr lang="zh-CN" altLang="en-US" dirty="0">
                <a:latin typeface="微软雅黑" pitchFamily="34" charset="-122"/>
                <a:ea typeface="微软雅黑" pitchFamily="34" charset="-122"/>
                <a:sym typeface="+mn-ea"/>
              </a:rPr>
              <a:t>支持直接连接</a:t>
            </a:r>
            <a:r>
              <a:rPr lang="en-US" altLang="zh-CN" dirty="0">
                <a:latin typeface="微软雅黑" pitchFamily="34" charset="-122"/>
                <a:ea typeface="微软雅黑" pitchFamily="34" charset="-122"/>
                <a:sym typeface="+mn-ea"/>
              </a:rPr>
              <a:t>RDBMS</a:t>
            </a:r>
            <a:r>
              <a:rPr lang="zh-CN" altLang="en-US" dirty="0">
                <a:latin typeface="微软雅黑" pitchFamily="34" charset="-122"/>
                <a:ea typeface="微软雅黑" pitchFamily="34" charset="-122"/>
                <a:sym typeface="+mn-ea"/>
              </a:rPr>
              <a:t>或者</a:t>
            </a:r>
            <a:r>
              <a:rPr lang="en-US" altLang="zh-CN" dirty="0">
                <a:latin typeface="微软雅黑" pitchFamily="34" charset="-122"/>
                <a:ea typeface="微软雅黑" pitchFamily="34" charset="-122"/>
                <a:sym typeface="+mn-ea"/>
              </a:rPr>
              <a:t>Hadoop</a:t>
            </a:r>
            <a:r>
              <a:rPr lang="zh-CN" altLang="en-US" dirty="0">
                <a:latin typeface="微软雅黑" pitchFamily="34" charset="-122"/>
                <a:ea typeface="微软雅黑" pitchFamily="34" charset="-122"/>
                <a:sym typeface="+mn-ea"/>
              </a:rPr>
              <a:t>数据仓库、以及</a:t>
            </a:r>
            <a:r>
              <a:rPr lang="en-US" altLang="zh-CN" dirty="0">
                <a:latin typeface="微软雅黑" pitchFamily="34" charset="-122"/>
                <a:ea typeface="微软雅黑" pitchFamily="34" charset="-122"/>
                <a:sym typeface="+mn-ea"/>
              </a:rPr>
              <a:t>ROLAP</a:t>
            </a:r>
            <a:r>
              <a:rPr lang="zh-CN" altLang="en-US" dirty="0">
                <a:latin typeface="微软雅黑" pitchFamily="34" charset="-122"/>
                <a:ea typeface="微软雅黑" pitchFamily="34" charset="-122"/>
                <a:sym typeface="+mn-ea"/>
              </a:rPr>
              <a:t>和</a:t>
            </a:r>
            <a:r>
              <a:rPr lang="en-US" altLang="zh-CN" dirty="0">
                <a:latin typeface="微软雅黑" pitchFamily="34" charset="-122"/>
                <a:ea typeface="微软雅黑" pitchFamily="34" charset="-122"/>
                <a:sym typeface="+mn-ea"/>
              </a:rPr>
              <a:t>MOLAP</a:t>
            </a:r>
            <a:r>
              <a:rPr lang="zh-CN" altLang="en-US" dirty="0">
                <a:latin typeface="微软雅黑" pitchFamily="34" charset="-122"/>
                <a:ea typeface="微软雅黑" pitchFamily="34" charset="-122"/>
                <a:sym typeface="+mn-ea"/>
              </a:rPr>
              <a:t>连接，通过简单 的</a:t>
            </a:r>
            <a:r>
              <a:rPr lang="en-US" altLang="zh-CN" dirty="0">
                <a:latin typeface="微软雅黑" pitchFamily="34" charset="-122"/>
                <a:ea typeface="微软雅黑" pitchFamily="34" charset="-122"/>
                <a:sym typeface="+mn-ea"/>
              </a:rPr>
              <a:t>Drag &amp; Drop</a:t>
            </a:r>
            <a:r>
              <a:rPr lang="zh-CN" altLang="en-US" dirty="0">
                <a:latin typeface="微软雅黑" pitchFamily="34" charset="-122"/>
                <a:ea typeface="微软雅黑" pitchFamily="34" charset="-122"/>
                <a:sym typeface="+mn-ea"/>
              </a:rPr>
              <a:t>即可实现数据模型的建立。 </a:t>
            </a:r>
            <a:endParaRPr lang="en-US" altLang="zh-CN" dirty="0">
              <a:solidFill>
                <a:schemeClr val="tx1"/>
              </a:solidFill>
              <a:latin typeface="微软雅黑" pitchFamily="34" charset="-122"/>
              <a:ea typeface="微软雅黑" pitchFamily="34" charset="-122"/>
              <a:sym typeface="+mn-ea"/>
            </a:endParaRPr>
          </a:p>
        </p:txBody>
      </p:sp>
      <p:sp>
        <p:nvSpPr>
          <p:cNvPr id="54" name="矩形 53"/>
          <p:cNvSpPr/>
          <p:nvPr/>
        </p:nvSpPr>
        <p:spPr>
          <a:xfrm>
            <a:off x="993043" y="4760855"/>
            <a:ext cx="2051050" cy="461665"/>
          </a:xfrm>
          <a:prstGeom prst="rect">
            <a:avLst/>
          </a:prstGeom>
        </p:spPr>
        <p:txBody>
          <a:bodyPr wrap="square">
            <a:spAutoFit/>
          </a:bodyPr>
          <a:lstStyle/>
          <a:p>
            <a:r>
              <a:rPr lang="zh-CN" altLang="en-US" sz="2400" b="1" dirty="0">
                <a:solidFill>
                  <a:schemeClr val="accent3"/>
                </a:solidFill>
                <a:latin typeface="微软雅黑" charset="0"/>
                <a:ea typeface="微软雅黑" charset="0"/>
              </a:rPr>
              <a:t>数据项目管理</a:t>
            </a:r>
          </a:p>
        </p:txBody>
      </p:sp>
      <p:sp>
        <p:nvSpPr>
          <p:cNvPr id="55" name="矩形 54">
            <a:hlinkClick r:id="rId2" action="ppaction://hlinksldjump"/>
          </p:cNvPr>
          <p:cNvSpPr/>
          <p:nvPr/>
        </p:nvSpPr>
        <p:spPr>
          <a:xfrm>
            <a:off x="381862" y="4687345"/>
            <a:ext cx="664125" cy="667658"/>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3200" b="1">
                <a:latin typeface="微软雅黑" charset="0"/>
                <a:ea typeface="微软雅黑" charset="0"/>
                <a:sym typeface="+mn-ea"/>
              </a:rPr>
              <a:t>3</a:t>
            </a:r>
          </a:p>
        </p:txBody>
      </p:sp>
      <p:sp>
        <p:nvSpPr>
          <p:cNvPr id="57" name="矩形 56"/>
          <p:cNvSpPr/>
          <p:nvPr/>
        </p:nvSpPr>
        <p:spPr>
          <a:xfrm>
            <a:off x="3708941" y="4687560"/>
            <a:ext cx="7749540" cy="137733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58" name="矩形 57"/>
          <p:cNvSpPr/>
          <p:nvPr/>
        </p:nvSpPr>
        <p:spPr>
          <a:xfrm>
            <a:off x="3708860" y="4690773"/>
            <a:ext cx="486312" cy="1374125"/>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59" name="文本框 58"/>
          <p:cNvSpPr txBox="1"/>
          <p:nvPr/>
        </p:nvSpPr>
        <p:spPr>
          <a:xfrm>
            <a:off x="3694888" y="4718962"/>
            <a:ext cx="486313" cy="830997"/>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说明</a:t>
            </a:r>
          </a:p>
        </p:txBody>
      </p:sp>
      <p:sp>
        <p:nvSpPr>
          <p:cNvPr id="60" name="文本框 59"/>
          <p:cNvSpPr txBox="1"/>
          <p:nvPr/>
        </p:nvSpPr>
        <p:spPr>
          <a:xfrm>
            <a:off x="4177163" y="4676199"/>
            <a:ext cx="7271385" cy="923330"/>
          </a:xfrm>
          <a:prstGeom prst="rect">
            <a:avLst/>
          </a:prstGeom>
          <a:noFill/>
        </p:spPr>
        <p:txBody>
          <a:bodyPr wrap="square" rtlCol="0">
            <a:spAutoFit/>
          </a:bodyPr>
          <a:lstStyle/>
          <a:p>
            <a:r>
              <a:rPr lang="zh-CN" altLang="en-US" dirty="0">
                <a:latin typeface="微软雅黑" pitchFamily="34" charset="-122"/>
                <a:ea typeface="微软雅黑" pitchFamily="34" charset="-122"/>
                <a:sym typeface="+mn-ea"/>
              </a:rPr>
              <a:t>力太</a:t>
            </a:r>
            <a:r>
              <a:rPr lang="zh-CN" altLang="en-US" dirty="0">
                <a:latin typeface="微软雅黑" pitchFamily="34" charset="-122"/>
                <a:ea typeface="微软雅黑" pitchFamily="34" charset="-122"/>
              </a:rPr>
              <a:t>工业大数据平台</a:t>
            </a:r>
            <a:r>
              <a:rPr lang="zh-CN" altLang="en-US" dirty="0">
                <a:latin typeface="微软雅黑" pitchFamily="34" charset="-122"/>
                <a:ea typeface="微软雅黑" pitchFamily="34" charset="-122"/>
                <a:sym typeface="+mn-ea"/>
              </a:rPr>
              <a:t>提供完整的数据项目管理工具，可以通过</a:t>
            </a:r>
            <a:r>
              <a:rPr lang="en-US" altLang="zh-CN" dirty="0" err="1">
                <a:latin typeface="微软雅黑" pitchFamily="34" charset="-122"/>
                <a:ea typeface="微软雅黑" pitchFamily="34" charset="-122"/>
                <a:sym typeface="+mn-ea"/>
              </a:rPr>
              <a:t>webui</a:t>
            </a:r>
            <a:r>
              <a:rPr lang="zh-CN" altLang="en-US" dirty="0">
                <a:latin typeface="微软雅黑" pitchFamily="34" charset="-122"/>
                <a:ea typeface="微软雅黑" pitchFamily="34" charset="-122"/>
                <a:sym typeface="+mn-ea"/>
              </a:rPr>
              <a:t>的方式对数据项目进行管理和实施，包括数据抽取与准备，数据分析计算，以及分析结果导出的各种工作流建立，执行，跟踪等。</a:t>
            </a:r>
            <a:endParaRPr lang="en-US" altLang="zh-CN" dirty="0">
              <a:solidFill>
                <a:schemeClr val="tx1"/>
              </a:solidFill>
              <a:latin typeface="微软雅黑" pitchFamily="34" charset="-122"/>
              <a:ea typeface="微软雅黑"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dissolve">
                                      <p:cBhvr>
                                        <p:cTn id="13" dur="500"/>
                                        <p:tgtEl>
                                          <p:spTgt spid="4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dissolve">
                                      <p:cBhvr>
                                        <p:cTn id="16" dur="500"/>
                                        <p:tgtEl>
                                          <p:spTgt spid="4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dissolve">
                                      <p:cBhvr>
                                        <p:cTn id="19" dur="500"/>
                                        <p:tgtEl>
                                          <p:spTgt spid="4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dissolve">
                                      <p:cBhvr>
                                        <p:cTn id="27" dur="500"/>
                                        <p:tgtEl>
                                          <p:spTgt spid="4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dissolve">
                                      <p:cBhvr>
                                        <p:cTn id="33" dur="500"/>
                                        <p:tgtEl>
                                          <p:spTgt spid="5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dissolve">
                                      <p:cBhvr>
                                        <p:cTn id="36" dur="500"/>
                                        <p:tgtEl>
                                          <p:spTgt spid="5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dissolve">
                                      <p:cBhvr>
                                        <p:cTn id="39" dur="500"/>
                                        <p:tgtEl>
                                          <p:spTgt spid="5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dissolve">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dissolve">
                                      <p:cBhvr>
                                        <p:cTn id="47" dur="500"/>
                                        <p:tgtEl>
                                          <p:spTgt spid="54"/>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dissolve">
                                      <p:cBhvr>
                                        <p:cTn id="50" dur="500"/>
                                        <p:tgtEl>
                                          <p:spTgt spid="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dissolve">
                                      <p:cBhvr>
                                        <p:cTn id="53" dur="500"/>
                                        <p:tgtEl>
                                          <p:spTgt spid="5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dissolve">
                                      <p:cBhvr>
                                        <p:cTn id="56" dur="500"/>
                                        <p:tgtEl>
                                          <p:spTgt spid="5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dissolve">
                                      <p:cBhvr>
                                        <p:cTn id="59" dur="500"/>
                                        <p:tgtEl>
                                          <p:spTgt spid="5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dissolve">
                                      <p:cBhvr>
                                        <p:cTn id="6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bldLvl="0" animBg="1"/>
      <p:bldP spid="40" grpId="0"/>
      <p:bldP spid="41" grpId="0" bldLvl="0" animBg="1"/>
      <p:bldP spid="43" grpId="0" bldLvl="0" animBg="1"/>
      <p:bldP spid="44" grpId="0" bldLvl="0" animBg="1"/>
      <p:bldP spid="45" grpId="0"/>
      <p:bldP spid="49" grpId="0"/>
      <p:bldP spid="50" grpId="0" bldLvl="0" animBg="1"/>
      <p:bldP spid="51" grpId="0" bldLvl="0" animBg="1"/>
      <p:bldP spid="52" grpId="0"/>
      <p:bldP spid="53" grpId="0"/>
      <p:bldP spid="54" grpId="0"/>
      <p:bldP spid="55" grpId="0" bldLvl="0" animBg="1"/>
      <p:bldP spid="57" grpId="0" bldLvl="0" animBg="1"/>
      <p:bldP spid="58" grpId="0" bldLvl="0" animBg="1"/>
      <p:bldP spid="59" grpId="0"/>
      <p:bldP spid="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9037" y="53086"/>
            <a:ext cx="1208012" cy="1041622"/>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73914" y="-44833"/>
            <a:ext cx="1172519" cy="1200329"/>
          </a:xfrm>
          <a:prstGeom prst="rect">
            <a:avLst/>
          </a:prstGeom>
        </p:spPr>
        <p:txBody>
          <a:bodyPr wrap="square">
            <a:spAutoFit/>
          </a:bodyPr>
          <a:lstStyle/>
          <a:p>
            <a:r>
              <a:rPr kumimoji="1" lang="zh-CN" altLang="en-US" sz="3600" b="1" dirty="0">
                <a:solidFill>
                  <a:schemeClr val="bg1"/>
                </a:solidFill>
                <a:latin typeface="微软雅黑" pitchFamily="34" charset="-122"/>
                <a:ea typeface="微软雅黑" pitchFamily="34" charset="-122"/>
              </a:rPr>
              <a:t>核心优势</a:t>
            </a:r>
          </a:p>
        </p:txBody>
      </p:sp>
      <p:sp>
        <p:nvSpPr>
          <p:cNvPr id="37" name="矩形 36"/>
          <p:cNvSpPr/>
          <p:nvPr/>
        </p:nvSpPr>
        <p:spPr>
          <a:xfrm>
            <a:off x="1060173" y="1208343"/>
            <a:ext cx="1617722" cy="461665"/>
          </a:xfrm>
          <a:prstGeom prst="rect">
            <a:avLst/>
          </a:prstGeom>
        </p:spPr>
        <p:txBody>
          <a:bodyPr wrap="square">
            <a:spAutoFit/>
          </a:bodyPr>
          <a:lstStyle/>
          <a:p>
            <a:r>
              <a:rPr lang="zh-CN" altLang="en-US" sz="2400" b="1" dirty="0">
                <a:solidFill>
                  <a:schemeClr val="accent3"/>
                </a:solidFill>
                <a:latin typeface="微软雅黑" charset="0"/>
                <a:ea typeface="微软雅黑" charset="0"/>
                <a:sym typeface="+mn-ea"/>
              </a:rPr>
              <a:t>开放架构</a:t>
            </a:r>
          </a:p>
        </p:txBody>
      </p:sp>
      <p:sp>
        <p:nvSpPr>
          <p:cNvPr id="38" name="矩形 37">
            <a:hlinkClick r:id="rId2" action="ppaction://hlinksldjump"/>
          </p:cNvPr>
          <p:cNvSpPr/>
          <p:nvPr/>
        </p:nvSpPr>
        <p:spPr>
          <a:xfrm>
            <a:off x="437836" y="1168155"/>
            <a:ext cx="664125" cy="667658"/>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n-US" altLang="zh-CN" sz="3200" b="1" dirty="0">
                <a:latin typeface="微软雅黑" charset="0"/>
                <a:ea typeface="微软雅黑" charset="0"/>
                <a:sym typeface="+mn-ea"/>
              </a:rPr>
              <a:t>4</a:t>
            </a:r>
            <a:endParaRPr lang="zh-CN" altLang="en-US" sz="3200" b="1" dirty="0">
              <a:latin typeface="微软雅黑" charset="0"/>
              <a:ea typeface="微软雅黑" charset="0"/>
              <a:sym typeface="+mn-ea"/>
            </a:endParaRPr>
          </a:p>
        </p:txBody>
      </p:sp>
      <p:sp>
        <p:nvSpPr>
          <p:cNvPr id="40" name="矩形 39"/>
          <p:cNvSpPr/>
          <p:nvPr/>
        </p:nvSpPr>
        <p:spPr>
          <a:xfrm>
            <a:off x="1110216" y="2882819"/>
            <a:ext cx="1417304" cy="461665"/>
          </a:xfrm>
          <a:prstGeom prst="rect">
            <a:avLst/>
          </a:prstGeom>
        </p:spPr>
        <p:txBody>
          <a:bodyPr wrap="square">
            <a:spAutoFit/>
          </a:bodyPr>
          <a:lstStyle/>
          <a:p>
            <a:r>
              <a:rPr lang="zh-CN" altLang="en-US" sz="2400" b="1" dirty="0">
                <a:solidFill>
                  <a:schemeClr val="accent3"/>
                </a:solidFill>
                <a:latin typeface="微软雅黑" charset="0"/>
                <a:ea typeface="微软雅黑" charset="0"/>
              </a:rPr>
              <a:t>维护简单</a:t>
            </a:r>
          </a:p>
        </p:txBody>
      </p:sp>
      <p:sp>
        <p:nvSpPr>
          <p:cNvPr id="41" name="矩形 40">
            <a:hlinkClick r:id="rId2" action="ppaction://hlinksldjump"/>
          </p:cNvPr>
          <p:cNvSpPr/>
          <p:nvPr/>
        </p:nvSpPr>
        <p:spPr>
          <a:xfrm>
            <a:off x="437836" y="2906057"/>
            <a:ext cx="655955" cy="673735"/>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n-US" altLang="zh-CN" sz="3200" b="1" dirty="0">
                <a:latin typeface="微软雅黑" charset="0"/>
                <a:ea typeface="微软雅黑" charset="0"/>
                <a:sym typeface="+mn-ea"/>
              </a:rPr>
              <a:t>5</a:t>
            </a:r>
            <a:endParaRPr lang="zh-CN" altLang="en-US" sz="3200" b="1" dirty="0">
              <a:latin typeface="微软雅黑" charset="0"/>
              <a:ea typeface="微软雅黑" charset="0"/>
              <a:sym typeface="+mn-ea"/>
            </a:endParaRPr>
          </a:p>
        </p:txBody>
      </p:sp>
      <p:sp>
        <p:nvSpPr>
          <p:cNvPr id="43" name="矩形 42"/>
          <p:cNvSpPr/>
          <p:nvPr/>
        </p:nvSpPr>
        <p:spPr>
          <a:xfrm>
            <a:off x="3778885" y="1168401"/>
            <a:ext cx="7744460" cy="132121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778885" y="1171575"/>
            <a:ext cx="486410" cy="846455"/>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45" name="文本框 44"/>
          <p:cNvSpPr txBox="1"/>
          <p:nvPr/>
        </p:nvSpPr>
        <p:spPr>
          <a:xfrm>
            <a:off x="3780719" y="1168657"/>
            <a:ext cx="486313" cy="84899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说明</a:t>
            </a:r>
          </a:p>
        </p:txBody>
      </p:sp>
      <p:sp>
        <p:nvSpPr>
          <p:cNvPr id="49" name="文本框 48"/>
          <p:cNvSpPr txBox="1"/>
          <p:nvPr/>
        </p:nvSpPr>
        <p:spPr>
          <a:xfrm>
            <a:off x="4265295" y="1168400"/>
            <a:ext cx="7258685" cy="1200329"/>
          </a:xfrm>
          <a:prstGeom prst="rect">
            <a:avLst/>
          </a:prstGeom>
          <a:noFill/>
        </p:spPr>
        <p:txBody>
          <a:bodyPr wrap="square" rtlCol="0">
            <a:spAutoFit/>
          </a:bodyPr>
          <a:lstStyle/>
          <a:p>
            <a:pPr algn="just"/>
            <a:r>
              <a:rPr lang="zh-CN" altLang="en-US" dirty="0">
                <a:latin typeface="微软雅黑" pitchFamily="34" charset="-122"/>
                <a:ea typeface="微软雅黑" pitchFamily="34" charset="-122"/>
              </a:rPr>
              <a:t>可以结合既有数据仓库使用，也可以连接</a:t>
            </a:r>
            <a:r>
              <a:rPr lang="en-US" altLang="zh-CN" dirty="0">
                <a:latin typeface="微软雅黑" pitchFamily="34" charset="-122"/>
                <a:ea typeface="微软雅黑" pitchFamily="34" charset="-122"/>
              </a:rPr>
              <a:t>ERP/CRM</a:t>
            </a:r>
            <a:r>
              <a:rPr lang="zh-CN" altLang="en-US" dirty="0">
                <a:latin typeface="微软雅黑" pitchFamily="34" charset="-122"/>
                <a:ea typeface="微软雅黑" pitchFamily="34" charset="-122"/>
              </a:rPr>
              <a:t>等业务系统的数据源，扩展现有系统的功能，从而更好的利用现有</a:t>
            </a:r>
            <a:r>
              <a:rPr lang="en-US" altLang="zh-CN" dirty="0">
                <a:latin typeface="微软雅黑" pitchFamily="34" charset="-122"/>
                <a:ea typeface="微软雅黑" pitchFamily="34" charset="-122"/>
              </a:rPr>
              <a:t>IT</a:t>
            </a:r>
            <a:r>
              <a:rPr lang="zh-CN" altLang="en-US" dirty="0">
                <a:latin typeface="微软雅黑" pitchFamily="34" charset="-122"/>
                <a:ea typeface="微软雅黑" pitchFamily="34" charset="-122"/>
              </a:rPr>
              <a:t>资产。采用开放的</a:t>
            </a:r>
            <a:r>
              <a:rPr lang="en-US" altLang="zh-CN" dirty="0">
                <a:latin typeface="微软雅黑" pitchFamily="34" charset="-122"/>
                <a:ea typeface="微软雅黑" pitchFamily="34" charset="-122"/>
              </a:rPr>
              <a:t>SOA</a:t>
            </a:r>
            <a:r>
              <a:rPr lang="zh-CN" altLang="en-US" dirty="0">
                <a:latin typeface="微软雅黑" pitchFamily="34" charset="-122"/>
                <a:ea typeface="微软雅黑" pitchFamily="34" charset="-122"/>
              </a:rPr>
              <a:t>架构，提供丰富的</a:t>
            </a:r>
            <a:r>
              <a:rPr lang="en-US" altLang="zh-CN" dirty="0">
                <a:latin typeface="微软雅黑" pitchFamily="34" charset="-122"/>
                <a:ea typeface="微软雅黑" pitchFamily="34" charset="-122"/>
              </a:rPr>
              <a:t>Restful</a:t>
            </a:r>
            <a:r>
              <a:rPr lang="zh-CN" altLang="en-US" dirty="0">
                <a:latin typeface="微软雅黑" pitchFamily="34" charset="-122"/>
                <a:ea typeface="微软雅黑" pitchFamily="34" charset="-122"/>
              </a:rPr>
              <a:t>接口，能够方便地融合其他应用系统，实现第三方系统的用户和权限整合。 </a:t>
            </a:r>
            <a:endParaRPr lang="zh-CN" altLang="en-US" dirty="0">
              <a:solidFill>
                <a:schemeClr val="tx1">
                  <a:lumMod val="50000"/>
                  <a:lumOff val="50000"/>
                </a:schemeClr>
              </a:solidFill>
              <a:latin typeface="微软雅黑" pitchFamily="34" charset="-122"/>
              <a:ea typeface="微软雅黑" pitchFamily="34" charset="-122"/>
            </a:endParaRPr>
          </a:p>
        </p:txBody>
      </p:sp>
      <p:sp>
        <p:nvSpPr>
          <p:cNvPr id="50" name="矩形 49"/>
          <p:cNvSpPr/>
          <p:nvPr/>
        </p:nvSpPr>
        <p:spPr>
          <a:xfrm>
            <a:off x="3778706" y="2921924"/>
            <a:ext cx="7744460" cy="12035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51" name="矩形 50"/>
          <p:cNvSpPr/>
          <p:nvPr/>
        </p:nvSpPr>
        <p:spPr>
          <a:xfrm>
            <a:off x="3778849" y="2924888"/>
            <a:ext cx="486312" cy="890301"/>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52" name="文本框 51"/>
          <p:cNvSpPr txBox="1"/>
          <p:nvPr/>
        </p:nvSpPr>
        <p:spPr>
          <a:xfrm>
            <a:off x="3773132" y="2954982"/>
            <a:ext cx="486313" cy="830997"/>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说明</a:t>
            </a:r>
          </a:p>
        </p:txBody>
      </p:sp>
      <p:sp>
        <p:nvSpPr>
          <p:cNvPr id="53" name="文本框 52"/>
          <p:cNvSpPr txBox="1"/>
          <p:nvPr/>
        </p:nvSpPr>
        <p:spPr>
          <a:xfrm>
            <a:off x="4259401" y="2925099"/>
            <a:ext cx="7264400" cy="923330"/>
          </a:xfrm>
          <a:prstGeom prst="rect">
            <a:avLst/>
          </a:prstGeom>
          <a:noFill/>
        </p:spPr>
        <p:txBody>
          <a:bodyPr wrap="square" rtlCol="0">
            <a:spAutoFit/>
          </a:bodyPr>
          <a:lstStyle/>
          <a:p>
            <a:r>
              <a:rPr lang="zh-CN" altLang="en-US" dirty="0">
                <a:latin typeface="微软雅黑" pitchFamily="34" charset="-122"/>
                <a:ea typeface="微软雅黑" pitchFamily="34" charset="-122"/>
                <a:sym typeface="+mn-ea"/>
              </a:rPr>
              <a:t>数据平台具有管理工具，可以通过</a:t>
            </a:r>
            <a:r>
              <a:rPr lang="en-US" altLang="zh-CN" dirty="0" err="1">
                <a:latin typeface="微软雅黑" pitchFamily="34" charset="-122"/>
                <a:ea typeface="微软雅黑" pitchFamily="34" charset="-122"/>
                <a:sym typeface="+mn-ea"/>
              </a:rPr>
              <a:t>webUI</a:t>
            </a:r>
            <a:r>
              <a:rPr lang="zh-CN" altLang="en-US" dirty="0">
                <a:latin typeface="微软雅黑" pitchFamily="34" charset="-122"/>
                <a:ea typeface="微软雅黑" pitchFamily="34" charset="-122"/>
                <a:sym typeface="+mn-ea"/>
              </a:rPr>
              <a:t>的方式监控和分析数据平台的运行状态，包括节点故障，服务故障，告警，计算任务的管理和监视功能。</a:t>
            </a:r>
            <a:endParaRPr lang="en-US" altLang="zh-CN" dirty="0">
              <a:solidFill>
                <a:schemeClr val="tx1"/>
              </a:solidFill>
              <a:latin typeface="微软雅黑" pitchFamily="34" charset="-122"/>
              <a:ea typeface="微软雅黑" pitchFamily="34" charset="-122"/>
              <a:sym typeface="+mn-ea"/>
            </a:endParaRPr>
          </a:p>
        </p:txBody>
      </p:sp>
      <p:sp>
        <p:nvSpPr>
          <p:cNvPr id="54" name="矩形 53"/>
          <p:cNvSpPr/>
          <p:nvPr/>
        </p:nvSpPr>
        <p:spPr>
          <a:xfrm>
            <a:off x="993043" y="4760855"/>
            <a:ext cx="2051050" cy="461665"/>
          </a:xfrm>
          <a:prstGeom prst="rect">
            <a:avLst/>
          </a:prstGeom>
        </p:spPr>
        <p:txBody>
          <a:bodyPr wrap="square">
            <a:spAutoFit/>
          </a:bodyPr>
          <a:lstStyle/>
          <a:p>
            <a:r>
              <a:rPr lang="zh-CN" altLang="en-US" sz="2400" b="1" dirty="0">
                <a:solidFill>
                  <a:schemeClr val="accent3"/>
                </a:solidFill>
                <a:latin typeface="微软雅黑" charset="0"/>
                <a:ea typeface="微软雅黑" charset="0"/>
              </a:rPr>
              <a:t>易使用</a:t>
            </a:r>
          </a:p>
        </p:txBody>
      </p:sp>
      <p:sp>
        <p:nvSpPr>
          <p:cNvPr id="55" name="矩形 54">
            <a:hlinkClick r:id="rId2" action="ppaction://hlinksldjump"/>
          </p:cNvPr>
          <p:cNvSpPr/>
          <p:nvPr/>
        </p:nvSpPr>
        <p:spPr>
          <a:xfrm>
            <a:off x="381862" y="4687345"/>
            <a:ext cx="664125" cy="667658"/>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n-US" altLang="zh-CN" sz="3200" b="1" dirty="0">
                <a:latin typeface="微软雅黑" charset="0"/>
                <a:ea typeface="微软雅黑" charset="0"/>
                <a:sym typeface="+mn-ea"/>
              </a:rPr>
              <a:t>6</a:t>
            </a:r>
            <a:endParaRPr lang="zh-CN" altLang="en-US" sz="3200" b="1" dirty="0">
              <a:latin typeface="微软雅黑" charset="0"/>
              <a:ea typeface="微软雅黑" charset="0"/>
              <a:sym typeface="+mn-ea"/>
            </a:endParaRPr>
          </a:p>
        </p:txBody>
      </p:sp>
      <p:sp>
        <p:nvSpPr>
          <p:cNvPr id="57" name="矩形 56"/>
          <p:cNvSpPr/>
          <p:nvPr/>
        </p:nvSpPr>
        <p:spPr>
          <a:xfrm>
            <a:off x="3708941" y="4687560"/>
            <a:ext cx="7749540" cy="137733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58" name="矩形 57"/>
          <p:cNvSpPr/>
          <p:nvPr/>
        </p:nvSpPr>
        <p:spPr>
          <a:xfrm>
            <a:off x="3708860" y="4690773"/>
            <a:ext cx="486312" cy="1374125"/>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59" name="文本框 58"/>
          <p:cNvSpPr txBox="1"/>
          <p:nvPr/>
        </p:nvSpPr>
        <p:spPr>
          <a:xfrm>
            <a:off x="3694888" y="4718962"/>
            <a:ext cx="486313" cy="830997"/>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说明</a:t>
            </a:r>
          </a:p>
        </p:txBody>
      </p:sp>
      <p:sp>
        <p:nvSpPr>
          <p:cNvPr id="60" name="文本框 59"/>
          <p:cNvSpPr txBox="1"/>
          <p:nvPr/>
        </p:nvSpPr>
        <p:spPr>
          <a:xfrm>
            <a:off x="4177163" y="4676199"/>
            <a:ext cx="7271385" cy="646331"/>
          </a:xfrm>
          <a:prstGeom prst="rect">
            <a:avLst/>
          </a:prstGeom>
          <a:noFill/>
        </p:spPr>
        <p:txBody>
          <a:bodyPr wrap="square" rtlCol="0">
            <a:spAutoFit/>
          </a:bodyPr>
          <a:lstStyle/>
          <a:p>
            <a:r>
              <a:rPr lang="zh-CN" altLang="en-US" dirty="0">
                <a:latin typeface="微软雅黑" pitchFamily="34" charset="-122"/>
                <a:ea typeface="微软雅黑" pitchFamily="34" charset="-122"/>
                <a:sym typeface="+mn-ea"/>
              </a:rPr>
              <a:t>力太</a:t>
            </a:r>
            <a:r>
              <a:rPr lang="zh-CN" altLang="en-US" dirty="0">
                <a:latin typeface="微软雅黑" pitchFamily="34" charset="-122"/>
                <a:ea typeface="微软雅黑" pitchFamily="34" charset="-122"/>
              </a:rPr>
              <a:t>工业大数据平台</a:t>
            </a:r>
            <a:r>
              <a:rPr lang="zh-CN" altLang="en-US" dirty="0">
                <a:latin typeface="微软雅黑" pitchFamily="34" charset="-122"/>
                <a:ea typeface="微软雅黑" pitchFamily="34" charset="-122"/>
                <a:sym typeface="+mn-ea"/>
              </a:rPr>
              <a:t>提供了一整套的</a:t>
            </a:r>
            <a:r>
              <a:rPr lang="en-US" altLang="zh-CN" dirty="0" err="1">
                <a:latin typeface="微软雅黑" pitchFamily="34" charset="-122"/>
                <a:ea typeface="微软雅黑" pitchFamily="34" charset="-122"/>
                <a:sym typeface="+mn-ea"/>
              </a:rPr>
              <a:t>webUI</a:t>
            </a:r>
            <a:r>
              <a:rPr lang="zh-CN" altLang="en-US" dirty="0">
                <a:latin typeface="微软雅黑" pitchFamily="34" charset="-122"/>
                <a:ea typeface="微软雅黑" pitchFamily="34" charset="-122"/>
                <a:sym typeface="+mn-ea"/>
              </a:rPr>
              <a:t>界面，通过浏览器界面上的点击，拖拽操作就可以完成绝大多数的工作</a:t>
            </a:r>
            <a:endParaRPr lang="en-US" altLang="zh-CN" dirty="0">
              <a:solidFill>
                <a:schemeClr val="tx1"/>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3930230703"/>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dissolve">
                                      <p:cBhvr>
                                        <p:cTn id="13" dur="500"/>
                                        <p:tgtEl>
                                          <p:spTgt spid="4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dissolve">
                                      <p:cBhvr>
                                        <p:cTn id="16" dur="500"/>
                                        <p:tgtEl>
                                          <p:spTgt spid="4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dissolve">
                                      <p:cBhvr>
                                        <p:cTn id="19" dur="500"/>
                                        <p:tgtEl>
                                          <p:spTgt spid="4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dissolve">
                                      <p:cBhvr>
                                        <p:cTn id="27" dur="500"/>
                                        <p:tgtEl>
                                          <p:spTgt spid="4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dissolve">
                                      <p:cBhvr>
                                        <p:cTn id="33" dur="500"/>
                                        <p:tgtEl>
                                          <p:spTgt spid="5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dissolve">
                                      <p:cBhvr>
                                        <p:cTn id="36" dur="500"/>
                                        <p:tgtEl>
                                          <p:spTgt spid="5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dissolve">
                                      <p:cBhvr>
                                        <p:cTn id="39" dur="500"/>
                                        <p:tgtEl>
                                          <p:spTgt spid="5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dissolve">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dissolve">
                                      <p:cBhvr>
                                        <p:cTn id="47" dur="500"/>
                                        <p:tgtEl>
                                          <p:spTgt spid="54"/>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dissolve">
                                      <p:cBhvr>
                                        <p:cTn id="50" dur="500"/>
                                        <p:tgtEl>
                                          <p:spTgt spid="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dissolve">
                                      <p:cBhvr>
                                        <p:cTn id="53" dur="500"/>
                                        <p:tgtEl>
                                          <p:spTgt spid="5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dissolve">
                                      <p:cBhvr>
                                        <p:cTn id="56" dur="500"/>
                                        <p:tgtEl>
                                          <p:spTgt spid="5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dissolve">
                                      <p:cBhvr>
                                        <p:cTn id="59" dur="500"/>
                                        <p:tgtEl>
                                          <p:spTgt spid="5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dissolve">
                                      <p:cBhvr>
                                        <p:cTn id="6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bldLvl="0" animBg="1"/>
      <p:bldP spid="40" grpId="0"/>
      <p:bldP spid="41" grpId="0" bldLvl="0" animBg="1"/>
      <p:bldP spid="43" grpId="0" bldLvl="0" animBg="1"/>
      <p:bldP spid="44" grpId="0" bldLvl="0" animBg="1"/>
      <p:bldP spid="45" grpId="0"/>
      <p:bldP spid="49" grpId="0"/>
      <p:bldP spid="50" grpId="0" bldLvl="0" animBg="1"/>
      <p:bldP spid="51" grpId="0" bldLvl="0" animBg="1"/>
      <p:bldP spid="52" grpId="0"/>
      <p:bldP spid="53" grpId="0"/>
      <p:bldP spid="54" grpId="0"/>
      <p:bldP spid="55" grpId="0" bldLvl="0" animBg="1"/>
      <p:bldP spid="57" grpId="0" bldLvl="0" animBg="1"/>
      <p:bldP spid="58" grpId="0" bldLvl="0" animBg="1"/>
      <p:bldP spid="59"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03844" y="8414"/>
            <a:ext cx="2479965" cy="619866"/>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3843" y="420"/>
            <a:ext cx="2479965" cy="584775"/>
          </a:xfrm>
          <a:prstGeom prst="rect">
            <a:avLst/>
          </a:prstGeom>
        </p:spPr>
        <p:txBody>
          <a:bodyPr wrap="square">
            <a:spAutoFit/>
          </a:bodyPr>
          <a:lstStyle/>
          <a:p>
            <a:r>
              <a:rPr kumimoji="1" lang="zh-CN" altLang="en-US" sz="3200" b="1" dirty="0">
                <a:solidFill>
                  <a:schemeClr val="bg1"/>
                </a:solidFill>
                <a:latin typeface="微软雅黑" charset="0"/>
                <a:ea typeface="微软雅黑" charset="0"/>
              </a:rPr>
              <a:t>系统功能</a:t>
            </a:r>
          </a:p>
        </p:txBody>
      </p:sp>
      <p:graphicFrame>
        <p:nvGraphicFramePr>
          <p:cNvPr id="5" name="图示 4"/>
          <p:cNvGraphicFramePr/>
          <p:nvPr>
            <p:extLst>
              <p:ext uri="{D42A27DB-BD31-4B8C-83A1-F6EECF244321}">
                <p14:modId xmlns:p14="http://schemas.microsoft.com/office/powerpoint/2010/main" val="2925555372"/>
              </p:ext>
            </p:extLst>
          </p:nvPr>
        </p:nvGraphicFramePr>
        <p:xfrm>
          <a:off x="2516864" y="1176950"/>
          <a:ext cx="6618084" cy="4750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6505369"/>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1403</TotalTime>
  <Words>1365</Words>
  <Application>Microsoft Office PowerPoint</Application>
  <PresentationFormat>宽屏</PresentationFormat>
  <Paragraphs>149</Paragraphs>
  <Slides>33</Slides>
  <Notes>6</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幻灯片标题</vt:lpstr>
      </vt:variant>
      <vt:variant>
        <vt:i4>33</vt:i4>
      </vt:variant>
      <vt:variant>
        <vt:lpstr>自定义放映</vt:lpstr>
      </vt:variant>
      <vt:variant>
        <vt:i4>2</vt:i4>
      </vt:variant>
    </vt:vector>
  </HeadingPairs>
  <TitlesOfParts>
    <vt:vector size="44" baseType="lpstr">
      <vt:lpstr>方正大黑_GBK</vt:lpstr>
      <vt:lpstr>Arial</vt:lpstr>
      <vt:lpstr>宋体</vt:lpstr>
      <vt:lpstr>方正超粗黑_GBK</vt:lpstr>
      <vt:lpstr>Calibri Light</vt:lpstr>
      <vt:lpstr>微软雅黑</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lpstr>自定义放映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Kevin Chin</dc:creator>
  <cp:lastModifiedBy>weiphone chen</cp:lastModifiedBy>
  <cp:revision>364</cp:revision>
  <dcterms:created xsi:type="dcterms:W3CDTF">2013-08-28T16:37:00Z</dcterms:created>
  <dcterms:modified xsi:type="dcterms:W3CDTF">2016-07-23T10:02:31Z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