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1" r:id="rId3"/>
    <p:sldId id="262" r:id="rId4"/>
    <p:sldId id="263" r:id="rId5"/>
    <p:sldId id="264" r:id="rId6"/>
    <p:sldId id="268" r:id="rId7"/>
    <p:sldId id="282" r:id="rId8"/>
    <p:sldId id="292" r:id="rId9"/>
    <p:sldId id="300" r:id="rId10"/>
    <p:sldId id="293" r:id="rId11"/>
    <p:sldId id="302" r:id="rId12"/>
    <p:sldId id="290" r:id="rId13"/>
    <p:sldId id="303" r:id="rId14"/>
    <p:sldId id="297" r:id="rId15"/>
    <p:sldId id="296" r:id="rId16"/>
    <p:sldId id="29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96353" autoAdjust="0"/>
  </p:normalViewPr>
  <p:slideViewPr>
    <p:cSldViewPr snapToGrid="0">
      <p:cViewPr varScale="1">
        <p:scale>
          <a:sx n="144" d="100"/>
          <a:sy n="144" d="100"/>
        </p:scale>
        <p:origin x="150" y="798"/>
      </p:cViewPr>
      <p:guideLst/>
    </p:cSldViewPr>
  </p:slideViewPr>
  <p:outlineViewPr>
    <p:cViewPr>
      <p:scale>
        <a:sx n="33" d="100"/>
        <a:sy n="33" d="100"/>
      </p:scale>
      <p:origin x="0" y="-1419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C65E0-EC02-4566-A52F-83E4128575CE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45783-85A3-4A2A-B2F6-E6B640B073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911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8D270-23B0-4221-AB25-B503B34F446A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47D18-0B47-40D7-8095-C8BB9247EA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077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>
                <a:solidFill>
                  <a:srgbClr val="002060"/>
                </a:solidFill>
              </a:defRPr>
            </a:lvl1pPr>
          </a:lstStyle>
          <a:p>
            <a:r>
              <a:rPr lang="zh-CN" altLang="en-US" dirty="0"/>
              <a:t>力太科技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65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>
                <a:solidFill>
                  <a:srgbClr val="002060"/>
                </a:solidFill>
              </a:defRPr>
            </a:lvl1pPr>
          </a:lstStyle>
          <a:p>
            <a:r>
              <a:rPr lang="zh-CN" altLang="en-US"/>
              <a:t>力太科技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4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>
                <a:solidFill>
                  <a:srgbClr val="002060"/>
                </a:solidFill>
              </a:defRPr>
            </a:lvl1pPr>
          </a:lstStyle>
          <a:p>
            <a:r>
              <a:rPr lang="zh-CN" altLang="en-US" dirty="0"/>
              <a:t>力太科技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43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2016/7/21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>
                <a:solidFill>
                  <a:srgbClr val="002060"/>
                </a:solidFill>
              </a:defRPr>
            </a:lvl1pPr>
          </a:lstStyle>
          <a:p>
            <a:r>
              <a:rPr lang="zh-CN" altLang="en-US" dirty="0"/>
              <a:t>力太科技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76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 b="0">
                <a:solidFill>
                  <a:srgbClr val="002060"/>
                </a:solidFill>
              </a:defRPr>
            </a:lvl1pPr>
          </a:lstStyle>
          <a:p>
            <a:r>
              <a:rPr lang="zh-CN" altLang="en-US" dirty="0"/>
              <a:t>力太科技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97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2060"/>
                </a:solidFill>
              </a:defRPr>
            </a:lvl1pPr>
          </a:lstStyle>
          <a:p>
            <a:r>
              <a:rPr lang="zh-CN" altLang="en-US" dirty="0"/>
              <a:t>力太科技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45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>
                <a:solidFill>
                  <a:srgbClr val="002060"/>
                </a:solidFill>
              </a:defRPr>
            </a:lvl1pPr>
          </a:lstStyle>
          <a:p>
            <a:r>
              <a:rPr lang="zh-CN" altLang="en-US" dirty="0"/>
              <a:t>力太科技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49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2016/7/21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>
                <a:solidFill>
                  <a:srgbClr val="002060"/>
                </a:solidFill>
              </a:defRPr>
            </a:lvl1pPr>
          </a:lstStyle>
          <a:p>
            <a:r>
              <a:rPr lang="zh-CN" altLang="en-US" dirty="0"/>
              <a:t>力太科技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6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>
                <a:solidFill>
                  <a:srgbClr val="002060"/>
                </a:solidFill>
              </a:defRPr>
            </a:lvl1pPr>
          </a:lstStyle>
          <a:p>
            <a:r>
              <a:rPr lang="zh-CN" altLang="en-US"/>
              <a:t>力太科技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17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D9AAD5-A6EC-4E35-99F4-9B6D2980976B}" type="datetimeFigureOut">
              <a:rPr lang="zh-CN" altLang="en-US" smtClean="0"/>
              <a:t>2016/7/21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18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AAD5-A6EC-4E35-99F4-9B6D2980976B}" type="datetimeFigureOut">
              <a:rPr lang="zh-CN" altLang="en-US" smtClean="0"/>
              <a:t>2016/7/21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25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D9AAD5-A6EC-4E35-99F4-9B6D2980976B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cap="all" baseline="0">
                <a:solidFill>
                  <a:srgbClr val="002060"/>
                </a:solidFill>
              </a:defRPr>
            </a:lvl1pPr>
          </a:lstStyle>
          <a:p>
            <a:r>
              <a:rPr lang="zh-CN" altLang="en-US" dirty="0"/>
              <a:t>力太科技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16BA946-5445-49C1-A72A-644D3053948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30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6.wmf"/><Relationship Id="rId12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microsoft.com/office/2007/relationships/hdphoto" Target="../media/hdphoto1.wdp"/><Relationship Id="rId15" Type="http://schemas.openxmlformats.org/officeDocument/2006/relationships/image" Target="../media/image14.jpg"/><Relationship Id="rId10" Type="http://schemas.openxmlformats.org/officeDocument/2006/relationships/image" Target="../media/image9.png"/><Relationship Id="rId4" Type="http://schemas.openxmlformats.org/officeDocument/2006/relationships/image" Target="../media/image19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wmf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1" t="35148" r="12074" b="36668"/>
          <a:stretch/>
        </p:blipFill>
        <p:spPr>
          <a:xfrm>
            <a:off x="6410131" y="5187952"/>
            <a:ext cx="5458408" cy="1082351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智能联动中心</a:t>
            </a:r>
          </a:p>
        </p:txBody>
      </p:sp>
    </p:spTree>
    <p:extLst>
      <p:ext uri="{BB962C8B-B14F-4D97-AF65-F5344CB8AC3E}">
        <p14:creationId xmlns:p14="http://schemas.microsoft.com/office/powerpoint/2010/main" val="3543580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事件流处理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/>
              <a:t>基于</a:t>
            </a:r>
            <a:r>
              <a:rPr lang="en-US" altLang="zh-CN" sz="3200" dirty="0"/>
              <a:t>”</a:t>
            </a:r>
            <a:r>
              <a:rPr lang="zh-CN" altLang="en-US" sz="3200" dirty="0"/>
              <a:t>流</a:t>
            </a:r>
            <a:r>
              <a:rPr lang="en-US" altLang="zh-CN" sz="3200" dirty="0"/>
              <a:t>”</a:t>
            </a:r>
            <a:r>
              <a:rPr lang="zh-CN" altLang="en-US" sz="3200" dirty="0"/>
              <a:t>的处理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/>
              <a:t>单个事件不会触发“反应”</a:t>
            </a:r>
            <a:endParaRPr lang="en-US" altLang="zh-CN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/>
              <a:t>通过滑动窗口来分析事件流</a:t>
            </a:r>
            <a:endParaRPr lang="en-US" altLang="zh-CN" sz="3200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7280" y="3857414"/>
            <a:ext cx="5443740" cy="18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10260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复杂事件处理（</a:t>
            </a:r>
            <a:r>
              <a:rPr lang="en-US" altLang="zh-CN" dirty="0"/>
              <a:t>CEP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复杂事件：基于多个简单事件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基于事件流的处理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需要对多个事件</a:t>
            </a:r>
            <a:r>
              <a:rPr lang="en-US" altLang="zh-CN" dirty="0"/>
              <a:t>(</a:t>
            </a:r>
            <a:r>
              <a:rPr lang="zh-CN" altLang="en-US" dirty="0"/>
              <a:t>流</a:t>
            </a:r>
            <a:r>
              <a:rPr lang="en-US" altLang="zh-CN" dirty="0"/>
              <a:t>)</a:t>
            </a:r>
            <a:r>
              <a:rPr lang="zh-CN" altLang="en-US" dirty="0"/>
              <a:t>做复杂的分析</a:t>
            </a:r>
            <a:endParaRPr lang="en-US" altLang="zh-CN" dirty="0"/>
          </a:p>
          <a:p>
            <a:pPr lvl="1"/>
            <a:r>
              <a:rPr lang="zh-CN" altLang="en-US" dirty="0"/>
              <a:t>分析、发生模式</a:t>
            </a:r>
            <a:endParaRPr lang="en-US" altLang="zh-CN" dirty="0"/>
          </a:p>
          <a:p>
            <a:pPr lvl="2"/>
            <a:r>
              <a:rPr lang="zh-CN" altLang="en-US" dirty="0"/>
              <a:t>过滤</a:t>
            </a:r>
            <a:endParaRPr lang="en-US" altLang="zh-CN" dirty="0"/>
          </a:p>
          <a:p>
            <a:pPr lvl="2"/>
            <a:r>
              <a:rPr lang="zh-CN" altLang="en-US" dirty="0"/>
              <a:t>聚合</a:t>
            </a:r>
            <a:endParaRPr lang="en-US" altLang="zh-CN" dirty="0"/>
          </a:p>
          <a:p>
            <a:pPr lvl="2"/>
            <a:r>
              <a:rPr lang="zh-CN" altLang="en-US" dirty="0"/>
              <a:t>相关</a:t>
            </a:r>
            <a:endParaRPr lang="en-US" altLang="zh-CN" dirty="0"/>
          </a:p>
          <a:p>
            <a:pPr lvl="1"/>
            <a:r>
              <a:rPr lang="zh-CN" altLang="en-US" dirty="0"/>
              <a:t>事件关联</a:t>
            </a:r>
            <a:endParaRPr lang="en-US" altLang="zh-CN" dirty="0"/>
          </a:p>
          <a:p>
            <a:pPr lvl="2"/>
            <a:r>
              <a:rPr lang="zh-CN" altLang="en-US" dirty="0"/>
              <a:t>因果关联</a:t>
            </a:r>
            <a:endParaRPr lang="en-US" altLang="zh-CN" dirty="0"/>
          </a:p>
          <a:p>
            <a:pPr lvl="2"/>
            <a:r>
              <a:rPr lang="zh-CN" altLang="en-US" dirty="0"/>
              <a:t>时间关联</a:t>
            </a:r>
          </a:p>
        </p:txBody>
      </p:sp>
    </p:spTree>
    <p:extLst>
      <p:ext uri="{BB962C8B-B14F-4D97-AF65-F5344CB8AC3E}">
        <p14:creationId xmlns:p14="http://schemas.microsoft.com/office/powerpoint/2010/main" val="899104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时间推理</a:t>
            </a:r>
            <a:r>
              <a:rPr lang="en-US" altLang="zh-CN" dirty="0"/>
              <a:t>—13</a:t>
            </a:r>
            <a:r>
              <a:rPr lang="zh-CN" altLang="en-US" dirty="0"/>
              <a:t>种时间运算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9" b="5951"/>
          <a:stretch/>
        </p:blipFill>
        <p:spPr>
          <a:xfrm>
            <a:off x="912721" y="1828800"/>
            <a:ext cx="9596191" cy="4404220"/>
          </a:xfrm>
        </p:spPr>
      </p:pic>
    </p:spTree>
    <p:extLst>
      <p:ext uri="{BB962C8B-B14F-4D97-AF65-F5344CB8AC3E}">
        <p14:creationId xmlns:p14="http://schemas.microsoft.com/office/powerpoint/2010/main" val="2547933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规则示例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553" y="4366765"/>
            <a:ext cx="6729109" cy="18320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553" y="1964544"/>
            <a:ext cx="8261333" cy="229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28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新增功能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931678" y="2577601"/>
            <a:ext cx="4474589" cy="3554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智能联动中心</a:t>
            </a:r>
          </a:p>
        </p:txBody>
      </p:sp>
      <p:sp>
        <p:nvSpPr>
          <p:cNvPr id="6" name="矩形 5"/>
          <p:cNvSpPr/>
          <p:nvPr/>
        </p:nvSpPr>
        <p:spPr>
          <a:xfrm>
            <a:off x="4057443" y="2968134"/>
            <a:ext cx="503061" cy="22637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输入适配器</a:t>
            </a:r>
          </a:p>
        </p:txBody>
      </p:sp>
      <p:sp>
        <p:nvSpPr>
          <p:cNvPr id="7" name="矩形 6"/>
          <p:cNvSpPr/>
          <p:nvPr/>
        </p:nvSpPr>
        <p:spPr>
          <a:xfrm>
            <a:off x="7764203" y="2968134"/>
            <a:ext cx="503061" cy="226377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输出适配器</a:t>
            </a:r>
          </a:p>
        </p:txBody>
      </p:sp>
      <p:sp>
        <p:nvSpPr>
          <p:cNvPr id="8" name="矩形 7"/>
          <p:cNvSpPr/>
          <p:nvPr/>
        </p:nvSpPr>
        <p:spPr>
          <a:xfrm>
            <a:off x="5305165" y="3126996"/>
            <a:ext cx="1727615" cy="17474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智能引擎</a:t>
            </a:r>
          </a:p>
        </p:txBody>
      </p:sp>
      <p:sp>
        <p:nvSpPr>
          <p:cNvPr id="9" name="矩形 8"/>
          <p:cNvSpPr/>
          <p:nvPr/>
        </p:nvSpPr>
        <p:spPr>
          <a:xfrm>
            <a:off x="4871607" y="5039948"/>
            <a:ext cx="2647686" cy="70163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规则库</a:t>
            </a:r>
          </a:p>
        </p:txBody>
      </p:sp>
      <p:sp>
        <p:nvSpPr>
          <p:cNvPr id="10" name="流程图: 磁盘 9"/>
          <p:cNvSpPr/>
          <p:nvPr/>
        </p:nvSpPr>
        <p:spPr>
          <a:xfrm>
            <a:off x="6953659" y="5386793"/>
            <a:ext cx="476583" cy="264768"/>
          </a:xfrm>
          <a:prstGeom prst="flowChartMagneticDisk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流程图: 磁盘 10"/>
          <p:cNvSpPr/>
          <p:nvPr/>
        </p:nvSpPr>
        <p:spPr>
          <a:xfrm>
            <a:off x="5690734" y="5390766"/>
            <a:ext cx="476583" cy="26476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流程图: 磁盘 11"/>
          <p:cNvSpPr/>
          <p:nvPr/>
        </p:nvSpPr>
        <p:spPr>
          <a:xfrm>
            <a:off x="6306321" y="5390766"/>
            <a:ext cx="476583" cy="26476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流程图: 磁盘 12"/>
          <p:cNvSpPr/>
          <p:nvPr/>
        </p:nvSpPr>
        <p:spPr>
          <a:xfrm>
            <a:off x="5060308" y="5400142"/>
            <a:ext cx="476583" cy="26476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上箭头 13"/>
          <p:cNvSpPr/>
          <p:nvPr/>
        </p:nvSpPr>
        <p:spPr>
          <a:xfrm>
            <a:off x="6086232" y="4874468"/>
            <a:ext cx="273043" cy="35743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15" y="3601924"/>
            <a:ext cx="557117" cy="55711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947" y="3601923"/>
            <a:ext cx="557117" cy="55711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795" y="4159040"/>
            <a:ext cx="557117" cy="557117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721295" y="3101874"/>
            <a:ext cx="486513" cy="706306"/>
            <a:chOff x="4339409" y="1917669"/>
            <a:chExt cx="640081" cy="929252"/>
          </a:xfrm>
        </p:grpSpPr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409" y="2206841"/>
              <a:ext cx="640080" cy="640080"/>
            </a:xfrm>
            <a:prstGeom prst="rect">
              <a:avLst/>
            </a:prstGeom>
          </p:spPr>
        </p:pic>
        <p:sp>
          <p:nvSpPr>
            <p:cNvPr id="62" name="文本框 61"/>
            <p:cNvSpPr txBox="1"/>
            <p:nvPr/>
          </p:nvSpPr>
          <p:spPr>
            <a:xfrm>
              <a:off x="4339410" y="1917669"/>
              <a:ext cx="640080" cy="34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事件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713296" y="3731292"/>
            <a:ext cx="486513" cy="706306"/>
            <a:chOff x="4339409" y="1917669"/>
            <a:chExt cx="640081" cy="929252"/>
          </a:xfrm>
        </p:grpSpPr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409" y="2206841"/>
              <a:ext cx="640080" cy="640080"/>
            </a:xfrm>
            <a:prstGeom prst="rect">
              <a:avLst/>
            </a:prstGeom>
          </p:spPr>
        </p:pic>
        <p:sp>
          <p:nvSpPr>
            <p:cNvPr id="60" name="文本框 59"/>
            <p:cNvSpPr txBox="1"/>
            <p:nvPr/>
          </p:nvSpPr>
          <p:spPr>
            <a:xfrm>
              <a:off x="4339410" y="1917669"/>
              <a:ext cx="640080" cy="34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事件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699230" y="4363004"/>
            <a:ext cx="486513" cy="706306"/>
            <a:chOff x="4339409" y="1917669"/>
            <a:chExt cx="640081" cy="929252"/>
          </a:xfrm>
        </p:grpSpPr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63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409" y="2206841"/>
              <a:ext cx="640080" cy="640080"/>
            </a:xfrm>
            <a:prstGeom prst="rect">
              <a:avLst/>
            </a:prstGeom>
            <a:noFill/>
          </p:spPr>
        </p:pic>
        <p:sp>
          <p:nvSpPr>
            <p:cNvPr id="58" name="文本框 57"/>
            <p:cNvSpPr txBox="1"/>
            <p:nvPr/>
          </p:nvSpPr>
          <p:spPr>
            <a:xfrm>
              <a:off x="4339410" y="1917669"/>
              <a:ext cx="640080" cy="34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事件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121312" y="3077351"/>
            <a:ext cx="486513" cy="706306"/>
            <a:chOff x="4339409" y="1917669"/>
            <a:chExt cx="640081" cy="929252"/>
          </a:xfrm>
        </p:grpSpPr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409" y="2206841"/>
              <a:ext cx="640080" cy="640080"/>
            </a:xfrm>
            <a:prstGeom prst="rect">
              <a:avLst/>
            </a:prstGeom>
          </p:spPr>
        </p:pic>
        <p:sp>
          <p:nvSpPr>
            <p:cNvPr id="56" name="文本框 55"/>
            <p:cNvSpPr txBox="1"/>
            <p:nvPr/>
          </p:nvSpPr>
          <p:spPr>
            <a:xfrm>
              <a:off x="4339410" y="1917669"/>
              <a:ext cx="640080" cy="34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动作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093280" y="3741495"/>
            <a:ext cx="486513" cy="706306"/>
            <a:chOff x="4339409" y="1917669"/>
            <a:chExt cx="640081" cy="929252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409" y="2206841"/>
              <a:ext cx="640080" cy="640080"/>
            </a:xfrm>
            <a:prstGeom prst="rect">
              <a:avLst/>
            </a:prstGeom>
          </p:spPr>
        </p:pic>
        <p:sp>
          <p:nvSpPr>
            <p:cNvPr id="54" name="文本框 53"/>
            <p:cNvSpPr txBox="1"/>
            <p:nvPr/>
          </p:nvSpPr>
          <p:spPr>
            <a:xfrm>
              <a:off x="4339410" y="1917669"/>
              <a:ext cx="640080" cy="34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动作</a:t>
              </a:r>
            </a:p>
          </p:txBody>
        </p:sp>
      </p:grpSp>
      <p:pic>
        <p:nvPicPr>
          <p:cNvPr id="23" name="Picture 173" descr="3051s_selfor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458" y="5397383"/>
            <a:ext cx="409794" cy="65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76" descr="j018742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64901" y="3126996"/>
            <a:ext cx="1009875" cy="60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881" y="2589032"/>
            <a:ext cx="698400" cy="466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748" y="4447177"/>
            <a:ext cx="1016425" cy="658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348" y="3771693"/>
            <a:ext cx="698400" cy="539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文本框 27"/>
          <p:cNvSpPr txBox="1"/>
          <p:nvPr/>
        </p:nvSpPr>
        <p:spPr>
          <a:xfrm>
            <a:off x="1709449" y="2312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监控数据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097281" y="3461562"/>
            <a:ext cx="126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生产系统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406834" y="40971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设备参数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423703" y="28462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物流信息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500997" y="51408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数据源</a:t>
            </a:r>
          </a:p>
        </p:txBody>
      </p:sp>
      <p:sp>
        <p:nvSpPr>
          <p:cNvPr id="33" name="任意多边形 32"/>
          <p:cNvSpPr/>
          <p:nvPr/>
        </p:nvSpPr>
        <p:spPr>
          <a:xfrm>
            <a:off x="2310608" y="2759608"/>
            <a:ext cx="1599378" cy="333334"/>
          </a:xfrm>
          <a:custGeom>
            <a:avLst/>
            <a:gdLst>
              <a:gd name="connsiteX0" fmla="*/ 0 w 2104222"/>
              <a:gd name="connsiteY0" fmla="*/ 30927 h 438551"/>
              <a:gd name="connsiteX1" fmla="*/ 1277957 w 2104222"/>
              <a:gd name="connsiteY1" fmla="*/ 41944 h 438551"/>
              <a:gd name="connsiteX2" fmla="*/ 2104222 w 2104222"/>
              <a:gd name="connsiteY2" fmla="*/ 438551 h 438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4222" h="438551">
                <a:moveTo>
                  <a:pt x="0" y="30927"/>
                </a:moveTo>
                <a:cubicBezTo>
                  <a:pt x="463626" y="2467"/>
                  <a:pt x="927253" y="-25993"/>
                  <a:pt x="1277957" y="41944"/>
                </a:cubicBezTo>
                <a:cubicBezTo>
                  <a:pt x="1628661" y="109881"/>
                  <a:pt x="1942641" y="357761"/>
                  <a:pt x="2104222" y="438551"/>
                </a:cubicBezTo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2260365" y="5507030"/>
            <a:ext cx="1841758" cy="302569"/>
          </a:xfrm>
          <a:custGeom>
            <a:avLst/>
            <a:gdLst>
              <a:gd name="connsiteX0" fmla="*/ 0 w 2181340"/>
              <a:gd name="connsiteY0" fmla="*/ 561860 h 566565"/>
              <a:gd name="connsiteX1" fmla="*/ 1608462 w 2181340"/>
              <a:gd name="connsiteY1" fmla="*/ 484742 h 566565"/>
              <a:gd name="connsiteX2" fmla="*/ 2181340 w 2181340"/>
              <a:gd name="connsiteY2" fmla="*/ 0 h 56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1340" h="566565">
                <a:moveTo>
                  <a:pt x="0" y="561860"/>
                </a:moveTo>
                <a:cubicBezTo>
                  <a:pt x="622452" y="570122"/>
                  <a:pt x="1244905" y="578385"/>
                  <a:pt x="1608462" y="484742"/>
                </a:cubicBezTo>
                <a:cubicBezTo>
                  <a:pt x="1972019" y="391099"/>
                  <a:pt x="2052810" y="168925"/>
                  <a:pt x="2181340" y="0"/>
                </a:cubicBezTo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2358238" y="3885067"/>
            <a:ext cx="1551748" cy="660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3326019" y="4615988"/>
            <a:ext cx="583967" cy="12722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3249001" y="3321668"/>
            <a:ext cx="668612" cy="24325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33320" y="2245596"/>
            <a:ext cx="371660" cy="44406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7858" y="2212969"/>
            <a:ext cx="564731" cy="44406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39235" y="3021470"/>
            <a:ext cx="699880" cy="641959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23916" y="5507030"/>
            <a:ext cx="1909374" cy="648072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893" y="4006046"/>
            <a:ext cx="1063436" cy="1074070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8988057" y="20028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消息通知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101574" y="28192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监控告警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9101574" y="37253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自动控制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9118399" y="52413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联动</a:t>
            </a:r>
          </a:p>
        </p:txBody>
      </p:sp>
      <p:cxnSp>
        <p:nvCxnSpPr>
          <p:cNvPr id="47" name="直接连接符 46"/>
          <p:cNvCxnSpPr/>
          <p:nvPr/>
        </p:nvCxnSpPr>
        <p:spPr>
          <a:xfrm flipV="1">
            <a:off x="8406268" y="2589032"/>
            <a:ext cx="581789" cy="53796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8419586" y="3443296"/>
            <a:ext cx="815023" cy="42238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8411508" y="4503365"/>
            <a:ext cx="576549" cy="7943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66" idx="3"/>
            <a:endCxn id="41" idx="1"/>
          </p:cNvCxnSpPr>
          <p:nvPr/>
        </p:nvCxnSpPr>
        <p:spPr>
          <a:xfrm>
            <a:off x="8275207" y="5590933"/>
            <a:ext cx="648709" cy="24013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561066" y="1862514"/>
            <a:ext cx="1076101" cy="350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数据来源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9425577" y="17373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联动动作</a:t>
            </a:r>
          </a:p>
        </p:txBody>
      </p:sp>
      <p:grpSp>
        <p:nvGrpSpPr>
          <p:cNvPr id="63" name="组合 62"/>
          <p:cNvGrpSpPr/>
          <p:nvPr/>
        </p:nvGrpSpPr>
        <p:grpSpPr>
          <a:xfrm>
            <a:off x="7098552" y="4373923"/>
            <a:ext cx="486513" cy="706306"/>
            <a:chOff x="4339409" y="1917669"/>
            <a:chExt cx="640081" cy="929252"/>
          </a:xfrm>
        </p:grpSpPr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409" y="2206841"/>
              <a:ext cx="640080" cy="640080"/>
            </a:xfrm>
            <a:prstGeom prst="rect">
              <a:avLst/>
            </a:prstGeom>
          </p:spPr>
        </p:pic>
        <p:sp>
          <p:nvSpPr>
            <p:cNvPr id="65" name="文本框 64"/>
            <p:cNvSpPr txBox="1"/>
            <p:nvPr/>
          </p:nvSpPr>
          <p:spPr>
            <a:xfrm>
              <a:off x="4339410" y="1917669"/>
              <a:ext cx="640080" cy="34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动作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4057442" y="5231906"/>
            <a:ext cx="506479" cy="71805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defTabSz="914400"/>
            <a:r>
              <a:rPr lang="zh-CN" altLang="en-US" kern="0" dirty="0">
                <a:solidFill>
                  <a:srgbClr val="FF0000"/>
                </a:solidFill>
              </a:rPr>
              <a:t>适配</a:t>
            </a:r>
          </a:p>
        </p:txBody>
      </p:sp>
      <p:sp>
        <p:nvSpPr>
          <p:cNvPr id="66" name="矩形 65"/>
          <p:cNvSpPr/>
          <p:nvPr/>
        </p:nvSpPr>
        <p:spPr>
          <a:xfrm>
            <a:off x="7768728" y="5231906"/>
            <a:ext cx="506479" cy="71805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 defTabSz="914400"/>
            <a:r>
              <a:rPr lang="zh-CN" altLang="en-US" kern="0" dirty="0">
                <a:solidFill>
                  <a:srgbClr val="FF0000"/>
                </a:solidFill>
              </a:rPr>
              <a:t>适配</a:t>
            </a:r>
          </a:p>
        </p:txBody>
      </p:sp>
      <p:sp>
        <p:nvSpPr>
          <p:cNvPr id="71" name="十角星 70"/>
          <p:cNvSpPr/>
          <p:nvPr/>
        </p:nvSpPr>
        <p:spPr>
          <a:xfrm>
            <a:off x="6984270" y="5651561"/>
            <a:ext cx="372358" cy="345503"/>
          </a:xfrm>
          <a:prstGeom prst="star10">
            <a:avLst/>
          </a:prstGeom>
          <a:solidFill>
            <a:srgbClr val="00B05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2" name="十角星 71"/>
          <p:cNvSpPr/>
          <p:nvPr/>
        </p:nvSpPr>
        <p:spPr>
          <a:xfrm>
            <a:off x="5131227" y="4532409"/>
            <a:ext cx="372358" cy="345503"/>
          </a:xfrm>
          <a:prstGeom prst="star10">
            <a:avLst/>
          </a:prstGeom>
          <a:solidFill>
            <a:srgbClr val="00B05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3" name="十角星 72"/>
          <p:cNvSpPr/>
          <p:nvPr/>
        </p:nvSpPr>
        <p:spPr>
          <a:xfrm>
            <a:off x="6733067" y="4543081"/>
            <a:ext cx="372358" cy="345503"/>
          </a:xfrm>
          <a:prstGeom prst="star10">
            <a:avLst/>
          </a:prstGeom>
          <a:solidFill>
            <a:srgbClr val="00B05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4" name="十角星 73"/>
          <p:cNvSpPr/>
          <p:nvPr/>
        </p:nvSpPr>
        <p:spPr>
          <a:xfrm>
            <a:off x="1311961" y="5834903"/>
            <a:ext cx="372358" cy="345503"/>
          </a:xfrm>
          <a:prstGeom prst="star10">
            <a:avLst/>
          </a:prstGeom>
          <a:solidFill>
            <a:srgbClr val="00B05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5" name="十角星 74"/>
          <p:cNvSpPr/>
          <p:nvPr/>
        </p:nvSpPr>
        <p:spPr>
          <a:xfrm>
            <a:off x="3774556" y="5877695"/>
            <a:ext cx="372358" cy="345503"/>
          </a:xfrm>
          <a:prstGeom prst="star10">
            <a:avLst/>
          </a:prstGeom>
          <a:solidFill>
            <a:srgbClr val="00B05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6" name="十角星 75"/>
          <p:cNvSpPr/>
          <p:nvPr/>
        </p:nvSpPr>
        <p:spPr>
          <a:xfrm>
            <a:off x="8915395" y="6189413"/>
            <a:ext cx="372358" cy="345503"/>
          </a:xfrm>
          <a:prstGeom prst="star10">
            <a:avLst/>
          </a:prstGeom>
          <a:solidFill>
            <a:srgbClr val="00B05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7" name="十角星 76"/>
          <p:cNvSpPr/>
          <p:nvPr/>
        </p:nvSpPr>
        <p:spPr>
          <a:xfrm>
            <a:off x="7908271" y="5972891"/>
            <a:ext cx="372358" cy="345503"/>
          </a:xfrm>
          <a:prstGeom prst="star10">
            <a:avLst/>
          </a:prstGeom>
          <a:solidFill>
            <a:srgbClr val="00B05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8" name="云形标注 77"/>
          <p:cNvSpPr/>
          <p:nvPr/>
        </p:nvSpPr>
        <p:spPr>
          <a:xfrm>
            <a:off x="4797894" y="1912758"/>
            <a:ext cx="3267380" cy="1818032"/>
          </a:xfrm>
          <a:prstGeom prst="cloudCallout">
            <a:avLst/>
          </a:prstGeom>
          <a:solidFill>
            <a:schemeClr val="accent5">
              <a:lumMod val="60000"/>
              <a:lumOff val="40000"/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一般功能只涉及到部分步骤</a:t>
            </a:r>
          </a:p>
        </p:txBody>
      </p:sp>
    </p:spTree>
    <p:extLst>
      <p:ext uri="{BB962C8B-B14F-4D97-AF65-F5344CB8AC3E}">
        <p14:creationId xmlns:p14="http://schemas.microsoft.com/office/powerpoint/2010/main" val="112941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2" grpId="0"/>
      <p:bldP spid="34" grpId="0" animBg="1"/>
      <p:bldP spid="46" grpId="0"/>
      <p:bldP spid="3" grpId="0" animBg="1"/>
      <p:bldP spid="66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 </a:t>
            </a:r>
            <a:r>
              <a:rPr lang="zh-CN" altLang="en-US" dirty="0"/>
              <a:t>分析联动场景，形成相应的规则文件。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抽象出需要的事件类型，数据定义。可能有多个。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抽象出联动动作，动作接口定义。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确定数据来源和采集方法，开发采集程序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联动系统的输入适配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开发联动动作的执行程序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联动系统的输出适配</a:t>
            </a:r>
          </a:p>
        </p:txBody>
      </p:sp>
    </p:spTree>
    <p:extLst>
      <p:ext uri="{BB962C8B-B14F-4D97-AF65-F5344CB8AC3E}">
        <p14:creationId xmlns:p14="http://schemas.microsoft.com/office/powerpoint/2010/main" val="3251687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1" t="3912" r="5464" b="2597"/>
          <a:stretch/>
        </p:blipFill>
        <p:spPr>
          <a:xfrm>
            <a:off x="2024742" y="1315615"/>
            <a:ext cx="7576457" cy="436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7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解决什么问题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多系统联动</a:t>
            </a:r>
            <a:endParaRPr lang="en-US" altLang="zh-CN" sz="2800" dirty="0"/>
          </a:p>
          <a:p>
            <a:pPr lvl="1"/>
            <a:r>
              <a:rPr lang="zh-CN" altLang="en-US" sz="2400" dirty="0"/>
              <a:t>解决多系统相互隔离，搭建系统间联动的桥梁</a:t>
            </a:r>
            <a:endParaRPr lang="en-US" altLang="zh-CN" sz="2400" dirty="0"/>
          </a:p>
          <a:p>
            <a:r>
              <a:rPr lang="zh-CN" altLang="en-US" sz="2800" dirty="0"/>
              <a:t>业务扩展</a:t>
            </a:r>
            <a:endParaRPr lang="en-US" altLang="zh-CN" sz="2800" dirty="0"/>
          </a:p>
          <a:p>
            <a:pPr lvl="1"/>
            <a:r>
              <a:rPr lang="zh-CN" altLang="en-US" sz="2400" dirty="0"/>
              <a:t>不修改原系统前提下，按需增加业务逻辑功能</a:t>
            </a:r>
            <a:endParaRPr lang="en-US" altLang="zh-CN" sz="2400" dirty="0"/>
          </a:p>
          <a:p>
            <a:r>
              <a:rPr lang="zh-CN" altLang="en-US" sz="2800" dirty="0"/>
              <a:t>智能决策</a:t>
            </a:r>
            <a:endParaRPr lang="en-US" altLang="zh-CN" sz="2800" dirty="0"/>
          </a:p>
          <a:p>
            <a:pPr lvl="1"/>
            <a:r>
              <a:rPr lang="zh-CN" altLang="en-US" sz="2400" dirty="0"/>
              <a:t>联合分析多系统数据，并自动决策控制</a:t>
            </a:r>
          </a:p>
        </p:txBody>
      </p:sp>
    </p:spTree>
    <p:extLst>
      <p:ext uri="{BB962C8B-B14F-4D97-AF65-F5344CB8AC3E}">
        <p14:creationId xmlns:p14="http://schemas.microsoft.com/office/powerpoint/2010/main" val="37337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如何解决问题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zh-CN" sz="2800" dirty="0"/>
              <a:t>基于事件流的技术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zh-CN" sz="2800" dirty="0"/>
              <a:t>将工业制造过程中大量的实时数据流看作不同类型的事件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zh-CN" sz="2800" dirty="0"/>
              <a:t>分析事件间的关系，建立不同的事件关系序列库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zh-CN" sz="2800" dirty="0"/>
              <a:t>利用过滤、关联、聚合等技术，从大量的简单业务事件中，提取出更加有用的，少量的，组合的复杂事件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zh-CN" sz="2800" dirty="0"/>
              <a:t>实现从大量离散的工业数据流中，实时的识别出特定的规则逻辑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zh-CN" sz="2800" dirty="0"/>
              <a:t>结合事件规则引擎，实现对复杂事件的实时响应，并实现自动联动控制</a:t>
            </a:r>
          </a:p>
        </p:txBody>
      </p:sp>
    </p:spTree>
    <p:extLst>
      <p:ext uri="{BB962C8B-B14F-4D97-AF65-F5344CB8AC3E}">
        <p14:creationId xmlns:p14="http://schemas.microsoft.com/office/powerpoint/2010/main" val="153712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智能联动中心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931678" y="2577601"/>
            <a:ext cx="4474589" cy="3554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智能联动中心</a:t>
            </a:r>
          </a:p>
        </p:txBody>
      </p:sp>
      <p:sp>
        <p:nvSpPr>
          <p:cNvPr id="6" name="矩形 5"/>
          <p:cNvSpPr/>
          <p:nvPr/>
        </p:nvSpPr>
        <p:spPr>
          <a:xfrm>
            <a:off x="4057443" y="2968134"/>
            <a:ext cx="503061" cy="277345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输入适配器</a:t>
            </a:r>
          </a:p>
        </p:txBody>
      </p:sp>
      <p:sp>
        <p:nvSpPr>
          <p:cNvPr id="7" name="矩形 6"/>
          <p:cNvSpPr/>
          <p:nvPr/>
        </p:nvSpPr>
        <p:spPr>
          <a:xfrm>
            <a:off x="7764203" y="2968134"/>
            <a:ext cx="503061" cy="277345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输出适配器</a:t>
            </a:r>
          </a:p>
        </p:txBody>
      </p:sp>
      <p:sp>
        <p:nvSpPr>
          <p:cNvPr id="8" name="矩形 7"/>
          <p:cNvSpPr/>
          <p:nvPr/>
        </p:nvSpPr>
        <p:spPr>
          <a:xfrm>
            <a:off x="5305165" y="3126996"/>
            <a:ext cx="1727615" cy="17474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智能引擎</a:t>
            </a:r>
          </a:p>
        </p:txBody>
      </p:sp>
      <p:sp>
        <p:nvSpPr>
          <p:cNvPr id="9" name="矩形 8"/>
          <p:cNvSpPr/>
          <p:nvPr/>
        </p:nvSpPr>
        <p:spPr>
          <a:xfrm>
            <a:off x="4871607" y="5039948"/>
            <a:ext cx="2647686" cy="70163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chemeClr val="tx1"/>
                </a:solidFill>
              </a:rPr>
              <a:t>规则库</a:t>
            </a:r>
          </a:p>
        </p:txBody>
      </p:sp>
      <p:sp>
        <p:nvSpPr>
          <p:cNvPr id="10" name="流程图: 磁盘 9"/>
          <p:cNvSpPr/>
          <p:nvPr/>
        </p:nvSpPr>
        <p:spPr>
          <a:xfrm>
            <a:off x="5060254" y="5397384"/>
            <a:ext cx="476583" cy="26476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磁盘 10"/>
          <p:cNvSpPr/>
          <p:nvPr/>
        </p:nvSpPr>
        <p:spPr>
          <a:xfrm>
            <a:off x="5690734" y="5390766"/>
            <a:ext cx="476583" cy="26476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磁盘 11"/>
          <p:cNvSpPr/>
          <p:nvPr/>
        </p:nvSpPr>
        <p:spPr>
          <a:xfrm>
            <a:off x="6306321" y="5390766"/>
            <a:ext cx="476583" cy="26476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磁盘 12"/>
          <p:cNvSpPr/>
          <p:nvPr/>
        </p:nvSpPr>
        <p:spPr>
          <a:xfrm>
            <a:off x="6921908" y="5390766"/>
            <a:ext cx="476583" cy="264768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上箭头 13"/>
          <p:cNvSpPr/>
          <p:nvPr/>
        </p:nvSpPr>
        <p:spPr>
          <a:xfrm>
            <a:off x="6086232" y="4874468"/>
            <a:ext cx="273043" cy="35743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15" y="3601924"/>
            <a:ext cx="557117" cy="55711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947" y="3601923"/>
            <a:ext cx="557117" cy="55711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795" y="4159040"/>
            <a:ext cx="557117" cy="557117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721295" y="3101874"/>
            <a:ext cx="486513" cy="706306"/>
            <a:chOff x="4339409" y="1917669"/>
            <a:chExt cx="640081" cy="929252"/>
          </a:xfrm>
        </p:grpSpPr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409" y="2206841"/>
              <a:ext cx="640080" cy="640080"/>
            </a:xfrm>
            <a:prstGeom prst="rect">
              <a:avLst/>
            </a:prstGeom>
          </p:spPr>
        </p:pic>
        <p:sp>
          <p:nvSpPr>
            <p:cNvPr id="62" name="文本框 61"/>
            <p:cNvSpPr txBox="1"/>
            <p:nvPr/>
          </p:nvSpPr>
          <p:spPr>
            <a:xfrm>
              <a:off x="4339410" y="1917669"/>
              <a:ext cx="640080" cy="34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事件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713296" y="3731292"/>
            <a:ext cx="486513" cy="706306"/>
            <a:chOff x="4339409" y="1917669"/>
            <a:chExt cx="640081" cy="929252"/>
          </a:xfrm>
        </p:grpSpPr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409" y="2206841"/>
              <a:ext cx="640080" cy="640080"/>
            </a:xfrm>
            <a:prstGeom prst="rect">
              <a:avLst/>
            </a:prstGeom>
          </p:spPr>
        </p:pic>
        <p:sp>
          <p:nvSpPr>
            <p:cNvPr id="60" name="文本框 59"/>
            <p:cNvSpPr txBox="1"/>
            <p:nvPr/>
          </p:nvSpPr>
          <p:spPr>
            <a:xfrm>
              <a:off x="4339410" y="1917669"/>
              <a:ext cx="640080" cy="34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事件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699230" y="4363004"/>
            <a:ext cx="486513" cy="706306"/>
            <a:chOff x="4339409" y="1917669"/>
            <a:chExt cx="640081" cy="929252"/>
          </a:xfrm>
        </p:grpSpPr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409" y="2206841"/>
              <a:ext cx="640080" cy="640080"/>
            </a:xfrm>
            <a:prstGeom prst="rect">
              <a:avLst/>
            </a:prstGeom>
          </p:spPr>
        </p:pic>
        <p:sp>
          <p:nvSpPr>
            <p:cNvPr id="58" name="文本框 57"/>
            <p:cNvSpPr txBox="1"/>
            <p:nvPr/>
          </p:nvSpPr>
          <p:spPr>
            <a:xfrm>
              <a:off x="4339410" y="1917669"/>
              <a:ext cx="640080" cy="34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事件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103383" y="3249064"/>
            <a:ext cx="486513" cy="706306"/>
            <a:chOff x="4339409" y="1917669"/>
            <a:chExt cx="640081" cy="929252"/>
          </a:xfrm>
        </p:grpSpPr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409" y="2206841"/>
              <a:ext cx="640080" cy="640080"/>
            </a:xfrm>
            <a:prstGeom prst="rect">
              <a:avLst/>
            </a:prstGeom>
          </p:spPr>
        </p:pic>
        <p:sp>
          <p:nvSpPr>
            <p:cNvPr id="56" name="文本框 55"/>
            <p:cNvSpPr txBox="1"/>
            <p:nvPr/>
          </p:nvSpPr>
          <p:spPr>
            <a:xfrm>
              <a:off x="4339410" y="1917669"/>
              <a:ext cx="640080" cy="34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动作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082974" y="3921594"/>
            <a:ext cx="486513" cy="706306"/>
            <a:chOff x="4339409" y="1917669"/>
            <a:chExt cx="640081" cy="929252"/>
          </a:xfrm>
        </p:grpSpPr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9409" y="2206841"/>
              <a:ext cx="640080" cy="640080"/>
            </a:xfrm>
            <a:prstGeom prst="rect">
              <a:avLst/>
            </a:prstGeom>
          </p:spPr>
        </p:pic>
        <p:sp>
          <p:nvSpPr>
            <p:cNvPr id="54" name="文本框 53"/>
            <p:cNvSpPr txBox="1"/>
            <p:nvPr/>
          </p:nvSpPr>
          <p:spPr>
            <a:xfrm>
              <a:off x="4339410" y="1917669"/>
              <a:ext cx="640080" cy="344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动作</a:t>
              </a:r>
            </a:p>
          </p:txBody>
        </p:sp>
      </p:grpSp>
      <p:pic>
        <p:nvPicPr>
          <p:cNvPr id="23" name="Picture 173" descr="3051s_selfor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458" y="5397383"/>
            <a:ext cx="409794" cy="65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76" descr="j018742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64901" y="3126996"/>
            <a:ext cx="1009875" cy="60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881" y="2589032"/>
            <a:ext cx="698400" cy="466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748" y="4447177"/>
            <a:ext cx="1016425" cy="658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348" y="3771693"/>
            <a:ext cx="698400" cy="539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文本框 27"/>
          <p:cNvSpPr txBox="1"/>
          <p:nvPr/>
        </p:nvSpPr>
        <p:spPr>
          <a:xfrm>
            <a:off x="1709449" y="2312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监控数据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097281" y="3461562"/>
            <a:ext cx="126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生产系统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406834" y="40971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设备参数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423703" y="28462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物流信息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500997" y="51408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传感器</a:t>
            </a:r>
          </a:p>
        </p:txBody>
      </p:sp>
      <p:sp>
        <p:nvSpPr>
          <p:cNvPr id="33" name="任意多边形 32"/>
          <p:cNvSpPr/>
          <p:nvPr/>
        </p:nvSpPr>
        <p:spPr>
          <a:xfrm>
            <a:off x="2310608" y="2759608"/>
            <a:ext cx="1599378" cy="333334"/>
          </a:xfrm>
          <a:custGeom>
            <a:avLst/>
            <a:gdLst>
              <a:gd name="connsiteX0" fmla="*/ 0 w 2104222"/>
              <a:gd name="connsiteY0" fmla="*/ 30927 h 438551"/>
              <a:gd name="connsiteX1" fmla="*/ 1277957 w 2104222"/>
              <a:gd name="connsiteY1" fmla="*/ 41944 h 438551"/>
              <a:gd name="connsiteX2" fmla="*/ 2104222 w 2104222"/>
              <a:gd name="connsiteY2" fmla="*/ 438551 h 438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4222" h="438551">
                <a:moveTo>
                  <a:pt x="0" y="30927"/>
                </a:moveTo>
                <a:cubicBezTo>
                  <a:pt x="463626" y="2467"/>
                  <a:pt x="927253" y="-25993"/>
                  <a:pt x="1277957" y="41944"/>
                </a:cubicBezTo>
                <a:cubicBezTo>
                  <a:pt x="1628661" y="109881"/>
                  <a:pt x="1942641" y="357761"/>
                  <a:pt x="2104222" y="438551"/>
                </a:cubicBezTo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2260366" y="5378964"/>
            <a:ext cx="1657994" cy="430635"/>
          </a:xfrm>
          <a:custGeom>
            <a:avLst/>
            <a:gdLst>
              <a:gd name="connsiteX0" fmla="*/ 0 w 2181340"/>
              <a:gd name="connsiteY0" fmla="*/ 561860 h 566565"/>
              <a:gd name="connsiteX1" fmla="*/ 1608462 w 2181340"/>
              <a:gd name="connsiteY1" fmla="*/ 484742 h 566565"/>
              <a:gd name="connsiteX2" fmla="*/ 2181340 w 2181340"/>
              <a:gd name="connsiteY2" fmla="*/ 0 h 56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1340" h="566565">
                <a:moveTo>
                  <a:pt x="0" y="561860"/>
                </a:moveTo>
                <a:cubicBezTo>
                  <a:pt x="622452" y="570122"/>
                  <a:pt x="1244905" y="578385"/>
                  <a:pt x="1608462" y="484742"/>
                </a:cubicBezTo>
                <a:cubicBezTo>
                  <a:pt x="1972019" y="391099"/>
                  <a:pt x="2052810" y="168925"/>
                  <a:pt x="2181340" y="0"/>
                </a:cubicBezTo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>
            <a:off x="2358238" y="3885067"/>
            <a:ext cx="1551748" cy="660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3326019" y="4615988"/>
            <a:ext cx="583967" cy="12722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3249001" y="3321668"/>
            <a:ext cx="668612" cy="24325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3320" y="2245596"/>
            <a:ext cx="371660" cy="44406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47858" y="2212969"/>
            <a:ext cx="564731" cy="444062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39235" y="3021470"/>
            <a:ext cx="699880" cy="641959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22357" y="5832222"/>
            <a:ext cx="1909374" cy="648072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633" y="3995240"/>
            <a:ext cx="1496822" cy="1511790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8988057" y="20028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消息通知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101574" y="28192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监控告警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9101574" y="37253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自动控制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9121462" y="56692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系统联动</a:t>
            </a:r>
          </a:p>
        </p:txBody>
      </p:sp>
      <p:cxnSp>
        <p:nvCxnSpPr>
          <p:cNvPr id="47" name="直接连接符 46"/>
          <p:cNvCxnSpPr/>
          <p:nvPr/>
        </p:nvCxnSpPr>
        <p:spPr>
          <a:xfrm flipV="1">
            <a:off x="8406268" y="2589032"/>
            <a:ext cx="581789" cy="53796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8419586" y="3443296"/>
            <a:ext cx="815023" cy="42238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8411508" y="4503365"/>
            <a:ext cx="576549" cy="7943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8437708" y="5231906"/>
            <a:ext cx="351921" cy="7180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561066" y="1862514"/>
            <a:ext cx="1076101" cy="350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数据来源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9425577" y="17373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联动动作</a:t>
            </a:r>
          </a:p>
        </p:txBody>
      </p:sp>
    </p:spTree>
    <p:extLst>
      <p:ext uri="{BB962C8B-B14F-4D97-AF65-F5344CB8AC3E}">
        <p14:creationId xmlns:p14="http://schemas.microsoft.com/office/powerpoint/2010/main" val="600783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数据来源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监控数据</a:t>
            </a:r>
            <a:endParaRPr lang="en-US" altLang="zh-CN" dirty="0"/>
          </a:p>
          <a:p>
            <a:pPr lvl="1"/>
            <a:r>
              <a:rPr lang="zh-CN" altLang="en-US" dirty="0"/>
              <a:t>非法闯入</a:t>
            </a:r>
            <a:endParaRPr lang="en-US" altLang="zh-CN" dirty="0"/>
          </a:p>
          <a:p>
            <a:pPr lvl="1"/>
            <a:r>
              <a:rPr lang="zh-CN" altLang="en-US" dirty="0"/>
              <a:t>环境异常</a:t>
            </a:r>
            <a:endParaRPr lang="en-US" altLang="zh-CN" dirty="0"/>
          </a:p>
          <a:p>
            <a:r>
              <a:rPr lang="zh-CN" altLang="en-US" dirty="0"/>
              <a:t>物流信息</a:t>
            </a:r>
            <a:endParaRPr lang="en-US" altLang="zh-CN" dirty="0"/>
          </a:p>
          <a:p>
            <a:pPr lvl="1"/>
            <a:r>
              <a:rPr lang="zh-CN" altLang="en-US" dirty="0"/>
              <a:t>物料流转</a:t>
            </a:r>
            <a:endParaRPr lang="en-US" altLang="zh-CN" dirty="0"/>
          </a:p>
          <a:p>
            <a:pPr lvl="1"/>
            <a:r>
              <a:rPr lang="zh-CN" altLang="en-US" dirty="0"/>
              <a:t>库存告警</a:t>
            </a:r>
            <a:endParaRPr lang="en-US" altLang="zh-CN" dirty="0"/>
          </a:p>
          <a:p>
            <a:r>
              <a:rPr lang="zh-CN" altLang="en-US" dirty="0"/>
              <a:t>生产系统</a:t>
            </a:r>
            <a:endParaRPr lang="en-US" altLang="zh-CN" dirty="0"/>
          </a:p>
          <a:p>
            <a:pPr lvl="1"/>
            <a:r>
              <a:rPr lang="en-US" altLang="zh-CN" dirty="0"/>
              <a:t>ERP</a:t>
            </a:r>
          </a:p>
          <a:p>
            <a:pPr lvl="1"/>
            <a:r>
              <a:rPr lang="en-US" altLang="zh-CN" dirty="0"/>
              <a:t>MES</a:t>
            </a:r>
          </a:p>
          <a:p>
            <a:pPr lvl="1"/>
            <a:r>
              <a:rPr lang="en-US" altLang="zh-CN" dirty="0"/>
              <a:t>TPM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5135570" y="1871999"/>
            <a:ext cx="4937760" cy="4023360"/>
          </a:xfrm>
        </p:spPr>
        <p:txBody>
          <a:bodyPr>
            <a:normAutofit/>
          </a:bodyPr>
          <a:lstStyle/>
          <a:p>
            <a:r>
              <a:rPr lang="zh-CN" altLang="en-US" dirty="0"/>
              <a:t>设备参数</a:t>
            </a:r>
            <a:endParaRPr lang="en-US" altLang="zh-CN" dirty="0"/>
          </a:p>
          <a:p>
            <a:pPr lvl="1"/>
            <a:r>
              <a:rPr lang="zh-CN" altLang="en-US" dirty="0"/>
              <a:t>工业网关</a:t>
            </a:r>
            <a:endParaRPr lang="en-US" altLang="zh-CN" dirty="0"/>
          </a:p>
          <a:p>
            <a:pPr lvl="1"/>
            <a:r>
              <a:rPr lang="en-US" altLang="zh-CN" dirty="0"/>
              <a:t>PLC</a:t>
            </a:r>
          </a:p>
          <a:p>
            <a:pPr lvl="1"/>
            <a:r>
              <a:rPr lang="en-US" altLang="zh-CN" dirty="0"/>
              <a:t>OPC</a:t>
            </a:r>
          </a:p>
          <a:p>
            <a:pPr lvl="1"/>
            <a:r>
              <a:rPr lang="zh-CN" altLang="en-US" dirty="0"/>
              <a:t>工业总线</a:t>
            </a:r>
            <a:endParaRPr lang="en-US" altLang="zh-CN" dirty="0"/>
          </a:p>
          <a:p>
            <a:r>
              <a:rPr lang="zh-CN" altLang="en-US" dirty="0"/>
              <a:t>传感器</a:t>
            </a:r>
            <a:endParaRPr lang="en-US" altLang="zh-CN" dirty="0"/>
          </a:p>
          <a:p>
            <a:pPr lvl="1"/>
            <a:r>
              <a:rPr lang="zh-CN" altLang="en-US" dirty="0"/>
              <a:t>温度计</a:t>
            </a:r>
            <a:endParaRPr lang="en-US" altLang="zh-CN" dirty="0"/>
          </a:p>
          <a:p>
            <a:pPr lvl="1"/>
            <a:r>
              <a:rPr lang="zh-CN" altLang="en-US" dirty="0"/>
              <a:t>液位计</a:t>
            </a:r>
            <a:endParaRPr lang="en-US" altLang="zh-CN" dirty="0"/>
          </a:p>
          <a:p>
            <a:pPr lvl="1"/>
            <a:r>
              <a:rPr lang="zh-CN" altLang="en-US" dirty="0"/>
              <a:t>压力计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89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联动动作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消息通知</a:t>
            </a:r>
            <a:endParaRPr lang="en-US" altLang="zh-CN" dirty="0"/>
          </a:p>
          <a:p>
            <a:pPr lvl="1"/>
            <a:r>
              <a:rPr lang="zh-CN" altLang="en-US" dirty="0"/>
              <a:t>短信</a:t>
            </a:r>
            <a:endParaRPr lang="en-US" altLang="zh-CN" dirty="0"/>
          </a:p>
          <a:p>
            <a:pPr lvl="1"/>
            <a:r>
              <a:rPr lang="zh-CN" altLang="en-US" dirty="0"/>
              <a:t>微信</a:t>
            </a:r>
            <a:endParaRPr lang="en-US" altLang="zh-CN" dirty="0"/>
          </a:p>
          <a:p>
            <a:pPr lvl="1"/>
            <a:r>
              <a:rPr lang="zh-CN" altLang="en-US" dirty="0"/>
              <a:t>电子邮件</a:t>
            </a:r>
            <a:endParaRPr lang="en-US" altLang="zh-CN" dirty="0"/>
          </a:p>
          <a:p>
            <a:r>
              <a:rPr lang="zh-CN" altLang="en-US" dirty="0"/>
              <a:t>监控告警</a:t>
            </a:r>
            <a:endParaRPr lang="en-US" altLang="zh-CN" dirty="0"/>
          </a:p>
          <a:p>
            <a:pPr lvl="1"/>
            <a:r>
              <a:rPr lang="zh-CN" altLang="en-US" dirty="0"/>
              <a:t>视觉告警</a:t>
            </a:r>
            <a:endParaRPr lang="en-US" altLang="zh-CN" dirty="0"/>
          </a:p>
          <a:p>
            <a:pPr lvl="1"/>
            <a:r>
              <a:rPr lang="zh-CN" altLang="en-US" dirty="0"/>
              <a:t>声音告警</a:t>
            </a:r>
            <a:endParaRPr lang="en-US" altLang="zh-CN" dirty="0"/>
          </a:p>
          <a:p>
            <a:pPr lvl="1"/>
            <a:r>
              <a:rPr lang="zh-CN" altLang="en-US" dirty="0"/>
              <a:t>实时数据监控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自动控制</a:t>
            </a:r>
            <a:endParaRPr lang="en-US" altLang="zh-CN" dirty="0"/>
          </a:p>
          <a:p>
            <a:pPr lvl="1"/>
            <a:r>
              <a:rPr lang="zh-CN" altLang="en-US" dirty="0"/>
              <a:t>自动停机</a:t>
            </a:r>
            <a:endParaRPr lang="en-US" altLang="zh-CN" dirty="0"/>
          </a:p>
          <a:p>
            <a:pPr lvl="1"/>
            <a:r>
              <a:rPr lang="zh-CN" altLang="en-US" dirty="0"/>
              <a:t>产能控制</a:t>
            </a:r>
            <a:endParaRPr lang="en-US" altLang="zh-CN" dirty="0"/>
          </a:p>
          <a:p>
            <a:pPr lvl="1"/>
            <a:r>
              <a:rPr lang="zh-CN" altLang="en-US" dirty="0"/>
              <a:t>能耗管理</a:t>
            </a:r>
            <a:endParaRPr lang="en-US" altLang="zh-CN" dirty="0"/>
          </a:p>
          <a:p>
            <a:r>
              <a:rPr lang="zh-CN" altLang="en-US" dirty="0"/>
              <a:t>系统联动</a:t>
            </a:r>
            <a:endParaRPr lang="en-US" altLang="zh-CN" dirty="0"/>
          </a:p>
          <a:p>
            <a:pPr lvl="1"/>
            <a:r>
              <a:rPr lang="zh-CN" altLang="en-US" dirty="0"/>
              <a:t>生产系统</a:t>
            </a:r>
            <a:endParaRPr lang="en-US" altLang="zh-CN" dirty="0"/>
          </a:p>
          <a:p>
            <a:pPr lvl="1"/>
            <a:r>
              <a:rPr lang="zh-CN" altLang="en-US" dirty="0"/>
              <a:t>办公系统</a:t>
            </a:r>
            <a:endParaRPr lang="en-US" altLang="zh-CN" dirty="0"/>
          </a:p>
          <a:p>
            <a:pPr lvl="1"/>
            <a:r>
              <a:rPr lang="zh-CN" altLang="en-US" dirty="0"/>
              <a:t>监控系统</a:t>
            </a:r>
          </a:p>
        </p:txBody>
      </p:sp>
    </p:spTree>
    <p:extLst>
      <p:ext uri="{BB962C8B-B14F-4D97-AF65-F5344CB8AC3E}">
        <p14:creationId xmlns:p14="http://schemas.microsoft.com/office/powerpoint/2010/main" val="271896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智能引擎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支持多种智能引擎</a:t>
            </a:r>
            <a:endParaRPr lang="en-US" altLang="zh-CN" sz="3200" dirty="0"/>
          </a:p>
          <a:p>
            <a:pPr lvl="1"/>
            <a:r>
              <a:rPr lang="en-US" altLang="zh-CN" sz="2800" dirty="0"/>
              <a:t>CEP —— Complex Event Processing</a:t>
            </a:r>
          </a:p>
          <a:p>
            <a:pPr lvl="1"/>
            <a:r>
              <a:rPr lang="en-US" altLang="zh-CN" sz="2800" dirty="0"/>
              <a:t>ESP —— Event Stream Processing</a:t>
            </a:r>
          </a:p>
          <a:p>
            <a:pPr lvl="1"/>
            <a:r>
              <a:rPr lang="en-US" altLang="zh-CN" sz="2800" dirty="0"/>
              <a:t>EDA —— Event Driven Architecture</a:t>
            </a:r>
          </a:p>
          <a:p>
            <a:pPr lvl="1"/>
            <a:r>
              <a:rPr lang="en-US" altLang="zh-CN" sz="2800" dirty="0"/>
              <a:t>BRMS —— Business Rules Management Systems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6000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事件定义，特点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/>
              <a:t>事件</a:t>
            </a:r>
            <a:r>
              <a:rPr lang="en-US" altLang="zh-CN" sz="2800" dirty="0"/>
              <a:t>(Event)</a:t>
            </a:r>
            <a:r>
              <a:rPr lang="zh-CN" altLang="en-US" sz="2800" dirty="0"/>
              <a:t>是有意义的状态变化 </a:t>
            </a:r>
            <a:r>
              <a:rPr lang="en-US" altLang="zh-CN" sz="2800" dirty="0"/>
              <a:t>a significant change in state</a:t>
            </a:r>
          </a:p>
          <a:p>
            <a:pPr lvl="1"/>
            <a:r>
              <a:rPr lang="zh-CN" altLang="en-US" sz="2400" dirty="0"/>
              <a:t>例如：</a:t>
            </a:r>
            <a:endParaRPr lang="en-US" altLang="zh-CN" sz="2400" dirty="0"/>
          </a:p>
          <a:p>
            <a:pPr lvl="2"/>
            <a:r>
              <a:rPr lang="zh-CN" altLang="en-US" sz="1800" dirty="0"/>
              <a:t>股票价格的变化</a:t>
            </a:r>
          </a:p>
          <a:p>
            <a:pPr lvl="2"/>
            <a:r>
              <a:rPr lang="zh-CN" altLang="en-US" sz="1800" dirty="0"/>
              <a:t>密码变更</a:t>
            </a:r>
          </a:p>
          <a:p>
            <a:pPr lvl="2"/>
            <a:r>
              <a:rPr lang="zh-CN" altLang="en-US" sz="1800" dirty="0"/>
              <a:t>最后一次服务的响应时间</a:t>
            </a:r>
          </a:p>
          <a:p>
            <a:pPr lvl="2"/>
            <a:r>
              <a:rPr lang="en-US" altLang="zh-CN" sz="1800" dirty="0"/>
              <a:t>10kV</a:t>
            </a:r>
            <a:r>
              <a:rPr lang="zh-CN" altLang="en-US" sz="1800" dirty="0"/>
              <a:t>配网故障的一次告警</a:t>
            </a:r>
            <a:endParaRPr lang="en-US" altLang="zh-CN" sz="1800" dirty="0"/>
          </a:p>
          <a:p>
            <a:pPr lvl="2"/>
            <a:endParaRPr lang="en-US" altLang="zh-CN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/>
              <a:t>事件在系统中的表述</a:t>
            </a:r>
            <a:endParaRPr lang="en-US" altLang="zh-CN" sz="2800" dirty="0"/>
          </a:p>
          <a:p>
            <a:pPr lvl="1"/>
            <a:r>
              <a:rPr lang="en-US" altLang="zh-CN" sz="2400" dirty="0"/>
              <a:t>XML</a:t>
            </a:r>
            <a:r>
              <a:rPr lang="zh-CN" altLang="en-US" sz="2400" dirty="0"/>
              <a:t>、</a:t>
            </a:r>
            <a:r>
              <a:rPr lang="en-US" altLang="zh-CN" sz="2400" dirty="0"/>
              <a:t>POJO</a:t>
            </a:r>
            <a:r>
              <a:rPr lang="zh-CN" altLang="en-US" sz="2400" dirty="0"/>
              <a:t>、</a:t>
            </a:r>
            <a:r>
              <a:rPr lang="en-US" altLang="zh-CN" sz="2400" dirty="0"/>
              <a:t>Map(Key-value)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733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事件的特征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/>
              <a:t>不只是“发生什么事情”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/>
              <a:t>发生事情的不可变记录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/>
              <a:t>事件要素：标识、发生时间、有意义的属性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200" dirty="0"/>
              <a:t>事件间可能存在某种关联：时间顺序、因果关系、聚合关系、依赖关系等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318137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3052</TotalTime>
  <Words>563</Words>
  <Application>Microsoft Office PowerPoint</Application>
  <PresentationFormat>宽屏</PresentationFormat>
  <Paragraphs>154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宋体</vt:lpstr>
      <vt:lpstr>Arial</vt:lpstr>
      <vt:lpstr>Calibri</vt:lpstr>
      <vt:lpstr>Calibri Light</vt:lpstr>
      <vt:lpstr>Wingdings</vt:lpstr>
      <vt:lpstr>回顾</vt:lpstr>
      <vt:lpstr>智能联动中心</vt:lpstr>
      <vt:lpstr>解决什么问题</vt:lpstr>
      <vt:lpstr>如何解决问题</vt:lpstr>
      <vt:lpstr>智能联动中心</vt:lpstr>
      <vt:lpstr>数据来源</vt:lpstr>
      <vt:lpstr>联动动作</vt:lpstr>
      <vt:lpstr>智能引擎</vt:lpstr>
      <vt:lpstr>事件定义，特点</vt:lpstr>
      <vt:lpstr>事件的特征</vt:lpstr>
      <vt:lpstr>事件流处理</vt:lpstr>
      <vt:lpstr>复杂事件处理（CEP）</vt:lpstr>
      <vt:lpstr>时间推理—13种时间运算</vt:lpstr>
      <vt:lpstr>规则示例</vt:lpstr>
      <vt:lpstr>新增功能</vt:lpstr>
      <vt:lpstr>开发流程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陈曦</dc:creator>
  <cp:lastModifiedBy>hao lei</cp:lastModifiedBy>
  <cp:revision>73</cp:revision>
  <dcterms:created xsi:type="dcterms:W3CDTF">2016-05-07T11:36:52Z</dcterms:created>
  <dcterms:modified xsi:type="dcterms:W3CDTF">2016-07-23T02:25:00Z</dcterms:modified>
</cp:coreProperties>
</file>