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1" r:id="rId3"/>
    <p:sldId id="262" r:id="rId4"/>
    <p:sldId id="263" r:id="rId5"/>
    <p:sldId id="264" r:id="rId6"/>
    <p:sldId id="268" r:id="rId7"/>
    <p:sldId id="265" r:id="rId8"/>
    <p:sldId id="266" r:id="rId9"/>
    <p:sldId id="267" r:id="rId10"/>
    <p:sldId id="286" r:id="rId11"/>
    <p:sldId id="276" r:id="rId12"/>
    <p:sldId id="277" r:id="rId13"/>
    <p:sldId id="258" r:id="rId14"/>
    <p:sldId id="279" r:id="rId15"/>
    <p:sldId id="278" r:id="rId16"/>
    <p:sldId id="260" r:id="rId17"/>
    <p:sldId id="270" r:id="rId18"/>
    <p:sldId id="280" r:id="rId19"/>
    <p:sldId id="281" r:id="rId20"/>
    <p:sldId id="282" r:id="rId21"/>
    <p:sldId id="283" r:id="rId22"/>
    <p:sldId id="287" r:id="rId23"/>
    <p:sldId id="271" r:id="rId24"/>
    <p:sldId id="272" r:id="rId25"/>
    <p:sldId id="273" r:id="rId26"/>
    <p:sldId id="275" r:id="rId27"/>
    <p:sldId id="274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7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9AAD5-A6EC-4E35-99F4-9B6D2980976B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0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w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智能联动中心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基于大数据分析平台的智能联动中心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109047" y="5769000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数据源</a:t>
            </a:r>
          </a:p>
        </p:txBody>
      </p:sp>
      <p:sp>
        <p:nvSpPr>
          <p:cNvPr id="19" name="流程图: 磁盘 18"/>
          <p:cNvSpPr/>
          <p:nvPr/>
        </p:nvSpPr>
        <p:spPr>
          <a:xfrm>
            <a:off x="69185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实时数据</a:t>
            </a:r>
          </a:p>
        </p:txBody>
      </p:sp>
      <p:sp>
        <p:nvSpPr>
          <p:cNvPr id="20" name="流程图: 磁盘 19"/>
          <p:cNvSpPr/>
          <p:nvPr/>
        </p:nvSpPr>
        <p:spPr>
          <a:xfrm>
            <a:off x="801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数据库</a:t>
            </a:r>
          </a:p>
        </p:txBody>
      </p:sp>
      <p:sp>
        <p:nvSpPr>
          <p:cNvPr id="21" name="流程图: 磁盘 20"/>
          <p:cNvSpPr/>
          <p:nvPr/>
        </p:nvSpPr>
        <p:spPr>
          <a:xfrm>
            <a:off x="9092968" y="6174381"/>
            <a:ext cx="9000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日志数据</a:t>
            </a:r>
          </a:p>
        </p:txBody>
      </p:sp>
      <p:sp>
        <p:nvSpPr>
          <p:cNvPr id="22" name="流程图: 磁盘 21"/>
          <p:cNvSpPr/>
          <p:nvPr/>
        </p:nvSpPr>
        <p:spPr>
          <a:xfrm>
            <a:off x="10172968" y="6174381"/>
            <a:ext cx="914400" cy="612648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其他数据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6212968" y="4464000"/>
            <a:ext cx="5579999" cy="103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数据采集系统</a:t>
            </a:r>
          </a:p>
        </p:txBody>
      </p:sp>
      <p:sp>
        <p:nvSpPr>
          <p:cNvPr id="24" name="矩形 23"/>
          <p:cNvSpPr/>
          <p:nvPr/>
        </p:nvSpPr>
        <p:spPr>
          <a:xfrm>
            <a:off x="9092968" y="2710595"/>
            <a:ext cx="2700000" cy="162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26" name="矩形 25"/>
          <p:cNvSpPr/>
          <p:nvPr/>
        </p:nvSpPr>
        <p:spPr>
          <a:xfrm>
            <a:off x="6212968" y="2710596"/>
            <a:ext cx="2700000" cy="162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27" name="矩形 26"/>
          <p:cNvSpPr/>
          <p:nvPr/>
        </p:nvSpPr>
        <p:spPr>
          <a:xfrm>
            <a:off x="6212969" y="1630596"/>
            <a:ext cx="5579998" cy="99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29" name="矩形 28"/>
          <p:cNvSpPr/>
          <p:nvPr/>
        </p:nvSpPr>
        <p:spPr>
          <a:xfrm>
            <a:off x="5357004" y="1257360"/>
            <a:ext cx="6525963" cy="433163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大数据分析平台</a:t>
            </a:r>
          </a:p>
        </p:txBody>
      </p:sp>
      <p:sp>
        <p:nvSpPr>
          <p:cNvPr id="30" name="矩形 29"/>
          <p:cNvSpPr/>
          <p:nvPr/>
        </p:nvSpPr>
        <p:spPr>
          <a:xfrm>
            <a:off x="6905778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31284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20491" y="5162274"/>
            <a:ext cx="1148298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JDBC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8867896" y="5162274"/>
            <a:ext cx="113788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日志收集</a:t>
            </a:r>
          </a:p>
        </p:txBody>
      </p:sp>
      <p:sp>
        <p:nvSpPr>
          <p:cNvPr id="36" name="矩形 35"/>
          <p:cNvSpPr/>
          <p:nvPr/>
        </p:nvSpPr>
        <p:spPr>
          <a:xfrm>
            <a:off x="6420372" y="5162274"/>
            <a:ext cx="110101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0104888" y="5155294"/>
            <a:ext cx="124410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采集协议</a:t>
            </a:r>
          </a:p>
        </p:txBody>
      </p:sp>
      <p:sp>
        <p:nvSpPr>
          <p:cNvPr id="39" name="矩形 38"/>
          <p:cNvSpPr/>
          <p:nvPr/>
        </p:nvSpPr>
        <p:spPr>
          <a:xfrm>
            <a:off x="6420372" y="4832657"/>
            <a:ext cx="493972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数据队列</a:t>
            </a:r>
          </a:p>
        </p:txBody>
      </p:sp>
      <p:sp>
        <p:nvSpPr>
          <p:cNvPr id="40" name="矩形 39"/>
          <p:cNvSpPr/>
          <p:nvPr/>
        </p:nvSpPr>
        <p:spPr>
          <a:xfrm>
            <a:off x="7832967" y="4520523"/>
            <a:ext cx="3527127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订阅</a:t>
            </a:r>
            <a:r>
              <a:rPr lang="en-US" altLang="zh-CN" sz="1400" dirty="0"/>
              <a:t>/</a:t>
            </a:r>
            <a:r>
              <a:rPr lang="zh-CN" altLang="en-US" sz="1400" dirty="0"/>
              <a:t>分发</a:t>
            </a:r>
          </a:p>
        </p:txBody>
      </p:sp>
      <p:sp>
        <p:nvSpPr>
          <p:cNvPr id="41" name="矩形 40"/>
          <p:cNvSpPr/>
          <p:nvPr/>
        </p:nvSpPr>
        <p:spPr>
          <a:xfrm>
            <a:off x="11450094" y="4520522"/>
            <a:ext cx="258582" cy="9107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任务调度</a:t>
            </a:r>
          </a:p>
        </p:txBody>
      </p:sp>
      <p:sp>
        <p:nvSpPr>
          <p:cNvPr id="42" name="矩形 41"/>
          <p:cNvSpPr/>
          <p:nvPr/>
        </p:nvSpPr>
        <p:spPr>
          <a:xfrm>
            <a:off x="6271741" y="4059000"/>
            <a:ext cx="259615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分布式数据仓库</a:t>
            </a:r>
          </a:p>
        </p:txBody>
      </p:sp>
      <p:sp>
        <p:nvSpPr>
          <p:cNvPr id="43" name="矩形 42"/>
          <p:cNvSpPr/>
          <p:nvPr/>
        </p:nvSpPr>
        <p:spPr>
          <a:xfrm>
            <a:off x="6271742" y="3429000"/>
            <a:ext cx="128016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数据挖掘</a:t>
            </a:r>
          </a:p>
        </p:txBody>
      </p:sp>
      <p:sp>
        <p:nvSpPr>
          <p:cNvPr id="44" name="矩形 43"/>
          <p:cNvSpPr/>
          <p:nvPr/>
        </p:nvSpPr>
        <p:spPr>
          <a:xfrm>
            <a:off x="6267884" y="3114000"/>
            <a:ext cx="260001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45" name="矩形 44"/>
          <p:cNvSpPr/>
          <p:nvPr/>
        </p:nvSpPr>
        <p:spPr>
          <a:xfrm>
            <a:off x="7668804" y="3429000"/>
            <a:ext cx="119909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机器学习</a:t>
            </a:r>
          </a:p>
        </p:txBody>
      </p:sp>
      <p:sp>
        <p:nvSpPr>
          <p:cNvPr id="46" name="矩形 45"/>
          <p:cNvSpPr/>
          <p:nvPr/>
        </p:nvSpPr>
        <p:spPr>
          <a:xfrm>
            <a:off x="6271742" y="3744000"/>
            <a:ext cx="2596154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离线分析</a:t>
            </a:r>
          </a:p>
        </p:txBody>
      </p:sp>
      <p:sp>
        <p:nvSpPr>
          <p:cNvPr id="48" name="矩形 47"/>
          <p:cNvSpPr/>
          <p:nvPr/>
        </p:nvSpPr>
        <p:spPr>
          <a:xfrm>
            <a:off x="6267884" y="1976841"/>
            <a:ext cx="543015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权限控制</a:t>
            </a:r>
          </a:p>
        </p:txBody>
      </p:sp>
      <p:sp>
        <p:nvSpPr>
          <p:cNvPr id="49" name="矩形 48"/>
          <p:cNvSpPr/>
          <p:nvPr/>
        </p:nvSpPr>
        <p:spPr>
          <a:xfrm>
            <a:off x="6267885" y="2313434"/>
            <a:ext cx="1110026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定制报表</a:t>
            </a:r>
          </a:p>
        </p:txBody>
      </p:sp>
      <p:sp>
        <p:nvSpPr>
          <p:cNvPr id="50" name="矩形 49"/>
          <p:cNvSpPr/>
          <p:nvPr/>
        </p:nvSpPr>
        <p:spPr>
          <a:xfrm>
            <a:off x="7551908" y="2304000"/>
            <a:ext cx="1361060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数据看板</a:t>
            </a:r>
          </a:p>
        </p:txBody>
      </p:sp>
      <p:sp>
        <p:nvSpPr>
          <p:cNvPr id="51" name="矩形 50"/>
          <p:cNvSpPr/>
          <p:nvPr/>
        </p:nvSpPr>
        <p:spPr>
          <a:xfrm>
            <a:off x="10442673" y="2305611"/>
            <a:ext cx="1266003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消息通知</a:t>
            </a:r>
          </a:p>
        </p:txBody>
      </p:sp>
      <p:sp>
        <p:nvSpPr>
          <p:cNvPr id="52" name="矩形 51"/>
          <p:cNvSpPr/>
          <p:nvPr/>
        </p:nvSpPr>
        <p:spPr>
          <a:xfrm>
            <a:off x="9086965" y="2304000"/>
            <a:ext cx="1185035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大屏展示</a:t>
            </a:r>
          </a:p>
        </p:txBody>
      </p:sp>
      <p:sp>
        <p:nvSpPr>
          <p:cNvPr id="53" name="矩形 52"/>
          <p:cNvSpPr/>
          <p:nvPr/>
        </p:nvSpPr>
        <p:spPr>
          <a:xfrm>
            <a:off x="9086965" y="1674000"/>
            <a:ext cx="2611072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开放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6096000" y="56354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第三方应用</a:t>
            </a:r>
          </a:p>
        </p:txBody>
      </p:sp>
      <p:sp>
        <p:nvSpPr>
          <p:cNvPr id="55" name="矩形 54"/>
          <p:cNvSpPr/>
          <p:nvPr/>
        </p:nvSpPr>
        <p:spPr>
          <a:xfrm>
            <a:off x="9914172" y="433322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135517" y="4059000"/>
            <a:ext cx="121745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实时计算</a:t>
            </a:r>
          </a:p>
        </p:txBody>
      </p:sp>
      <p:sp>
        <p:nvSpPr>
          <p:cNvPr id="62" name="矩形 61"/>
          <p:cNvSpPr/>
          <p:nvPr/>
        </p:nvSpPr>
        <p:spPr>
          <a:xfrm>
            <a:off x="9135517" y="3736363"/>
            <a:ext cx="1217451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实时分析</a:t>
            </a:r>
          </a:p>
        </p:txBody>
      </p:sp>
      <p:sp>
        <p:nvSpPr>
          <p:cNvPr id="63" name="矩形 62"/>
          <p:cNvSpPr/>
          <p:nvPr/>
        </p:nvSpPr>
        <p:spPr>
          <a:xfrm>
            <a:off x="9135517" y="3428999"/>
            <a:ext cx="1217451" cy="2652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趋势关联</a:t>
            </a:r>
          </a:p>
        </p:txBody>
      </p:sp>
      <p:sp>
        <p:nvSpPr>
          <p:cNvPr id="64" name="矩形 63"/>
          <p:cNvSpPr/>
          <p:nvPr/>
        </p:nvSpPr>
        <p:spPr>
          <a:xfrm>
            <a:off x="9135516" y="3114150"/>
            <a:ext cx="1217451" cy="2652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65" name="矩形 64"/>
          <p:cNvSpPr/>
          <p:nvPr/>
        </p:nvSpPr>
        <p:spPr>
          <a:xfrm>
            <a:off x="10500770" y="3109650"/>
            <a:ext cx="1217451" cy="12193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实时联动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05186" y="595177"/>
            <a:ext cx="561465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大数据分析平台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0622" y="2234987"/>
            <a:ext cx="526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数据采集系统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离线分析系统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实时分析系统</a:t>
            </a:r>
            <a:endParaRPr lang="en-US" altLang="zh-CN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/>
              <a:t>数据展现系统</a:t>
            </a:r>
            <a:endParaRPr lang="en-US" altLang="zh-CN" sz="3600" dirty="0"/>
          </a:p>
        </p:txBody>
      </p:sp>
      <p:sp>
        <p:nvSpPr>
          <p:cNvPr id="47" name="矩形 46"/>
          <p:cNvSpPr/>
          <p:nvPr/>
        </p:nvSpPr>
        <p:spPr>
          <a:xfrm>
            <a:off x="5486400" y="1630595"/>
            <a:ext cx="622339" cy="38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分布式计算系统</a:t>
            </a:r>
          </a:p>
        </p:txBody>
      </p:sp>
    </p:spTree>
    <p:extLst>
      <p:ext uri="{BB962C8B-B14F-4D97-AF65-F5344CB8AC3E}">
        <p14:creationId xmlns:p14="http://schemas.microsoft.com/office/powerpoint/2010/main" val="232816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支持多种数据源</a:t>
            </a:r>
            <a:endParaRPr lang="en-US" altLang="zh-CN" sz="2800" dirty="0"/>
          </a:p>
          <a:p>
            <a:pPr lvl="1"/>
            <a:r>
              <a:rPr lang="zh-CN" altLang="en-US" sz="2400" dirty="0"/>
              <a:t>大型数据库（</a:t>
            </a:r>
            <a:r>
              <a:rPr lang="en-US" altLang="zh-CN" sz="2400" dirty="0"/>
              <a:t>Oracle</a:t>
            </a:r>
            <a:r>
              <a:rPr lang="zh-CN" altLang="en-US" sz="2400" dirty="0"/>
              <a:t>、</a:t>
            </a:r>
            <a:r>
              <a:rPr lang="en-US" altLang="zh-CN" sz="2400" dirty="0"/>
              <a:t>MS SQL Server</a:t>
            </a:r>
            <a:r>
              <a:rPr lang="zh-CN" altLang="en-US" sz="2400" dirty="0"/>
              <a:t>、</a:t>
            </a:r>
            <a:r>
              <a:rPr lang="en-US" altLang="zh-CN" sz="2400" dirty="0"/>
              <a:t>MySQL</a:t>
            </a:r>
            <a:r>
              <a:rPr lang="zh-CN" altLang="en-US" sz="2400" dirty="0"/>
              <a:t>、</a:t>
            </a:r>
            <a:r>
              <a:rPr lang="en-US" altLang="zh-CN" sz="2400" dirty="0"/>
              <a:t>DB2……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小型数据库（</a:t>
            </a:r>
            <a:r>
              <a:rPr lang="en-US" altLang="zh-CN" sz="2400" dirty="0"/>
              <a:t>Access</a:t>
            </a:r>
            <a:r>
              <a:rPr lang="zh-CN" altLang="en-US" sz="2400" dirty="0"/>
              <a:t> 、</a:t>
            </a:r>
            <a:r>
              <a:rPr lang="en-US" altLang="zh-CN" sz="2400" dirty="0"/>
              <a:t>Excel 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Foxbase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sqlite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文件（</a:t>
            </a:r>
            <a:r>
              <a:rPr lang="en-US" altLang="zh-CN" sz="2400" dirty="0"/>
              <a:t>TXT</a:t>
            </a:r>
            <a:r>
              <a:rPr lang="zh-CN" altLang="en-US" sz="2400" dirty="0"/>
              <a:t>、</a:t>
            </a:r>
            <a:r>
              <a:rPr lang="en-US" altLang="zh-CN" sz="2400" dirty="0"/>
              <a:t>XML</a:t>
            </a:r>
            <a:r>
              <a:rPr lang="zh-CN" altLang="en-US" sz="2400" dirty="0"/>
              <a:t>、</a:t>
            </a:r>
            <a:r>
              <a:rPr lang="en-US" altLang="zh-CN" sz="2400" dirty="0"/>
              <a:t>JSON</a:t>
            </a:r>
            <a:r>
              <a:rPr lang="zh-CN" altLang="en-US" sz="2400" dirty="0"/>
              <a:t>）、日志</a:t>
            </a:r>
            <a:endParaRPr lang="en-US" altLang="zh-CN" sz="2400" dirty="0"/>
          </a:p>
          <a:p>
            <a:pPr lvl="1"/>
            <a:r>
              <a:rPr lang="zh-CN" altLang="en-US" sz="2400" dirty="0"/>
              <a:t>工业网关</a:t>
            </a:r>
            <a:endParaRPr lang="en-US" altLang="zh-CN" sz="2400" dirty="0"/>
          </a:p>
          <a:p>
            <a:pPr lvl="1"/>
            <a:r>
              <a:rPr lang="en-US" altLang="zh-CN" sz="2400" dirty="0"/>
              <a:t>……</a:t>
            </a:r>
          </a:p>
          <a:p>
            <a:r>
              <a:rPr lang="zh-CN" altLang="en-US" sz="2800" dirty="0"/>
              <a:t>支持任务调度</a:t>
            </a:r>
            <a:endParaRPr lang="en-US" altLang="zh-CN" sz="2800" dirty="0"/>
          </a:p>
          <a:p>
            <a:pPr lvl="1"/>
            <a:r>
              <a:rPr lang="zh-CN" altLang="en-US" sz="2400" dirty="0"/>
              <a:t>实时采集</a:t>
            </a:r>
            <a:endParaRPr lang="en-US" altLang="zh-CN" sz="2400" dirty="0"/>
          </a:p>
          <a:p>
            <a:pPr lvl="1"/>
            <a:r>
              <a:rPr lang="zh-CN" altLang="en-US" sz="2400" dirty="0"/>
              <a:t>定时采集</a:t>
            </a:r>
            <a:endParaRPr lang="en-US" altLang="zh-CN" sz="2400" dirty="0"/>
          </a:p>
          <a:p>
            <a:pPr lvl="1"/>
            <a:r>
              <a:rPr lang="zh-CN" altLang="en-US" sz="2400" dirty="0"/>
              <a:t>手工触发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27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分布式数据库</a:t>
            </a:r>
            <a:endParaRPr lang="en-US" altLang="zh-CN" sz="3200" dirty="0"/>
          </a:p>
          <a:p>
            <a:pPr lvl="1"/>
            <a:r>
              <a:rPr lang="zh-CN" altLang="en-US" sz="3200" dirty="0"/>
              <a:t>海量数据：</a:t>
            </a:r>
            <a:r>
              <a:rPr lang="en-US" altLang="zh-CN" sz="3200" dirty="0"/>
              <a:t>PB</a:t>
            </a:r>
            <a:r>
              <a:rPr lang="zh-CN" altLang="en-US" sz="3200" dirty="0"/>
              <a:t>级别数据分析</a:t>
            </a:r>
            <a:endParaRPr lang="en-US" altLang="zh-CN" sz="3000" dirty="0"/>
          </a:p>
          <a:p>
            <a:r>
              <a:rPr lang="zh-CN" altLang="en-US" sz="3200" dirty="0"/>
              <a:t>离线分析</a:t>
            </a:r>
            <a:endParaRPr lang="en-US" altLang="zh-CN" sz="3200" dirty="0"/>
          </a:p>
          <a:p>
            <a:pPr lvl="1"/>
            <a:r>
              <a:rPr lang="zh-CN" altLang="en-US" sz="2800" dirty="0"/>
              <a:t>分布式计算：多个计算节点并行计算</a:t>
            </a:r>
            <a:endParaRPr lang="en-US" altLang="zh-CN" sz="2800" dirty="0"/>
          </a:p>
          <a:p>
            <a:r>
              <a:rPr lang="zh-CN" altLang="en-US" sz="3000" dirty="0"/>
              <a:t>商业智能</a:t>
            </a:r>
            <a:r>
              <a:rPr lang="en-US" altLang="zh-CN" sz="3000" dirty="0"/>
              <a:t>	</a:t>
            </a:r>
          </a:p>
          <a:p>
            <a:pPr lvl="1"/>
            <a:r>
              <a:rPr lang="zh-CN" altLang="en-US" sz="2800" dirty="0"/>
              <a:t>报表系统：生产报表、质检报表、自定义报表</a:t>
            </a:r>
            <a:endParaRPr lang="en-US" altLang="zh-CN" sz="2800" dirty="0"/>
          </a:p>
          <a:p>
            <a:pPr lvl="1"/>
            <a:r>
              <a:rPr lang="zh-CN" altLang="en-US" sz="2800" dirty="0"/>
              <a:t>多维分析：趋势分析、行为分析、数据挖掘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88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solidFill>
                  <a:srgbClr val="FF0000"/>
                </a:solidFill>
              </a:rPr>
              <a:t>实时联动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异常预警：从海量数据中发现异常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系统联动：预定义规则与特定事件联动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3200" dirty="0"/>
              <a:t>实时分析</a:t>
            </a:r>
            <a:endParaRPr lang="en-US" altLang="zh-CN" sz="3200" dirty="0"/>
          </a:p>
          <a:p>
            <a:pPr lvl="1"/>
            <a:r>
              <a:rPr lang="zh-CN" altLang="en-US" sz="2800" dirty="0"/>
              <a:t>实时分析：数秒内返回上亿行数据的分析</a:t>
            </a:r>
            <a:endParaRPr lang="en-US" altLang="zh-CN" sz="2800" dirty="0"/>
          </a:p>
          <a:p>
            <a:pPr lvl="1"/>
            <a:r>
              <a:rPr lang="zh-CN" altLang="en-US" sz="2800" dirty="0"/>
              <a:t>实时看板：生产进度，工艺参数</a:t>
            </a:r>
            <a:endParaRPr lang="en-US" altLang="zh-CN" sz="2800" dirty="0"/>
          </a:p>
          <a:p>
            <a:pPr lvl="1"/>
            <a:r>
              <a:rPr lang="zh-CN" altLang="en-US" sz="2800" dirty="0"/>
              <a:t>商业智能：热点分析，趋势关联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769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/>
              <a:t>分析报表</a:t>
            </a:r>
            <a:endParaRPr lang="en-US" altLang="zh-CN" sz="2800" dirty="0"/>
          </a:p>
          <a:p>
            <a:pPr lvl="1"/>
            <a:r>
              <a:rPr lang="zh-CN" altLang="en-US" sz="2400" dirty="0"/>
              <a:t>生产报表</a:t>
            </a:r>
            <a:endParaRPr lang="en-US" altLang="zh-CN" sz="2400" dirty="0"/>
          </a:p>
          <a:p>
            <a:pPr lvl="1"/>
            <a:r>
              <a:rPr lang="zh-CN" altLang="en-US" sz="2400" dirty="0"/>
              <a:t>多维分析</a:t>
            </a:r>
            <a:endParaRPr lang="en-US" altLang="zh-CN" sz="2400" dirty="0"/>
          </a:p>
          <a:p>
            <a:pPr lvl="1"/>
            <a:r>
              <a:rPr lang="zh-CN" altLang="en-US" sz="2400" dirty="0"/>
              <a:t>趋势预测</a:t>
            </a:r>
            <a:endParaRPr lang="en-US" altLang="zh-CN" sz="2400" dirty="0"/>
          </a:p>
          <a:p>
            <a:r>
              <a:rPr lang="zh-CN" altLang="en-US" sz="2800" dirty="0"/>
              <a:t>数据看板</a:t>
            </a:r>
            <a:endParaRPr lang="en-US" altLang="zh-CN" sz="2800" dirty="0"/>
          </a:p>
          <a:p>
            <a:pPr lvl="1"/>
            <a:r>
              <a:rPr lang="zh-CN" altLang="en-US" sz="2400" dirty="0"/>
              <a:t>生产进度</a:t>
            </a:r>
            <a:endParaRPr lang="en-US" altLang="zh-CN" sz="2400" dirty="0"/>
          </a:p>
          <a:p>
            <a:pPr lvl="1"/>
            <a:r>
              <a:rPr lang="zh-CN" altLang="en-US" sz="2400" dirty="0"/>
              <a:t>工艺参数</a:t>
            </a:r>
            <a:endParaRPr lang="en-US" altLang="zh-CN" sz="2400" dirty="0"/>
          </a:p>
          <a:p>
            <a:pPr lvl="1"/>
            <a:r>
              <a:rPr lang="zh-CN" altLang="en-US" sz="2400" dirty="0"/>
              <a:t>关键指标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800" dirty="0"/>
              <a:t>消息通知</a:t>
            </a:r>
            <a:endParaRPr lang="en-US" altLang="zh-CN" sz="2800" dirty="0"/>
          </a:p>
          <a:p>
            <a:pPr lvl="1"/>
            <a:r>
              <a:rPr lang="zh-CN" altLang="en-US" sz="2400" dirty="0"/>
              <a:t>短信通知</a:t>
            </a:r>
            <a:endParaRPr lang="en-US" altLang="zh-CN" sz="2400" dirty="0"/>
          </a:p>
          <a:p>
            <a:pPr lvl="1"/>
            <a:r>
              <a:rPr lang="zh-CN" altLang="en-US" sz="2400" dirty="0"/>
              <a:t>微信通知</a:t>
            </a:r>
            <a:endParaRPr lang="en-US" altLang="zh-CN" sz="2400" dirty="0"/>
          </a:p>
          <a:p>
            <a:pPr lvl="1"/>
            <a:r>
              <a:rPr lang="zh-CN" altLang="en-US" sz="2400" dirty="0"/>
              <a:t>电子邮件</a:t>
            </a:r>
            <a:endParaRPr lang="en-US" altLang="zh-CN" sz="2400" dirty="0"/>
          </a:p>
          <a:p>
            <a:r>
              <a:rPr lang="zh-CN" altLang="en-US" sz="2800" dirty="0"/>
              <a:t>开放</a:t>
            </a:r>
            <a:r>
              <a:rPr lang="en-US" altLang="zh-CN" sz="2800" dirty="0"/>
              <a:t>API</a:t>
            </a:r>
          </a:p>
          <a:p>
            <a:pPr lvl="1"/>
            <a:r>
              <a:rPr lang="zh-CN" altLang="en-US" sz="2400" dirty="0"/>
              <a:t>第三方应用读取数据</a:t>
            </a:r>
            <a:endParaRPr lang="en-US" altLang="zh-CN" sz="2400" dirty="0"/>
          </a:p>
          <a:p>
            <a:pPr lvl="1"/>
            <a:r>
              <a:rPr lang="zh-CN" altLang="en-US" sz="2400" dirty="0"/>
              <a:t>二次开发</a:t>
            </a:r>
            <a:endParaRPr lang="en-US" altLang="zh-CN" sz="2400" dirty="0"/>
          </a:p>
          <a:p>
            <a:pPr lvl="1"/>
            <a:r>
              <a:rPr lang="zh-CN" altLang="en-US" sz="2400" dirty="0"/>
              <a:t>编程接口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22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分布式计算系统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水平扩展</a:t>
            </a:r>
            <a:endParaRPr lang="en-US" altLang="zh-CN" sz="2800" dirty="0"/>
          </a:p>
          <a:p>
            <a:pPr lvl="1"/>
            <a:r>
              <a:rPr lang="zh-CN" altLang="en-US" sz="2400" dirty="0"/>
              <a:t>存储扩容</a:t>
            </a:r>
            <a:r>
              <a:rPr lang="en-US" altLang="zh-CN" sz="2400" dirty="0"/>
              <a:t>——</a:t>
            </a:r>
            <a:r>
              <a:rPr lang="zh-CN" altLang="en-US" sz="2400" dirty="0"/>
              <a:t>增加存储节点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计算扩容</a:t>
            </a:r>
            <a:r>
              <a:rPr lang="en-US" altLang="zh-CN" sz="2400" dirty="0"/>
              <a:t>——</a:t>
            </a:r>
            <a:r>
              <a:rPr lang="zh-CN" altLang="en-US" sz="2400" dirty="0"/>
              <a:t>增加计算节点</a:t>
            </a:r>
            <a:endParaRPr lang="en-US" altLang="zh-CN" sz="2400" dirty="0"/>
          </a:p>
          <a:p>
            <a:r>
              <a:rPr lang="zh-CN" altLang="en-US" sz="2800" dirty="0"/>
              <a:t>高可靠性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数据备份</a:t>
            </a:r>
            <a:r>
              <a:rPr lang="en-US" altLang="zh-CN" sz="2400" dirty="0"/>
              <a:t>——</a:t>
            </a:r>
            <a:r>
              <a:rPr lang="zh-CN" altLang="en-US" sz="2400" dirty="0"/>
              <a:t>分布式存储，每份数据存</a:t>
            </a:r>
            <a:r>
              <a:rPr lang="en-US" altLang="zh-CN" sz="2400" dirty="0"/>
              <a:t>3</a:t>
            </a:r>
            <a:r>
              <a:rPr lang="zh-CN" altLang="en-US" sz="2400" dirty="0"/>
              <a:t>份，硬盘损坏直接更换，数据不丢失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计算冗余</a:t>
            </a:r>
            <a:r>
              <a:rPr lang="en-US" altLang="zh-CN" sz="2400" dirty="0"/>
              <a:t>——</a:t>
            </a:r>
            <a:r>
              <a:rPr lang="zh-CN" altLang="en-US" sz="2400" dirty="0"/>
              <a:t>计算资源自动调配，节点故障后计算任务自动在其他节点上执行，无单点故障</a:t>
            </a:r>
          </a:p>
        </p:txBody>
      </p:sp>
    </p:spTree>
    <p:extLst>
      <p:ext uri="{BB962C8B-B14F-4D97-AF65-F5344CB8AC3E}">
        <p14:creationId xmlns:p14="http://schemas.microsoft.com/office/powerpoint/2010/main" val="66716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9102078" y="2689811"/>
            <a:ext cx="1193619" cy="162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规则库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实时联动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81000" y="1989000"/>
            <a:ext cx="4968032" cy="3736063"/>
            <a:chOff x="381000" y="1989000"/>
            <a:chExt cx="4968032" cy="3736063"/>
          </a:xfrm>
        </p:grpSpPr>
        <p:sp>
          <p:nvSpPr>
            <p:cNvPr id="4" name="矩形 3"/>
            <p:cNvSpPr/>
            <p:nvPr/>
          </p:nvSpPr>
          <p:spPr>
            <a:xfrm>
              <a:off x="458626" y="4754745"/>
              <a:ext cx="4812781" cy="894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数据采集系统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942642" y="3242423"/>
              <a:ext cx="2328765" cy="1405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实时分析系统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58626" y="3242424"/>
              <a:ext cx="2328765" cy="1405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离线分析系统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58626" y="2310918"/>
              <a:ext cx="4812780" cy="85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数据展现系统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81000" y="1989000"/>
              <a:ext cx="4968032" cy="3736063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>
                  <a:solidFill>
                    <a:schemeClr val="tx1"/>
                  </a:solidFill>
                </a:rPr>
                <a:t>大数据分析平台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72622" y="5357010"/>
              <a:ext cx="990414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JDBC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48516" y="5357010"/>
              <a:ext cx="981433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日志收集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37513" y="5357010"/>
              <a:ext cx="949629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实时</a:t>
              </a:r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15429" y="5350990"/>
              <a:ext cx="1073049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采集协议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37513" y="5072714"/>
              <a:ext cx="426053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数据队列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855884" y="4803496"/>
              <a:ext cx="3042167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订阅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分发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975677" y="4803496"/>
              <a:ext cx="223028" cy="7855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任务调度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09318" y="4405430"/>
              <a:ext cx="223919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分布式数据仓库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09318" y="3862052"/>
              <a:ext cx="1104150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数据挖掘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05991" y="3590362"/>
              <a:ext cx="2242524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商业智能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714292" y="3862052"/>
              <a:ext cx="1034223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机器学习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09318" y="4133741"/>
              <a:ext cx="223919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离线分析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05991" y="2609556"/>
              <a:ext cx="468353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权限控制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05992" y="2899870"/>
              <a:ext cx="957404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定制报表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613469" y="2891733"/>
              <a:ext cx="1173922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数据看板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106770" y="2893122"/>
              <a:ext cx="1091935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消息通知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937464" y="2891733"/>
              <a:ext cx="1022099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大屏展示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937464" y="2348354"/>
              <a:ext cx="2252064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开放</a:t>
              </a:r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79341" y="4405430"/>
              <a:ext cx="105005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实时计算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9341" y="4127154"/>
              <a:ext cx="1050058" cy="23287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实时分析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979341" y="3862051"/>
              <a:ext cx="1050058" cy="2287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趋势关联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79340" y="3590492"/>
              <a:ext cx="1050058" cy="22876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商业智能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156879" y="3586611"/>
              <a:ext cx="1050058" cy="10516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实时联动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7085999" y="4435327"/>
            <a:ext cx="4759926" cy="10375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输入适配器</a:t>
            </a:r>
          </a:p>
        </p:txBody>
      </p:sp>
      <p:sp>
        <p:nvSpPr>
          <p:cNvPr id="34" name="矩形 33"/>
          <p:cNvSpPr/>
          <p:nvPr/>
        </p:nvSpPr>
        <p:spPr>
          <a:xfrm>
            <a:off x="10371000" y="2681922"/>
            <a:ext cx="1474926" cy="162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规则定义</a:t>
            </a:r>
          </a:p>
        </p:txBody>
      </p:sp>
      <p:sp>
        <p:nvSpPr>
          <p:cNvPr id="35" name="矩形 34"/>
          <p:cNvSpPr/>
          <p:nvPr/>
        </p:nvSpPr>
        <p:spPr>
          <a:xfrm>
            <a:off x="7085999" y="2681923"/>
            <a:ext cx="1951727" cy="1629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智能引擎</a:t>
            </a:r>
          </a:p>
        </p:txBody>
      </p:sp>
      <p:sp>
        <p:nvSpPr>
          <p:cNvPr id="37" name="矩形 36"/>
          <p:cNvSpPr/>
          <p:nvPr/>
        </p:nvSpPr>
        <p:spPr>
          <a:xfrm>
            <a:off x="6175926" y="1228687"/>
            <a:ext cx="5759999" cy="43316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实时联动</a:t>
            </a:r>
          </a:p>
        </p:txBody>
      </p:sp>
      <p:sp>
        <p:nvSpPr>
          <p:cNvPr id="42" name="矩形 41"/>
          <p:cNvSpPr/>
          <p:nvPr/>
        </p:nvSpPr>
        <p:spPr>
          <a:xfrm>
            <a:off x="7210692" y="4803984"/>
            <a:ext cx="1704025" cy="585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r>
              <a:rPr lang="en-US" altLang="zh-CN" sz="1400" dirty="0"/>
              <a:t>/</a:t>
            </a:r>
            <a:r>
              <a:rPr lang="zh-CN" altLang="en-US" sz="1400" dirty="0"/>
              <a:t>事件转换</a:t>
            </a:r>
          </a:p>
        </p:txBody>
      </p:sp>
      <p:sp>
        <p:nvSpPr>
          <p:cNvPr id="46" name="矩形 45"/>
          <p:cNvSpPr/>
          <p:nvPr/>
        </p:nvSpPr>
        <p:spPr>
          <a:xfrm>
            <a:off x="7278012" y="3474000"/>
            <a:ext cx="1564924" cy="3426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时序状态引擎</a:t>
            </a:r>
          </a:p>
        </p:txBody>
      </p:sp>
      <p:sp>
        <p:nvSpPr>
          <p:cNvPr id="48" name="矩形 47"/>
          <p:cNvSpPr/>
          <p:nvPr/>
        </p:nvSpPr>
        <p:spPr>
          <a:xfrm>
            <a:off x="9213059" y="3121363"/>
            <a:ext cx="990507" cy="520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规则库</a:t>
            </a:r>
          </a:p>
        </p:txBody>
      </p:sp>
      <p:sp>
        <p:nvSpPr>
          <p:cNvPr id="57" name="矩形 56"/>
          <p:cNvSpPr/>
          <p:nvPr/>
        </p:nvSpPr>
        <p:spPr>
          <a:xfrm>
            <a:off x="10531636" y="3939589"/>
            <a:ext cx="1217451" cy="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编程接口</a:t>
            </a:r>
          </a:p>
        </p:txBody>
      </p:sp>
      <p:sp>
        <p:nvSpPr>
          <p:cNvPr id="59" name="矩形 58"/>
          <p:cNvSpPr/>
          <p:nvPr/>
        </p:nvSpPr>
        <p:spPr>
          <a:xfrm>
            <a:off x="10527255" y="3632226"/>
            <a:ext cx="1217451" cy="265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自定义规则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7085999" y="1601923"/>
            <a:ext cx="4759925" cy="992558"/>
            <a:chOff x="6265927" y="1601923"/>
            <a:chExt cx="5579998" cy="992558"/>
          </a:xfrm>
        </p:grpSpPr>
        <p:sp>
          <p:nvSpPr>
            <p:cNvPr id="36" name="矩形 35"/>
            <p:cNvSpPr/>
            <p:nvPr/>
          </p:nvSpPr>
          <p:spPr>
            <a:xfrm>
              <a:off x="6265927" y="1601923"/>
              <a:ext cx="5579998" cy="9925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联动适配器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6320843" y="2284761"/>
              <a:ext cx="1110026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Rest API</a:t>
              </a:r>
              <a:endParaRPr lang="zh-CN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604866" y="2275327"/>
              <a:ext cx="1361060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 Service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495631" y="2276938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SNMP</a:t>
              </a:r>
              <a:endParaRPr lang="zh-CN" altLang="en-US" sz="1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9139923" y="2275327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RPC</a:t>
              </a:r>
              <a:endParaRPr lang="zh-CN" altLang="en-US" sz="14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320843" y="1953021"/>
              <a:ext cx="1110026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SOAP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7604866" y="1960838"/>
              <a:ext cx="1361060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JSON</a:t>
              </a:r>
              <a:endParaRPr lang="zh-CN" altLang="en-US" sz="1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9139923" y="1950616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XML</a:t>
              </a:r>
              <a:endParaRPr lang="zh-CN" altLang="en-US" sz="1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10495631" y="1950616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OPC</a:t>
              </a:r>
              <a:endParaRPr lang="zh-CN" altLang="en-US" sz="14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0527255" y="3299623"/>
            <a:ext cx="1217451" cy="265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预定义规则</a:t>
            </a:r>
          </a:p>
        </p:txBody>
      </p:sp>
      <p:sp>
        <p:nvSpPr>
          <p:cNvPr id="67" name="矩形 66"/>
          <p:cNvSpPr/>
          <p:nvPr/>
        </p:nvSpPr>
        <p:spPr>
          <a:xfrm>
            <a:off x="9205159" y="3729590"/>
            <a:ext cx="998408" cy="4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程序库</a:t>
            </a:r>
          </a:p>
        </p:txBody>
      </p:sp>
      <p:sp>
        <p:nvSpPr>
          <p:cNvPr id="68" name="矩形 67"/>
          <p:cNvSpPr/>
          <p:nvPr/>
        </p:nvSpPr>
        <p:spPr>
          <a:xfrm>
            <a:off x="6321001" y="1601924"/>
            <a:ext cx="609027" cy="3870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日志系统</a:t>
            </a:r>
          </a:p>
        </p:txBody>
      </p:sp>
      <p:sp>
        <p:nvSpPr>
          <p:cNvPr id="69" name="矩形 68"/>
          <p:cNvSpPr/>
          <p:nvPr/>
        </p:nvSpPr>
        <p:spPr>
          <a:xfrm>
            <a:off x="8965927" y="4803984"/>
            <a:ext cx="1303854" cy="585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转换规则库</a:t>
            </a:r>
          </a:p>
        </p:txBody>
      </p:sp>
      <p:sp>
        <p:nvSpPr>
          <p:cNvPr id="70" name="矩形 69"/>
          <p:cNvSpPr/>
          <p:nvPr/>
        </p:nvSpPr>
        <p:spPr>
          <a:xfrm>
            <a:off x="10441745" y="4801331"/>
            <a:ext cx="1303854" cy="585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转换规则定义</a:t>
            </a:r>
          </a:p>
        </p:txBody>
      </p:sp>
      <p:sp>
        <p:nvSpPr>
          <p:cNvPr id="71" name="矩形 70"/>
          <p:cNvSpPr/>
          <p:nvPr/>
        </p:nvSpPr>
        <p:spPr>
          <a:xfrm>
            <a:off x="6265926" y="5725063"/>
            <a:ext cx="5579999" cy="103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数据采集系统</a:t>
            </a:r>
          </a:p>
        </p:txBody>
      </p:sp>
      <p:sp>
        <p:nvSpPr>
          <p:cNvPr id="72" name="矩形 71"/>
          <p:cNvSpPr/>
          <p:nvPr/>
        </p:nvSpPr>
        <p:spPr>
          <a:xfrm>
            <a:off x="6995778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521284" y="440640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186000" y="56354"/>
            <a:ext cx="5773920" cy="1077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第三方应用</a:t>
            </a:r>
          </a:p>
        </p:txBody>
      </p:sp>
      <p:sp>
        <p:nvSpPr>
          <p:cNvPr id="75" name="矩形 74"/>
          <p:cNvSpPr/>
          <p:nvPr/>
        </p:nvSpPr>
        <p:spPr>
          <a:xfrm>
            <a:off x="10004172" y="433322"/>
            <a:ext cx="1173196" cy="5865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5206937" y="1314000"/>
            <a:ext cx="889063" cy="225085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198705" y="4638307"/>
            <a:ext cx="977221" cy="92201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278012" y="3024000"/>
            <a:ext cx="1564924" cy="3764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复杂条件引擎</a:t>
            </a:r>
          </a:p>
        </p:txBody>
      </p:sp>
      <p:sp>
        <p:nvSpPr>
          <p:cNvPr id="82" name="矩形 81"/>
          <p:cNvSpPr/>
          <p:nvPr/>
        </p:nvSpPr>
        <p:spPr>
          <a:xfrm>
            <a:off x="7278012" y="3897455"/>
            <a:ext cx="1564924" cy="341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复合事件引擎</a:t>
            </a:r>
          </a:p>
        </p:txBody>
      </p:sp>
    </p:spTree>
    <p:extLst>
      <p:ext uri="{BB962C8B-B14F-4D97-AF65-F5344CB8AC3E}">
        <p14:creationId xmlns:p14="http://schemas.microsoft.com/office/powerpoint/2010/main" val="145256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实时联动</a:t>
            </a:r>
            <a:r>
              <a:rPr lang="en-US" altLang="zh-CN" dirty="0"/>
              <a:t>——</a:t>
            </a:r>
            <a:r>
              <a:rPr lang="zh-CN" altLang="en-US" dirty="0"/>
              <a:t>输入适配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支持多种数据源</a:t>
            </a:r>
            <a:endParaRPr lang="en-US" altLang="zh-CN" sz="2800" dirty="0"/>
          </a:p>
          <a:p>
            <a:pPr lvl="1"/>
            <a:r>
              <a:rPr lang="zh-CN" altLang="en-US" sz="2400" dirty="0"/>
              <a:t>大型数据库（</a:t>
            </a:r>
            <a:r>
              <a:rPr lang="en-US" altLang="zh-CN" sz="2400" dirty="0"/>
              <a:t>Oracle</a:t>
            </a:r>
            <a:r>
              <a:rPr lang="zh-CN" altLang="en-US" sz="2400" dirty="0"/>
              <a:t>、</a:t>
            </a:r>
            <a:r>
              <a:rPr lang="en-US" altLang="zh-CN" sz="2400" dirty="0"/>
              <a:t>MS SQL Server</a:t>
            </a:r>
            <a:r>
              <a:rPr lang="zh-CN" altLang="en-US" sz="2400" dirty="0"/>
              <a:t>、</a:t>
            </a:r>
            <a:r>
              <a:rPr lang="en-US" altLang="zh-CN" sz="2400" dirty="0"/>
              <a:t>MySQL</a:t>
            </a:r>
            <a:r>
              <a:rPr lang="zh-CN" altLang="en-US" sz="2400" dirty="0"/>
              <a:t>、</a:t>
            </a:r>
            <a:r>
              <a:rPr lang="en-US" altLang="zh-CN" sz="2400" dirty="0"/>
              <a:t>DB2……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小型数据库（</a:t>
            </a:r>
            <a:r>
              <a:rPr lang="en-US" altLang="zh-CN" sz="2400" dirty="0"/>
              <a:t>Access</a:t>
            </a:r>
            <a:r>
              <a:rPr lang="zh-CN" altLang="en-US" sz="2400" dirty="0"/>
              <a:t> 、</a:t>
            </a:r>
            <a:r>
              <a:rPr lang="en-US" altLang="zh-CN" sz="2400" dirty="0"/>
              <a:t>Excel 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Foxbase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sqlite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文件（</a:t>
            </a:r>
            <a:r>
              <a:rPr lang="en-US" altLang="zh-CN" sz="2400" dirty="0"/>
              <a:t>TXT</a:t>
            </a:r>
            <a:r>
              <a:rPr lang="zh-CN" altLang="en-US" sz="2400" dirty="0"/>
              <a:t>、</a:t>
            </a:r>
            <a:r>
              <a:rPr lang="en-US" altLang="zh-CN" sz="2400" dirty="0"/>
              <a:t>XML</a:t>
            </a:r>
            <a:r>
              <a:rPr lang="zh-CN" altLang="en-US" sz="2400" dirty="0"/>
              <a:t>、</a:t>
            </a:r>
            <a:r>
              <a:rPr lang="en-US" altLang="zh-CN" sz="2400" dirty="0"/>
              <a:t>JSON</a:t>
            </a:r>
            <a:r>
              <a:rPr lang="zh-CN" altLang="en-US" sz="2400" dirty="0"/>
              <a:t>）、日志</a:t>
            </a:r>
            <a:endParaRPr lang="en-US" altLang="zh-CN" sz="2400" dirty="0"/>
          </a:p>
          <a:p>
            <a:pPr lvl="1"/>
            <a:r>
              <a:rPr lang="zh-CN" altLang="en-US" sz="2400" dirty="0"/>
              <a:t>工业网关（</a:t>
            </a:r>
            <a:r>
              <a:rPr lang="en-US" altLang="zh-CN" sz="2400" dirty="0"/>
              <a:t>OPC</a:t>
            </a:r>
            <a:r>
              <a:rPr lang="zh-CN" altLang="en-US" sz="2400" dirty="0"/>
              <a:t>、</a:t>
            </a:r>
            <a:r>
              <a:rPr lang="en-US" altLang="zh-CN" sz="2400" dirty="0"/>
              <a:t>PLC</a:t>
            </a:r>
            <a:r>
              <a:rPr lang="zh-CN" altLang="en-US" sz="2400" dirty="0"/>
              <a:t>、</a:t>
            </a:r>
            <a:r>
              <a:rPr lang="en-US" altLang="zh-CN" sz="2400" dirty="0"/>
              <a:t>DCS</a:t>
            </a:r>
            <a:r>
              <a:rPr lang="zh-CN" altLang="en-US" sz="2400" dirty="0"/>
              <a:t>、</a:t>
            </a:r>
            <a:r>
              <a:rPr lang="en-US" altLang="zh-CN" sz="2400" dirty="0"/>
              <a:t>CAN Bus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DeviceNet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Profibus</a:t>
            </a:r>
            <a:r>
              <a:rPr lang="en-US" altLang="zh-CN" sz="2400" dirty="0"/>
              <a:t>……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en-US" altLang="zh-CN" sz="2400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68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实时联动</a:t>
            </a:r>
            <a:r>
              <a:rPr lang="en-US" altLang="zh-CN" dirty="0"/>
              <a:t>——</a:t>
            </a:r>
            <a:r>
              <a:rPr lang="zh-CN" altLang="en-US" dirty="0"/>
              <a:t>联动适配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支持多种联动接口</a:t>
            </a:r>
            <a:endParaRPr lang="en-US" altLang="zh-CN" sz="2800" dirty="0"/>
          </a:p>
          <a:p>
            <a:pPr lvl="1"/>
            <a:r>
              <a:rPr lang="en-US" altLang="zh-CN" sz="2400" dirty="0"/>
              <a:t>RPC</a:t>
            </a:r>
          </a:p>
          <a:p>
            <a:pPr lvl="1"/>
            <a:r>
              <a:rPr lang="en-US" altLang="zh-CN" sz="2400" dirty="0"/>
              <a:t>SOAP</a:t>
            </a:r>
          </a:p>
          <a:p>
            <a:pPr lvl="1"/>
            <a:r>
              <a:rPr lang="en-US" altLang="zh-CN" sz="2400" dirty="0"/>
              <a:t>XML</a:t>
            </a:r>
          </a:p>
          <a:p>
            <a:pPr lvl="1"/>
            <a:r>
              <a:rPr lang="en-US" altLang="zh-CN" sz="2400" dirty="0"/>
              <a:t>HTTP</a:t>
            </a:r>
          </a:p>
          <a:p>
            <a:pPr lvl="1"/>
            <a:r>
              <a:rPr lang="en-US" altLang="zh-CN" sz="2400" dirty="0" err="1"/>
              <a:t>WebService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RestAPI</a:t>
            </a:r>
            <a:endParaRPr lang="en-US" altLang="zh-CN" sz="2400" dirty="0"/>
          </a:p>
          <a:p>
            <a:pPr lvl="1"/>
            <a:r>
              <a:rPr lang="en-US" altLang="zh-CN" sz="2400" dirty="0"/>
              <a:t>SNMP</a:t>
            </a:r>
          </a:p>
          <a:p>
            <a:pPr lvl="1"/>
            <a:r>
              <a:rPr lang="en-US" altLang="zh-CN" sz="2400" dirty="0"/>
              <a:t>OPC</a:t>
            </a:r>
          </a:p>
          <a:p>
            <a:pPr lvl="1"/>
            <a:r>
              <a:rPr lang="en-US" altLang="zh-CN" sz="2400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8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解决什么问题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多系统联动</a:t>
            </a:r>
            <a:endParaRPr lang="en-US" altLang="zh-CN" sz="2800" dirty="0"/>
          </a:p>
          <a:p>
            <a:pPr lvl="1"/>
            <a:r>
              <a:rPr lang="zh-CN" altLang="en-US" sz="2400" dirty="0"/>
              <a:t>解决多系统相互隔离，搭建系统间联动的桥梁</a:t>
            </a:r>
            <a:endParaRPr lang="en-US" altLang="zh-CN" sz="2400" dirty="0"/>
          </a:p>
          <a:p>
            <a:r>
              <a:rPr lang="zh-CN" altLang="en-US" sz="2800" dirty="0"/>
              <a:t>业务扩展</a:t>
            </a:r>
            <a:endParaRPr lang="en-US" altLang="zh-CN" sz="2800" dirty="0"/>
          </a:p>
          <a:p>
            <a:pPr lvl="1"/>
            <a:r>
              <a:rPr lang="zh-CN" altLang="en-US" sz="2400" dirty="0"/>
              <a:t>不修改原系统前提下，按需增加业务逻辑功能</a:t>
            </a:r>
            <a:endParaRPr lang="en-US" altLang="zh-CN" sz="2400" dirty="0"/>
          </a:p>
          <a:p>
            <a:r>
              <a:rPr lang="zh-CN" altLang="en-US" sz="2800" dirty="0"/>
              <a:t>智能决策</a:t>
            </a:r>
            <a:endParaRPr lang="en-US" altLang="zh-CN" sz="2800" dirty="0"/>
          </a:p>
          <a:p>
            <a:pPr lvl="1"/>
            <a:r>
              <a:rPr lang="zh-CN" altLang="en-US" sz="2400" dirty="0"/>
              <a:t>联合分析多系统数据，并自动决策控制</a:t>
            </a:r>
          </a:p>
        </p:txBody>
      </p:sp>
    </p:spTree>
    <p:extLst>
      <p:ext uri="{BB962C8B-B14F-4D97-AF65-F5344CB8AC3E}">
        <p14:creationId xmlns:p14="http://schemas.microsoft.com/office/powerpoint/2010/main" val="37337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实时联动</a:t>
            </a:r>
            <a:r>
              <a:rPr lang="en-US" altLang="zh-CN" dirty="0"/>
              <a:t>——</a:t>
            </a:r>
            <a:r>
              <a:rPr lang="zh-CN" altLang="en-US" dirty="0"/>
              <a:t>智能引擎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支持多种智能引擎</a:t>
            </a:r>
            <a:endParaRPr lang="en-US" altLang="zh-CN" sz="3200" dirty="0"/>
          </a:p>
          <a:p>
            <a:pPr lvl="1"/>
            <a:r>
              <a:rPr lang="en-US" altLang="zh-CN" sz="2800" dirty="0"/>
              <a:t>CEP —— Complex Event Processing</a:t>
            </a:r>
          </a:p>
          <a:p>
            <a:pPr lvl="1"/>
            <a:r>
              <a:rPr lang="en-US" altLang="zh-CN" sz="2800" dirty="0"/>
              <a:t>ESP —— Event Stream Processing</a:t>
            </a:r>
          </a:p>
          <a:p>
            <a:pPr lvl="1"/>
            <a:r>
              <a:rPr lang="en-US" altLang="zh-CN" sz="2800" dirty="0"/>
              <a:t>EDA —— Event Driven Architecture</a:t>
            </a:r>
          </a:p>
          <a:p>
            <a:pPr lvl="1"/>
            <a:r>
              <a:rPr lang="en-US" altLang="zh-CN" sz="2800" dirty="0"/>
              <a:t>BRMS —— Business Rules Management Systems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000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实时联动</a:t>
            </a:r>
            <a:r>
              <a:rPr lang="en-US" altLang="zh-CN" dirty="0"/>
              <a:t>——</a:t>
            </a:r>
            <a:r>
              <a:rPr lang="zh-CN" altLang="en-US" dirty="0"/>
              <a:t>规则定义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多种规则定义方法</a:t>
            </a:r>
            <a:endParaRPr lang="en-US" altLang="zh-CN" sz="3200" dirty="0"/>
          </a:p>
          <a:p>
            <a:pPr lvl="1"/>
            <a:r>
              <a:rPr lang="zh-CN" altLang="en-US" sz="2800" dirty="0"/>
              <a:t>预定义规则 </a:t>
            </a:r>
            <a:r>
              <a:rPr lang="en-US" altLang="zh-CN" sz="2800" dirty="0"/>
              <a:t>—— </a:t>
            </a:r>
            <a:r>
              <a:rPr lang="zh-CN" altLang="en-US" sz="2800" dirty="0"/>
              <a:t>预先以编码方式固化到系统内部</a:t>
            </a:r>
            <a:endParaRPr lang="en-US" altLang="zh-CN" sz="2800" dirty="0"/>
          </a:p>
          <a:p>
            <a:pPr lvl="1"/>
            <a:r>
              <a:rPr lang="zh-CN" altLang="en-US" sz="2800" dirty="0"/>
              <a:t>自定义规则 </a:t>
            </a:r>
            <a:r>
              <a:rPr lang="en-US" altLang="zh-CN" sz="2800" dirty="0"/>
              <a:t>—— </a:t>
            </a:r>
            <a:r>
              <a:rPr lang="zh-CN" altLang="en-US" sz="2800" dirty="0"/>
              <a:t>提供多种自定义规则方法</a:t>
            </a:r>
            <a:endParaRPr lang="en-US" altLang="zh-CN" sz="2800" dirty="0"/>
          </a:p>
          <a:p>
            <a:pPr lvl="2"/>
            <a:r>
              <a:rPr lang="zh-CN" altLang="en-US" sz="2000" dirty="0"/>
              <a:t>决策表</a:t>
            </a:r>
            <a:endParaRPr lang="en-US" altLang="zh-CN" sz="2000" dirty="0"/>
          </a:p>
          <a:p>
            <a:pPr lvl="2"/>
            <a:r>
              <a:rPr lang="zh-CN" altLang="en-US" sz="2000" dirty="0"/>
              <a:t>规则定义语言</a:t>
            </a:r>
            <a:endParaRPr lang="en-US" altLang="zh-CN" sz="2000" dirty="0"/>
          </a:p>
          <a:p>
            <a:pPr lvl="2"/>
            <a:r>
              <a:rPr lang="zh-CN" altLang="en-US" sz="2000" dirty="0"/>
              <a:t>编程接口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1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智能联动中心开发计划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6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智能联动中心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开发计划</a:t>
            </a:r>
          </a:p>
        </p:txBody>
      </p:sp>
      <p:sp>
        <p:nvSpPr>
          <p:cNvPr id="4" name="矩形 3"/>
          <p:cNvSpPr/>
          <p:nvPr/>
        </p:nvSpPr>
        <p:spPr>
          <a:xfrm>
            <a:off x="415969" y="4728162"/>
            <a:ext cx="4716158" cy="8769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数据采集系统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2850115" y="3246202"/>
            <a:ext cx="2282012" cy="137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实时分析系统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415969" y="3246203"/>
            <a:ext cx="2282012" cy="1377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离线分析系统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415970" y="2333398"/>
            <a:ext cx="4716157" cy="83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数据展现系统</a:t>
            </a:r>
          </a:p>
        </p:txBody>
      </p:sp>
      <p:sp>
        <p:nvSpPr>
          <p:cNvPr id="8" name="矩形 7"/>
          <p:cNvSpPr/>
          <p:nvPr/>
        </p:nvSpPr>
        <p:spPr>
          <a:xfrm>
            <a:off x="339902" y="2017943"/>
            <a:ext cx="4868292" cy="366105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大数据分析平台</a:t>
            </a:r>
          </a:p>
        </p:txBody>
      </p:sp>
      <p:sp>
        <p:nvSpPr>
          <p:cNvPr id="9" name="矩形 8"/>
          <p:cNvSpPr/>
          <p:nvPr/>
        </p:nvSpPr>
        <p:spPr>
          <a:xfrm>
            <a:off x="1605593" y="5318336"/>
            <a:ext cx="970530" cy="228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JDBC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2659887" y="5318336"/>
            <a:ext cx="961730" cy="228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日志收集</a:t>
            </a:r>
          </a:p>
        </p:txBody>
      </p:sp>
      <p:sp>
        <p:nvSpPr>
          <p:cNvPr id="11" name="矩形 10"/>
          <p:cNvSpPr/>
          <p:nvPr/>
        </p:nvSpPr>
        <p:spPr>
          <a:xfrm>
            <a:off x="591265" y="5318336"/>
            <a:ext cx="930564" cy="228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705380" y="5312437"/>
            <a:ext cx="1051506" cy="228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采集协议</a:t>
            </a:r>
          </a:p>
        </p:txBody>
      </p:sp>
      <p:sp>
        <p:nvSpPr>
          <p:cNvPr id="13" name="矩形 12"/>
          <p:cNvSpPr/>
          <p:nvPr/>
        </p:nvSpPr>
        <p:spPr>
          <a:xfrm>
            <a:off x="591265" y="5039747"/>
            <a:ext cx="4175002" cy="228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数据队列</a:t>
            </a:r>
          </a:p>
        </p:txBody>
      </p:sp>
      <p:sp>
        <p:nvSpPr>
          <p:cNvPr id="14" name="矩形 13"/>
          <p:cNvSpPr/>
          <p:nvPr/>
        </p:nvSpPr>
        <p:spPr>
          <a:xfrm>
            <a:off x="1785176" y="4775935"/>
            <a:ext cx="2981092" cy="228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订阅</a:t>
            </a:r>
            <a:r>
              <a:rPr lang="en-US" altLang="zh-CN" sz="1400" dirty="0"/>
              <a:t>/</a:t>
            </a:r>
            <a:r>
              <a:rPr lang="zh-CN" altLang="en-US" sz="1400" dirty="0"/>
              <a:t>分发</a:t>
            </a:r>
          </a:p>
        </p:txBody>
      </p:sp>
      <p:sp>
        <p:nvSpPr>
          <p:cNvPr id="15" name="矩形 14"/>
          <p:cNvSpPr/>
          <p:nvPr/>
        </p:nvSpPr>
        <p:spPr>
          <a:xfrm>
            <a:off x="4842334" y="4775934"/>
            <a:ext cx="218551" cy="7697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任务调度</a:t>
            </a:r>
          </a:p>
        </p:txBody>
      </p:sp>
      <p:sp>
        <p:nvSpPr>
          <p:cNvPr id="16" name="矩形 15"/>
          <p:cNvSpPr/>
          <p:nvPr/>
        </p:nvSpPr>
        <p:spPr>
          <a:xfrm>
            <a:off x="465643" y="4385860"/>
            <a:ext cx="2194244" cy="228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分布式数据仓库</a:t>
            </a:r>
          </a:p>
        </p:txBody>
      </p:sp>
      <p:sp>
        <p:nvSpPr>
          <p:cNvPr id="17" name="矩形 16"/>
          <p:cNvSpPr/>
          <p:nvPr/>
        </p:nvSpPr>
        <p:spPr>
          <a:xfrm>
            <a:off x="465644" y="3853391"/>
            <a:ext cx="1081983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数据挖掘</a:t>
            </a:r>
          </a:p>
        </p:txBody>
      </p:sp>
      <p:sp>
        <p:nvSpPr>
          <p:cNvPr id="18" name="矩形 17"/>
          <p:cNvSpPr/>
          <p:nvPr/>
        </p:nvSpPr>
        <p:spPr>
          <a:xfrm>
            <a:off x="462384" y="3587156"/>
            <a:ext cx="2197503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19" name="矩形 18"/>
          <p:cNvSpPr/>
          <p:nvPr/>
        </p:nvSpPr>
        <p:spPr>
          <a:xfrm>
            <a:off x="1646427" y="3853391"/>
            <a:ext cx="1013459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机器学习</a:t>
            </a:r>
          </a:p>
        </p:txBody>
      </p:sp>
      <p:sp>
        <p:nvSpPr>
          <p:cNvPr id="20" name="矩形 19"/>
          <p:cNvSpPr/>
          <p:nvPr/>
        </p:nvSpPr>
        <p:spPr>
          <a:xfrm>
            <a:off x="465644" y="4119626"/>
            <a:ext cx="2194243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离线分析</a:t>
            </a:r>
          </a:p>
        </p:txBody>
      </p:sp>
      <p:sp>
        <p:nvSpPr>
          <p:cNvPr id="21" name="矩形 20"/>
          <p:cNvSpPr/>
          <p:nvPr/>
        </p:nvSpPr>
        <p:spPr>
          <a:xfrm>
            <a:off x="462384" y="2626041"/>
            <a:ext cx="4589510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权限控制</a:t>
            </a:r>
          </a:p>
        </p:txBody>
      </p:sp>
      <p:sp>
        <p:nvSpPr>
          <p:cNvPr id="22" name="矩形 21"/>
          <p:cNvSpPr/>
          <p:nvPr/>
        </p:nvSpPr>
        <p:spPr>
          <a:xfrm>
            <a:off x="462384" y="2910526"/>
            <a:ext cx="938183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定制报表</a:t>
            </a:r>
          </a:p>
        </p:txBody>
      </p:sp>
      <p:sp>
        <p:nvSpPr>
          <p:cNvPr id="23" name="矩形 22"/>
          <p:cNvSpPr/>
          <p:nvPr/>
        </p:nvSpPr>
        <p:spPr>
          <a:xfrm>
            <a:off x="1547627" y="2902552"/>
            <a:ext cx="1150354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数据看板</a:t>
            </a:r>
          </a:p>
        </p:txBody>
      </p:sp>
      <p:sp>
        <p:nvSpPr>
          <p:cNvPr id="24" name="矩形 23"/>
          <p:cNvSpPr/>
          <p:nvPr/>
        </p:nvSpPr>
        <p:spPr>
          <a:xfrm>
            <a:off x="3990872" y="2903914"/>
            <a:ext cx="1070013" cy="228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消息通知</a:t>
            </a:r>
          </a:p>
        </p:txBody>
      </p:sp>
      <p:sp>
        <p:nvSpPr>
          <p:cNvPr id="25" name="矩形 24"/>
          <p:cNvSpPr/>
          <p:nvPr/>
        </p:nvSpPr>
        <p:spPr>
          <a:xfrm>
            <a:off x="2845042" y="2902552"/>
            <a:ext cx="1001579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大屏展示</a:t>
            </a:r>
          </a:p>
        </p:txBody>
      </p:sp>
      <p:sp>
        <p:nvSpPr>
          <p:cNvPr id="26" name="矩形 25"/>
          <p:cNvSpPr/>
          <p:nvPr/>
        </p:nvSpPr>
        <p:spPr>
          <a:xfrm>
            <a:off x="2845042" y="2370083"/>
            <a:ext cx="2206851" cy="2282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开放</a:t>
            </a:r>
            <a:r>
              <a:rPr lang="en-US" altLang="zh-CN" sz="1400" dirty="0"/>
              <a:t>API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2886077" y="4385860"/>
            <a:ext cx="1028977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实时计算</a:t>
            </a:r>
          </a:p>
        </p:txBody>
      </p:sp>
      <p:sp>
        <p:nvSpPr>
          <p:cNvPr id="28" name="矩形 27"/>
          <p:cNvSpPr/>
          <p:nvPr/>
        </p:nvSpPr>
        <p:spPr>
          <a:xfrm>
            <a:off x="2886077" y="4113171"/>
            <a:ext cx="1028977" cy="2282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实时分析</a:t>
            </a:r>
          </a:p>
        </p:txBody>
      </p:sp>
      <p:sp>
        <p:nvSpPr>
          <p:cNvPr id="29" name="矩形 28"/>
          <p:cNvSpPr/>
          <p:nvPr/>
        </p:nvSpPr>
        <p:spPr>
          <a:xfrm>
            <a:off x="2886077" y="3853390"/>
            <a:ext cx="1028977" cy="2241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趋势关联</a:t>
            </a:r>
          </a:p>
        </p:txBody>
      </p:sp>
      <p:sp>
        <p:nvSpPr>
          <p:cNvPr id="30" name="矩形 29"/>
          <p:cNvSpPr/>
          <p:nvPr/>
        </p:nvSpPr>
        <p:spPr>
          <a:xfrm>
            <a:off x="2886077" y="3587283"/>
            <a:ext cx="1028977" cy="2241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商业智能</a:t>
            </a:r>
          </a:p>
        </p:txBody>
      </p:sp>
      <p:sp>
        <p:nvSpPr>
          <p:cNvPr id="31" name="矩形 30"/>
          <p:cNvSpPr/>
          <p:nvPr/>
        </p:nvSpPr>
        <p:spPr>
          <a:xfrm>
            <a:off x="4039975" y="3583480"/>
            <a:ext cx="1028977" cy="1030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事件联动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35730" y="5976942"/>
            <a:ext cx="1035000" cy="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需要开发</a:t>
            </a:r>
          </a:p>
        </p:txBody>
      </p:sp>
      <p:sp>
        <p:nvSpPr>
          <p:cNvPr id="33" name="矩形 32"/>
          <p:cNvSpPr/>
          <p:nvPr/>
        </p:nvSpPr>
        <p:spPr>
          <a:xfrm>
            <a:off x="1555818" y="5977049"/>
            <a:ext cx="993207" cy="27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暂不开发</a:t>
            </a: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5087855" y="2062677"/>
            <a:ext cx="1153220" cy="152080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068952" y="4614061"/>
            <a:ext cx="1252049" cy="169493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9202153" y="3450124"/>
            <a:ext cx="1193619" cy="162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规则库</a:t>
            </a:r>
          </a:p>
        </p:txBody>
      </p:sp>
      <p:sp>
        <p:nvSpPr>
          <p:cNvPr id="116" name="矩形 115"/>
          <p:cNvSpPr/>
          <p:nvPr/>
        </p:nvSpPr>
        <p:spPr>
          <a:xfrm>
            <a:off x="7186074" y="5195640"/>
            <a:ext cx="4759926" cy="10375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输入适配器</a:t>
            </a:r>
          </a:p>
        </p:txBody>
      </p:sp>
      <p:sp>
        <p:nvSpPr>
          <p:cNvPr id="117" name="矩形 116"/>
          <p:cNvSpPr/>
          <p:nvPr/>
        </p:nvSpPr>
        <p:spPr>
          <a:xfrm>
            <a:off x="10471075" y="3442235"/>
            <a:ext cx="1474926" cy="162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规则定义</a:t>
            </a:r>
          </a:p>
        </p:txBody>
      </p:sp>
      <p:sp>
        <p:nvSpPr>
          <p:cNvPr id="118" name="矩形 117"/>
          <p:cNvSpPr/>
          <p:nvPr/>
        </p:nvSpPr>
        <p:spPr>
          <a:xfrm>
            <a:off x="7186074" y="3442236"/>
            <a:ext cx="1951727" cy="1629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智能引擎</a:t>
            </a:r>
          </a:p>
        </p:txBody>
      </p:sp>
      <p:sp>
        <p:nvSpPr>
          <p:cNvPr id="119" name="矩形 118"/>
          <p:cNvSpPr/>
          <p:nvPr/>
        </p:nvSpPr>
        <p:spPr>
          <a:xfrm>
            <a:off x="6276001" y="1989000"/>
            <a:ext cx="5759999" cy="43316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事件联动系统</a:t>
            </a:r>
          </a:p>
        </p:txBody>
      </p:sp>
      <p:sp>
        <p:nvSpPr>
          <p:cNvPr id="120" name="矩形 119"/>
          <p:cNvSpPr/>
          <p:nvPr/>
        </p:nvSpPr>
        <p:spPr>
          <a:xfrm>
            <a:off x="7310767" y="5564297"/>
            <a:ext cx="1704025" cy="585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r>
              <a:rPr lang="en-US" altLang="zh-CN" sz="1400" dirty="0"/>
              <a:t>/</a:t>
            </a:r>
            <a:r>
              <a:rPr lang="zh-CN" altLang="en-US" sz="1400" dirty="0"/>
              <a:t>事件转换</a:t>
            </a:r>
          </a:p>
        </p:txBody>
      </p:sp>
      <p:sp>
        <p:nvSpPr>
          <p:cNvPr id="121" name="矩形 120"/>
          <p:cNvSpPr/>
          <p:nvPr/>
        </p:nvSpPr>
        <p:spPr>
          <a:xfrm>
            <a:off x="7378087" y="4234313"/>
            <a:ext cx="1564924" cy="3426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时序状态引擎</a:t>
            </a:r>
          </a:p>
        </p:txBody>
      </p:sp>
      <p:sp>
        <p:nvSpPr>
          <p:cNvPr id="122" name="矩形 121"/>
          <p:cNvSpPr/>
          <p:nvPr/>
        </p:nvSpPr>
        <p:spPr>
          <a:xfrm>
            <a:off x="9313134" y="3881676"/>
            <a:ext cx="990507" cy="520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规则库</a:t>
            </a:r>
          </a:p>
        </p:txBody>
      </p:sp>
      <p:sp>
        <p:nvSpPr>
          <p:cNvPr id="123" name="矩形 122"/>
          <p:cNvSpPr/>
          <p:nvPr/>
        </p:nvSpPr>
        <p:spPr>
          <a:xfrm>
            <a:off x="10631711" y="4699902"/>
            <a:ext cx="1217451" cy="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编程接口</a:t>
            </a:r>
          </a:p>
        </p:txBody>
      </p:sp>
      <p:sp>
        <p:nvSpPr>
          <p:cNvPr id="124" name="矩形 123"/>
          <p:cNvSpPr/>
          <p:nvPr/>
        </p:nvSpPr>
        <p:spPr>
          <a:xfrm>
            <a:off x="10627330" y="4392539"/>
            <a:ext cx="1217451" cy="265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自定义规则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7186074" y="2362236"/>
            <a:ext cx="4759925" cy="992558"/>
            <a:chOff x="6265927" y="1601923"/>
            <a:chExt cx="5579998" cy="992558"/>
          </a:xfrm>
        </p:grpSpPr>
        <p:sp>
          <p:nvSpPr>
            <p:cNvPr id="126" name="矩形 125"/>
            <p:cNvSpPr/>
            <p:nvPr/>
          </p:nvSpPr>
          <p:spPr>
            <a:xfrm>
              <a:off x="6265927" y="1601923"/>
              <a:ext cx="5579998" cy="9925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dirty="0"/>
                <a:t>联动适配器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6320843" y="2284761"/>
              <a:ext cx="1110026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Rest API</a:t>
              </a:r>
              <a:endParaRPr lang="zh-CN" altLang="en-US" sz="1400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7604866" y="2275327"/>
              <a:ext cx="1361060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 Service</a:t>
              </a:r>
              <a:endParaRPr lang="zh-CN" altLang="en-US" sz="140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495631" y="2276938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SNMP</a:t>
              </a:r>
              <a:endParaRPr lang="zh-CN" altLang="en-US" sz="1400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39923" y="2275327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RPC</a:t>
              </a:r>
              <a:endParaRPr lang="zh-CN" altLang="en-US" sz="1400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6320843" y="1953021"/>
              <a:ext cx="1110026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SOAP</a:t>
              </a:r>
              <a:endParaRPr lang="zh-CN" altLang="en-US" sz="1400" dirty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7604866" y="1960838"/>
              <a:ext cx="1361060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JSON</a:t>
              </a:r>
              <a:endParaRPr lang="zh-CN" altLang="en-US" sz="140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9139923" y="1950616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XML</a:t>
              </a:r>
              <a:endParaRPr lang="zh-CN" altLang="en-US" sz="1400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0495631" y="1950616"/>
              <a:ext cx="1185035" cy="27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OPC</a:t>
              </a:r>
              <a:endParaRPr lang="zh-CN" altLang="en-US" sz="1400" dirty="0"/>
            </a:p>
          </p:txBody>
        </p:sp>
      </p:grpSp>
      <p:sp>
        <p:nvSpPr>
          <p:cNvPr id="135" name="矩形 134"/>
          <p:cNvSpPr/>
          <p:nvPr/>
        </p:nvSpPr>
        <p:spPr>
          <a:xfrm>
            <a:off x="10627330" y="4059936"/>
            <a:ext cx="1217451" cy="265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预定义规则</a:t>
            </a:r>
          </a:p>
        </p:txBody>
      </p:sp>
      <p:sp>
        <p:nvSpPr>
          <p:cNvPr id="136" name="矩形 135"/>
          <p:cNvSpPr/>
          <p:nvPr/>
        </p:nvSpPr>
        <p:spPr>
          <a:xfrm>
            <a:off x="9305234" y="4489903"/>
            <a:ext cx="998408" cy="4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程序库</a:t>
            </a:r>
          </a:p>
        </p:txBody>
      </p:sp>
      <p:sp>
        <p:nvSpPr>
          <p:cNvPr id="137" name="矩形 136"/>
          <p:cNvSpPr/>
          <p:nvPr/>
        </p:nvSpPr>
        <p:spPr>
          <a:xfrm>
            <a:off x="6421076" y="2362237"/>
            <a:ext cx="609027" cy="38709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日志系统</a:t>
            </a:r>
          </a:p>
        </p:txBody>
      </p:sp>
      <p:sp>
        <p:nvSpPr>
          <p:cNvPr id="138" name="矩形 137"/>
          <p:cNvSpPr/>
          <p:nvPr/>
        </p:nvSpPr>
        <p:spPr>
          <a:xfrm>
            <a:off x="9066002" y="5564297"/>
            <a:ext cx="1303854" cy="585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转换规则库</a:t>
            </a:r>
          </a:p>
        </p:txBody>
      </p:sp>
      <p:sp>
        <p:nvSpPr>
          <p:cNvPr id="139" name="矩形 138"/>
          <p:cNvSpPr/>
          <p:nvPr/>
        </p:nvSpPr>
        <p:spPr>
          <a:xfrm>
            <a:off x="10541820" y="5561644"/>
            <a:ext cx="1303854" cy="5854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转换规则定义</a:t>
            </a:r>
          </a:p>
        </p:txBody>
      </p:sp>
      <p:sp>
        <p:nvSpPr>
          <p:cNvPr id="140" name="矩形 139"/>
          <p:cNvSpPr/>
          <p:nvPr/>
        </p:nvSpPr>
        <p:spPr>
          <a:xfrm>
            <a:off x="7378087" y="3784313"/>
            <a:ext cx="1564924" cy="3764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复杂条件引擎</a:t>
            </a:r>
          </a:p>
        </p:txBody>
      </p:sp>
      <p:sp>
        <p:nvSpPr>
          <p:cNvPr id="141" name="矩形 140"/>
          <p:cNvSpPr/>
          <p:nvPr/>
        </p:nvSpPr>
        <p:spPr>
          <a:xfrm>
            <a:off x="7378087" y="4657768"/>
            <a:ext cx="1564924" cy="3415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复合事件引擎</a:t>
            </a:r>
          </a:p>
        </p:txBody>
      </p:sp>
    </p:spTree>
    <p:extLst>
      <p:ext uri="{BB962C8B-B14F-4D97-AF65-F5344CB8AC3E}">
        <p14:creationId xmlns:p14="http://schemas.microsoft.com/office/powerpoint/2010/main" val="303407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智能联动中心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路线图</a:t>
            </a:r>
          </a:p>
        </p:txBody>
      </p:sp>
      <p:sp>
        <p:nvSpPr>
          <p:cNvPr id="4" name="燕尾形 3"/>
          <p:cNvSpPr/>
          <p:nvPr/>
        </p:nvSpPr>
        <p:spPr>
          <a:xfrm>
            <a:off x="336003" y="3429000"/>
            <a:ext cx="4320000" cy="990000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基础平台开发</a:t>
            </a:r>
          </a:p>
        </p:txBody>
      </p:sp>
      <p:sp>
        <p:nvSpPr>
          <p:cNvPr id="7" name="燕尾形 6"/>
          <p:cNvSpPr/>
          <p:nvPr/>
        </p:nvSpPr>
        <p:spPr>
          <a:xfrm>
            <a:off x="4161000" y="3429000"/>
            <a:ext cx="2424000" cy="99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规则引擎框架开发</a:t>
            </a:r>
          </a:p>
        </p:txBody>
      </p:sp>
      <p:sp>
        <p:nvSpPr>
          <p:cNvPr id="8" name="燕尾形 7"/>
          <p:cNvSpPr/>
          <p:nvPr/>
        </p:nvSpPr>
        <p:spPr>
          <a:xfrm>
            <a:off x="6096000" y="3433425"/>
            <a:ext cx="5760226" cy="99000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预定义规则迭代开发</a:t>
            </a:r>
          </a:p>
        </p:txBody>
      </p:sp>
      <p:sp>
        <p:nvSpPr>
          <p:cNvPr id="9" name="燕尾形 8"/>
          <p:cNvSpPr/>
          <p:nvPr/>
        </p:nvSpPr>
        <p:spPr>
          <a:xfrm>
            <a:off x="6096000" y="4603425"/>
            <a:ext cx="3600000" cy="99000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自定义规则界面开发</a:t>
            </a:r>
          </a:p>
        </p:txBody>
      </p:sp>
      <p:sp>
        <p:nvSpPr>
          <p:cNvPr id="10" name="燕尾形 9"/>
          <p:cNvSpPr/>
          <p:nvPr/>
        </p:nvSpPr>
        <p:spPr>
          <a:xfrm>
            <a:off x="9210676" y="4603425"/>
            <a:ext cx="2655000" cy="990000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开放编程接口开发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36003" y="2439000"/>
            <a:ext cx="1440000" cy="3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月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776003" y="2439000"/>
            <a:ext cx="1440000" cy="3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216003" y="2439000"/>
            <a:ext cx="1440000" cy="3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662227" y="2439000"/>
            <a:ext cx="1433775" cy="3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096001" y="2439000"/>
            <a:ext cx="1440001" cy="3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月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547924" y="2439000"/>
            <a:ext cx="1440001" cy="3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月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976000" y="2439000"/>
            <a:ext cx="1440001" cy="3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0416225" y="2439000"/>
            <a:ext cx="1440001" cy="3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146" y="1404000"/>
            <a:ext cx="997854" cy="101141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13681" y="5678172"/>
            <a:ext cx="265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-8</a:t>
            </a:r>
            <a:r>
              <a:rPr lang="zh-CN" altLang="en-US" dirty="0"/>
              <a:t>月人员需求：</a:t>
            </a:r>
            <a:endParaRPr lang="en-US" altLang="zh-CN" dirty="0"/>
          </a:p>
          <a:p>
            <a:r>
              <a:rPr lang="zh-CN" altLang="en-US" dirty="0"/>
              <a:t>开发 </a:t>
            </a:r>
            <a:r>
              <a:rPr lang="en-US" altLang="zh-CN" dirty="0"/>
              <a:t>- 12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zh-CN" altLang="en-US" dirty="0"/>
              <a:t>测试 </a:t>
            </a:r>
            <a:r>
              <a:rPr lang="en-US" altLang="zh-CN" dirty="0"/>
              <a:t>–   3</a:t>
            </a:r>
            <a:r>
              <a:rPr lang="zh-CN" altLang="en-US" dirty="0"/>
              <a:t>人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547924" y="5704497"/>
            <a:ext cx="265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-12</a:t>
            </a:r>
            <a:r>
              <a:rPr lang="zh-CN" altLang="en-US" dirty="0"/>
              <a:t>月人员需求：</a:t>
            </a:r>
            <a:endParaRPr lang="en-US" altLang="zh-CN" dirty="0"/>
          </a:p>
          <a:p>
            <a:r>
              <a:rPr lang="zh-CN" altLang="en-US" dirty="0"/>
              <a:t>开发 </a:t>
            </a:r>
            <a:r>
              <a:rPr lang="en-US" altLang="zh-CN" dirty="0"/>
              <a:t>- 18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zh-CN" altLang="en-US" dirty="0"/>
              <a:t>测试 </a:t>
            </a:r>
            <a:r>
              <a:rPr lang="en-US" altLang="zh-CN" dirty="0"/>
              <a:t>–   4</a:t>
            </a:r>
            <a:r>
              <a:rPr lang="zh-CN" altLang="en-US" dirty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169915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基础平台开发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任务分解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800">
                  <a:extLst>
                    <a:ext uri="{9D8B030D-6E8A-4147-A177-3AD203B41FA5}">
                      <a16:colId xmlns:a16="http://schemas.microsoft.com/office/drawing/2014/main" val="415785871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542765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3740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179042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929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4502337"/>
                    </a:ext>
                  </a:extLst>
                </a:gridCol>
                <a:gridCol w="3097800">
                  <a:extLst>
                    <a:ext uri="{9D8B030D-6E8A-4147-A177-3AD203B41FA5}">
                      <a16:colId xmlns:a16="http://schemas.microsoft.com/office/drawing/2014/main" val="329765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人员需求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1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离线系统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Hadoop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分布式数据库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数据抽取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抽取引擎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6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任务调度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2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数据队列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0.5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9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数据分发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0.5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1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实时系统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5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规则引擎框架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Drool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53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763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规则迭代开发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路线图</a:t>
            </a:r>
          </a:p>
        </p:txBody>
      </p:sp>
      <p:sp>
        <p:nvSpPr>
          <p:cNvPr id="4" name="矩形 3"/>
          <p:cNvSpPr/>
          <p:nvPr/>
        </p:nvSpPr>
        <p:spPr>
          <a:xfrm>
            <a:off x="516000" y="2178187"/>
            <a:ext cx="12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规则收集</a:t>
            </a:r>
          </a:p>
        </p:txBody>
      </p:sp>
      <p:sp>
        <p:nvSpPr>
          <p:cNvPr id="5" name="矩形 4"/>
          <p:cNvSpPr/>
          <p:nvPr/>
        </p:nvSpPr>
        <p:spPr>
          <a:xfrm>
            <a:off x="1776000" y="2710687"/>
            <a:ext cx="1260000" cy="35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输入适配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776000" y="1690688"/>
            <a:ext cx="2183846" cy="315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zh-CN" altLang="en-US" dirty="0"/>
              <a:t>月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940758" y="1690688"/>
            <a:ext cx="2155242" cy="315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月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096000" y="1690688"/>
            <a:ext cx="2159999" cy="315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256223" y="1690688"/>
            <a:ext cx="2155018" cy="315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  <p:sp>
        <p:nvSpPr>
          <p:cNvPr id="15" name="矩形 14"/>
          <p:cNvSpPr/>
          <p:nvPr/>
        </p:nvSpPr>
        <p:spPr>
          <a:xfrm>
            <a:off x="2237923" y="3255909"/>
            <a:ext cx="1260000" cy="35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引擎开发</a:t>
            </a:r>
          </a:p>
        </p:txBody>
      </p:sp>
      <p:sp>
        <p:nvSpPr>
          <p:cNvPr id="16" name="矩形 15"/>
          <p:cNvSpPr/>
          <p:nvPr/>
        </p:nvSpPr>
        <p:spPr>
          <a:xfrm>
            <a:off x="2699846" y="3789337"/>
            <a:ext cx="1260000" cy="35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规则库</a:t>
            </a:r>
          </a:p>
        </p:txBody>
      </p:sp>
      <p:sp>
        <p:nvSpPr>
          <p:cNvPr id="17" name="矩形 16"/>
          <p:cNvSpPr/>
          <p:nvPr/>
        </p:nvSpPr>
        <p:spPr>
          <a:xfrm>
            <a:off x="4386000" y="4865882"/>
            <a:ext cx="1260000" cy="35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内部测试</a:t>
            </a:r>
          </a:p>
        </p:txBody>
      </p:sp>
      <p:sp>
        <p:nvSpPr>
          <p:cNvPr id="18" name="矩形 17"/>
          <p:cNvSpPr/>
          <p:nvPr/>
        </p:nvSpPr>
        <p:spPr>
          <a:xfrm>
            <a:off x="4836000" y="5409000"/>
            <a:ext cx="1260000" cy="35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现场联调</a:t>
            </a:r>
          </a:p>
        </p:txBody>
      </p:sp>
      <p:sp>
        <p:nvSpPr>
          <p:cNvPr id="19" name="矩形 18"/>
          <p:cNvSpPr/>
          <p:nvPr/>
        </p:nvSpPr>
        <p:spPr>
          <a:xfrm>
            <a:off x="3940758" y="4322765"/>
            <a:ext cx="1260000" cy="35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联动适配</a:t>
            </a:r>
          </a:p>
        </p:txBody>
      </p:sp>
      <p:sp>
        <p:nvSpPr>
          <p:cNvPr id="21" name="矩形 20"/>
          <p:cNvSpPr/>
          <p:nvPr/>
        </p:nvSpPr>
        <p:spPr>
          <a:xfrm>
            <a:off x="2671242" y="2178187"/>
            <a:ext cx="12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规则收集</a:t>
            </a:r>
          </a:p>
        </p:txBody>
      </p:sp>
      <p:sp>
        <p:nvSpPr>
          <p:cNvPr id="22" name="矩形 21"/>
          <p:cNvSpPr/>
          <p:nvPr/>
        </p:nvSpPr>
        <p:spPr>
          <a:xfrm>
            <a:off x="3931242" y="2710687"/>
            <a:ext cx="1260000" cy="359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输入适配</a:t>
            </a:r>
          </a:p>
        </p:txBody>
      </p:sp>
      <p:sp>
        <p:nvSpPr>
          <p:cNvPr id="23" name="矩形 22"/>
          <p:cNvSpPr/>
          <p:nvPr/>
        </p:nvSpPr>
        <p:spPr>
          <a:xfrm>
            <a:off x="4393165" y="3255909"/>
            <a:ext cx="1260000" cy="359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引擎开发</a:t>
            </a:r>
          </a:p>
        </p:txBody>
      </p:sp>
      <p:sp>
        <p:nvSpPr>
          <p:cNvPr id="24" name="矩形 23"/>
          <p:cNvSpPr/>
          <p:nvPr/>
        </p:nvSpPr>
        <p:spPr>
          <a:xfrm>
            <a:off x="4855088" y="3789337"/>
            <a:ext cx="1260000" cy="359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规则库</a:t>
            </a:r>
          </a:p>
        </p:txBody>
      </p:sp>
      <p:sp>
        <p:nvSpPr>
          <p:cNvPr id="25" name="矩形 24"/>
          <p:cNvSpPr/>
          <p:nvPr/>
        </p:nvSpPr>
        <p:spPr>
          <a:xfrm>
            <a:off x="6541242" y="4865882"/>
            <a:ext cx="1260000" cy="359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内部测试</a:t>
            </a:r>
          </a:p>
        </p:txBody>
      </p:sp>
      <p:sp>
        <p:nvSpPr>
          <p:cNvPr id="26" name="矩形 25"/>
          <p:cNvSpPr/>
          <p:nvPr/>
        </p:nvSpPr>
        <p:spPr>
          <a:xfrm>
            <a:off x="6991242" y="5409000"/>
            <a:ext cx="1260000" cy="359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现场联调</a:t>
            </a:r>
          </a:p>
        </p:txBody>
      </p:sp>
      <p:sp>
        <p:nvSpPr>
          <p:cNvPr id="27" name="矩形 26"/>
          <p:cNvSpPr/>
          <p:nvPr/>
        </p:nvSpPr>
        <p:spPr>
          <a:xfrm>
            <a:off x="6096000" y="4322765"/>
            <a:ext cx="1260000" cy="359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联动适配</a:t>
            </a:r>
          </a:p>
        </p:txBody>
      </p:sp>
      <p:sp>
        <p:nvSpPr>
          <p:cNvPr id="28" name="矩形 27"/>
          <p:cNvSpPr/>
          <p:nvPr/>
        </p:nvSpPr>
        <p:spPr>
          <a:xfrm>
            <a:off x="4844925" y="2178187"/>
            <a:ext cx="126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规则收集</a:t>
            </a:r>
          </a:p>
        </p:txBody>
      </p:sp>
      <p:sp>
        <p:nvSpPr>
          <p:cNvPr id="29" name="矩形 28"/>
          <p:cNvSpPr/>
          <p:nvPr/>
        </p:nvSpPr>
        <p:spPr>
          <a:xfrm>
            <a:off x="6104925" y="2710687"/>
            <a:ext cx="1260000" cy="359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输入适配</a:t>
            </a:r>
          </a:p>
        </p:txBody>
      </p:sp>
      <p:sp>
        <p:nvSpPr>
          <p:cNvPr id="30" name="矩形 29"/>
          <p:cNvSpPr/>
          <p:nvPr/>
        </p:nvSpPr>
        <p:spPr>
          <a:xfrm>
            <a:off x="6566848" y="3255909"/>
            <a:ext cx="1260000" cy="359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引擎开发</a:t>
            </a:r>
          </a:p>
        </p:txBody>
      </p:sp>
      <p:sp>
        <p:nvSpPr>
          <p:cNvPr id="31" name="矩形 30"/>
          <p:cNvSpPr/>
          <p:nvPr/>
        </p:nvSpPr>
        <p:spPr>
          <a:xfrm>
            <a:off x="7028771" y="3789337"/>
            <a:ext cx="1260000" cy="359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规则库</a:t>
            </a:r>
          </a:p>
        </p:txBody>
      </p:sp>
      <p:sp>
        <p:nvSpPr>
          <p:cNvPr id="32" name="矩形 31"/>
          <p:cNvSpPr/>
          <p:nvPr/>
        </p:nvSpPr>
        <p:spPr>
          <a:xfrm>
            <a:off x="8714925" y="4865882"/>
            <a:ext cx="1260000" cy="359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内部测试</a:t>
            </a:r>
          </a:p>
        </p:txBody>
      </p:sp>
      <p:sp>
        <p:nvSpPr>
          <p:cNvPr id="33" name="矩形 32"/>
          <p:cNvSpPr/>
          <p:nvPr/>
        </p:nvSpPr>
        <p:spPr>
          <a:xfrm>
            <a:off x="9164925" y="5409000"/>
            <a:ext cx="1260000" cy="359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现场联调</a:t>
            </a:r>
          </a:p>
        </p:txBody>
      </p:sp>
      <p:sp>
        <p:nvSpPr>
          <p:cNvPr id="34" name="矩形 33"/>
          <p:cNvSpPr/>
          <p:nvPr/>
        </p:nvSpPr>
        <p:spPr>
          <a:xfrm>
            <a:off x="8269683" y="4322765"/>
            <a:ext cx="1260000" cy="359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联动适配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1776000" y="2005688"/>
            <a:ext cx="5400000" cy="42583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86850" y="2005688"/>
            <a:ext cx="5400000" cy="42583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82001" y="2019506"/>
            <a:ext cx="5400000" cy="42583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640150" y="6349395"/>
            <a:ext cx="171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预定义规则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801242" y="6319455"/>
            <a:ext cx="171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预定义规则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期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881850" y="6291636"/>
            <a:ext cx="171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预定义规则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期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936000" y="2019506"/>
            <a:ext cx="0" cy="42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776000" y="2049446"/>
            <a:ext cx="0" cy="42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115088" y="2019506"/>
            <a:ext cx="0" cy="42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251242" y="2019506"/>
            <a:ext cx="0" cy="42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0411241" y="2019506"/>
            <a:ext cx="0" cy="42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515999" y="1697597"/>
            <a:ext cx="1251751" cy="315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43154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规则迭代开发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任务分解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800">
                  <a:extLst>
                    <a:ext uri="{9D8B030D-6E8A-4147-A177-3AD203B41FA5}">
                      <a16:colId xmlns:a16="http://schemas.microsoft.com/office/drawing/2014/main" val="415785871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542765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03740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179042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929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14502337"/>
                    </a:ext>
                  </a:extLst>
                </a:gridCol>
                <a:gridCol w="3097800">
                  <a:extLst>
                    <a:ext uri="{9D8B030D-6E8A-4147-A177-3AD203B41FA5}">
                      <a16:colId xmlns:a16="http://schemas.microsoft.com/office/drawing/2014/main" val="329765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人员需求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1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预定义规则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预定义规则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预定义规则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6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预定义规则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6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自定义规则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规则引擎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0.5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2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0.5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9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编程接口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开放接口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0.5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1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0.5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5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49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数据展示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测试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3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6" y="964721"/>
            <a:ext cx="4883629" cy="48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9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如何解决问题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基于事件流的技术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将工业制造过程中大量的实时数据流看作不同类型的事件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分析事件间的关系，建立不同的事件关系序列库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利用过滤、关联、聚合等技术，从大量的简单业务事件中，提取出更加有用的，少量的，组合的复杂事件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实现从大量离散的工业数据流中，实时的识别出特定的规则逻辑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结合事件规则引擎，实现对复杂事件的实时响应，并实现自动联动控制</a:t>
            </a:r>
          </a:p>
        </p:txBody>
      </p:sp>
    </p:spTree>
    <p:extLst>
      <p:ext uri="{BB962C8B-B14F-4D97-AF65-F5344CB8AC3E}">
        <p14:creationId xmlns:p14="http://schemas.microsoft.com/office/powerpoint/2010/main" val="153712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智能联动中心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31678" y="2577601"/>
            <a:ext cx="4474589" cy="355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智能联动中心</a:t>
            </a:r>
          </a:p>
        </p:txBody>
      </p:sp>
      <p:sp>
        <p:nvSpPr>
          <p:cNvPr id="6" name="矩形 5"/>
          <p:cNvSpPr/>
          <p:nvPr/>
        </p:nvSpPr>
        <p:spPr>
          <a:xfrm>
            <a:off x="405744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776420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输出适配器</a:t>
            </a:r>
          </a:p>
        </p:txBody>
      </p:sp>
      <p:sp>
        <p:nvSpPr>
          <p:cNvPr id="8" name="矩形 7"/>
          <p:cNvSpPr/>
          <p:nvPr/>
        </p:nvSpPr>
        <p:spPr>
          <a:xfrm>
            <a:off x="5305165" y="3126996"/>
            <a:ext cx="1727615" cy="17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智能引擎</a:t>
            </a:r>
          </a:p>
        </p:txBody>
      </p:sp>
      <p:sp>
        <p:nvSpPr>
          <p:cNvPr id="9" name="矩形 8"/>
          <p:cNvSpPr/>
          <p:nvPr/>
        </p:nvSpPr>
        <p:spPr>
          <a:xfrm>
            <a:off x="4871607" y="5039948"/>
            <a:ext cx="2647686" cy="7016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规则库</a:t>
            </a:r>
          </a:p>
        </p:txBody>
      </p:sp>
      <p:sp>
        <p:nvSpPr>
          <p:cNvPr id="10" name="流程图: 磁盘 9"/>
          <p:cNvSpPr/>
          <p:nvPr/>
        </p:nvSpPr>
        <p:spPr>
          <a:xfrm>
            <a:off x="5060254" y="5397384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5690734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6306321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6921908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086232" y="4874468"/>
            <a:ext cx="273043" cy="3574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15" y="3601924"/>
            <a:ext cx="557117" cy="5571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7" y="3601923"/>
            <a:ext cx="557117" cy="5571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5" y="4159040"/>
            <a:ext cx="557117" cy="55711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721295" y="3101874"/>
            <a:ext cx="486513" cy="706306"/>
            <a:chOff x="4339409" y="1917669"/>
            <a:chExt cx="640081" cy="929252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3296" y="3731292"/>
            <a:ext cx="486513" cy="706306"/>
            <a:chOff x="4339409" y="1917669"/>
            <a:chExt cx="640081" cy="92925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99230" y="4363004"/>
            <a:ext cx="486513" cy="706306"/>
            <a:chOff x="4339409" y="1917669"/>
            <a:chExt cx="640081" cy="92925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3383" y="3249064"/>
            <a:ext cx="486513" cy="706306"/>
            <a:chOff x="4339409" y="1917669"/>
            <a:chExt cx="640081" cy="92925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2974" y="3921594"/>
            <a:ext cx="486513" cy="706306"/>
            <a:chOff x="4339409" y="1917669"/>
            <a:chExt cx="640081" cy="92925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pic>
        <p:nvPicPr>
          <p:cNvPr id="23" name="Picture 173" descr="3051s_selfo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58" y="5397383"/>
            <a:ext cx="409794" cy="65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6" descr="j01874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4901" y="3126996"/>
            <a:ext cx="1009875" cy="6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1" y="2589032"/>
            <a:ext cx="698400" cy="46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48" y="4447177"/>
            <a:ext cx="1016425" cy="65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8" y="3771693"/>
            <a:ext cx="698400" cy="5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27"/>
          <p:cNvSpPr txBox="1"/>
          <p:nvPr/>
        </p:nvSpPr>
        <p:spPr>
          <a:xfrm>
            <a:off x="1709449" y="231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监控数据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97281" y="3461562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生产系统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6834" y="4097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设备参数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23703" y="2846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物流信息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00997" y="5140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传感器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2310608" y="2759608"/>
            <a:ext cx="1599378" cy="333334"/>
          </a:xfrm>
          <a:custGeom>
            <a:avLst/>
            <a:gdLst>
              <a:gd name="connsiteX0" fmla="*/ 0 w 2104222"/>
              <a:gd name="connsiteY0" fmla="*/ 30927 h 438551"/>
              <a:gd name="connsiteX1" fmla="*/ 1277957 w 2104222"/>
              <a:gd name="connsiteY1" fmla="*/ 41944 h 438551"/>
              <a:gd name="connsiteX2" fmla="*/ 2104222 w 2104222"/>
              <a:gd name="connsiteY2" fmla="*/ 438551 h 43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222" h="438551">
                <a:moveTo>
                  <a:pt x="0" y="30927"/>
                </a:moveTo>
                <a:cubicBezTo>
                  <a:pt x="463626" y="2467"/>
                  <a:pt x="927253" y="-25993"/>
                  <a:pt x="1277957" y="41944"/>
                </a:cubicBezTo>
                <a:cubicBezTo>
                  <a:pt x="1628661" y="109881"/>
                  <a:pt x="1942641" y="357761"/>
                  <a:pt x="2104222" y="438551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260366" y="5378964"/>
            <a:ext cx="1657994" cy="430635"/>
          </a:xfrm>
          <a:custGeom>
            <a:avLst/>
            <a:gdLst>
              <a:gd name="connsiteX0" fmla="*/ 0 w 2181340"/>
              <a:gd name="connsiteY0" fmla="*/ 561860 h 566565"/>
              <a:gd name="connsiteX1" fmla="*/ 1608462 w 2181340"/>
              <a:gd name="connsiteY1" fmla="*/ 484742 h 566565"/>
              <a:gd name="connsiteX2" fmla="*/ 2181340 w 2181340"/>
              <a:gd name="connsiteY2" fmla="*/ 0 h 56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340" h="566565">
                <a:moveTo>
                  <a:pt x="0" y="561860"/>
                </a:moveTo>
                <a:cubicBezTo>
                  <a:pt x="622452" y="570122"/>
                  <a:pt x="1244905" y="578385"/>
                  <a:pt x="1608462" y="484742"/>
                </a:cubicBezTo>
                <a:cubicBezTo>
                  <a:pt x="1972019" y="391099"/>
                  <a:pt x="2052810" y="168925"/>
                  <a:pt x="2181340" y="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2358238" y="3885067"/>
            <a:ext cx="1551748" cy="660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326019" y="4615988"/>
            <a:ext cx="583967" cy="1272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49001" y="3321668"/>
            <a:ext cx="668612" cy="243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3320" y="2245596"/>
            <a:ext cx="371660" cy="4440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7858" y="2212969"/>
            <a:ext cx="564731" cy="4440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9235" y="3021470"/>
            <a:ext cx="699880" cy="64195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2357" y="5832222"/>
            <a:ext cx="1909374" cy="64807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33" y="3995240"/>
            <a:ext cx="1496822" cy="151179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988057" y="200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消息通知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101574" y="2819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监控告警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101574" y="372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自动控制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21462" y="5669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系统联动</a:t>
            </a: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8406268" y="2589032"/>
            <a:ext cx="581789" cy="5379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419586" y="3443296"/>
            <a:ext cx="815023" cy="42238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411508" y="4503365"/>
            <a:ext cx="576549" cy="794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437708" y="5231906"/>
            <a:ext cx="351921" cy="7180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61066" y="1862514"/>
            <a:ext cx="1076101" cy="350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数据来源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25577" y="1737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联动动作</a:t>
            </a:r>
          </a:p>
        </p:txBody>
      </p:sp>
    </p:spTree>
    <p:extLst>
      <p:ext uri="{BB962C8B-B14F-4D97-AF65-F5344CB8AC3E}">
        <p14:creationId xmlns:p14="http://schemas.microsoft.com/office/powerpoint/2010/main" val="60078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监控数据</a:t>
            </a:r>
            <a:endParaRPr lang="en-US" altLang="zh-CN" dirty="0"/>
          </a:p>
          <a:p>
            <a:pPr lvl="1"/>
            <a:r>
              <a:rPr lang="zh-CN" altLang="en-US" dirty="0"/>
              <a:t>非法闯入</a:t>
            </a:r>
            <a:endParaRPr lang="en-US" altLang="zh-CN" dirty="0"/>
          </a:p>
          <a:p>
            <a:pPr lvl="1"/>
            <a:r>
              <a:rPr lang="zh-CN" altLang="en-US" dirty="0"/>
              <a:t>环境异常</a:t>
            </a:r>
            <a:endParaRPr lang="en-US" altLang="zh-CN" dirty="0"/>
          </a:p>
          <a:p>
            <a:r>
              <a:rPr lang="zh-CN" altLang="en-US" dirty="0"/>
              <a:t>物流信息</a:t>
            </a:r>
            <a:endParaRPr lang="en-US" altLang="zh-CN" dirty="0"/>
          </a:p>
          <a:p>
            <a:pPr lvl="1"/>
            <a:r>
              <a:rPr lang="zh-CN" altLang="en-US" dirty="0"/>
              <a:t>物料流转</a:t>
            </a:r>
            <a:endParaRPr lang="en-US" altLang="zh-CN" dirty="0"/>
          </a:p>
          <a:p>
            <a:pPr lvl="1"/>
            <a:r>
              <a:rPr lang="zh-CN" altLang="en-US" dirty="0"/>
              <a:t>库存告警</a:t>
            </a:r>
            <a:endParaRPr lang="en-US" altLang="zh-CN" dirty="0"/>
          </a:p>
          <a:p>
            <a:r>
              <a:rPr lang="zh-CN" altLang="en-US" dirty="0"/>
              <a:t>生产系统</a:t>
            </a:r>
            <a:endParaRPr lang="en-US" altLang="zh-CN" dirty="0"/>
          </a:p>
          <a:p>
            <a:pPr lvl="1"/>
            <a:r>
              <a:rPr lang="en-US" altLang="zh-CN" dirty="0"/>
              <a:t>ERP</a:t>
            </a:r>
          </a:p>
          <a:p>
            <a:pPr lvl="1"/>
            <a:r>
              <a:rPr lang="en-US" altLang="zh-CN" dirty="0"/>
              <a:t>MES</a:t>
            </a:r>
          </a:p>
          <a:p>
            <a:pPr lvl="1"/>
            <a:r>
              <a:rPr lang="en-US" altLang="zh-CN" dirty="0"/>
              <a:t>TPM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设备参数</a:t>
            </a:r>
            <a:endParaRPr lang="en-US" altLang="zh-CN" dirty="0"/>
          </a:p>
          <a:p>
            <a:pPr lvl="1"/>
            <a:r>
              <a:rPr lang="zh-CN" altLang="en-US" dirty="0"/>
              <a:t>工业网关</a:t>
            </a:r>
            <a:endParaRPr lang="en-US" altLang="zh-CN" dirty="0"/>
          </a:p>
          <a:p>
            <a:pPr lvl="1"/>
            <a:r>
              <a:rPr lang="en-US" altLang="zh-CN" dirty="0"/>
              <a:t>PLC</a:t>
            </a:r>
          </a:p>
          <a:p>
            <a:pPr lvl="1"/>
            <a:r>
              <a:rPr lang="en-US" altLang="zh-CN" dirty="0"/>
              <a:t>OPC</a:t>
            </a:r>
          </a:p>
          <a:p>
            <a:pPr lvl="1"/>
            <a:r>
              <a:rPr lang="zh-CN" altLang="en-US" dirty="0"/>
              <a:t>工业总线</a:t>
            </a:r>
            <a:endParaRPr lang="en-US" altLang="zh-CN" dirty="0"/>
          </a:p>
          <a:p>
            <a:r>
              <a:rPr lang="zh-CN" altLang="en-US" dirty="0"/>
              <a:t>传感器</a:t>
            </a:r>
            <a:endParaRPr lang="en-US" altLang="zh-CN" dirty="0"/>
          </a:p>
          <a:p>
            <a:pPr lvl="1"/>
            <a:r>
              <a:rPr lang="zh-CN" altLang="en-US" dirty="0"/>
              <a:t>温度计</a:t>
            </a:r>
            <a:endParaRPr lang="en-US" altLang="zh-CN" dirty="0"/>
          </a:p>
          <a:p>
            <a:pPr lvl="1"/>
            <a:r>
              <a:rPr lang="zh-CN" altLang="en-US" dirty="0"/>
              <a:t>液位计</a:t>
            </a:r>
            <a:endParaRPr lang="en-US" altLang="zh-CN" dirty="0"/>
          </a:p>
          <a:p>
            <a:pPr lvl="1"/>
            <a:r>
              <a:rPr lang="zh-CN" altLang="en-US" dirty="0"/>
              <a:t>压力计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89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联动动作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消息通知</a:t>
            </a:r>
            <a:endParaRPr lang="en-US" altLang="zh-CN" dirty="0"/>
          </a:p>
          <a:p>
            <a:pPr lvl="1"/>
            <a:r>
              <a:rPr lang="zh-CN" altLang="en-US" dirty="0"/>
              <a:t>短信</a:t>
            </a:r>
            <a:endParaRPr lang="en-US" altLang="zh-CN" dirty="0"/>
          </a:p>
          <a:p>
            <a:pPr lvl="1"/>
            <a:r>
              <a:rPr lang="zh-CN" altLang="en-US" dirty="0"/>
              <a:t>微信</a:t>
            </a:r>
            <a:endParaRPr lang="en-US" altLang="zh-CN" dirty="0"/>
          </a:p>
          <a:p>
            <a:pPr lvl="1"/>
            <a:r>
              <a:rPr lang="zh-CN" altLang="en-US" dirty="0"/>
              <a:t>电子邮件</a:t>
            </a:r>
            <a:endParaRPr lang="en-US" altLang="zh-CN" dirty="0"/>
          </a:p>
          <a:p>
            <a:r>
              <a:rPr lang="zh-CN" altLang="en-US" dirty="0"/>
              <a:t>监控告警</a:t>
            </a:r>
            <a:endParaRPr lang="en-US" altLang="zh-CN" dirty="0"/>
          </a:p>
          <a:p>
            <a:pPr lvl="1"/>
            <a:r>
              <a:rPr lang="zh-CN" altLang="en-US" dirty="0"/>
              <a:t>视觉告警</a:t>
            </a:r>
            <a:endParaRPr lang="en-US" altLang="zh-CN" dirty="0"/>
          </a:p>
          <a:p>
            <a:pPr lvl="1"/>
            <a:r>
              <a:rPr lang="zh-CN" altLang="en-US" dirty="0"/>
              <a:t>声音告警</a:t>
            </a:r>
            <a:endParaRPr lang="en-US" altLang="zh-CN" dirty="0"/>
          </a:p>
          <a:p>
            <a:pPr lvl="1"/>
            <a:r>
              <a:rPr lang="zh-CN" altLang="en-US" dirty="0"/>
              <a:t>实时数据监控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自动控制</a:t>
            </a:r>
            <a:endParaRPr lang="en-US" altLang="zh-CN" dirty="0"/>
          </a:p>
          <a:p>
            <a:pPr lvl="1"/>
            <a:r>
              <a:rPr lang="zh-CN" altLang="en-US" dirty="0"/>
              <a:t>自动停机</a:t>
            </a:r>
            <a:endParaRPr lang="en-US" altLang="zh-CN" dirty="0"/>
          </a:p>
          <a:p>
            <a:pPr lvl="1"/>
            <a:r>
              <a:rPr lang="zh-CN" altLang="en-US" dirty="0"/>
              <a:t>产能控制</a:t>
            </a:r>
            <a:endParaRPr lang="en-US" altLang="zh-CN" dirty="0"/>
          </a:p>
          <a:p>
            <a:pPr lvl="1"/>
            <a:r>
              <a:rPr lang="zh-CN" altLang="en-US" dirty="0"/>
              <a:t>能耗管理</a:t>
            </a:r>
            <a:endParaRPr lang="en-US" altLang="zh-CN" dirty="0"/>
          </a:p>
          <a:p>
            <a:r>
              <a:rPr lang="zh-CN" altLang="en-US" dirty="0"/>
              <a:t>系统联动</a:t>
            </a:r>
            <a:endParaRPr lang="en-US" altLang="zh-CN" dirty="0"/>
          </a:p>
          <a:p>
            <a:pPr lvl="1"/>
            <a:r>
              <a:rPr lang="zh-CN" altLang="en-US" dirty="0"/>
              <a:t>生产系统</a:t>
            </a:r>
            <a:endParaRPr lang="en-US" altLang="zh-CN" dirty="0"/>
          </a:p>
          <a:p>
            <a:pPr lvl="1"/>
            <a:r>
              <a:rPr lang="zh-CN" altLang="en-US" dirty="0"/>
              <a:t>办公系统</a:t>
            </a:r>
            <a:endParaRPr lang="en-US" altLang="zh-CN" dirty="0"/>
          </a:p>
          <a:p>
            <a:pPr lvl="1"/>
            <a:r>
              <a:rPr lang="zh-CN" altLang="en-US" dirty="0"/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271896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复杂条件引擎</a:t>
            </a:r>
            <a:r>
              <a:rPr lang="en-US" altLang="zh-CN" sz="3200" dirty="0"/>
              <a:t>——</a:t>
            </a:r>
            <a:r>
              <a:rPr lang="zh-CN" altLang="en-US" sz="2800" dirty="0"/>
              <a:t>多数据源组合判断条触发</a:t>
            </a:r>
            <a:endParaRPr lang="en-US" altLang="zh-CN" sz="2800" dirty="0"/>
          </a:p>
          <a:p>
            <a:pPr lvl="1"/>
            <a:r>
              <a:rPr lang="zh-CN" altLang="en-US" sz="2600" dirty="0"/>
              <a:t>室温超过</a:t>
            </a:r>
            <a:r>
              <a:rPr lang="en-US" altLang="zh-CN" sz="2600" dirty="0"/>
              <a:t>30</a:t>
            </a:r>
            <a:r>
              <a:rPr lang="zh-CN" altLang="en-US" sz="2400" dirty="0"/>
              <a:t> ℃ </a:t>
            </a:r>
            <a:r>
              <a:rPr lang="zh-CN" altLang="en-US" sz="2600" dirty="0"/>
              <a:t>，时间在</a:t>
            </a:r>
            <a:r>
              <a:rPr lang="en-US" altLang="zh-CN" sz="2600" dirty="0"/>
              <a:t>8:00-17:00</a:t>
            </a:r>
            <a:r>
              <a:rPr lang="zh-CN" altLang="en-US" sz="2600" dirty="0"/>
              <a:t>间，则启动机房空调</a:t>
            </a:r>
            <a:endParaRPr lang="en-US" altLang="zh-CN" sz="2600" dirty="0"/>
          </a:p>
          <a:p>
            <a:r>
              <a:rPr lang="zh-CN" altLang="en-US" sz="3200" dirty="0"/>
              <a:t>时序状态引擎</a:t>
            </a:r>
            <a:r>
              <a:rPr lang="en-US" altLang="zh-CN" sz="3200" dirty="0"/>
              <a:t>——</a:t>
            </a:r>
            <a:r>
              <a:rPr lang="zh-CN" altLang="en-US" sz="3200" dirty="0"/>
              <a:t>单数据源时序状态组合触发</a:t>
            </a:r>
            <a:endParaRPr lang="en-US" altLang="zh-CN" sz="3200" dirty="0"/>
          </a:p>
          <a:p>
            <a:pPr lvl="1"/>
            <a:r>
              <a:rPr lang="zh-CN" altLang="en-US" sz="2800" dirty="0"/>
              <a:t>连续</a:t>
            </a:r>
            <a:r>
              <a:rPr lang="en-US" altLang="zh-CN" sz="2800" dirty="0"/>
              <a:t>5</a:t>
            </a:r>
            <a:r>
              <a:rPr lang="zh-CN" altLang="en-US" sz="2800" dirty="0"/>
              <a:t>天平均气温超过</a:t>
            </a:r>
            <a:r>
              <a:rPr lang="en-US" altLang="zh-CN" sz="2800" dirty="0"/>
              <a:t>28</a:t>
            </a:r>
            <a:r>
              <a:rPr lang="zh-CN" altLang="en-US" sz="2800" dirty="0"/>
              <a:t>℃，则启动中央空调</a:t>
            </a:r>
            <a:endParaRPr lang="en-US" altLang="zh-CN" sz="2800" dirty="0"/>
          </a:p>
          <a:p>
            <a:r>
              <a:rPr lang="zh-CN" altLang="en-US" sz="3200" dirty="0"/>
              <a:t>复合事件引擎</a:t>
            </a:r>
            <a:r>
              <a:rPr lang="en-US" altLang="zh-CN" sz="3200" dirty="0"/>
              <a:t>——</a:t>
            </a:r>
            <a:r>
              <a:rPr lang="zh-CN" altLang="en-US" sz="3200" dirty="0"/>
              <a:t>多种触发组合触发</a:t>
            </a:r>
            <a:endParaRPr lang="en-US" altLang="zh-CN" sz="3200" dirty="0"/>
          </a:p>
          <a:p>
            <a:pPr lvl="1"/>
            <a:r>
              <a:rPr lang="zh-CN" altLang="en-US" sz="2800" dirty="0"/>
              <a:t>启动机房空调且启动中央空调，则启动备用电源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8875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预定义规则</a:t>
            </a:r>
            <a:endParaRPr lang="en-US" altLang="zh-CN" sz="2800" dirty="0"/>
          </a:p>
          <a:p>
            <a:pPr lvl="1"/>
            <a:r>
              <a:rPr lang="zh-CN" altLang="en-US" sz="2400" dirty="0"/>
              <a:t>常用需求预先编码内置</a:t>
            </a:r>
            <a:endParaRPr lang="en-US" altLang="zh-CN" sz="2400" dirty="0"/>
          </a:p>
          <a:p>
            <a:r>
              <a:rPr lang="zh-CN" altLang="en-US" sz="2800" dirty="0"/>
              <a:t>自定义规则</a:t>
            </a:r>
            <a:endParaRPr lang="en-US" altLang="zh-CN" sz="2800" dirty="0"/>
          </a:p>
          <a:p>
            <a:pPr lvl="1"/>
            <a:r>
              <a:rPr lang="zh-CN" altLang="en-US" sz="2400" dirty="0"/>
              <a:t>临时规则</a:t>
            </a:r>
            <a:endParaRPr lang="en-US" altLang="zh-CN" sz="2400" dirty="0"/>
          </a:p>
          <a:p>
            <a:pPr lvl="1"/>
            <a:r>
              <a:rPr lang="zh-CN" altLang="en-US" sz="2400" dirty="0"/>
              <a:t>按需定制</a:t>
            </a:r>
          </a:p>
        </p:txBody>
      </p:sp>
    </p:spTree>
    <p:extLst>
      <p:ext uri="{BB962C8B-B14F-4D97-AF65-F5344CB8AC3E}">
        <p14:creationId xmlns:p14="http://schemas.microsoft.com/office/powerpoint/2010/main" val="260872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二次开发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开放</a:t>
            </a:r>
            <a:r>
              <a:rPr lang="en-US" altLang="zh-CN" sz="2800" dirty="0"/>
              <a:t>API</a:t>
            </a:r>
          </a:p>
          <a:p>
            <a:pPr lvl="1"/>
            <a:r>
              <a:rPr lang="zh-CN" altLang="en-US" sz="2400" dirty="0"/>
              <a:t>开发接口</a:t>
            </a:r>
            <a:endParaRPr lang="en-US" altLang="zh-CN" sz="2400" dirty="0"/>
          </a:p>
          <a:p>
            <a:pPr lvl="1"/>
            <a:r>
              <a:rPr lang="en-US" altLang="zh-CN" sz="2400" dirty="0"/>
              <a:t>SDK</a:t>
            </a:r>
          </a:p>
          <a:p>
            <a:pPr lvl="1"/>
            <a:r>
              <a:rPr lang="zh-CN" altLang="en-US" sz="2400" dirty="0"/>
              <a:t>开发文档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安全认证</a:t>
            </a:r>
          </a:p>
        </p:txBody>
      </p:sp>
    </p:spTree>
    <p:extLst>
      <p:ext uri="{BB962C8B-B14F-4D97-AF65-F5344CB8AC3E}">
        <p14:creationId xmlns:p14="http://schemas.microsoft.com/office/powerpoint/2010/main" val="38932739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</TotalTime>
  <Words>1417</Words>
  <Application>Microsoft Office PowerPoint</Application>
  <PresentationFormat>宽屏</PresentationFormat>
  <Paragraphs>443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回顾</vt:lpstr>
      <vt:lpstr>智能联动中心</vt:lpstr>
      <vt:lpstr>解决什么问题</vt:lpstr>
      <vt:lpstr>如何解决问题</vt:lpstr>
      <vt:lpstr>智能联动中心</vt:lpstr>
      <vt:lpstr>数据来源</vt:lpstr>
      <vt:lpstr>联动动作</vt:lpstr>
      <vt:lpstr>智能引擎</vt:lpstr>
      <vt:lpstr>规则定义</vt:lpstr>
      <vt:lpstr>二次开发</vt:lpstr>
      <vt:lpstr>基于大数据分析平台的智能联动中心</vt:lpstr>
      <vt:lpstr>PowerPoint 演示文稿</vt:lpstr>
      <vt:lpstr>数据采集系统</vt:lpstr>
      <vt:lpstr>离线分析系统</vt:lpstr>
      <vt:lpstr>实时分析系统</vt:lpstr>
      <vt:lpstr>数据展现系统</vt:lpstr>
      <vt:lpstr>分布式计算系统</vt:lpstr>
      <vt:lpstr>实时联动</vt:lpstr>
      <vt:lpstr>实时联动——输入适配</vt:lpstr>
      <vt:lpstr>实时联动——联动适配</vt:lpstr>
      <vt:lpstr>实时联动——智能引擎</vt:lpstr>
      <vt:lpstr>实时联动——规则定义</vt:lpstr>
      <vt:lpstr>智能联动中心开发计划</vt:lpstr>
      <vt:lpstr>智能联动中心——开发计划</vt:lpstr>
      <vt:lpstr>智能联动中心——路线图</vt:lpstr>
      <vt:lpstr>基础平台开发——任务分解</vt:lpstr>
      <vt:lpstr>规则迭代开发——路线图</vt:lpstr>
      <vt:lpstr>规则迭代开发——任务分解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陈曦</dc:creator>
  <cp:lastModifiedBy>tdn073</cp:lastModifiedBy>
  <cp:revision>35</cp:revision>
  <dcterms:created xsi:type="dcterms:W3CDTF">2016-05-07T11:36:52Z</dcterms:created>
  <dcterms:modified xsi:type="dcterms:W3CDTF">2016-05-19T08:26:30Z</dcterms:modified>
</cp:coreProperties>
</file>