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5"/>
  </p:notesMasterIdLst>
  <p:sldIdLst>
    <p:sldId id="318" r:id="rId2"/>
    <p:sldId id="319" r:id="rId3"/>
    <p:sldId id="320" r:id="rId4"/>
    <p:sldId id="326" r:id="rId5"/>
    <p:sldId id="321" r:id="rId6"/>
    <p:sldId id="322" r:id="rId7"/>
    <p:sldId id="323" r:id="rId8"/>
    <p:sldId id="324" r:id="rId9"/>
    <p:sldId id="331" r:id="rId10"/>
    <p:sldId id="325" r:id="rId11"/>
    <p:sldId id="327" r:id="rId12"/>
    <p:sldId id="330" r:id="rId13"/>
    <p:sldId id="328" r:id="rId14"/>
    <p:sldId id="329" r:id="rId15"/>
    <p:sldId id="332" r:id="rId16"/>
    <p:sldId id="333" r:id="rId17"/>
    <p:sldId id="334" r:id="rId18"/>
    <p:sldId id="335" r:id="rId19"/>
    <p:sldId id="338" r:id="rId20"/>
    <p:sldId id="339" r:id="rId21"/>
    <p:sldId id="336" r:id="rId22"/>
    <p:sldId id="337" r:id="rId23"/>
    <p:sldId id="340" r:id="rId24"/>
  </p:sldIdLst>
  <p:sldSz cx="9118600" cy="6819900"/>
  <p:notesSz cx="9118600" cy="6819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o lei" initials="h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56875"/>
  </p:normalViewPr>
  <p:slideViewPr>
    <p:cSldViewPr>
      <p:cViewPr varScale="1">
        <p:scale>
          <a:sx n="51" d="100"/>
          <a:sy n="51" d="100"/>
        </p:scale>
        <p:origin x="2872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-101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51288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65725" y="0"/>
            <a:ext cx="3951288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FBBD3-420B-694E-8D78-20CE185DB8E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1013" y="852488"/>
            <a:ext cx="3076575" cy="2301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1225" y="3281363"/>
            <a:ext cx="7296150" cy="2686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78588"/>
            <a:ext cx="3951288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65725" y="6478588"/>
            <a:ext cx="3951288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81538-AF89-F84E-AB2A-0EEC0ED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05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81538-AF89-F84E-AB2A-0EEC0EDF4A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0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读入数据转成矩阵</a:t>
            </a:r>
            <a:endParaRPr lang="en-US" altLang="zh-CN" dirty="0" smtClean="0"/>
          </a:p>
          <a:p>
            <a:r>
              <a:rPr lang="en-US" altLang="zh-CN" dirty="0" smtClean="0"/>
              <a:t>Import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kNN</a:t>
            </a:r>
          </a:p>
          <a:p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numpy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import</a:t>
            </a:r>
            <a:r>
              <a:rPr lang="zh-CN" altLang="en-US" baseline="0" dirty="0" smtClean="0"/>
              <a:t> *</a:t>
            </a:r>
            <a:endParaRPr lang="en-US" altLang="zh-CN" dirty="0" smtClean="0"/>
          </a:p>
          <a:p>
            <a:r>
              <a:rPr lang="en-US" altLang="zh-CN" dirty="0" err="1" smtClean="0"/>
              <a:t>datingDataMat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datingLabels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kNN.file2matrix(‘</a:t>
            </a:r>
            <a:r>
              <a:rPr lang="en-US" altLang="zh-CN" dirty="0" err="1" smtClean="0"/>
              <a:t>datingTestSet.txt</a:t>
            </a:r>
            <a:r>
              <a:rPr lang="en-US" altLang="zh-CN" dirty="0" smtClean="0"/>
              <a:t>’)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Matplotlib</a:t>
            </a:r>
            <a:r>
              <a:rPr lang="zh-CN" altLang="en-US" dirty="0" smtClean="0"/>
              <a:t>查看散列图</a:t>
            </a:r>
            <a:endParaRPr lang="en-US" altLang="zh-CN" dirty="0" smtClean="0"/>
          </a:p>
          <a:p>
            <a:r>
              <a:rPr lang="en-US" altLang="zh-CN" dirty="0" smtClean="0"/>
              <a:t>import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matplotlib</a:t>
            </a:r>
            <a:endParaRPr lang="en-US" altLang="zh-CN" dirty="0" smtClean="0"/>
          </a:p>
          <a:p>
            <a:r>
              <a:rPr lang="en-US" altLang="zh-CN" dirty="0" smtClean="0"/>
              <a:t>import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matplotlib.pyplot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plt</a:t>
            </a:r>
            <a:endParaRPr lang="en-US" altLang="zh-CN" dirty="0" smtClean="0"/>
          </a:p>
          <a:p>
            <a:r>
              <a:rPr lang="en-US" altLang="zh-CN" dirty="0" smtClean="0"/>
              <a:t>fig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plt.figure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ax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fig.add_subplot</a:t>
            </a:r>
            <a:r>
              <a:rPr lang="en-US" altLang="zh-CN" dirty="0" smtClean="0"/>
              <a:t>(111)</a:t>
            </a:r>
          </a:p>
          <a:p>
            <a:r>
              <a:rPr lang="en-US" altLang="zh-CN" dirty="0" err="1" smtClean="0"/>
              <a:t>ax.scatter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datingDataMat</a:t>
            </a:r>
            <a:r>
              <a:rPr lang="en-US" altLang="zh-CN" dirty="0" smtClean="0"/>
              <a:t>[:,</a:t>
            </a:r>
            <a:r>
              <a:rPr lang="zh-CN" altLang="en-US" dirty="0" smtClean="0"/>
              <a:t> </a:t>
            </a:r>
            <a:r>
              <a:rPr lang="en-US" altLang="zh-CN" dirty="0" smtClean="0"/>
              <a:t>1],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datingDataMat</a:t>
            </a:r>
            <a:r>
              <a:rPr lang="en-US" altLang="zh-CN" dirty="0" smtClean="0"/>
              <a:t>[:,</a:t>
            </a:r>
            <a:r>
              <a:rPr lang="zh-CN" altLang="en-US" dirty="0" smtClean="0"/>
              <a:t> </a:t>
            </a:r>
            <a:r>
              <a:rPr lang="en-US" altLang="zh-CN" dirty="0" smtClean="0"/>
              <a:t>0],</a:t>
            </a:r>
            <a:r>
              <a:rPr lang="zh-CN" altLang="en-US" dirty="0" smtClean="0"/>
              <a:t> </a:t>
            </a:r>
            <a:r>
              <a:rPr lang="en-US" altLang="zh-CN" dirty="0" smtClean="0"/>
              <a:t>15.0</a:t>
            </a:r>
            <a:r>
              <a:rPr lang="zh-CN" altLang="en-US" dirty="0" smtClean="0"/>
              <a:t>*</a:t>
            </a:r>
            <a:r>
              <a:rPr lang="en-US" altLang="zh-CN" dirty="0" smtClean="0"/>
              <a:t>array(</a:t>
            </a:r>
            <a:r>
              <a:rPr lang="en-US" altLang="zh-CN" dirty="0" err="1" smtClean="0"/>
              <a:t>datingLabels</a:t>
            </a:r>
            <a:r>
              <a:rPr lang="en-US" altLang="zh-CN" dirty="0" smtClean="0"/>
              <a:t>),</a:t>
            </a:r>
            <a:r>
              <a:rPr lang="zh-CN" altLang="en-US" dirty="0" smtClean="0"/>
              <a:t> </a:t>
            </a:r>
            <a:r>
              <a:rPr lang="en-US" altLang="zh-CN" dirty="0" smtClean="0"/>
              <a:t>15.0</a:t>
            </a:r>
            <a:r>
              <a:rPr lang="zh-CN" altLang="en-US" dirty="0" smtClean="0"/>
              <a:t>*</a:t>
            </a:r>
            <a:r>
              <a:rPr lang="en-US" altLang="zh-CN" dirty="0" smtClean="0"/>
              <a:t>array(</a:t>
            </a:r>
            <a:r>
              <a:rPr lang="en-US" altLang="zh-CN" dirty="0" err="1" smtClean="0"/>
              <a:t>datingLabels</a:t>
            </a:r>
            <a:r>
              <a:rPr lang="en-US" altLang="zh-CN" dirty="0" smtClean="0"/>
              <a:t>))</a:t>
            </a:r>
          </a:p>
          <a:p>
            <a:r>
              <a:rPr lang="en-US" altLang="zh-CN" dirty="0" err="1" smtClean="0"/>
              <a:t>plt.show</a:t>
            </a:r>
            <a:r>
              <a:rPr lang="en-US" altLang="zh-CN" dirty="0" smtClean="0"/>
              <a:t>()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归一化输入数据 </a:t>
            </a:r>
            <a:r>
              <a:rPr lang="en-US" altLang="zh-CN" dirty="0" err="1" smtClean="0"/>
              <a:t>newValue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oldValue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min)/</a:t>
            </a:r>
            <a:r>
              <a:rPr lang="zh-CN" altLang="en-US" dirty="0" smtClean="0"/>
              <a:t> </a:t>
            </a:r>
            <a:r>
              <a:rPr lang="en-US" altLang="zh-CN" dirty="0" smtClean="0"/>
              <a:t>(max-min)</a:t>
            </a:r>
          </a:p>
          <a:p>
            <a:r>
              <a:rPr lang="en-US" altLang="zh-CN" dirty="0" smtClean="0"/>
              <a:t>reload(kNN)</a:t>
            </a:r>
          </a:p>
          <a:p>
            <a:r>
              <a:rPr lang="en-US" altLang="zh-CN" dirty="0" err="1" smtClean="0"/>
              <a:t>normMat</a:t>
            </a:r>
            <a:r>
              <a:rPr lang="en-US" altLang="zh-CN" dirty="0" smtClean="0"/>
              <a:t>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ranges,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minVals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=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kNN.autoNorm</a:t>
            </a:r>
            <a:r>
              <a:rPr lang="en-US" altLang="zh-CN" baseline="0" dirty="0" smtClean="0"/>
              <a:t>(</a:t>
            </a:r>
            <a:r>
              <a:rPr lang="en-US" altLang="zh-CN" baseline="0" dirty="0" err="1" smtClean="0"/>
              <a:t>datingDataMat</a:t>
            </a:r>
            <a:r>
              <a:rPr lang="en-US" altLang="zh-CN" baseline="0" dirty="0" smtClean="0"/>
              <a:t>)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#</a:t>
            </a:r>
            <a:r>
              <a:rPr lang="zh-CN" altLang="en-US" baseline="0" dirty="0" smtClean="0"/>
              <a:t>测试算法</a:t>
            </a:r>
            <a:endParaRPr lang="en-US" altLang="zh-CN" baseline="0" dirty="0" smtClean="0"/>
          </a:p>
          <a:p>
            <a:r>
              <a:rPr lang="en-US" altLang="zh-CN" dirty="0" err="1" smtClean="0"/>
              <a:t>kNN.datingClassTest</a:t>
            </a:r>
            <a:r>
              <a:rPr lang="en-US" altLang="zh-CN" dirty="0" smtClean="0"/>
              <a:t>()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使用算法</a:t>
            </a:r>
            <a:endParaRPr lang="en-US" altLang="zh-CN" dirty="0" smtClean="0"/>
          </a:p>
          <a:p>
            <a:r>
              <a:rPr lang="en-US" altLang="zh-CN" dirty="0" err="1" smtClean="0"/>
              <a:t>kNN.classifyPerson</a:t>
            </a:r>
            <a:r>
              <a:rPr lang="en-US" altLang="zh-CN" dirty="0" smtClean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81538-AF89-F84E-AB2A-0EEC0EDF4AA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44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9825" y="1116127"/>
            <a:ext cx="6838950" cy="2374336"/>
          </a:xfrm>
        </p:spPr>
        <p:txBody>
          <a:bodyPr anchor="b"/>
          <a:lstStyle>
            <a:lvl1pPr algn="ctr">
              <a:defRPr sz="448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9825" y="3582027"/>
            <a:ext cx="6838950" cy="1646563"/>
          </a:xfrm>
        </p:spPr>
        <p:txBody>
          <a:bodyPr/>
          <a:lstStyle>
            <a:lvl1pPr marL="0" indent="0" algn="ctr">
              <a:buNone/>
              <a:defRPr sz="1795"/>
            </a:lvl1pPr>
            <a:lvl2pPr marL="341940" indent="0" algn="ctr">
              <a:buNone/>
              <a:defRPr sz="1496"/>
            </a:lvl2pPr>
            <a:lvl3pPr marL="683880" indent="0" algn="ctr">
              <a:buNone/>
              <a:defRPr sz="1346"/>
            </a:lvl3pPr>
            <a:lvl4pPr marL="1025820" indent="0" algn="ctr">
              <a:buNone/>
              <a:defRPr sz="1197"/>
            </a:lvl4pPr>
            <a:lvl5pPr marL="1367760" indent="0" algn="ctr">
              <a:buNone/>
              <a:defRPr sz="1197"/>
            </a:lvl5pPr>
            <a:lvl6pPr marL="1709699" indent="0" algn="ctr">
              <a:buNone/>
              <a:defRPr sz="1197"/>
            </a:lvl6pPr>
            <a:lvl7pPr marL="2051639" indent="0" algn="ctr">
              <a:buNone/>
              <a:defRPr sz="1197"/>
            </a:lvl7pPr>
            <a:lvl8pPr marL="2393579" indent="0" algn="ctr">
              <a:buNone/>
              <a:defRPr sz="1197"/>
            </a:lvl8pPr>
            <a:lvl9pPr marL="2735519" indent="0" algn="ctr">
              <a:buNone/>
              <a:defRPr sz="1197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05"/>
              </a:lnSpc>
            </a:pPr>
            <a:r>
              <a:rPr lang="en-US" spc="-5" smtClean="0"/>
              <a:t>Revised and based </a:t>
            </a:r>
            <a:r>
              <a:rPr lang="en-US" smtClean="0"/>
              <a:t>on </a:t>
            </a:r>
            <a:r>
              <a:rPr lang="en-US" spc="-5" smtClean="0"/>
              <a:t>Tom</a:t>
            </a:r>
            <a:r>
              <a:rPr lang="en-US" spc="5" smtClean="0"/>
              <a:t> </a:t>
            </a:r>
            <a:r>
              <a:rPr lang="en-US" spc="-5" smtClean="0"/>
              <a:t>Mitchell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68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05"/>
              </a:lnSpc>
            </a:pPr>
            <a:r>
              <a:rPr lang="en-US" spc="-5" smtClean="0"/>
              <a:t>Revised and based </a:t>
            </a:r>
            <a:r>
              <a:rPr lang="en-US" smtClean="0"/>
              <a:t>on </a:t>
            </a:r>
            <a:r>
              <a:rPr lang="en-US" spc="-5" smtClean="0"/>
              <a:t>Tom</a:t>
            </a:r>
            <a:r>
              <a:rPr lang="en-US" spc="5" smtClean="0"/>
              <a:t> </a:t>
            </a:r>
            <a:r>
              <a:rPr lang="en-US" spc="-5" smtClean="0"/>
              <a:t>Mitchell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513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5498" y="363097"/>
            <a:ext cx="1966198" cy="5779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6904" y="363097"/>
            <a:ext cx="5784612" cy="5779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05"/>
              </a:lnSpc>
            </a:pPr>
            <a:r>
              <a:rPr lang="en-US" spc="-5" smtClean="0"/>
              <a:t>Revised and based </a:t>
            </a:r>
            <a:r>
              <a:rPr lang="en-US" smtClean="0"/>
              <a:t>on </a:t>
            </a:r>
            <a:r>
              <a:rPr lang="en-US" spc="-5" smtClean="0"/>
              <a:t>Tom</a:t>
            </a:r>
            <a:r>
              <a:rPr lang="en-US" spc="5" smtClean="0"/>
              <a:t> </a:t>
            </a:r>
            <a:r>
              <a:rPr lang="en-US" spc="-5" smtClean="0"/>
              <a:t>Mitchell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3192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05"/>
              </a:lnSpc>
            </a:pPr>
            <a:r>
              <a:rPr lang="en-US" spc="-5" smtClean="0"/>
              <a:t>Revised and based </a:t>
            </a:r>
            <a:r>
              <a:rPr lang="en-US" smtClean="0"/>
              <a:t>on </a:t>
            </a:r>
            <a:r>
              <a:rPr lang="en-US" spc="-5" smtClean="0"/>
              <a:t>Tom</a:t>
            </a:r>
            <a:r>
              <a:rPr lang="en-US" spc="5" smtClean="0"/>
              <a:t> </a:t>
            </a:r>
            <a:r>
              <a:rPr lang="en-US" spc="-5" smtClean="0"/>
              <a:t>Mitchell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039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154" y="1700240"/>
            <a:ext cx="7864793" cy="2836888"/>
          </a:xfrm>
        </p:spPr>
        <p:txBody>
          <a:bodyPr anchor="b"/>
          <a:lstStyle>
            <a:lvl1pPr>
              <a:defRPr sz="448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2154" y="4563966"/>
            <a:ext cx="7864793" cy="1491853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1pPr>
            <a:lvl2pPr marL="341940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3880" indent="0">
              <a:buNone/>
              <a:defRPr sz="1346">
                <a:solidFill>
                  <a:schemeClr val="tx1">
                    <a:tint val="75000"/>
                  </a:schemeClr>
                </a:solidFill>
              </a:defRPr>
            </a:lvl3pPr>
            <a:lvl4pPr marL="1025820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7760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0969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163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357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55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05"/>
              </a:lnSpc>
            </a:pPr>
            <a:r>
              <a:rPr lang="en-US" spc="-5" smtClean="0"/>
              <a:t>Revised and based </a:t>
            </a:r>
            <a:r>
              <a:rPr lang="en-US" smtClean="0"/>
              <a:t>on </a:t>
            </a:r>
            <a:r>
              <a:rPr lang="en-US" spc="-5" smtClean="0"/>
              <a:t>Tom</a:t>
            </a:r>
            <a:r>
              <a:rPr lang="en-US" spc="5" smtClean="0"/>
              <a:t> </a:t>
            </a:r>
            <a:r>
              <a:rPr lang="en-US" spc="-5" smtClean="0"/>
              <a:t>Mitchell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6674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6904" y="1815483"/>
            <a:ext cx="3875405" cy="43271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291" y="1815483"/>
            <a:ext cx="3875405" cy="43271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05"/>
              </a:lnSpc>
            </a:pPr>
            <a:r>
              <a:rPr lang="en-US" spc="-5" smtClean="0"/>
              <a:t>Revised and based </a:t>
            </a:r>
            <a:r>
              <a:rPr lang="en-US" smtClean="0"/>
              <a:t>on </a:t>
            </a:r>
            <a:r>
              <a:rPr lang="en-US" spc="-5" smtClean="0"/>
              <a:t>Tom</a:t>
            </a:r>
            <a:r>
              <a:rPr lang="en-US" spc="5" smtClean="0"/>
              <a:t> </a:t>
            </a:r>
            <a:r>
              <a:rPr lang="en-US" spc="-5" smtClean="0"/>
              <a:t>Mitchell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42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091" y="363097"/>
            <a:ext cx="7864793" cy="13181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92" y="1671823"/>
            <a:ext cx="3857595" cy="819335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1940" indent="0">
              <a:buNone/>
              <a:defRPr sz="1496" b="1"/>
            </a:lvl2pPr>
            <a:lvl3pPr marL="683880" indent="0">
              <a:buNone/>
              <a:defRPr sz="1346" b="1"/>
            </a:lvl3pPr>
            <a:lvl4pPr marL="1025820" indent="0">
              <a:buNone/>
              <a:defRPr sz="1197" b="1"/>
            </a:lvl4pPr>
            <a:lvl5pPr marL="1367760" indent="0">
              <a:buNone/>
              <a:defRPr sz="1197" b="1"/>
            </a:lvl5pPr>
            <a:lvl6pPr marL="1709699" indent="0">
              <a:buNone/>
              <a:defRPr sz="1197" b="1"/>
            </a:lvl6pPr>
            <a:lvl7pPr marL="2051639" indent="0">
              <a:buNone/>
              <a:defRPr sz="1197" b="1"/>
            </a:lvl7pPr>
            <a:lvl8pPr marL="2393579" indent="0">
              <a:buNone/>
              <a:defRPr sz="1197" b="1"/>
            </a:lvl8pPr>
            <a:lvl9pPr marL="2735519" indent="0">
              <a:buNone/>
              <a:defRPr sz="11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092" y="2491158"/>
            <a:ext cx="3857595" cy="36641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6291" y="1671823"/>
            <a:ext cx="3876593" cy="819335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1940" indent="0">
              <a:buNone/>
              <a:defRPr sz="1496" b="1"/>
            </a:lvl2pPr>
            <a:lvl3pPr marL="683880" indent="0">
              <a:buNone/>
              <a:defRPr sz="1346" b="1"/>
            </a:lvl3pPr>
            <a:lvl4pPr marL="1025820" indent="0">
              <a:buNone/>
              <a:defRPr sz="1197" b="1"/>
            </a:lvl4pPr>
            <a:lvl5pPr marL="1367760" indent="0">
              <a:buNone/>
              <a:defRPr sz="1197" b="1"/>
            </a:lvl5pPr>
            <a:lvl6pPr marL="1709699" indent="0">
              <a:buNone/>
              <a:defRPr sz="1197" b="1"/>
            </a:lvl6pPr>
            <a:lvl7pPr marL="2051639" indent="0">
              <a:buNone/>
              <a:defRPr sz="1197" b="1"/>
            </a:lvl7pPr>
            <a:lvl8pPr marL="2393579" indent="0">
              <a:buNone/>
              <a:defRPr sz="1197" b="1"/>
            </a:lvl8pPr>
            <a:lvl9pPr marL="2735519" indent="0">
              <a:buNone/>
              <a:defRPr sz="11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291" y="2491158"/>
            <a:ext cx="3876593" cy="36641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05"/>
              </a:lnSpc>
            </a:pPr>
            <a:r>
              <a:rPr lang="en-US" spc="-5" smtClean="0"/>
              <a:t>Revised and based </a:t>
            </a:r>
            <a:r>
              <a:rPr lang="en-US" smtClean="0"/>
              <a:t>on </a:t>
            </a:r>
            <a:r>
              <a:rPr lang="en-US" spc="-5" smtClean="0"/>
              <a:t>Tom</a:t>
            </a:r>
            <a:r>
              <a:rPr lang="en-US" spc="5" smtClean="0"/>
              <a:t> </a:t>
            </a:r>
            <a:r>
              <a:rPr lang="en-US" spc="-5" smtClean="0"/>
              <a:t>Mitchell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80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05"/>
              </a:lnSpc>
            </a:pPr>
            <a:r>
              <a:rPr lang="en-US" spc="-5" smtClean="0"/>
              <a:t>Revised and based </a:t>
            </a:r>
            <a:r>
              <a:rPr lang="en-US" smtClean="0"/>
              <a:t>on </a:t>
            </a:r>
            <a:r>
              <a:rPr lang="en-US" spc="-5" smtClean="0"/>
              <a:t>Tom</a:t>
            </a:r>
            <a:r>
              <a:rPr lang="en-US" spc="5" smtClean="0"/>
              <a:t> </a:t>
            </a:r>
            <a:r>
              <a:rPr lang="en-US" spc="-5" smtClean="0"/>
              <a:t>Mitchell</a:t>
            </a: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499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05"/>
              </a:lnSpc>
            </a:pPr>
            <a:r>
              <a:rPr lang="en-US" spc="-5" smtClean="0"/>
              <a:t>Revised and based </a:t>
            </a:r>
            <a:r>
              <a:rPr lang="en-US" smtClean="0"/>
              <a:t>on </a:t>
            </a:r>
            <a:r>
              <a:rPr lang="en-US" spc="-5" smtClean="0"/>
              <a:t>Tom</a:t>
            </a:r>
            <a:r>
              <a:rPr lang="en-US" spc="5" smtClean="0"/>
              <a:t> </a:t>
            </a:r>
            <a:r>
              <a:rPr lang="en-US" spc="-5" smtClean="0"/>
              <a:t>Mitchell</a:t>
            </a:r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714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092" y="454660"/>
            <a:ext cx="2940986" cy="1591310"/>
          </a:xfrm>
        </p:spPr>
        <p:txBody>
          <a:bodyPr anchor="b"/>
          <a:lstStyle>
            <a:lvl1pPr>
              <a:defRPr sz="239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6593" y="981940"/>
            <a:ext cx="4616291" cy="4846549"/>
          </a:xfrm>
        </p:spPr>
        <p:txBody>
          <a:bodyPr/>
          <a:lstStyle>
            <a:lvl1pPr>
              <a:defRPr sz="2393"/>
            </a:lvl1pPr>
            <a:lvl2pPr>
              <a:defRPr sz="2094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092" y="2045970"/>
            <a:ext cx="2940986" cy="3790413"/>
          </a:xfrm>
        </p:spPr>
        <p:txBody>
          <a:bodyPr/>
          <a:lstStyle>
            <a:lvl1pPr marL="0" indent="0">
              <a:buNone/>
              <a:defRPr sz="1197"/>
            </a:lvl1pPr>
            <a:lvl2pPr marL="341940" indent="0">
              <a:buNone/>
              <a:defRPr sz="1047"/>
            </a:lvl2pPr>
            <a:lvl3pPr marL="683880" indent="0">
              <a:buNone/>
              <a:defRPr sz="897"/>
            </a:lvl3pPr>
            <a:lvl4pPr marL="1025820" indent="0">
              <a:buNone/>
              <a:defRPr sz="748"/>
            </a:lvl4pPr>
            <a:lvl5pPr marL="1367760" indent="0">
              <a:buNone/>
              <a:defRPr sz="748"/>
            </a:lvl5pPr>
            <a:lvl6pPr marL="1709699" indent="0">
              <a:buNone/>
              <a:defRPr sz="748"/>
            </a:lvl6pPr>
            <a:lvl7pPr marL="2051639" indent="0">
              <a:buNone/>
              <a:defRPr sz="748"/>
            </a:lvl7pPr>
            <a:lvl8pPr marL="2393579" indent="0">
              <a:buNone/>
              <a:defRPr sz="748"/>
            </a:lvl8pPr>
            <a:lvl9pPr marL="2735519" indent="0">
              <a:buNone/>
              <a:defRPr sz="74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05"/>
              </a:lnSpc>
            </a:pPr>
            <a:r>
              <a:rPr lang="en-US" spc="-5" smtClean="0"/>
              <a:t>Revised and based </a:t>
            </a:r>
            <a:r>
              <a:rPr lang="en-US" smtClean="0"/>
              <a:t>on </a:t>
            </a:r>
            <a:r>
              <a:rPr lang="en-US" spc="-5" smtClean="0"/>
              <a:t>Tom</a:t>
            </a:r>
            <a:r>
              <a:rPr lang="en-US" spc="5" smtClean="0"/>
              <a:t> </a:t>
            </a:r>
            <a:r>
              <a:rPr lang="en-US" spc="-5" smtClean="0"/>
              <a:t>Mitchell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399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092" y="454660"/>
            <a:ext cx="2940986" cy="1591310"/>
          </a:xfrm>
        </p:spPr>
        <p:txBody>
          <a:bodyPr anchor="b"/>
          <a:lstStyle>
            <a:lvl1pPr>
              <a:defRPr sz="239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6593" y="981940"/>
            <a:ext cx="4616291" cy="4846549"/>
          </a:xfrm>
        </p:spPr>
        <p:txBody>
          <a:bodyPr/>
          <a:lstStyle>
            <a:lvl1pPr marL="0" indent="0">
              <a:buNone/>
              <a:defRPr sz="2393"/>
            </a:lvl1pPr>
            <a:lvl2pPr marL="341940" indent="0">
              <a:buNone/>
              <a:defRPr sz="2094"/>
            </a:lvl2pPr>
            <a:lvl3pPr marL="683880" indent="0">
              <a:buNone/>
              <a:defRPr sz="1795"/>
            </a:lvl3pPr>
            <a:lvl4pPr marL="1025820" indent="0">
              <a:buNone/>
              <a:defRPr sz="1496"/>
            </a:lvl4pPr>
            <a:lvl5pPr marL="1367760" indent="0">
              <a:buNone/>
              <a:defRPr sz="1496"/>
            </a:lvl5pPr>
            <a:lvl6pPr marL="1709699" indent="0">
              <a:buNone/>
              <a:defRPr sz="1496"/>
            </a:lvl6pPr>
            <a:lvl7pPr marL="2051639" indent="0">
              <a:buNone/>
              <a:defRPr sz="1496"/>
            </a:lvl7pPr>
            <a:lvl8pPr marL="2393579" indent="0">
              <a:buNone/>
              <a:defRPr sz="1496"/>
            </a:lvl8pPr>
            <a:lvl9pPr marL="2735519" indent="0">
              <a:buNone/>
              <a:defRPr sz="149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092" y="2045970"/>
            <a:ext cx="2940986" cy="3790413"/>
          </a:xfrm>
        </p:spPr>
        <p:txBody>
          <a:bodyPr/>
          <a:lstStyle>
            <a:lvl1pPr marL="0" indent="0">
              <a:buNone/>
              <a:defRPr sz="1197"/>
            </a:lvl1pPr>
            <a:lvl2pPr marL="341940" indent="0">
              <a:buNone/>
              <a:defRPr sz="1047"/>
            </a:lvl2pPr>
            <a:lvl3pPr marL="683880" indent="0">
              <a:buNone/>
              <a:defRPr sz="897"/>
            </a:lvl3pPr>
            <a:lvl4pPr marL="1025820" indent="0">
              <a:buNone/>
              <a:defRPr sz="748"/>
            </a:lvl4pPr>
            <a:lvl5pPr marL="1367760" indent="0">
              <a:buNone/>
              <a:defRPr sz="748"/>
            </a:lvl5pPr>
            <a:lvl6pPr marL="1709699" indent="0">
              <a:buNone/>
              <a:defRPr sz="748"/>
            </a:lvl6pPr>
            <a:lvl7pPr marL="2051639" indent="0">
              <a:buNone/>
              <a:defRPr sz="748"/>
            </a:lvl7pPr>
            <a:lvl8pPr marL="2393579" indent="0">
              <a:buNone/>
              <a:defRPr sz="748"/>
            </a:lvl8pPr>
            <a:lvl9pPr marL="2735519" indent="0">
              <a:buNone/>
              <a:defRPr sz="74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5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6904" y="363097"/>
            <a:ext cx="7864793" cy="131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904" y="1815483"/>
            <a:ext cx="7864793" cy="4327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6904" y="6321037"/>
            <a:ext cx="2051685" cy="363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0536" y="6321037"/>
            <a:ext cx="3077528" cy="363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505"/>
              </a:lnSpc>
            </a:pPr>
            <a:r>
              <a:rPr lang="en-US" spc="-5" smtClean="0"/>
              <a:t>Revised and based </a:t>
            </a:r>
            <a:r>
              <a:rPr lang="en-US" smtClean="0"/>
              <a:t>on </a:t>
            </a:r>
            <a:r>
              <a:rPr lang="en-US" spc="-5" smtClean="0"/>
              <a:t>Tom</a:t>
            </a:r>
            <a:r>
              <a:rPr lang="en-US" spc="5" smtClean="0"/>
              <a:t> </a:t>
            </a:r>
            <a:r>
              <a:rPr lang="en-US" spc="-5" smtClean="0"/>
              <a:t>Mitchell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0011" y="6321037"/>
            <a:ext cx="2051685" cy="363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5876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683880" rtl="0" eaLnBrk="1" latinLnBrk="0" hangingPunct="1">
        <a:lnSpc>
          <a:spcPct val="90000"/>
        </a:lnSpc>
        <a:spcBef>
          <a:spcPct val="0"/>
        </a:spcBef>
        <a:buNone/>
        <a:defRPr sz="32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0970" indent="-170970" algn="l" defTabSz="683880" rtl="0" eaLnBrk="1" latinLnBrk="0" hangingPunct="1">
        <a:lnSpc>
          <a:spcPct val="90000"/>
        </a:lnSpc>
        <a:spcBef>
          <a:spcPts val="748"/>
        </a:spcBef>
        <a:buFont typeface="Arial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1pPr>
      <a:lvl2pPr marL="512910" indent="-170970" algn="l" defTabSz="683880" rtl="0" eaLnBrk="1" latinLnBrk="0" hangingPunct="1">
        <a:lnSpc>
          <a:spcPct val="90000"/>
        </a:lnSpc>
        <a:spcBef>
          <a:spcPts val="374"/>
        </a:spcBef>
        <a:buFont typeface="Arial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4850" indent="-170970" algn="l" defTabSz="683880" rtl="0" eaLnBrk="1" latinLnBrk="0" hangingPunct="1">
        <a:lnSpc>
          <a:spcPct val="90000"/>
        </a:lnSpc>
        <a:spcBef>
          <a:spcPts val="374"/>
        </a:spcBef>
        <a:buFont typeface="Arial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6790" indent="-170970" algn="l" defTabSz="683880" rtl="0" eaLnBrk="1" latinLnBrk="0" hangingPunct="1">
        <a:lnSpc>
          <a:spcPct val="90000"/>
        </a:lnSpc>
        <a:spcBef>
          <a:spcPts val="374"/>
        </a:spcBef>
        <a:buFont typeface="Arial"/>
        <a:buChar char="•"/>
        <a:defRPr sz="1346" kern="1200">
          <a:solidFill>
            <a:schemeClr val="tx1"/>
          </a:solidFill>
          <a:latin typeface="+mn-lt"/>
          <a:ea typeface="+mn-ea"/>
          <a:cs typeface="+mn-cs"/>
        </a:defRPr>
      </a:lvl4pPr>
      <a:lvl5pPr marL="1538729" indent="-170970" algn="l" defTabSz="683880" rtl="0" eaLnBrk="1" latinLnBrk="0" hangingPunct="1">
        <a:lnSpc>
          <a:spcPct val="90000"/>
        </a:lnSpc>
        <a:spcBef>
          <a:spcPts val="374"/>
        </a:spcBef>
        <a:buFont typeface="Arial"/>
        <a:buChar char="•"/>
        <a:defRPr sz="1346" kern="1200">
          <a:solidFill>
            <a:schemeClr val="tx1"/>
          </a:solidFill>
          <a:latin typeface="+mn-lt"/>
          <a:ea typeface="+mn-ea"/>
          <a:cs typeface="+mn-cs"/>
        </a:defRPr>
      </a:lvl5pPr>
      <a:lvl6pPr marL="1880669" indent="-170970" algn="l" defTabSz="683880" rtl="0" eaLnBrk="1" latinLnBrk="0" hangingPunct="1">
        <a:lnSpc>
          <a:spcPct val="90000"/>
        </a:lnSpc>
        <a:spcBef>
          <a:spcPts val="374"/>
        </a:spcBef>
        <a:buFont typeface="Arial"/>
        <a:buChar char="•"/>
        <a:defRPr sz="1346" kern="1200">
          <a:solidFill>
            <a:schemeClr val="tx1"/>
          </a:solidFill>
          <a:latin typeface="+mn-lt"/>
          <a:ea typeface="+mn-ea"/>
          <a:cs typeface="+mn-cs"/>
        </a:defRPr>
      </a:lvl6pPr>
      <a:lvl7pPr marL="2222609" indent="-170970" algn="l" defTabSz="683880" rtl="0" eaLnBrk="1" latinLnBrk="0" hangingPunct="1">
        <a:lnSpc>
          <a:spcPct val="90000"/>
        </a:lnSpc>
        <a:spcBef>
          <a:spcPts val="374"/>
        </a:spcBef>
        <a:buFont typeface="Arial"/>
        <a:buChar char="•"/>
        <a:defRPr sz="1346" kern="1200">
          <a:solidFill>
            <a:schemeClr val="tx1"/>
          </a:solidFill>
          <a:latin typeface="+mn-lt"/>
          <a:ea typeface="+mn-ea"/>
          <a:cs typeface="+mn-cs"/>
        </a:defRPr>
      </a:lvl7pPr>
      <a:lvl8pPr marL="2564549" indent="-170970" algn="l" defTabSz="683880" rtl="0" eaLnBrk="1" latinLnBrk="0" hangingPunct="1">
        <a:lnSpc>
          <a:spcPct val="90000"/>
        </a:lnSpc>
        <a:spcBef>
          <a:spcPts val="374"/>
        </a:spcBef>
        <a:buFont typeface="Arial"/>
        <a:buChar char="•"/>
        <a:defRPr sz="1346" kern="1200">
          <a:solidFill>
            <a:schemeClr val="tx1"/>
          </a:solidFill>
          <a:latin typeface="+mn-lt"/>
          <a:ea typeface="+mn-ea"/>
          <a:cs typeface="+mn-cs"/>
        </a:defRPr>
      </a:lvl8pPr>
      <a:lvl9pPr marL="2906489" indent="-170970" algn="l" defTabSz="683880" rtl="0" eaLnBrk="1" latinLnBrk="0" hangingPunct="1">
        <a:lnSpc>
          <a:spcPct val="90000"/>
        </a:lnSpc>
        <a:spcBef>
          <a:spcPts val="374"/>
        </a:spcBef>
        <a:buFont typeface="Arial"/>
        <a:buChar char="•"/>
        <a:defRPr sz="13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1pPr>
      <a:lvl2pPr marL="341940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2pPr>
      <a:lvl3pPr marL="683880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3pPr>
      <a:lvl4pPr marL="1025820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4pPr>
      <a:lvl5pPr marL="1367760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5pPr>
      <a:lvl6pPr marL="1709699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6pPr>
      <a:lvl7pPr marL="2051639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7pPr>
      <a:lvl8pPr marL="2393579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8pPr>
      <a:lvl9pPr marL="2735519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tiff"/><Relationship Id="rId3" Type="http://schemas.openxmlformats.org/officeDocument/2006/relationships/image" Target="../media/image20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959100" y="2876550"/>
            <a:ext cx="3035300" cy="64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80" b="1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机器学习简介</a:t>
            </a:r>
            <a:endParaRPr lang="zh-CN" altLang="en-US" sz="3580" b="1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 descr="KN5Z~ZSR)5YR5@V1Z3IQ(@Q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552" y="6137910"/>
            <a:ext cx="3409950" cy="556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0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700" y="438150"/>
            <a:ext cx="4038600" cy="5064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75196">
              <a:lnSpc>
                <a:spcPct val="100000"/>
              </a:lnSpc>
            </a:pPr>
            <a:r>
              <a:rPr lang="zh-CN" altLang="en-US" spc="-286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机器</a:t>
            </a:r>
            <a:r>
              <a:rPr lang="zh-CN" altLang="en-US" spc="-286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学习注意问题</a:t>
            </a:r>
            <a:endParaRPr spc="-436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9400"/>
            <a:ext cx="9118600" cy="370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500" y="285750"/>
            <a:ext cx="6248400" cy="5064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75196">
              <a:lnSpc>
                <a:spcPct val="100000"/>
              </a:lnSpc>
            </a:pPr>
            <a:r>
              <a:rPr lang="zh-CN" altLang="en-US" spc="-286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机器学习</a:t>
            </a:r>
            <a:r>
              <a:rPr lang="en-US" altLang="zh-CN" spc="-286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workflow</a:t>
            </a:r>
            <a:r>
              <a:rPr lang="zh-CN" altLang="en-US" spc="-286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pc="-286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overview</a:t>
            </a:r>
            <a:endParaRPr spc="-436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6350"/>
            <a:ext cx="9118600" cy="499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6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100" y="285750"/>
            <a:ext cx="5867400" cy="5064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75196">
              <a:lnSpc>
                <a:spcPct val="100000"/>
              </a:lnSpc>
            </a:pPr>
            <a:r>
              <a:rPr lang="zh-CN" altLang="en-US" spc="-286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机器学习</a:t>
            </a:r>
            <a:r>
              <a:rPr lang="en-US" altLang="zh-CN" spc="-286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workflow-</a:t>
            </a:r>
            <a:r>
              <a:rPr lang="zh-CN" altLang="en-US" spc="-286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基本框架</a:t>
            </a:r>
            <a:endParaRPr spc="-436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562100"/>
            <a:ext cx="75057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11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700" y="285750"/>
            <a:ext cx="5715000" cy="5064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75196">
              <a:lnSpc>
                <a:spcPct val="100000"/>
              </a:lnSpc>
            </a:pPr>
            <a:r>
              <a:rPr lang="zh-CN" altLang="en-US" spc="-286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机器学习</a:t>
            </a:r>
            <a:r>
              <a:rPr lang="en-US" altLang="zh-CN" spc="-286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workflow-</a:t>
            </a:r>
            <a:r>
              <a:rPr lang="zh-CN" altLang="en-US" spc="-286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详细框架</a:t>
            </a:r>
            <a:endParaRPr spc="-436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1428750"/>
            <a:ext cx="858428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93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3700" y="361950"/>
            <a:ext cx="5029200" cy="5064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75196">
              <a:lnSpc>
                <a:spcPct val="100000"/>
              </a:lnSpc>
            </a:pPr>
            <a:r>
              <a:rPr lang="zh-CN" altLang="en-US" spc="-286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机器学习</a:t>
            </a:r>
            <a:r>
              <a:rPr lang="en-US" altLang="zh-CN" spc="-286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workflow-</a:t>
            </a:r>
            <a:r>
              <a:rPr lang="zh-CN" altLang="en-US" spc="-286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迭代</a:t>
            </a:r>
            <a:endParaRPr spc="-436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1352550"/>
            <a:ext cx="74676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29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700" y="285750"/>
            <a:ext cx="6248400" cy="5064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75196">
              <a:lnSpc>
                <a:spcPct val="100000"/>
              </a:lnSpc>
            </a:pPr>
            <a:r>
              <a:rPr lang="zh-CN" altLang="en-US" spc="-286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机器学习</a:t>
            </a:r>
            <a:r>
              <a:rPr lang="en-US" altLang="zh-CN" spc="-286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workflow-</a:t>
            </a:r>
            <a:r>
              <a:rPr lang="zh-CN" altLang="en-US" spc="-286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数据预处理</a:t>
            </a:r>
            <a:endParaRPr spc="-436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1638300"/>
            <a:ext cx="77025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06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700" y="285750"/>
            <a:ext cx="6248400" cy="5064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75196">
              <a:lnSpc>
                <a:spcPct val="100000"/>
              </a:lnSpc>
            </a:pPr>
            <a:r>
              <a:rPr lang="zh-CN" altLang="en-US" spc="-286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机器学习</a:t>
            </a:r>
            <a:r>
              <a:rPr lang="en-US" altLang="zh-CN" spc="-286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workflow-</a:t>
            </a:r>
            <a:r>
              <a:rPr lang="zh-CN" altLang="en-US" spc="-286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培训模型</a:t>
            </a:r>
            <a:endParaRPr spc="-436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0"/>
            <a:ext cx="91186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52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100" y="285750"/>
            <a:ext cx="6477000" cy="5064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75196">
              <a:lnSpc>
                <a:spcPct val="100000"/>
              </a:lnSpc>
            </a:pPr>
            <a:r>
              <a:rPr lang="zh-CN" altLang="en-US" spc="-286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机器学习</a:t>
            </a:r>
            <a:r>
              <a:rPr lang="en-US" altLang="zh-CN" spc="-286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workflow-</a:t>
            </a:r>
            <a:r>
              <a:rPr lang="zh-CN" altLang="en-US" spc="-286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测试验证模型</a:t>
            </a:r>
            <a:endParaRPr spc="-436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4600"/>
            <a:ext cx="9118600" cy="430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55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100" y="361950"/>
            <a:ext cx="5867400" cy="5064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75196">
              <a:lnSpc>
                <a:spcPct val="100000"/>
              </a:lnSpc>
            </a:pPr>
            <a:r>
              <a:rPr lang="zh-CN" altLang="en-US" spc="-286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机器学习</a:t>
            </a:r>
            <a:r>
              <a:rPr lang="en-US" altLang="zh-CN" spc="-286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workflow-</a:t>
            </a:r>
            <a:r>
              <a:rPr lang="zh-CN" altLang="en-US" spc="-286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优化模型</a:t>
            </a:r>
            <a:endParaRPr spc="-436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1504950"/>
            <a:ext cx="7448550" cy="38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16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700" y="438150"/>
            <a:ext cx="4038600" cy="5064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75196">
              <a:lnSpc>
                <a:spcPct val="100000"/>
              </a:lnSpc>
            </a:pPr>
            <a:r>
              <a:rPr lang="zh-CN" altLang="en-US" spc="-286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机器学习编程语言</a:t>
            </a:r>
            <a:endParaRPr spc="-436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69" y="2343150"/>
            <a:ext cx="3175000" cy="317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300" y="2571750"/>
            <a:ext cx="25400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1300" y="590550"/>
            <a:ext cx="5312799" cy="5064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75196">
              <a:lnSpc>
                <a:spcPct val="100000"/>
              </a:lnSpc>
            </a:pPr>
            <a:r>
              <a:rPr lang="en-US" altLang="zh-CN" spc="-107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Why</a:t>
            </a:r>
            <a:r>
              <a:rPr lang="en-US" altLang="zh-CN" spc="-37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pc="-286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Machine</a:t>
            </a:r>
            <a:r>
              <a:rPr lang="zh-CN" altLang="en-US" spc="-286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pc="-286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Learning?</a:t>
            </a:r>
            <a:endParaRPr spc="-436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6496" y="1282611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</a:t>
            </a:r>
            <a:r>
              <a:rPr lang="en-US" altLang="zh-CN" sz="32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Problem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42899" y="1921075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</a:t>
            </a:r>
            <a:r>
              <a:rPr lang="en-US" altLang="zh-CN" sz="2400" dirty="0" smtClean="0"/>
              <a:t>Machine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learning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algorithm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that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learn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from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make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predictions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59300" y="1324683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</a:t>
            </a:r>
            <a:r>
              <a:rPr lang="en-US" altLang="zh-CN" sz="3200" dirty="0" smtClean="0">
                <a:solidFill>
                  <a:schemeClr val="accent6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Solution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583" y="1921075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</a:t>
            </a:r>
            <a:r>
              <a:rPr lang="en-US" altLang="zh-CN" sz="2400" dirty="0" smtClean="0"/>
              <a:t>Can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machines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what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do?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842899" y="3155002"/>
            <a:ext cx="4167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</a:t>
            </a:r>
            <a:r>
              <a:rPr lang="en-US" altLang="zh-CN" sz="2400" dirty="0" smtClean="0"/>
              <a:t>Can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even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outperform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human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47" y="4019551"/>
            <a:ext cx="3718471" cy="23655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436" y="4019551"/>
            <a:ext cx="3810000" cy="236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95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700" y="438150"/>
            <a:ext cx="4038600" cy="5064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75196">
              <a:lnSpc>
                <a:spcPct val="100000"/>
              </a:lnSpc>
            </a:pPr>
            <a:r>
              <a:rPr lang="en-US" altLang="zh-CN" spc="-286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</a:t>
            </a:r>
            <a:r>
              <a:rPr lang="en-US" altLang="zh-CN" spc="-286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ython</a:t>
            </a:r>
            <a:r>
              <a:rPr lang="zh-CN" altLang="en-US" spc="-286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的优势</a:t>
            </a:r>
            <a:endParaRPr spc="-436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570992" y="1428750"/>
            <a:ext cx="85476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❏ </a:t>
            </a:r>
            <a:r>
              <a:rPr lang="en-US" sz="2400" dirty="0">
                <a:latin typeface="Microsoft YaHei" charset="-122"/>
                <a:ea typeface="Microsoft YaHei" charset="-122"/>
                <a:cs typeface="Microsoft YaHei" charset="-122"/>
              </a:rPr>
              <a:t>Python is simple, elegant, consistent, and </a:t>
            </a:r>
            <a:r>
              <a:rPr 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math-like</a:t>
            </a:r>
          </a:p>
          <a:p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❏ 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Python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有很多机器学习方面的工具和类库支持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</a:p>
          <a:p>
            <a:r>
              <a:rPr lang="en-US" sz="2400" dirty="0" smtClean="0"/>
              <a:t>Numerical </a:t>
            </a:r>
            <a:r>
              <a:rPr lang="en-US" sz="2400" dirty="0"/>
              <a:t>linear algebra: </a:t>
            </a:r>
            <a:r>
              <a:rPr lang="en-US" sz="2400" dirty="0" err="1"/>
              <a:t>Numpy</a:t>
            </a:r>
            <a:endParaRPr lang="en-US" sz="2400" dirty="0"/>
          </a:p>
          <a:p>
            <a:r>
              <a:rPr lang="en-US" sz="2400" dirty="0"/>
              <a:t>General scientific computing (e.g., integration, DSP): </a:t>
            </a:r>
            <a:r>
              <a:rPr lang="en-US" sz="2400" dirty="0" err="1"/>
              <a:t>Scipy</a:t>
            </a:r>
            <a:endParaRPr lang="en-US" sz="2400" dirty="0"/>
          </a:p>
          <a:p>
            <a:r>
              <a:rPr lang="en-US" sz="2400" dirty="0"/>
              <a:t>Convex </a:t>
            </a:r>
            <a:r>
              <a:rPr lang="en-US" sz="2400" dirty="0" err="1"/>
              <a:t>optimisation</a:t>
            </a:r>
            <a:r>
              <a:rPr lang="en-US" sz="2400" dirty="0"/>
              <a:t>: CVXOPT</a:t>
            </a:r>
          </a:p>
          <a:p>
            <a:r>
              <a:rPr lang="en-US" sz="2400" dirty="0"/>
              <a:t>Statistical modeling: </a:t>
            </a:r>
            <a:r>
              <a:rPr lang="en-US" sz="2400" dirty="0" err="1"/>
              <a:t>Statsmodel</a:t>
            </a:r>
            <a:r>
              <a:rPr lang="en-US" sz="2400" dirty="0"/>
              <a:t>, PyMC3</a:t>
            </a:r>
          </a:p>
          <a:p>
            <a:r>
              <a:rPr lang="en-US" sz="2400" dirty="0"/>
              <a:t>Symbolic algebra: </a:t>
            </a:r>
            <a:r>
              <a:rPr lang="en-US" sz="2400" dirty="0" err="1" smtClean="0"/>
              <a:t>SymPy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❏ 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Python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网上学习资料很多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❏易于安装，跨平台，部署简单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4079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9100" y="254244"/>
            <a:ext cx="3048000" cy="5064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75196">
              <a:lnSpc>
                <a:spcPct val="100000"/>
              </a:lnSpc>
            </a:pPr>
            <a:r>
              <a:rPr lang="en-US" altLang="zh-CN" spc="-286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kNN</a:t>
            </a:r>
            <a:r>
              <a:rPr lang="zh-CN" altLang="en-US" spc="-286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</a:t>
            </a:r>
            <a:endParaRPr spc="-436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444500" y="936470"/>
            <a:ext cx="8547608" cy="3669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48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</a:t>
            </a:r>
            <a:r>
              <a:rPr lang="zh-CN" altLang="en-US" sz="2400" dirty="0" smtClean="0"/>
              <a:t>在模式识别领域</a:t>
            </a:r>
            <a:r>
              <a:rPr lang="zh-CN" altLang="en-US" sz="2400" dirty="0"/>
              <a:t>中，</a:t>
            </a:r>
            <a:r>
              <a:rPr lang="zh-CN" altLang="en-US" sz="2400" b="1" dirty="0"/>
              <a:t>最近</a:t>
            </a:r>
            <a:r>
              <a:rPr lang="zh-CN" altLang="en-US" sz="2400" b="1" dirty="0" smtClean="0"/>
              <a:t>邻居法</a:t>
            </a:r>
            <a:r>
              <a:rPr lang="en-US" altLang="zh-CN" sz="2400" dirty="0" smtClean="0"/>
              <a:t>(</a:t>
            </a:r>
            <a:r>
              <a:rPr lang="en-US" altLang="zh-CN" sz="2400" b="1" dirty="0" smtClean="0"/>
              <a:t>KNN</a:t>
            </a:r>
            <a:r>
              <a:rPr lang="zh-CN" altLang="en-US" sz="2400" dirty="0"/>
              <a:t>算法</a:t>
            </a:r>
            <a:r>
              <a:rPr lang="zh-CN" altLang="en-US" sz="2400" dirty="0" smtClean="0"/>
              <a:t>，</a:t>
            </a:r>
            <a:r>
              <a:rPr lang="en-US" altLang="zh-CN" sz="2400" b="1" dirty="0" smtClean="0"/>
              <a:t>K-</a:t>
            </a:r>
            <a:r>
              <a:rPr lang="zh-CN" altLang="en-US" sz="2400" b="1" dirty="0"/>
              <a:t>近</a:t>
            </a:r>
            <a:r>
              <a:rPr lang="zh-CN" altLang="en-US" sz="2400" b="1" dirty="0" smtClean="0"/>
              <a:t>邻算法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一种</a:t>
            </a:r>
            <a:r>
              <a:rPr lang="zh-CN" altLang="en-US" sz="2400" dirty="0" smtClean="0"/>
              <a:t>用于分类和回归的非参数统计方法。在</a:t>
            </a:r>
            <a:r>
              <a:rPr lang="zh-CN" altLang="en-US" sz="2400" dirty="0"/>
              <a:t>这两种情况下，输入</a:t>
            </a:r>
            <a:r>
              <a:rPr lang="zh-CN" altLang="en-US" sz="2400" dirty="0" smtClean="0"/>
              <a:t>包含特征空间中</a:t>
            </a:r>
            <a:r>
              <a:rPr lang="zh-CN" altLang="en-US" sz="2400" dirty="0"/>
              <a:t>的</a:t>
            </a:r>
            <a:r>
              <a:rPr lang="en-US" altLang="zh-CN" sz="2400" b="1" i="1" dirty="0"/>
              <a:t>k</a:t>
            </a:r>
            <a:r>
              <a:rPr lang="zh-CN" altLang="en-US" sz="2400" dirty="0"/>
              <a:t>个最接近的训练</a:t>
            </a:r>
            <a:r>
              <a:rPr lang="zh-CN" altLang="en-US" sz="2400" dirty="0" smtClean="0"/>
              <a:t>样本</a:t>
            </a:r>
            <a:endParaRPr lang="en-US" altLang="zh-CN" sz="2400" dirty="0" smtClean="0"/>
          </a:p>
          <a:p>
            <a:endParaRPr lang="en-US" altLang="zh-CN" sz="2148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148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</a:t>
            </a:r>
            <a:r>
              <a:rPr lang="zh-CN" altLang="en-US" sz="2400" dirty="0"/>
              <a:t>在</a:t>
            </a:r>
            <a:r>
              <a:rPr lang="en-US" altLang="zh-CN" sz="2400" i="1" dirty="0"/>
              <a:t>k-NN</a:t>
            </a:r>
            <a:r>
              <a:rPr lang="zh-CN" altLang="en-US" sz="2400" i="1" dirty="0"/>
              <a:t>分类</a:t>
            </a:r>
            <a:r>
              <a:rPr lang="zh-CN" altLang="en-US" sz="2400" dirty="0"/>
              <a:t>中，输出是一个分类族群。一个对象的分类是由其邻居的“多数表决”确定的，</a:t>
            </a:r>
            <a:r>
              <a:rPr lang="en-US" altLang="zh-CN" sz="2400" i="1" dirty="0"/>
              <a:t>k</a:t>
            </a:r>
            <a:r>
              <a:rPr lang="zh-CN" altLang="en-US" sz="2400" dirty="0"/>
              <a:t>个最近邻居（</a:t>
            </a:r>
            <a:r>
              <a:rPr lang="en-US" altLang="zh-CN" sz="2400" i="1" dirty="0"/>
              <a:t>k</a:t>
            </a:r>
            <a:r>
              <a:rPr lang="zh-CN" altLang="en-US" sz="2400" dirty="0"/>
              <a:t>为</a:t>
            </a:r>
            <a:r>
              <a:rPr lang="zh-CN" altLang="en-US" sz="2400" dirty="0" smtClean="0"/>
              <a:t>正整数，</a:t>
            </a:r>
            <a:r>
              <a:rPr lang="zh-CN" altLang="en-US" sz="2400" dirty="0"/>
              <a:t>通常较小）中最常见的分类决定了赋予该对象的类别。若</a:t>
            </a:r>
            <a:r>
              <a:rPr lang="en-US" altLang="zh-CN" sz="2400" i="1" dirty="0"/>
              <a:t>k</a:t>
            </a:r>
            <a:r>
              <a:rPr lang="zh-CN" altLang="en-US" sz="2400" dirty="0"/>
              <a:t> </a:t>
            </a:r>
            <a:r>
              <a:rPr lang="en-US" altLang="zh-CN" sz="2400" dirty="0"/>
              <a:t>= 1</a:t>
            </a:r>
            <a:r>
              <a:rPr lang="zh-CN" altLang="en-US" sz="2400" dirty="0"/>
              <a:t>，则该对象的类别直接由最近的一个节点</a:t>
            </a:r>
            <a:r>
              <a:rPr lang="zh-CN" altLang="en-US" sz="2400" dirty="0" smtClean="0"/>
              <a:t>赋予</a:t>
            </a:r>
            <a:endParaRPr lang="en-US" altLang="zh-CN" sz="2400" dirty="0" smtClean="0"/>
          </a:p>
          <a:p>
            <a:endParaRPr lang="en-US" altLang="zh-CN" sz="2148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148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</a:t>
            </a:r>
            <a:r>
              <a:rPr lang="en-US" altLang="zh-CN" sz="2148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kNN</a:t>
            </a:r>
            <a:r>
              <a:rPr lang="zh-CN" altLang="en-US" sz="2148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算法中数据和邻居数据的距离计算使用欧氏距离公式</a:t>
            </a:r>
            <a:r>
              <a:rPr lang="en-US" altLang="zh-CN" sz="2148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4781550"/>
            <a:ext cx="6565900" cy="177689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51551" y="3225284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 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401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51" y="272707"/>
            <a:ext cx="3429000" cy="5064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75196">
              <a:lnSpc>
                <a:spcPct val="100000"/>
              </a:lnSpc>
            </a:pPr>
            <a:r>
              <a:rPr lang="en-US" altLang="zh-CN" spc="-286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kNN</a:t>
            </a:r>
            <a:r>
              <a:rPr lang="zh-CN" altLang="en-US" spc="-286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</a:t>
            </a:r>
            <a:r>
              <a:rPr lang="en-US" altLang="zh-CN" spc="-286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zh-CN" altLang="en-US" spc="-286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实现</a:t>
            </a:r>
            <a:endParaRPr spc="-436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444500" y="936470"/>
            <a:ext cx="8547608" cy="3728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48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</a:t>
            </a:r>
            <a:r>
              <a:rPr lang="en-US" altLang="zh-CN" sz="2148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kNN</a:t>
            </a:r>
            <a:r>
              <a:rPr lang="zh-CN" altLang="en-US" sz="2148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算法实现的伪代码如下</a:t>
            </a:r>
            <a:r>
              <a:rPr lang="en-US" altLang="zh-CN" sz="2148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:</a:t>
            </a:r>
          </a:p>
          <a:p>
            <a:endParaRPr lang="en-US" altLang="zh-CN" sz="2148" dirty="0">
              <a:latin typeface="Microsoft YaHei UI" panose="020B0503020204020204" pitchFamily="34" charset="-122"/>
              <a:ea typeface="Microsoft YaHei UI" panose="020B0503020204020204" pitchFamily="34" charset="-122"/>
              <a:cs typeface="MS PMincho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148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计算已知类别数据集中的点与当前点之间的距离</a:t>
            </a:r>
            <a:endParaRPr lang="en-US" altLang="zh-CN" sz="2148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MS PMincho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148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MS PMincho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148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按照距离递增次序排序</a:t>
            </a:r>
            <a:endParaRPr lang="en-US" altLang="zh-CN" sz="2148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MS PMincho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148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MS PMincho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148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选取与当前点距离最小的</a:t>
            </a:r>
            <a:r>
              <a:rPr lang="en-US" altLang="zh-CN" sz="2148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k</a:t>
            </a:r>
            <a:r>
              <a:rPr lang="zh-CN" altLang="en-US" sz="2148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个点</a:t>
            </a:r>
            <a:endParaRPr lang="en-US" altLang="zh-CN" sz="2148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MS PMincho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148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MS PMincho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148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确定前</a:t>
            </a:r>
            <a:r>
              <a:rPr lang="en-US" altLang="zh-CN" sz="2148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k</a:t>
            </a:r>
            <a:r>
              <a:rPr lang="zh-CN" altLang="en-US" sz="2148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个点所在类别的出现频率</a:t>
            </a:r>
            <a:endParaRPr lang="en-US" altLang="zh-CN" sz="2148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MS PMincho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148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MS PMincho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148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返回前</a:t>
            </a:r>
            <a:r>
              <a:rPr lang="en-US" altLang="zh-CN" sz="2148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k</a:t>
            </a:r>
            <a:r>
              <a:rPr lang="zh-CN" altLang="en-US" sz="2148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个点出现频率最高的类别作为当前点的预测分类</a:t>
            </a:r>
            <a:endParaRPr lang="en-US" altLang="zh-CN" sz="2148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MS PMincho"/>
            </a:endParaRPr>
          </a:p>
        </p:txBody>
      </p:sp>
    </p:spTree>
    <p:extLst>
      <p:ext uri="{BB962C8B-B14F-4D97-AF65-F5344CB8AC3E}">
        <p14:creationId xmlns:p14="http://schemas.microsoft.com/office/powerpoint/2010/main" val="1212425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3"/>
          <p:cNvSpPr txBox="1"/>
          <p:nvPr/>
        </p:nvSpPr>
        <p:spPr>
          <a:xfrm>
            <a:off x="3035300" y="2724150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Thanks</a:t>
            </a:r>
            <a:endParaRPr lang="en-US" altLang="zh-CN" sz="6000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MS PMincho"/>
            </a:endParaRPr>
          </a:p>
        </p:txBody>
      </p:sp>
    </p:spTree>
    <p:extLst>
      <p:ext uri="{BB962C8B-B14F-4D97-AF65-F5344CB8AC3E}">
        <p14:creationId xmlns:p14="http://schemas.microsoft.com/office/powerpoint/2010/main" val="127814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5700" y="438150"/>
            <a:ext cx="3276601" cy="5064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75196">
              <a:lnSpc>
                <a:spcPct val="100000"/>
              </a:lnSpc>
            </a:pPr>
            <a:r>
              <a:rPr lang="zh-CN" altLang="en-US" spc="-286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机器学习应用</a:t>
            </a:r>
            <a:endParaRPr spc="-436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950"/>
            <a:ext cx="9118600" cy="538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100" y="438150"/>
            <a:ext cx="4038600" cy="5064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75196">
              <a:lnSpc>
                <a:spcPct val="100000"/>
              </a:lnSpc>
            </a:pPr>
            <a:r>
              <a:rPr lang="zh-CN" altLang="en-US" spc="-286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机器学习定义</a:t>
            </a:r>
            <a:endParaRPr spc="-436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4102100" y="3847225"/>
            <a:ext cx="150558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Experience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3124200" y="2333700"/>
            <a:ext cx="1511300" cy="1152525"/>
          </a:xfrm>
          <a:prstGeom prst="rect">
            <a:avLst/>
          </a:prstGeom>
          <a:solidFill>
            <a:srgbClr val="FFFF65"/>
          </a:solidFill>
          <a:ln w="9144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229870" marR="45085">
              <a:lnSpc>
                <a:spcPct val="100200"/>
              </a:lnSpc>
              <a:spcBef>
                <a:spcPts val="430"/>
              </a:spcBef>
            </a:pPr>
            <a:r>
              <a:rPr sz="2400" dirty="0">
                <a:latin typeface="Times New Roman"/>
                <a:cs typeface="Times New Roman"/>
              </a:rPr>
              <a:t>Computer  </a:t>
            </a:r>
            <a:r>
              <a:rPr sz="2000" b="1" spc="-5" dirty="0">
                <a:latin typeface="Times New Roman"/>
                <a:cs typeface="Times New Roman"/>
              </a:rPr>
              <a:t>Learning  </a:t>
            </a:r>
            <a:r>
              <a:rPr sz="2000" b="1" spc="-10" dirty="0">
                <a:latin typeface="Times New Roman"/>
                <a:cs typeface="Times New Roman"/>
              </a:rPr>
              <a:t>Algorithm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3" name="object 14"/>
          <p:cNvSpPr txBox="1"/>
          <p:nvPr/>
        </p:nvSpPr>
        <p:spPr>
          <a:xfrm>
            <a:off x="6083300" y="2692773"/>
            <a:ext cx="186726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8675" algn="l"/>
              </a:tabLst>
            </a:pPr>
            <a:r>
              <a:rPr sz="3600" spc="427" baseline="12731" dirty="0" smtClean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Performance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400" b="1" i="1" dirty="0" smtClean="0">
                <a:latin typeface="Times New Roman"/>
                <a:cs typeface="Times New Roman"/>
              </a:rPr>
              <a:t>P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4" name="object 17"/>
          <p:cNvSpPr txBox="1"/>
          <p:nvPr/>
        </p:nvSpPr>
        <p:spPr>
          <a:xfrm>
            <a:off x="1036747" y="2333700"/>
            <a:ext cx="178956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780"/>
              </a:lnSpc>
              <a:tabLst>
                <a:tab pos="1000125" algn="l"/>
                <a:tab pos="1406525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Class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spc="-5" dirty="0" smtClean="0">
                <a:latin typeface="Times New Roman"/>
                <a:cs typeface="Times New Roman"/>
              </a:rPr>
              <a:t>of</a:t>
            </a:r>
            <a:r>
              <a:rPr sz="2000" b="1" dirty="0" smtClean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Tasks</a:t>
            </a:r>
            <a:r>
              <a:rPr sz="2000" b="1" spc="-17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</a:t>
            </a:r>
            <a:endParaRPr sz="2400" dirty="0">
              <a:latin typeface="Times New Roman"/>
              <a:cs typeface="Times New Roman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879850" y="3486225"/>
            <a:ext cx="1" cy="920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931531" y="2955878"/>
            <a:ext cx="1192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635500" y="2694700"/>
            <a:ext cx="1334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673754" y="2955878"/>
            <a:ext cx="1258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4501" y="485775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MS PMincho"/>
              </a:rPr>
              <a:t>❏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定义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：假定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T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是某类任务的集合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E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是完成这类任务的经验，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P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是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对任务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执行性能的度量，</a:t>
            </a:r>
            <a:r>
              <a:rPr lang="zh-CN" altLang="en-US" u="sng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如果一</a:t>
            </a:r>
            <a:r>
              <a:rPr lang="zh-CN" altLang="en-US" u="sng" dirty="0" smtClean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个计算机</a:t>
            </a:r>
            <a:r>
              <a:rPr lang="zh-CN" altLang="en-US" u="sng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程序通过经验</a:t>
            </a:r>
            <a:r>
              <a:rPr lang="en-US" altLang="zh-CN" u="sng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E</a:t>
            </a:r>
            <a:r>
              <a:rPr lang="zh-CN" altLang="en-US" u="sng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，依据性  能度量</a:t>
            </a:r>
            <a:r>
              <a:rPr lang="en-US" altLang="zh-CN" u="sng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P</a:t>
            </a:r>
            <a:r>
              <a:rPr lang="zh-CN" altLang="en-US" u="sng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，性能得到改善，那么，  就说该程序具有学习</a:t>
            </a:r>
            <a:r>
              <a:rPr lang="zh-CN" altLang="en-US" u="sng" dirty="0" smtClean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能力</a:t>
            </a:r>
            <a:endParaRPr lang="zh-CN" altLang="en-US" u="sng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189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3300" y="438150"/>
            <a:ext cx="4191000" cy="5064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75196">
              <a:lnSpc>
                <a:spcPct val="100000"/>
              </a:lnSpc>
            </a:pPr>
            <a:r>
              <a:rPr lang="zh-CN" altLang="en-US" spc="-286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机器学习架构</a:t>
            </a:r>
            <a:endParaRPr spc="-436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1352550"/>
            <a:ext cx="7264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28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100" y="438150"/>
            <a:ext cx="4038600" cy="5064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75196">
              <a:lnSpc>
                <a:spcPct val="100000"/>
              </a:lnSpc>
            </a:pPr>
            <a:r>
              <a:rPr lang="zh-CN" altLang="en-US" spc="-286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机器</a:t>
            </a:r>
            <a:r>
              <a:rPr lang="zh-CN" altLang="en-US" spc="-286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学习相关角色</a:t>
            </a:r>
            <a:endParaRPr spc="-436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1600200"/>
            <a:ext cx="89281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9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100" y="438150"/>
            <a:ext cx="4038600" cy="5064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75196">
              <a:lnSpc>
                <a:spcPct val="100000"/>
              </a:lnSpc>
            </a:pPr>
            <a:r>
              <a:rPr lang="zh-CN" altLang="en-US" spc="-286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机器学习分类</a:t>
            </a:r>
            <a:endParaRPr spc="-436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750"/>
            <a:ext cx="9118600" cy="492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3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100" y="438150"/>
            <a:ext cx="4038600" cy="5064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75196">
              <a:lnSpc>
                <a:spcPct val="100000"/>
              </a:lnSpc>
            </a:pPr>
            <a:r>
              <a:rPr lang="zh-CN" altLang="en-US" spc="-286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机器学习术语</a:t>
            </a:r>
            <a:endParaRPr spc="-436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2400"/>
            <a:ext cx="9118600" cy="397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67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100" y="438150"/>
            <a:ext cx="4038600" cy="5064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75196">
              <a:lnSpc>
                <a:spcPct val="100000"/>
              </a:lnSpc>
            </a:pPr>
            <a:r>
              <a:rPr lang="zh-CN" altLang="en-US" spc="-286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机器学习算法</a:t>
            </a:r>
            <a:endParaRPr spc="-436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8500"/>
            <a:ext cx="9118600" cy="286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522</Words>
  <Application>Microsoft Macintosh PowerPoint</Application>
  <PresentationFormat>Custom</PresentationFormat>
  <Paragraphs>86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Calibri</vt:lpstr>
      <vt:lpstr>Calibri Light</vt:lpstr>
      <vt:lpstr>DengXian</vt:lpstr>
      <vt:lpstr>Microsoft YaHei</vt:lpstr>
      <vt:lpstr>Microsoft YaHei UI</vt:lpstr>
      <vt:lpstr>MS PMincho</vt:lpstr>
      <vt:lpstr>Times New Roman</vt:lpstr>
      <vt:lpstr>Arial</vt:lpstr>
      <vt:lpstr>Office Theme</vt:lpstr>
      <vt:lpstr>PowerPoint Presentation</vt:lpstr>
      <vt:lpstr>Why Machine Learning?</vt:lpstr>
      <vt:lpstr>机器学习应用</vt:lpstr>
      <vt:lpstr>机器学习定义</vt:lpstr>
      <vt:lpstr>机器学习架构</vt:lpstr>
      <vt:lpstr>机器学习相关角色</vt:lpstr>
      <vt:lpstr>机器学习分类</vt:lpstr>
      <vt:lpstr>机器学习术语</vt:lpstr>
      <vt:lpstr>机器学习算法</vt:lpstr>
      <vt:lpstr>机器学习注意问题</vt:lpstr>
      <vt:lpstr>机器学习workflow overview</vt:lpstr>
      <vt:lpstr>机器学习workflow-基本框架</vt:lpstr>
      <vt:lpstr>机器学习workflow-详细框架</vt:lpstr>
      <vt:lpstr>机器学习workflow-迭代</vt:lpstr>
      <vt:lpstr>机器学习workflow-数据预处理</vt:lpstr>
      <vt:lpstr>机器学习workflow-培训模型</vt:lpstr>
      <vt:lpstr>机器学习workflow-测试验证模型</vt:lpstr>
      <vt:lpstr>机器学习workflow-优化模型</vt:lpstr>
      <vt:lpstr>机器学习编程语言</vt:lpstr>
      <vt:lpstr>Python的优势</vt:lpstr>
      <vt:lpstr>kNN算法</vt:lpstr>
      <vt:lpstr>kNN算法-实现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64</cp:revision>
  <dcterms:created xsi:type="dcterms:W3CDTF">2016-11-29T02:42:07Z</dcterms:created>
  <dcterms:modified xsi:type="dcterms:W3CDTF">2016-11-29T05:55:02Z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2004-09-20T00:00:00Z</vt:filetime>
  </property>
  <property fmtid="{D5CDD505-2E9C-101B-9397-08002B2CF9AE}" pid="3" name="Creator">
    <vt:lpwstr>Acrobat PDFMaker 6.0 for PowerPoint</vt:lpwstr>
  </property>
  <property fmtid="{D5CDD505-2E9C-101B-9397-08002B2CF9AE}" pid="4" name="LastSaved">
    <vt:filetime>2016-11-29T00:00:00Z</vt:filetime>
  </property>
</Properties>
</file>