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95" r:id="rId14"/>
    <p:sldId id="294" r:id="rId15"/>
    <p:sldId id="267" r:id="rId16"/>
    <p:sldId id="268" r:id="rId17"/>
    <p:sldId id="269" r:id="rId18"/>
    <p:sldId id="29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90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r="35345"/>
          <a:stretch/>
        </p:blipFill>
        <p:spPr bwMode="auto">
          <a:xfrm>
            <a:off x="0" y="774700"/>
            <a:ext cx="9144000" cy="38354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23900" y="6235700"/>
            <a:ext cx="272350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力太科技股份</a:t>
            </a:r>
            <a:r>
              <a:rPr lang="en-US" altLang="zh-CN" sz="1200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838200" y="1930400"/>
            <a:ext cx="33528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4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44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4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架构原理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696200" y="4967117"/>
            <a:ext cx="769441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力太武研所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9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22300"/>
            <a:ext cx="531876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文件管理界面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17306"/>
            <a:ext cx="7786266" cy="5054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10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62000" y="660400"/>
            <a:ext cx="3589124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 hive</a:t>
            </a:r>
            <a:r>
              <a:rPr lang="zh-CN" altLang="en-US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元数据管理</a:t>
            </a:r>
            <a:endParaRPr lang="en-US" altLang="zh-CN" sz="2795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16891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2324100"/>
            <a:ext cx="100990" cy="171329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endParaRPr lang="en-US" altLang="zh-CN" sz="996" dirty="0">
              <a:solidFill>
                <a:srgbClr val="0000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409700" y="2197100"/>
            <a:ext cx="3334246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新建数据库，删除数据库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新建表、删除表、查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看</a:t>
            </a: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表数据</a:t>
            </a:r>
            <a:endParaRPr lang="en-US" altLang="zh-CN" sz="2004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通过csv文件创建表</a:t>
            </a:r>
            <a:endParaRPr lang="en-US" altLang="zh-CN" sz="2006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9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22300"/>
            <a:ext cx="561692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元数据管理界面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307"/>
            <a:ext cx="8001000" cy="51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4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11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60400"/>
            <a:ext cx="386964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795" dirty="0">
                <a:latin typeface="Times New Roman" pitchFamily="18" charset="0"/>
                <a:cs typeface="Times New Roman" pitchFamily="18" charset="0"/>
              </a:rPr>
              <a:t>导入数据到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HIVE</a:t>
            </a:r>
            <a:endParaRPr lang="en-US" altLang="zh-CN" sz="32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409700" y="2197100"/>
            <a:ext cx="7058022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）通过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Sqoop2UI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界面导入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RDBMS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数据到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为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csv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</a:t>
            </a:r>
            <a:endParaRPr lang="en-US" altLang="zh-CN" sz="2004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）或者，直接通过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文件管理上传已有的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csv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文件到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）最后通过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元数据管理，从</a:t>
            </a:r>
            <a:r>
              <a:rPr lang="en-US" altLang="zh-CN" sz="2004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csv文件创建表</a:t>
            </a:r>
            <a:endParaRPr lang="en-US" altLang="zh-CN" sz="2006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9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11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60400"/>
            <a:ext cx="7705636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通过</a:t>
            </a: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sqoop2</a:t>
            </a:r>
            <a:r>
              <a:rPr lang="zh-CN" altLang="en-US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导入</a:t>
            </a: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RDBMS</a:t>
            </a:r>
            <a:r>
              <a:rPr lang="zh-CN" altLang="en-US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数据到</a:t>
            </a:r>
            <a:r>
              <a:rPr lang="en-US" altLang="zh-CN" sz="3204" dirty="0" err="1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endParaRPr lang="en-US" altLang="zh-CN" sz="32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35375"/>
            <a:ext cx="7848600" cy="4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7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11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60400"/>
            <a:ext cx="3819956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查询分析</a:t>
            </a:r>
            <a:endParaRPr lang="en-US" altLang="zh-CN" sz="32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" y="3127219"/>
            <a:ext cx="9144000" cy="5009322"/>
          </a:xfrm>
          <a:prstGeom prst="rect">
            <a:avLst/>
          </a:prstGeom>
        </p:spPr>
      </p:pic>
      <p:sp>
        <p:nvSpPr>
          <p:cNvPr id="9" name="TextBox 1"/>
          <p:cNvSpPr txBox="1"/>
          <p:nvPr/>
        </p:nvSpPr>
        <p:spPr>
          <a:xfrm>
            <a:off x="533400" y="1371600"/>
            <a:ext cx="4462760" cy="1392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）自动补全，高亮语法的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SQL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</a:t>
            </a:r>
            <a:endParaRPr lang="en-US" altLang="zh-CN" sz="2004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）查询结果图表显示与导出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csv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excel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</a:t>
            </a:r>
            <a:r>
              <a:rPr lang="zh-CN" altLang="en-US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）保存与载入查询</a:t>
            </a:r>
            <a:endParaRPr lang="en-US" altLang="zh-CN" sz="2006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12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62000" y="660400"/>
            <a:ext cx="251511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Job</a:t>
            </a:r>
            <a:r>
              <a:rPr lang="zh-CN" altLang="en-US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管理</a:t>
            </a:r>
            <a:endParaRPr lang="en-US" altLang="zh-CN" sz="2795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16891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549400"/>
            <a:ext cx="2500685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通过Job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195" dirty="0">
                <a:latin typeface="Times New Roman" pitchFamily="18" charset="0"/>
                <a:cs typeface="Times New Roman" pitchFamily="18" charset="0"/>
              </a:rPr>
              <a:t>管理</a:t>
            </a: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2311400"/>
            <a:ext cx="889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09700" y="2159000"/>
            <a:ext cx="22860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524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查看任务运行状态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1524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查看任务的运行日志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152400" algn="l"/>
              </a:tabLst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杀掉正在运行的任务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…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13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60400"/>
            <a:ext cx="2515112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Job</a:t>
            </a:r>
            <a:r>
              <a:rPr lang="zh-CN" altLang="en-US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管理</a:t>
            </a:r>
            <a:endParaRPr lang="en-US" altLang="zh-CN" sz="2795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371600"/>
            <a:ext cx="861060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13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60400"/>
            <a:ext cx="3015249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32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795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工作流管理</a:t>
            </a:r>
            <a:endParaRPr lang="en-US" altLang="zh-CN" sz="2795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20700"/>
            <a:ext cx="6350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14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98500"/>
            <a:ext cx="3010440" cy="198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604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6604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F7F7F"/>
                </a:solidFill>
                <a:latin typeface="MS Shell Dlg" pitchFamily="18" charset="0"/>
                <a:cs typeface="MS Shell Dlg" pitchFamily="18" charset="0"/>
              </a:rPr>
              <a:t>Hue简介及应用场景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604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实现原理和架构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520700"/>
            <a:ext cx="6477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400" y="6096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前言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1701800"/>
            <a:ext cx="114300" cy="262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574800"/>
            <a:ext cx="7478009" cy="28289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Hue是Hadoop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UI，它是一个基于Django框架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的开源的Web服务，其汇聚了大多数的Apache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Hadoop的组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件的接口，致力于用户体验。主要目的是让用户轻松使用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Hadoop，不用担心底层的复杂性实现，不使用命令行操作。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用户可以轻松快捷通过浏览器使用Hue的获取到结果。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本章主要从Hue介绍及使用、Hue原理与架构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进行讲解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080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15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400" y="609600"/>
            <a:ext cx="400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本节概述和学习目标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1638300"/>
            <a:ext cx="1016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511300"/>
            <a:ext cx="24892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了解Hue的实现原理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了解Hue组件架构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理解Hue是如何工作的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1181100"/>
            <a:ext cx="6311900" cy="4965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62000" y="508000"/>
            <a:ext cx="1993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6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Hue服务端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610100" y="1422400"/>
            <a:ext cx="16256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6223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Supervisor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Process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22300" algn="l"/>
              </a:tabLst>
            </a:pPr>
            <a:r>
              <a:rPr lang="en-US" altLang="zh-CN" dirty="0"/>
              <a:t>	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Helper</a:t>
            </a:r>
            <a:r>
              <a:rPr lang="en-US" altLang="zh-CN" sz="105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5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Daemons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04900" y="1346200"/>
            <a:ext cx="21590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14300" algn="l"/>
                <a:tab pos="3048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Auxiliary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Processes</a:t>
            </a:r>
          </a:p>
          <a:p>
            <a:pPr>
              <a:lnSpc>
                <a:spcPts val="1600"/>
              </a:lnSpc>
              <a:tabLst>
                <a:tab pos="114300" algn="l"/>
                <a:tab pos="3048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（Apps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may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run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their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own</a:t>
            </a:r>
          </a:p>
          <a:p>
            <a:pPr>
              <a:lnSpc>
                <a:spcPts val="1600"/>
              </a:lnSpc>
              <a:tabLst>
                <a:tab pos="114300" algn="l"/>
                <a:tab pos="3048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helper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daemons.）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14300" algn="l"/>
                <a:tab pos="304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“Supervisor”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starts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4241800"/>
            <a:ext cx="2685030" cy="25212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(Apps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plug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here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using</a:t>
            </a:r>
          </a:p>
          <a:p>
            <a:pPr>
              <a:lnSpc>
                <a:spcPts val="1600"/>
              </a:lnSpc>
              <a:tabLst>
                <a:tab pos="431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Django’s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urls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and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views)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431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47800" y="2514600"/>
            <a:ext cx="49149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all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processes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up,</a:t>
            </a:r>
          </a:p>
          <a:p>
            <a:pPr>
              <a:lnSpc>
                <a:spcPts val="16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including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</a:p>
          <a:p>
            <a:pPr>
              <a:lnSpc>
                <a:spcPts val="16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WebServer.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WebServer</a:t>
            </a:r>
          </a:p>
          <a:p>
            <a:pPr>
              <a:lnSpc>
                <a:spcPts val="14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dirty="0"/>
              <a:t>				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(Django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+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Spawning/CherryPy)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25400" algn="l"/>
                <a:tab pos="50800" algn="l"/>
                <a:tab pos="266700" algn="l"/>
                <a:tab pos="2781300" algn="l"/>
                <a:tab pos="33147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Core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175500" y="4483100"/>
            <a:ext cx="571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216400" y="5651500"/>
            <a:ext cx="647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Database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257800" y="4419600"/>
            <a:ext cx="1397000" cy="232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914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installed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apps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16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17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62000" y="635000"/>
            <a:ext cx="1778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前端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2000" y="1727200"/>
            <a:ext cx="1143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638300"/>
            <a:ext cx="7416800" cy="394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Hue提供了基于Bootstrap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jQuery的前段框架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Hue所有的请求都是从浏览器触发，一个HTML页面对应一个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APP的模板直接渲染生成。APP之间不会相互干影响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jQuery是一套跨浏览器的JavaScript库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Bootstrap是Web前端CSS框架,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Bootstrap是基于HTML5和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CSS3开发的，它在jQuery的基础上进行了更为个性化和人性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化的完善，形成一套自己独有的网站风格，并兼容大部分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jQuery插件。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1257300"/>
            <a:ext cx="6375400" cy="4813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18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23900" y="508000"/>
            <a:ext cx="3111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6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Django框架原理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84300" y="4343400"/>
            <a:ext cx="228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DB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30800" y="4495800"/>
            <a:ext cx="7239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mako</a:t>
            </a:r>
          </a:p>
          <a:p>
            <a:pPr>
              <a:lnSpc>
                <a:spcPts val="1600"/>
              </a:lnSpc>
              <a:tabLst>
                <a:tab pos="1397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template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644900" y="4076700"/>
            <a:ext cx="749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views.py</a:t>
            </a:r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(Business</a:t>
            </a:r>
          </a:p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Logic)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819400" y="4241800"/>
            <a:ext cx="584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models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416300" y="2654300"/>
            <a:ext cx="546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88900" algn="l"/>
              </a:tabLst>
            </a:pP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urls.py</a:t>
            </a:r>
          </a:p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(URL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330700" y="2654300"/>
            <a:ext cx="10033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Resolve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URL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to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specific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314700" y="3073400"/>
            <a:ext cx="2159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Dispatch)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python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function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10000" y="1828800"/>
            <a:ext cx="247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Django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Request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Handler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62300" y="1143000"/>
            <a:ext cx="1143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Request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689600" y="1104900"/>
            <a:ext cx="1257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210300" y="4775200"/>
            <a:ext cx="571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Render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533900" y="5016500"/>
            <a:ext cx="2209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17272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7272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External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1041400"/>
            <a:ext cx="5092700" cy="501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62000" y="635000"/>
            <a:ext cx="2222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架构图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473200"/>
            <a:ext cx="2685030" cy="53937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Tier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</a:p>
          <a:p>
            <a:pPr>
              <a:lnSpc>
                <a:spcPts val="16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Backend</a:t>
            </a:r>
          </a:p>
          <a:p>
            <a:pPr>
              <a:lnSpc>
                <a:spcPts val="16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524000" algn="l"/>
                <a:tab pos="1612900" algn="l"/>
                <a:tab pos="1651000" algn="l"/>
                <a:tab pos="1752600" algn="l"/>
                <a:tab pos="1828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759200" y="1435100"/>
            <a:ext cx="1308100" cy="440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Application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Custom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Front-end</a:t>
            </a:r>
          </a:p>
          <a:p>
            <a:pPr>
              <a:lnSpc>
                <a:spcPts val="14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Interaction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Custom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Styles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Pages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Templates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Django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“Views”</a:t>
            </a:r>
          </a:p>
          <a:p>
            <a:pPr>
              <a:lnSpc>
                <a:spcPts val="14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(Controllers)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RPC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Clients</a:t>
            </a:r>
          </a:p>
          <a:p>
            <a:pPr>
              <a:lnSpc>
                <a:spcPts val="14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Clients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dirty="0"/>
              <a:t>							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RPC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63500" algn="l"/>
                <a:tab pos="88900" algn="l"/>
                <a:tab pos="127000" algn="l"/>
                <a:tab pos="203200" algn="l"/>
                <a:tab pos="241300" algn="l"/>
                <a:tab pos="254000" algn="l"/>
                <a:tab pos="279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Existing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Services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384800" y="1498600"/>
            <a:ext cx="1435100" cy="535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Technology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jQuery.Knockout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Bootstrap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HTML/CSS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Mako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Django</a:t>
            </a:r>
          </a:p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Templates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Django,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Avro,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HTTP,</a:t>
            </a:r>
          </a:p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RPC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RPC,</a:t>
            </a:r>
          </a:p>
          <a:p>
            <a:pPr>
              <a:lnSpc>
                <a:spcPts val="14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Java,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Python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Existing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Services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76200" algn="l"/>
                <a:tab pos="190500" algn="l"/>
                <a:tab pos="228600" algn="l"/>
                <a:tab pos="266700" algn="l"/>
                <a:tab pos="279400" algn="l"/>
                <a:tab pos="342900" algn="l"/>
                <a:tab pos="381000" algn="l"/>
                <a:tab pos="419100" algn="l"/>
                <a:tab pos="571500" algn="l"/>
                <a:tab pos="787400" algn="l"/>
              </a:tabLst>
            </a:pPr>
            <a:r>
              <a:rPr lang="en-US" altLang="zh-CN" dirty="0"/>
              <a:t>										</a:t>
            </a: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19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257300"/>
            <a:ext cx="4787900" cy="4483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787400"/>
            <a:ext cx="5981700" cy="462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Hue与组件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Communication：</a:t>
            </a:r>
          </a:p>
          <a:p>
            <a:pPr>
              <a:lnSpc>
                <a:spcPts val="13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4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</a:t>
            </a:r>
          </a:p>
          <a:p>
            <a:pPr>
              <a:lnSpc>
                <a:spcPts val="14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.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RPC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WebHDFS/</a:t>
            </a:r>
          </a:p>
          <a:p>
            <a:pPr>
              <a:lnSpc>
                <a:spcPts val="14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HttpFs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Plugin</a:t>
            </a:r>
          </a:p>
          <a:p>
            <a:pPr>
              <a:lnSpc>
                <a:spcPts val="14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Oozie</a:t>
            </a:r>
          </a:p>
          <a:p>
            <a:pPr>
              <a:lnSpc>
                <a:spcPts val="17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Job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Tracker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324100" algn="l"/>
                <a:tab pos="3429000" algn="l"/>
                <a:tab pos="3454400" algn="l"/>
                <a:tab pos="4838700" algn="l"/>
                <a:tab pos="5029200" algn="l"/>
                <a:tab pos="5105400" algn="l"/>
                <a:tab pos="5295900" algn="l"/>
              </a:tabLst>
            </a:pPr>
            <a:r>
              <a:rPr lang="en-US" altLang="zh-CN" dirty="0"/>
              <a:t>	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60035" y="3320796"/>
            <a:ext cx="2735580" cy="1548384"/>
          </a:xfrm>
          <a:custGeom>
            <a:avLst/>
            <a:gdLst>
              <a:gd name="connsiteX0" fmla="*/ 0 w 2735580"/>
              <a:gd name="connsiteY0" fmla="*/ 1548383 h 1548384"/>
              <a:gd name="connsiteX1" fmla="*/ 2735580 w 2735580"/>
              <a:gd name="connsiteY1" fmla="*/ 1548383 h 1548384"/>
              <a:gd name="connsiteX2" fmla="*/ 2735580 w 2735580"/>
              <a:gd name="connsiteY2" fmla="*/ 0 h 1548384"/>
              <a:gd name="connsiteX3" fmla="*/ 0 w 2735580"/>
              <a:gd name="connsiteY3" fmla="*/ 0 h 1548384"/>
              <a:gd name="connsiteX4" fmla="*/ 0 w 2735580"/>
              <a:gd name="connsiteY4" fmla="*/ 1548383 h 1548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35580" h="1548384">
                <a:moveTo>
                  <a:pt x="0" y="1548383"/>
                </a:moveTo>
                <a:lnTo>
                  <a:pt x="2735580" y="1548383"/>
                </a:lnTo>
                <a:lnTo>
                  <a:pt x="2735580" y="0"/>
                </a:lnTo>
                <a:lnTo>
                  <a:pt x="0" y="0"/>
                </a:lnTo>
                <a:lnTo>
                  <a:pt x="0" y="1548383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53685" y="3314446"/>
            <a:ext cx="2748280" cy="1561084"/>
          </a:xfrm>
          <a:custGeom>
            <a:avLst/>
            <a:gdLst>
              <a:gd name="connsiteX0" fmla="*/ 6350 w 2748280"/>
              <a:gd name="connsiteY0" fmla="*/ 1554733 h 1561084"/>
              <a:gd name="connsiteX1" fmla="*/ 2741930 w 2748280"/>
              <a:gd name="connsiteY1" fmla="*/ 1554733 h 1561084"/>
              <a:gd name="connsiteX2" fmla="*/ 2741930 w 2748280"/>
              <a:gd name="connsiteY2" fmla="*/ 6350 h 1561084"/>
              <a:gd name="connsiteX3" fmla="*/ 6350 w 2748280"/>
              <a:gd name="connsiteY3" fmla="*/ 6350 h 1561084"/>
              <a:gd name="connsiteX4" fmla="*/ 6350 w 2748280"/>
              <a:gd name="connsiteY4" fmla="*/ 1554733 h 156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48280" h="1561084">
                <a:moveTo>
                  <a:pt x="6350" y="1554733"/>
                </a:moveTo>
                <a:lnTo>
                  <a:pt x="2741930" y="1554733"/>
                </a:lnTo>
                <a:lnTo>
                  <a:pt x="2741930" y="6350"/>
                </a:lnTo>
                <a:lnTo>
                  <a:pt x="6350" y="6350"/>
                </a:lnTo>
                <a:lnTo>
                  <a:pt x="6350" y="15547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76444" y="3717035"/>
            <a:ext cx="2339339" cy="467867"/>
          </a:xfrm>
          <a:custGeom>
            <a:avLst/>
            <a:gdLst>
              <a:gd name="connsiteX0" fmla="*/ 0 w 2339339"/>
              <a:gd name="connsiteY0" fmla="*/ 467867 h 467867"/>
              <a:gd name="connsiteX1" fmla="*/ 2339339 w 2339339"/>
              <a:gd name="connsiteY1" fmla="*/ 467867 h 467867"/>
              <a:gd name="connsiteX2" fmla="*/ 2339339 w 2339339"/>
              <a:gd name="connsiteY2" fmla="*/ 0 h 467867"/>
              <a:gd name="connsiteX3" fmla="*/ 0 w 2339339"/>
              <a:gd name="connsiteY3" fmla="*/ 0 h 467867"/>
              <a:gd name="connsiteX4" fmla="*/ 0 w 2339339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9339" h="467867">
                <a:moveTo>
                  <a:pt x="0" y="467867"/>
                </a:moveTo>
                <a:lnTo>
                  <a:pt x="2339339" y="467867"/>
                </a:lnTo>
                <a:lnTo>
                  <a:pt x="2339339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70094" y="3710685"/>
            <a:ext cx="2352039" cy="480567"/>
          </a:xfrm>
          <a:custGeom>
            <a:avLst/>
            <a:gdLst>
              <a:gd name="connsiteX0" fmla="*/ 6350 w 2352039"/>
              <a:gd name="connsiteY0" fmla="*/ 474217 h 480567"/>
              <a:gd name="connsiteX1" fmla="*/ 2345689 w 2352039"/>
              <a:gd name="connsiteY1" fmla="*/ 474217 h 480567"/>
              <a:gd name="connsiteX2" fmla="*/ 2345689 w 2352039"/>
              <a:gd name="connsiteY2" fmla="*/ 6350 h 480567"/>
              <a:gd name="connsiteX3" fmla="*/ 6350 w 2352039"/>
              <a:gd name="connsiteY3" fmla="*/ 6350 h 480567"/>
              <a:gd name="connsiteX4" fmla="*/ 6350 w 2352039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2039" h="480567">
                <a:moveTo>
                  <a:pt x="6350" y="474217"/>
                </a:moveTo>
                <a:lnTo>
                  <a:pt x="2345689" y="474217"/>
                </a:lnTo>
                <a:lnTo>
                  <a:pt x="2345689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11496" y="4364735"/>
            <a:ext cx="2052827" cy="359664"/>
          </a:xfrm>
          <a:custGeom>
            <a:avLst/>
            <a:gdLst>
              <a:gd name="connsiteX0" fmla="*/ 0 w 2052827"/>
              <a:gd name="connsiteY0" fmla="*/ 359664 h 359664"/>
              <a:gd name="connsiteX1" fmla="*/ 2052827 w 2052827"/>
              <a:gd name="connsiteY1" fmla="*/ 359664 h 359664"/>
              <a:gd name="connsiteX2" fmla="*/ 2052827 w 2052827"/>
              <a:gd name="connsiteY2" fmla="*/ 0 h 359664"/>
              <a:gd name="connsiteX3" fmla="*/ 0 w 2052827"/>
              <a:gd name="connsiteY3" fmla="*/ 0 h 359664"/>
              <a:gd name="connsiteX4" fmla="*/ 0 w 2052827"/>
              <a:gd name="connsiteY4" fmla="*/ 359664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2827" h="359664">
                <a:moveTo>
                  <a:pt x="0" y="359664"/>
                </a:moveTo>
                <a:lnTo>
                  <a:pt x="2052827" y="359664"/>
                </a:lnTo>
                <a:lnTo>
                  <a:pt x="2052827" y="0"/>
                </a:lnTo>
                <a:lnTo>
                  <a:pt x="0" y="0"/>
                </a:lnTo>
                <a:lnTo>
                  <a:pt x="0" y="3596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05146" y="4358385"/>
            <a:ext cx="2065527" cy="372364"/>
          </a:xfrm>
          <a:custGeom>
            <a:avLst/>
            <a:gdLst>
              <a:gd name="connsiteX0" fmla="*/ 6350 w 2065527"/>
              <a:gd name="connsiteY0" fmla="*/ 366014 h 372364"/>
              <a:gd name="connsiteX1" fmla="*/ 2059177 w 2065527"/>
              <a:gd name="connsiteY1" fmla="*/ 366014 h 372364"/>
              <a:gd name="connsiteX2" fmla="*/ 2059177 w 2065527"/>
              <a:gd name="connsiteY2" fmla="*/ 6350 h 372364"/>
              <a:gd name="connsiteX3" fmla="*/ 6350 w 2065527"/>
              <a:gd name="connsiteY3" fmla="*/ 6350 h 372364"/>
              <a:gd name="connsiteX4" fmla="*/ 6350 w 2065527"/>
              <a:gd name="connsiteY4" fmla="*/ 366014 h 372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65527" h="372364">
                <a:moveTo>
                  <a:pt x="6350" y="366014"/>
                </a:moveTo>
                <a:lnTo>
                  <a:pt x="2059177" y="366014"/>
                </a:lnTo>
                <a:lnTo>
                  <a:pt x="2059177" y="6350"/>
                </a:lnTo>
                <a:lnTo>
                  <a:pt x="6350" y="6350"/>
                </a:lnTo>
                <a:lnTo>
                  <a:pt x="6350" y="3660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60035" y="1412747"/>
            <a:ext cx="1548384" cy="432816"/>
          </a:xfrm>
          <a:custGeom>
            <a:avLst/>
            <a:gdLst>
              <a:gd name="connsiteX0" fmla="*/ 0 w 1548384"/>
              <a:gd name="connsiteY0" fmla="*/ 432816 h 432816"/>
              <a:gd name="connsiteX1" fmla="*/ 1548384 w 1548384"/>
              <a:gd name="connsiteY1" fmla="*/ 432816 h 432816"/>
              <a:gd name="connsiteX2" fmla="*/ 1548384 w 1548384"/>
              <a:gd name="connsiteY2" fmla="*/ 0 h 432816"/>
              <a:gd name="connsiteX3" fmla="*/ 0 w 1548384"/>
              <a:gd name="connsiteY3" fmla="*/ 0 h 432816"/>
              <a:gd name="connsiteX4" fmla="*/ 0 w 1548384"/>
              <a:gd name="connsiteY4" fmla="*/ 432816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8384" h="432816">
                <a:moveTo>
                  <a:pt x="0" y="432816"/>
                </a:moveTo>
                <a:lnTo>
                  <a:pt x="1548384" y="432816"/>
                </a:lnTo>
                <a:lnTo>
                  <a:pt x="1548384" y="0"/>
                </a:lnTo>
                <a:lnTo>
                  <a:pt x="0" y="0"/>
                </a:lnTo>
                <a:lnTo>
                  <a:pt x="0" y="432816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53685" y="1406397"/>
            <a:ext cx="1561084" cy="445516"/>
          </a:xfrm>
          <a:custGeom>
            <a:avLst/>
            <a:gdLst>
              <a:gd name="connsiteX0" fmla="*/ 6350 w 1561084"/>
              <a:gd name="connsiteY0" fmla="*/ 439166 h 445516"/>
              <a:gd name="connsiteX1" fmla="*/ 1554734 w 1561084"/>
              <a:gd name="connsiteY1" fmla="*/ 439166 h 445516"/>
              <a:gd name="connsiteX2" fmla="*/ 1554734 w 1561084"/>
              <a:gd name="connsiteY2" fmla="*/ 6350 h 445516"/>
              <a:gd name="connsiteX3" fmla="*/ 6350 w 1561084"/>
              <a:gd name="connsiteY3" fmla="*/ 6350 h 445516"/>
              <a:gd name="connsiteX4" fmla="*/ 6350 w 1561084"/>
              <a:gd name="connsiteY4" fmla="*/ 439166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61084" h="445516">
                <a:moveTo>
                  <a:pt x="6350" y="439166"/>
                </a:moveTo>
                <a:lnTo>
                  <a:pt x="1554734" y="439166"/>
                </a:lnTo>
                <a:lnTo>
                  <a:pt x="1554734" y="6350"/>
                </a:lnTo>
                <a:lnTo>
                  <a:pt x="6350" y="6350"/>
                </a:lnTo>
                <a:lnTo>
                  <a:pt x="6350" y="4391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60035" y="2348483"/>
            <a:ext cx="2087880" cy="432816"/>
          </a:xfrm>
          <a:custGeom>
            <a:avLst/>
            <a:gdLst>
              <a:gd name="connsiteX0" fmla="*/ 0 w 2087880"/>
              <a:gd name="connsiteY0" fmla="*/ 432816 h 432816"/>
              <a:gd name="connsiteX1" fmla="*/ 2087880 w 2087880"/>
              <a:gd name="connsiteY1" fmla="*/ 432816 h 432816"/>
              <a:gd name="connsiteX2" fmla="*/ 2087880 w 2087880"/>
              <a:gd name="connsiteY2" fmla="*/ 0 h 432816"/>
              <a:gd name="connsiteX3" fmla="*/ 0 w 2087880"/>
              <a:gd name="connsiteY3" fmla="*/ 0 h 432816"/>
              <a:gd name="connsiteX4" fmla="*/ 0 w 2087880"/>
              <a:gd name="connsiteY4" fmla="*/ 432816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880" h="432816">
                <a:moveTo>
                  <a:pt x="0" y="432816"/>
                </a:moveTo>
                <a:lnTo>
                  <a:pt x="2087880" y="432816"/>
                </a:lnTo>
                <a:lnTo>
                  <a:pt x="2087880" y="0"/>
                </a:lnTo>
                <a:lnTo>
                  <a:pt x="0" y="0"/>
                </a:lnTo>
                <a:lnTo>
                  <a:pt x="0" y="432816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53685" y="2342133"/>
            <a:ext cx="2100580" cy="445516"/>
          </a:xfrm>
          <a:custGeom>
            <a:avLst/>
            <a:gdLst>
              <a:gd name="connsiteX0" fmla="*/ 6350 w 2100580"/>
              <a:gd name="connsiteY0" fmla="*/ 439166 h 445516"/>
              <a:gd name="connsiteX1" fmla="*/ 2094230 w 2100580"/>
              <a:gd name="connsiteY1" fmla="*/ 439166 h 445516"/>
              <a:gd name="connsiteX2" fmla="*/ 2094230 w 2100580"/>
              <a:gd name="connsiteY2" fmla="*/ 6350 h 445516"/>
              <a:gd name="connsiteX3" fmla="*/ 6350 w 2100580"/>
              <a:gd name="connsiteY3" fmla="*/ 6350 h 445516"/>
              <a:gd name="connsiteX4" fmla="*/ 6350 w 2100580"/>
              <a:gd name="connsiteY4" fmla="*/ 439166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0580" h="445516">
                <a:moveTo>
                  <a:pt x="6350" y="439166"/>
                </a:moveTo>
                <a:lnTo>
                  <a:pt x="2094230" y="439166"/>
                </a:lnTo>
                <a:lnTo>
                  <a:pt x="2094230" y="6350"/>
                </a:lnTo>
                <a:lnTo>
                  <a:pt x="6350" y="6350"/>
                </a:lnTo>
                <a:lnTo>
                  <a:pt x="6350" y="4391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96611" y="5408676"/>
            <a:ext cx="2087880" cy="432816"/>
          </a:xfrm>
          <a:custGeom>
            <a:avLst/>
            <a:gdLst>
              <a:gd name="connsiteX0" fmla="*/ 0 w 2087880"/>
              <a:gd name="connsiteY0" fmla="*/ 432815 h 432816"/>
              <a:gd name="connsiteX1" fmla="*/ 2087880 w 2087880"/>
              <a:gd name="connsiteY1" fmla="*/ 432815 h 432816"/>
              <a:gd name="connsiteX2" fmla="*/ 2087880 w 2087880"/>
              <a:gd name="connsiteY2" fmla="*/ 0 h 432816"/>
              <a:gd name="connsiteX3" fmla="*/ 0 w 2087880"/>
              <a:gd name="connsiteY3" fmla="*/ 0 h 432816"/>
              <a:gd name="connsiteX4" fmla="*/ 0 w 2087880"/>
              <a:gd name="connsiteY4" fmla="*/ 432815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880" h="432816">
                <a:moveTo>
                  <a:pt x="0" y="432815"/>
                </a:moveTo>
                <a:lnTo>
                  <a:pt x="2087880" y="432815"/>
                </a:lnTo>
                <a:lnTo>
                  <a:pt x="2087880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90261" y="5402326"/>
            <a:ext cx="2100580" cy="445516"/>
          </a:xfrm>
          <a:custGeom>
            <a:avLst/>
            <a:gdLst>
              <a:gd name="connsiteX0" fmla="*/ 6350 w 2100580"/>
              <a:gd name="connsiteY0" fmla="*/ 439165 h 445516"/>
              <a:gd name="connsiteX1" fmla="*/ 2094230 w 2100580"/>
              <a:gd name="connsiteY1" fmla="*/ 439165 h 445516"/>
              <a:gd name="connsiteX2" fmla="*/ 2094230 w 2100580"/>
              <a:gd name="connsiteY2" fmla="*/ 6350 h 445516"/>
              <a:gd name="connsiteX3" fmla="*/ 6350 w 2100580"/>
              <a:gd name="connsiteY3" fmla="*/ 6350 h 445516"/>
              <a:gd name="connsiteX4" fmla="*/ 6350 w 2100580"/>
              <a:gd name="connsiteY4" fmla="*/ 439165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0580" h="445516">
                <a:moveTo>
                  <a:pt x="6350" y="439165"/>
                </a:moveTo>
                <a:lnTo>
                  <a:pt x="2094230" y="439165"/>
                </a:lnTo>
                <a:lnTo>
                  <a:pt x="2094230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320800"/>
            <a:ext cx="2908300" cy="458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21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23900" y="1968500"/>
            <a:ext cx="1168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以HDFS为例: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23900" y="2501900"/>
            <a:ext cx="88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28700" y="2413000"/>
            <a:ext cx="23241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提供的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API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调用接口。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之间使用了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Kerberos认证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62000" y="660400"/>
            <a:ext cx="5549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4831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Hue与组件交互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REST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4483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975100" y="1981200"/>
            <a:ext cx="1143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Request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956300" y="1968500"/>
            <a:ext cx="120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822700" y="2552700"/>
            <a:ext cx="34925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Revoke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Method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Python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Create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Client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with</a:t>
            </a:r>
          </a:p>
          <a:p>
            <a:pPr>
              <a:lnSpc>
                <a:spcPts val="16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Kerberos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Revoke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  <a:p>
            <a:pPr>
              <a:lnSpc>
                <a:spcPts val="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117600" algn="l"/>
                <a:tab pos="1320800" algn="l"/>
                <a:tab pos="1473200" algn="l"/>
                <a:tab pos="1587500" algn="l"/>
                <a:tab pos="1854200" algn="l"/>
                <a:tab pos="2057400" algn="l"/>
                <a:tab pos="2133600" algn="l"/>
              </a:tabLst>
            </a:pPr>
            <a:r>
              <a:rPr lang="en-US" altLang="zh-CN" dirty="0"/>
              <a:t>				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860035" y="3320796"/>
            <a:ext cx="2880359" cy="1548384"/>
          </a:xfrm>
          <a:custGeom>
            <a:avLst/>
            <a:gdLst>
              <a:gd name="connsiteX0" fmla="*/ 0 w 2880359"/>
              <a:gd name="connsiteY0" fmla="*/ 1548383 h 1548384"/>
              <a:gd name="connsiteX1" fmla="*/ 2880359 w 2880359"/>
              <a:gd name="connsiteY1" fmla="*/ 1548383 h 1548384"/>
              <a:gd name="connsiteX2" fmla="*/ 2880359 w 2880359"/>
              <a:gd name="connsiteY2" fmla="*/ 0 h 1548384"/>
              <a:gd name="connsiteX3" fmla="*/ 0 w 2880359"/>
              <a:gd name="connsiteY3" fmla="*/ 0 h 1548384"/>
              <a:gd name="connsiteX4" fmla="*/ 0 w 2880359"/>
              <a:gd name="connsiteY4" fmla="*/ 1548383 h 1548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0359" h="1548384">
                <a:moveTo>
                  <a:pt x="0" y="1548383"/>
                </a:moveTo>
                <a:lnTo>
                  <a:pt x="2880359" y="1548383"/>
                </a:lnTo>
                <a:lnTo>
                  <a:pt x="2880359" y="0"/>
                </a:lnTo>
                <a:lnTo>
                  <a:pt x="0" y="0"/>
                </a:lnTo>
                <a:lnTo>
                  <a:pt x="0" y="1548383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853685" y="3314446"/>
            <a:ext cx="2893059" cy="1561084"/>
          </a:xfrm>
          <a:custGeom>
            <a:avLst/>
            <a:gdLst>
              <a:gd name="connsiteX0" fmla="*/ 6350 w 2893059"/>
              <a:gd name="connsiteY0" fmla="*/ 1554733 h 1561084"/>
              <a:gd name="connsiteX1" fmla="*/ 2886709 w 2893059"/>
              <a:gd name="connsiteY1" fmla="*/ 1554733 h 1561084"/>
              <a:gd name="connsiteX2" fmla="*/ 2886709 w 2893059"/>
              <a:gd name="connsiteY2" fmla="*/ 6350 h 1561084"/>
              <a:gd name="connsiteX3" fmla="*/ 6350 w 2893059"/>
              <a:gd name="connsiteY3" fmla="*/ 6350 h 1561084"/>
              <a:gd name="connsiteX4" fmla="*/ 6350 w 2893059"/>
              <a:gd name="connsiteY4" fmla="*/ 1554733 h 15610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3059" h="1561084">
                <a:moveTo>
                  <a:pt x="6350" y="1554733"/>
                </a:moveTo>
                <a:lnTo>
                  <a:pt x="2886709" y="1554733"/>
                </a:lnTo>
                <a:lnTo>
                  <a:pt x="2886709" y="6350"/>
                </a:lnTo>
                <a:lnTo>
                  <a:pt x="6350" y="6350"/>
                </a:lnTo>
                <a:lnTo>
                  <a:pt x="6350" y="155473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076444" y="3717035"/>
            <a:ext cx="2339339" cy="467867"/>
          </a:xfrm>
          <a:custGeom>
            <a:avLst/>
            <a:gdLst>
              <a:gd name="connsiteX0" fmla="*/ 0 w 2339339"/>
              <a:gd name="connsiteY0" fmla="*/ 467867 h 467867"/>
              <a:gd name="connsiteX1" fmla="*/ 2339339 w 2339339"/>
              <a:gd name="connsiteY1" fmla="*/ 467867 h 467867"/>
              <a:gd name="connsiteX2" fmla="*/ 2339339 w 2339339"/>
              <a:gd name="connsiteY2" fmla="*/ 0 h 467867"/>
              <a:gd name="connsiteX3" fmla="*/ 0 w 2339339"/>
              <a:gd name="connsiteY3" fmla="*/ 0 h 467867"/>
              <a:gd name="connsiteX4" fmla="*/ 0 w 2339339"/>
              <a:gd name="connsiteY4" fmla="*/ 467867 h 467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39339" h="467867">
                <a:moveTo>
                  <a:pt x="0" y="467867"/>
                </a:moveTo>
                <a:lnTo>
                  <a:pt x="2339339" y="467867"/>
                </a:lnTo>
                <a:lnTo>
                  <a:pt x="2339339" y="0"/>
                </a:lnTo>
                <a:lnTo>
                  <a:pt x="0" y="0"/>
                </a:lnTo>
                <a:lnTo>
                  <a:pt x="0" y="46786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070094" y="3710685"/>
            <a:ext cx="2352039" cy="480567"/>
          </a:xfrm>
          <a:custGeom>
            <a:avLst/>
            <a:gdLst>
              <a:gd name="connsiteX0" fmla="*/ 6350 w 2352039"/>
              <a:gd name="connsiteY0" fmla="*/ 474217 h 480567"/>
              <a:gd name="connsiteX1" fmla="*/ 2345689 w 2352039"/>
              <a:gd name="connsiteY1" fmla="*/ 474217 h 480567"/>
              <a:gd name="connsiteX2" fmla="*/ 2345689 w 2352039"/>
              <a:gd name="connsiteY2" fmla="*/ 6350 h 480567"/>
              <a:gd name="connsiteX3" fmla="*/ 6350 w 2352039"/>
              <a:gd name="connsiteY3" fmla="*/ 6350 h 480567"/>
              <a:gd name="connsiteX4" fmla="*/ 6350 w 2352039"/>
              <a:gd name="connsiteY4" fmla="*/ 474217 h 4805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2039" h="480567">
                <a:moveTo>
                  <a:pt x="6350" y="474217"/>
                </a:moveTo>
                <a:lnTo>
                  <a:pt x="2345689" y="474217"/>
                </a:lnTo>
                <a:lnTo>
                  <a:pt x="2345689" y="6350"/>
                </a:lnTo>
                <a:lnTo>
                  <a:pt x="6350" y="6350"/>
                </a:lnTo>
                <a:lnTo>
                  <a:pt x="6350" y="4742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11496" y="4364735"/>
            <a:ext cx="2052827" cy="359664"/>
          </a:xfrm>
          <a:custGeom>
            <a:avLst/>
            <a:gdLst>
              <a:gd name="connsiteX0" fmla="*/ 0 w 2052827"/>
              <a:gd name="connsiteY0" fmla="*/ 359664 h 359664"/>
              <a:gd name="connsiteX1" fmla="*/ 2052827 w 2052827"/>
              <a:gd name="connsiteY1" fmla="*/ 359664 h 359664"/>
              <a:gd name="connsiteX2" fmla="*/ 2052827 w 2052827"/>
              <a:gd name="connsiteY2" fmla="*/ 0 h 359664"/>
              <a:gd name="connsiteX3" fmla="*/ 0 w 2052827"/>
              <a:gd name="connsiteY3" fmla="*/ 0 h 359664"/>
              <a:gd name="connsiteX4" fmla="*/ 0 w 2052827"/>
              <a:gd name="connsiteY4" fmla="*/ 359664 h 3596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2827" h="359664">
                <a:moveTo>
                  <a:pt x="0" y="359664"/>
                </a:moveTo>
                <a:lnTo>
                  <a:pt x="2052827" y="359664"/>
                </a:lnTo>
                <a:lnTo>
                  <a:pt x="2052827" y="0"/>
                </a:lnTo>
                <a:lnTo>
                  <a:pt x="0" y="0"/>
                </a:lnTo>
                <a:lnTo>
                  <a:pt x="0" y="3596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105146" y="4358385"/>
            <a:ext cx="2065527" cy="372364"/>
          </a:xfrm>
          <a:custGeom>
            <a:avLst/>
            <a:gdLst>
              <a:gd name="connsiteX0" fmla="*/ 6350 w 2065527"/>
              <a:gd name="connsiteY0" fmla="*/ 366014 h 372364"/>
              <a:gd name="connsiteX1" fmla="*/ 2059177 w 2065527"/>
              <a:gd name="connsiteY1" fmla="*/ 366014 h 372364"/>
              <a:gd name="connsiteX2" fmla="*/ 2059177 w 2065527"/>
              <a:gd name="connsiteY2" fmla="*/ 6350 h 372364"/>
              <a:gd name="connsiteX3" fmla="*/ 6350 w 2065527"/>
              <a:gd name="connsiteY3" fmla="*/ 6350 h 372364"/>
              <a:gd name="connsiteX4" fmla="*/ 6350 w 2065527"/>
              <a:gd name="connsiteY4" fmla="*/ 366014 h 372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65527" h="372364">
                <a:moveTo>
                  <a:pt x="6350" y="366014"/>
                </a:moveTo>
                <a:lnTo>
                  <a:pt x="2059177" y="366014"/>
                </a:lnTo>
                <a:lnTo>
                  <a:pt x="2059177" y="6350"/>
                </a:lnTo>
                <a:lnTo>
                  <a:pt x="6350" y="6350"/>
                </a:lnTo>
                <a:lnTo>
                  <a:pt x="6350" y="36601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860035" y="1412747"/>
            <a:ext cx="1548384" cy="432816"/>
          </a:xfrm>
          <a:custGeom>
            <a:avLst/>
            <a:gdLst>
              <a:gd name="connsiteX0" fmla="*/ 0 w 1548384"/>
              <a:gd name="connsiteY0" fmla="*/ 432816 h 432816"/>
              <a:gd name="connsiteX1" fmla="*/ 1548384 w 1548384"/>
              <a:gd name="connsiteY1" fmla="*/ 432816 h 432816"/>
              <a:gd name="connsiteX2" fmla="*/ 1548384 w 1548384"/>
              <a:gd name="connsiteY2" fmla="*/ 0 h 432816"/>
              <a:gd name="connsiteX3" fmla="*/ 0 w 1548384"/>
              <a:gd name="connsiteY3" fmla="*/ 0 h 432816"/>
              <a:gd name="connsiteX4" fmla="*/ 0 w 1548384"/>
              <a:gd name="connsiteY4" fmla="*/ 432816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48384" h="432816">
                <a:moveTo>
                  <a:pt x="0" y="432816"/>
                </a:moveTo>
                <a:lnTo>
                  <a:pt x="1548384" y="432816"/>
                </a:lnTo>
                <a:lnTo>
                  <a:pt x="1548384" y="0"/>
                </a:lnTo>
                <a:lnTo>
                  <a:pt x="0" y="0"/>
                </a:lnTo>
                <a:lnTo>
                  <a:pt x="0" y="432816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853685" y="1406397"/>
            <a:ext cx="1561084" cy="445516"/>
          </a:xfrm>
          <a:custGeom>
            <a:avLst/>
            <a:gdLst>
              <a:gd name="connsiteX0" fmla="*/ 6350 w 1561084"/>
              <a:gd name="connsiteY0" fmla="*/ 439166 h 445516"/>
              <a:gd name="connsiteX1" fmla="*/ 1554734 w 1561084"/>
              <a:gd name="connsiteY1" fmla="*/ 439166 h 445516"/>
              <a:gd name="connsiteX2" fmla="*/ 1554734 w 1561084"/>
              <a:gd name="connsiteY2" fmla="*/ 6350 h 445516"/>
              <a:gd name="connsiteX3" fmla="*/ 6350 w 1561084"/>
              <a:gd name="connsiteY3" fmla="*/ 6350 h 445516"/>
              <a:gd name="connsiteX4" fmla="*/ 6350 w 1561084"/>
              <a:gd name="connsiteY4" fmla="*/ 439166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61084" h="445516">
                <a:moveTo>
                  <a:pt x="6350" y="439166"/>
                </a:moveTo>
                <a:lnTo>
                  <a:pt x="1554734" y="439166"/>
                </a:lnTo>
                <a:lnTo>
                  <a:pt x="1554734" y="6350"/>
                </a:lnTo>
                <a:lnTo>
                  <a:pt x="6350" y="6350"/>
                </a:lnTo>
                <a:lnTo>
                  <a:pt x="6350" y="4391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860035" y="2348483"/>
            <a:ext cx="2087880" cy="432816"/>
          </a:xfrm>
          <a:custGeom>
            <a:avLst/>
            <a:gdLst>
              <a:gd name="connsiteX0" fmla="*/ 0 w 2087880"/>
              <a:gd name="connsiteY0" fmla="*/ 432816 h 432816"/>
              <a:gd name="connsiteX1" fmla="*/ 2087880 w 2087880"/>
              <a:gd name="connsiteY1" fmla="*/ 432816 h 432816"/>
              <a:gd name="connsiteX2" fmla="*/ 2087880 w 2087880"/>
              <a:gd name="connsiteY2" fmla="*/ 0 h 432816"/>
              <a:gd name="connsiteX3" fmla="*/ 0 w 2087880"/>
              <a:gd name="connsiteY3" fmla="*/ 0 h 432816"/>
              <a:gd name="connsiteX4" fmla="*/ 0 w 2087880"/>
              <a:gd name="connsiteY4" fmla="*/ 432816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7880" h="432816">
                <a:moveTo>
                  <a:pt x="0" y="432816"/>
                </a:moveTo>
                <a:lnTo>
                  <a:pt x="2087880" y="432816"/>
                </a:lnTo>
                <a:lnTo>
                  <a:pt x="2087880" y="0"/>
                </a:lnTo>
                <a:lnTo>
                  <a:pt x="0" y="0"/>
                </a:lnTo>
                <a:lnTo>
                  <a:pt x="0" y="432816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53685" y="2342133"/>
            <a:ext cx="2100580" cy="445516"/>
          </a:xfrm>
          <a:custGeom>
            <a:avLst/>
            <a:gdLst>
              <a:gd name="connsiteX0" fmla="*/ 6350 w 2100580"/>
              <a:gd name="connsiteY0" fmla="*/ 439166 h 445516"/>
              <a:gd name="connsiteX1" fmla="*/ 2094230 w 2100580"/>
              <a:gd name="connsiteY1" fmla="*/ 439166 h 445516"/>
              <a:gd name="connsiteX2" fmla="*/ 2094230 w 2100580"/>
              <a:gd name="connsiteY2" fmla="*/ 6350 h 445516"/>
              <a:gd name="connsiteX3" fmla="*/ 6350 w 2100580"/>
              <a:gd name="connsiteY3" fmla="*/ 6350 h 445516"/>
              <a:gd name="connsiteX4" fmla="*/ 6350 w 2100580"/>
              <a:gd name="connsiteY4" fmla="*/ 439166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0580" h="445516">
                <a:moveTo>
                  <a:pt x="6350" y="439166"/>
                </a:moveTo>
                <a:lnTo>
                  <a:pt x="2094230" y="439166"/>
                </a:lnTo>
                <a:lnTo>
                  <a:pt x="2094230" y="6350"/>
                </a:lnTo>
                <a:lnTo>
                  <a:pt x="6350" y="6350"/>
                </a:lnTo>
                <a:lnTo>
                  <a:pt x="6350" y="4391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896611" y="5408676"/>
            <a:ext cx="2410968" cy="432816"/>
          </a:xfrm>
          <a:custGeom>
            <a:avLst/>
            <a:gdLst>
              <a:gd name="connsiteX0" fmla="*/ 0 w 2410968"/>
              <a:gd name="connsiteY0" fmla="*/ 432815 h 432816"/>
              <a:gd name="connsiteX1" fmla="*/ 2410968 w 2410968"/>
              <a:gd name="connsiteY1" fmla="*/ 432815 h 432816"/>
              <a:gd name="connsiteX2" fmla="*/ 2410968 w 2410968"/>
              <a:gd name="connsiteY2" fmla="*/ 0 h 432816"/>
              <a:gd name="connsiteX3" fmla="*/ 0 w 2410968"/>
              <a:gd name="connsiteY3" fmla="*/ 0 h 432816"/>
              <a:gd name="connsiteX4" fmla="*/ 0 w 2410968"/>
              <a:gd name="connsiteY4" fmla="*/ 432815 h 432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0968" h="432816">
                <a:moveTo>
                  <a:pt x="0" y="432815"/>
                </a:moveTo>
                <a:lnTo>
                  <a:pt x="2410968" y="432815"/>
                </a:lnTo>
                <a:lnTo>
                  <a:pt x="2410968" y="0"/>
                </a:lnTo>
                <a:lnTo>
                  <a:pt x="0" y="0"/>
                </a:lnTo>
                <a:lnTo>
                  <a:pt x="0" y="432815"/>
                </a:lnTo>
              </a:path>
            </a:pathLst>
          </a:custGeom>
          <a:solidFill>
            <a:srgbClr val="F8A15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90261" y="5402326"/>
            <a:ext cx="2423668" cy="445516"/>
          </a:xfrm>
          <a:custGeom>
            <a:avLst/>
            <a:gdLst>
              <a:gd name="connsiteX0" fmla="*/ 6350 w 2423668"/>
              <a:gd name="connsiteY0" fmla="*/ 439165 h 445516"/>
              <a:gd name="connsiteX1" fmla="*/ 2417318 w 2423668"/>
              <a:gd name="connsiteY1" fmla="*/ 439165 h 445516"/>
              <a:gd name="connsiteX2" fmla="*/ 2417318 w 2423668"/>
              <a:gd name="connsiteY2" fmla="*/ 6350 h 445516"/>
              <a:gd name="connsiteX3" fmla="*/ 6350 w 2423668"/>
              <a:gd name="connsiteY3" fmla="*/ 6350 h 445516"/>
              <a:gd name="connsiteX4" fmla="*/ 6350 w 2423668"/>
              <a:gd name="connsiteY4" fmla="*/ 439165 h 4455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23668" h="445516">
                <a:moveTo>
                  <a:pt x="6350" y="439165"/>
                </a:moveTo>
                <a:lnTo>
                  <a:pt x="2417318" y="439165"/>
                </a:lnTo>
                <a:lnTo>
                  <a:pt x="2417318" y="6350"/>
                </a:lnTo>
                <a:lnTo>
                  <a:pt x="6350" y="6350"/>
                </a:lnTo>
                <a:lnTo>
                  <a:pt x="6350" y="43916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320800"/>
            <a:ext cx="3111500" cy="458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22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723900" y="1968500"/>
            <a:ext cx="1003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以Hive为例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23900" y="2501900"/>
            <a:ext cx="88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960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028700" y="2425700"/>
            <a:ext cx="23368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接口调用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Hiveserver和metastore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和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Hiveserver、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metastore之间使用了</a:t>
            </a:r>
          </a:p>
          <a:p>
            <a:pPr>
              <a:lnSpc>
                <a:spcPts val="2600"/>
              </a:lnSpc>
              <a:tabLst>
                <a:tab pos="50800" algn="l"/>
              </a:tabLst>
            </a:pPr>
            <a:r>
              <a:rPr lang="en-US" altLang="zh-CN" sz="15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Kerberos认证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62000" y="660400"/>
            <a:ext cx="59944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4483100" algn="l"/>
              </a:tabLst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Hue与组件交互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Thrift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4483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975100" y="1981200"/>
            <a:ext cx="1143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Request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956300" y="1968500"/>
            <a:ext cx="120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822700" y="2552700"/>
            <a:ext cx="38354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Revoke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Method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Thrift(HiveServer/Metastrore)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Create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ThriftClient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with</a:t>
            </a:r>
          </a:p>
          <a:p>
            <a:pPr>
              <a:lnSpc>
                <a:spcPts val="16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Kerberos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Revoke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				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Response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Data</a:t>
            </a:r>
          </a:p>
          <a:p>
            <a:pPr>
              <a:lnSpc>
                <a:spcPts val="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Thrift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15900" algn="l"/>
                <a:tab pos="1117600" algn="l"/>
                <a:tab pos="1270000" algn="l"/>
                <a:tab pos="1320800" algn="l"/>
                <a:tab pos="1460500" algn="l"/>
                <a:tab pos="1587500" algn="l"/>
                <a:tab pos="2057400" algn="l"/>
                <a:tab pos="21336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HiveServer/Metastore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495300"/>
            <a:ext cx="647700" cy="660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34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400" y="609600"/>
            <a:ext cx="1778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更多信息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03300" y="1651247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69510" y="1676400"/>
            <a:ext cx="1612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Hue开源社区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93862" y="2349007"/>
            <a:ext cx="2108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http://gethue.com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482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36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33400" y="736600"/>
            <a:ext cx="45466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505200" algn="l"/>
              </a:tabLst>
            </a:pPr>
            <a:r>
              <a:rPr lang="en-US" altLang="zh-CN" sz="3504" dirty="0">
                <a:solidFill>
                  <a:srgbClr val="FFFFFF"/>
                </a:solidFill>
                <a:latin typeface="MS Shell Dlg" pitchFamily="18" charset="0"/>
                <a:cs typeface="MS Shell Dlg" pitchFamily="18" charset="0"/>
              </a:rPr>
              <a:t>谢谢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6100"/>
              </a:lnSpc>
              <a:tabLst>
                <a:tab pos="3505200" algn="l"/>
              </a:tabLst>
            </a:pPr>
            <a:r>
              <a:rPr lang="en-US" altLang="zh-CN" dirty="0"/>
              <a:t>	</a:t>
            </a:r>
            <a:r>
              <a:rPr lang="en-US" altLang="zh-CN" sz="41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080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400" y="609600"/>
            <a:ext cx="889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16129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473200"/>
            <a:ext cx="33401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学完本课程后，您将能够：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43000" y="2260600"/>
            <a:ext cx="114300" cy="19697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endParaRPr lang="en-US" altLang="zh-CN" sz="996" dirty="0">
              <a:solidFill>
                <a:srgbClr val="0000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0" name="TextBox 1"/>
          <p:cNvSpPr txBox="1"/>
          <p:nvPr/>
        </p:nvSpPr>
        <p:spPr>
          <a:xfrm>
            <a:off x="1409700" y="2108200"/>
            <a:ext cx="3292568" cy="15209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了解Hue是什么；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会使用Hue；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了解Hue的实现原理和架构；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20700"/>
            <a:ext cx="6350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98500"/>
            <a:ext cx="2939907" cy="1982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60400" algn="l"/>
              </a:tabLst>
            </a:pPr>
            <a:r>
              <a:rPr lang="en-US" altLang="zh-CN" dirty="0"/>
              <a:t>	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目录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6604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1.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简介及应用场景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6604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2.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dirty="0">
                <a:solidFill>
                  <a:srgbClr val="7F7F7F"/>
                </a:solidFill>
                <a:latin typeface="MS Shell Dlg" pitchFamily="18" charset="0"/>
                <a:cs typeface="MS Shell Dlg" pitchFamily="18" charset="0"/>
              </a:rPr>
              <a:t>Hue实现原理和架构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508000"/>
            <a:ext cx="635000" cy="64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4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1422400" y="609600"/>
            <a:ext cx="4000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本节概述和学习目标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1676400"/>
            <a:ext cx="114300" cy="189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322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536700"/>
            <a:ext cx="5974392" cy="31495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了解Hue是什么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学会使用Hue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管理</a:t>
            </a: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</a:pP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学会使用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管理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元数据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学会使用Hue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导入数据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sz="2198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学会使用Hue在Hive上执行</a:t>
            </a:r>
            <a:r>
              <a:rPr lang="zh-CN" altLang="en-US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查询分析</a:t>
            </a:r>
            <a:endParaRPr lang="en-US" altLang="zh-CN" sz="2198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学会使用Hue查看job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任务</a:t>
            </a: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的运行状态与日志信息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4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了解</a:t>
            </a:r>
            <a:r>
              <a:rPr lang="en-US" altLang="zh-CN" sz="2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20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的工作流功能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5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62000" y="635000"/>
            <a:ext cx="56714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集群的用户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UI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62000" y="1676400"/>
            <a:ext cx="114300" cy="273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22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322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562100"/>
            <a:ext cx="8664231" cy="39574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5080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特征：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508000" algn="l"/>
              </a:tabLst>
            </a:pPr>
            <a:r>
              <a:rPr lang="en-US" altLang="zh-CN" dirty="0"/>
              <a:t>	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Hue汇聚了与大多数Apache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Hadoop组件交互的接口，</a:t>
            </a:r>
          </a:p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致力于Hadoop组件的用户体验。Hue组件让用户轻松使用</a:t>
            </a:r>
          </a:p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Hadoop，不用担心底层的复杂性实现，不使用命令行操作。</a:t>
            </a:r>
          </a:p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用户可以轻松快捷的获取到结果。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508000" algn="l"/>
              </a:tabLst>
            </a:pP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3.10开源支持组件：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508000" algn="l"/>
              </a:tabLst>
            </a:pPr>
            <a:r>
              <a:rPr lang="en-US" altLang="zh-CN" dirty="0"/>
              <a:t>	</a:t>
            </a:r>
            <a:r>
              <a:rPr lang="en-US" altLang="zh-CN" sz="2195" dirty="0" err="1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2195" dirty="0" err="1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Hive</a:t>
            </a: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，Solr，Impala，Spark，Pig，Oozie，notebook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600"/>
              </a:lnSpc>
              <a:tabLst>
                <a:tab pos="508000" algn="l"/>
              </a:tabLst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Hbase，MR(MR1/</a:t>
            </a:r>
            <a:r>
              <a:rPr lang="en-US" altLang="zh-CN" sz="2195" dirty="0">
                <a:solidFill>
                  <a:srgbClr val="FF0000"/>
                </a:solidFill>
                <a:latin typeface="MS Shell Dlg" pitchFamily="18" charset="0"/>
                <a:cs typeface="MS Shell Dlg" pitchFamily="18" charset="0"/>
              </a:rPr>
              <a:t>MR2-Yarn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)，Sqoop1/Sqoop2，Zookeeper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sentry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4700" y="1727200"/>
            <a:ext cx="7035800" cy="261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6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35000"/>
            <a:ext cx="3111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Let’s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Bigdata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94100" y="3657600"/>
            <a:ext cx="939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Web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Server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16100" y="3657600"/>
            <a:ext cx="635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Hadoop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083300" y="36195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00100" y="4622800"/>
            <a:ext cx="81280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Windows: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Chrome,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Firefox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3.6+,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Internet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Explorer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9+,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Safari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5+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Linux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Chrome,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Firefox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3.6+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Mac: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Chrome,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Firefox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3.6+,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Safari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5+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07769" y="2844419"/>
            <a:ext cx="6498336" cy="6095"/>
          </a:xfrm>
          <a:custGeom>
            <a:avLst/>
            <a:gdLst>
              <a:gd name="connsiteX0" fmla="*/ 0 w 6498336"/>
              <a:gd name="connsiteY0" fmla="*/ 0 h 6095"/>
              <a:gd name="connsiteX1" fmla="*/ 1624584 w 6498336"/>
              <a:gd name="connsiteY1" fmla="*/ 0 h 6095"/>
              <a:gd name="connsiteX2" fmla="*/ 3249167 w 6498336"/>
              <a:gd name="connsiteY2" fmla="*/ 0 h 6095"/>
              <a:gd name="connsiteX3" fmla="*/ 4873751 w 6498336"/>
              <a:gd name="connsiteY3" fmla="*/ 0 h 6095"/>
              <a:gd name="connsiteX4" fmla="*/ 6498336 w 6498336"/>
              <a:gd name="connsiteY4" fmla="*/ 0 h 6095"/>
              <a:gd name="connsiteX5" fmla="*/ 6498336 w 6498336"/>
              <a:gd name="connsiteY5" fmla="*/ 6095 h 6095"/>
              <a:gd name="connsiteX6" fmla="*/ 4873751 w 6498336"/>
              <a:gd name="connsiteY6" fmla="*/ 6095 h 6095"/>
              <a:gd name="connsiteX7" fmla="*/ 3249167 w 6498336"/>
              <a:gd name="connsiteY7" fmla="*/ 6095 h 6095"/>
              <a:gd name="connsiteX8" fmla="*/ 1624584 w 6498336"/>
              <a:gd name="connsiteY8" fmla="*/ 6095 h 6095"/>
              <a:gd name="connsiteX9" fmla="*/ 0 w 6498336"/>
              <a:gd name="connsiteY9" fmla="*/ 6095 h 6095"/>
              <a:gd name="connsiteX10" fmla="*/ 0 w 6498336"/>
              <a:gd name="connsiteY10" fmla="*/ 0 h 60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6498336" h="6095">
                <a:moveTo>
                  <a:pt x="0" y="0"/>
                </a:moveTo>
                <a:lnTo>
                  <a:pt x="1624584" y="0"/>
                </a:lnTo>
                <a:lnTo>
                  <a:pt x="3249167" y="0"/>
                </a:lnTo>
                <a:lnTo>
                  <a:pt x="4873751" y="0"/>
                </a:lnTo>
                <a:lnTo>
                  <a:pt x="6498336" y="0"/>
                </a:lnTo>
                <a:lnTo>
                  <a:pt x="6498336" y="6095"/>
                </a:lnTo>
                <a:lnTo>
                  <a:pt x="4873751" y="6095"/>
                </a:lnTo>
                <a:lnTo>
                  <a:pt x="3249167" y="6095"/>
                </a:lnTo>
                <a:lnTo>
                  <a:pt x="1624584" y="6095"/>
                </a:lnTo>
                <a:lnTo>
                  <a:pt x="0" y="6095"/>
                </a:lnTo>
                <a:lnTo>
                  <a:pt x="0" y="0"/>
                </a:lnTo>
              </a:path>
            </a:pathLst>
          </a:custGeom>
          <a:solidFill>
            <a:srgbClr val="007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7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635000"/>
            <a:ext cx="3327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访问方式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62000" y="1651000"/>
            <a:ext cx="1143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322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1524000"/>
            <a:ext cx="4876335" cy="15337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8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通过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dirty="0">
                <a:solidFill>
                  <a:srgbClr val="0070C0"/>
                </a:solidFill>
                <a:latin typeface="MS Shell Dlg" pitchFamily="18" charset="0"/>
                <a:cs typeface="MS Shell Dlg" pitchFamily="18" charset="0"/>
              </a:rPr>
              <a:t>http://192.168.20.210:8888/about/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 err="1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进入Hue页面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。</a:t>
            </a:r>
            <a:endParaRPr lang="en-US" altLang="zh-CN" sz="2195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  <a:p>
            <a:pPr>
              <a:lnSpc>
                <a:spcPts val="3600"/>
              </a:lnSpc>
              <a:tabLst/>
            </a:pP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登录：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zh-CN" altLang="en-US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，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hue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72200" y="6477000"/>
            <a:ext cx="393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MS PGothic" pitchFamily="18" charset="0"/>
                <a:cs typeface="MS PGothic" pitchFamily="18" charset="0"/>
              </a:rPr>
              <a:t>第</a:t>
            </a:r>
            <a:r>
              <a:rPr lang="en-US" altLang="zh-CN" sz="1202" b="1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8</a:t>
            </a:r>
            <a:r>
              <a:rPr lang="en-US" altLang="zh-CN" sz="1202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页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23900" y="6438900"/>
            <a:ext cx="2685030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版权所有©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2016</a:t>
            </a:r>
            <a:r>
              <a:rPr lang="zh-CN" altLang="en-US" sz="1200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力太科技股份有限公司</a:t>
            </a:r>
            <a:endParaRPr lang="en-US" altLang="zh-CN" sz="1200" dirty="0">
              <a:solidFill>
                <a:srgbClr val="00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762000" y="635000"/>
            <a:ext cx="442108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Hue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–</a:t>
            </a:r>
            <a:r>
              <a:rPr lang="en-US" altLang="zh-CN" sz="35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HDFS</a:t>
            </a:r>
            <a:r>
              <a:rPr lang="zh-CN" altLang="en-US" sz="3504" dirty="0">
                <a:solidFill>
                  <a:srgbClr val="990000"/>
                </a:solidFill>
                <a:latin typeface="MS Shell Dlg" pitchFamily="18" charset="0"/>
                <a:cs typeface="MS Shell Dlg" pitchFamily="18" charset="0"/>
              </a:rPr>
              <a:t>文件管理</a:t>
            </a:r>
            <a:endParaRPr lang="en-US" altLang="zh-CN" sz="3504" dirty="0">
              <a:solidFill>
                <a:srgbClr val="990000"/>
              </a:solidFill>
              <a:latin typeface="MS Shell Dlg" pitchFamily="18" charset="0"/>
              <a:cs typeface="MS Shell Dlg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62000" y="16129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319" dirty="0">
                <a:solidFill>
                  <a:srgbClr val="80808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1498600"/>
            <a:ext cx="72517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可以使用Hue的File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Browser模块，对HDFS中的文件和文件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夹做如下操作：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2705100"/>
            <a:ext cx="889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9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09700" y="2578100"/>
            <a:ext cx="6184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新建文件或者文件夹，上传或者下载文件，上传zip文件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重命名、移动、复制、删除一个文件或者文件夹，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修改文件或者文件夹的权限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以文本或者二进制方式查看或者修改文件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…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solidFill>
                  <a:srgbClr val="000000"/>
                </a:solidFill>
                <a:latin typeface="MS Shell Dlg" pitchFamily="18" charset="0"/>
                <a:cs typeface="MS Shell Dlg" pitchFamily="18" charset="0"/>
              </a:rPr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778</Words>
  <Application>Microsoft Office PowerPoint</Application>
  <PresentationFormat>全屏显示(4:3)</PresentationFormat>
  <Paragraphs>607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MS PGothic</vt:lpstr>
      <vt:lpstr>宋体</vt:lpstr>
      <vt:lpstr>Arial</vt:lpstr>
      <vt:lpstr>Calibri</vt:lpstr>
      <vt:lpstr>MS Shell Dlg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weiphone chen</cp:lastModifiedBy>
  <cp:revision>20</cp:revision>
  <dcterms:created xsi:type="dcterms:W3CDTF">2006-08-16T00:00:00Z</dcterms:created>
  <dcterms:modified xsi:type="dcterms:W3CDTF">2016-09-01T08:20:46Z</dcterms:modified>
</cp:coreProperties>
</file>