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1"/>
  </p:notesMasterIdLst>
  <p:sldIdLst>
    <p:sldId id="256" r:id="rId2"/>
    <p:sldId id="259" r:id="rId3"/>
    <p:sldId id="260" r:id="rId4"/>
    <p:sldId id="261" r:id="rId5"/>
    <p:sldId id="262" r:id="rId6"/>
    <p:sldId id="264" r:id="rId7"/>
    <p:sldId id="266" r:id="rId8"/>
    <p:sldId id="268" r:id="rId9"/>
    <p:sldId id="269"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9"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3" r:id="rId68"/>
    <p:sldId id="334" r:id="rId69"/>
    <p:sldId id="335" r:id="rId70"/>
    <p:sldId id="336" r:id="rId71"/>
    <p:sldId id="337" r:id="rId72"/>
    <p:sldId id="338" r:id="rId73"/>
    <p:sldId id="339" r:id="rId74"/>
    <p:sldId id="340" r:id="rId75"/>
    <p:sldId id="341" r:id="rId76"/>
    <p:sldId id="342" r:id="rId77"/>
    <p:sldId id="343" r:id="rId78"/>
    <p:sldId id="355" r:id="rId79"/>
    <p:sldId id="356" r:id="rId80"/>
    <p:sldId id="357" r:id="rId81"/>
    <p:sldId id="358"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 id="381" r:id="rId104"/>
    <p:sldId id="382" r:id="rId105"/>
    <p:sldId id="383" r:id="rId106"/>
    <p:sldId id="384" r:id="rId107"/>
    <p:sldId id="385" r:id="rId108"/>
    <p:sldId id="386" r:id="rId109"/>
    <p:sldId id="387" r:id="rId110"/>
    <p:sldId id="388" r:id="rId111"/>
    <p:sldId id="389" r:id="rId112"/>
    <p:sldId id="390" r:id="rId113"/>
    <p:sldId id="391" r:id="rId114"/>
    <p:sldId id="392" r:id="rId115"/>
    <p:sldId id="393" r:id="rId116"/>
    <p:sldId id="394" r:id="rId117"/>
    <p:sldId id="395" r:id="rId118"/>
    <p:sldId id="396" r:id="rId119"/>
    <p:sldId id="397" r:id="rId120"/>
    <p:sldId id="398" r:id="rId121"/>
    <p:sldId id="399" r:id="rId122"/>
    <p:sldId id="400" r:id="rId123"/>
    <p:sldId id="401" r:id="rId124"/>
    <p:sldId id="402" r:id="rId125"/>
    <p:sldId id="403" r:id="rId126"/>
    <p:sldId id="404" r:id="rId127"/>
    <p:sldId id="405" r:id="rId128"/>
    <p:sldId id="406" r:id="rId129"/>
    <p:sldId id="407" r:id="rId130"/>
    <p:sldId id="408" r:id="rId131"/>
    <p:sldId id="409" r:id="rId132"/>
    <p:sldId id="410" r:id="rId133"/>
    <p:sldId id="411" r:id="rId134"/>
    <p:sldId id="412" r:id="rId135"/>
    <p:sldId id="413" r:id="rId136"/>
    <p:sldId id="414" r:id="rId137"/>
    <p:sldId id="415" r:id="rId138"/>
    <p:sldId id="416" r:id="rId139"/>
    <p:sldId id="417" r:id="rId140"/>
    <p:sldId id="419" r:id="rId141"/>
    <p:sldId id="420" r:id="rId142"/>
    <p:sldId id="421" r:id="rId143"/>
    <p:sldId id="422" r:id="rId144"/>
    <p:sldId id="423" r:id="rId145"/>
    <p:sldId id="424" r:id="rId146"/>
    <p:sldId id="425" r:id="rId147"/>
    <p:sldId id="426" r:id="rId148"/>
    <p:sldId id="427" r:id="rId149"/>
    <p:sldId id="428" r:id="rId150"/>
    <p:sldId id="429" r:id="rId151"/>
    <p:sldId id="430" r:id="rId152"/>
    <p:sldId id="431" r:id="rId153"/>
    <p:sldId id="432" r:id="rId154"/>
    <p:sldId id="433" r:id="rId155"/>
    <p:sldId id="434" r:id="rId156"/>
    <p:sldId id="435" r:id="rId157"/>
    <p:sldId id="436" r:id="rId158"/>
    <p:sldId id="437" r:id="rId159"/>
    <p:sldId id="438" r:id="rId160"/>
    <p:sldId id="439" r:id="rId161"/>
    <p:sldId id="440" r:id="rId162"/>
    <p:sldId id="441" r:id="rId163"/>
    <p:sldId id="442" r:id="rId164"/>
    <p:sldId id="443" r:id="rId165"/>
    <p:sldId id="444" r:id="rId166"/>
    <p:sldId id="445" r:id="rId167"/>
    <p:sldId id="446" r:id="rId168"/>
    <p:sldId id="447" r:id="rId169"/>
    <p:sldId id="448" r:id="rId170"/>
    <p:sldId id="450" r:id="rId171"/>
    <p:sldId id="451" r:id="rId172"/>
    <p:sldId id="452" r:id="rId173"/>
    <p:sldId id="453" r:id="rId174"/>
    <p:sldId id="454" r:id="rId175"/>
    <p:sldId id="455" r:id="rId176"/>
    <p:sldId id="456" r:id="rId177"/>
    <p:sldId id="457" r:id="rId178"/>
    <p:sldId id="458" r:id="rId179"/>
    <p:sldId id="459" r:id="rId180"/>
    <p:sldId id="460" r:id="rId181"/>
    <p:sldId id="461" r:id="rId182"/>
    <p:sldId id="462" r:id="rId183"/>
    <p:sldId id="463" r:id="rId184"/>
    <p:sldId id="464" r:id="rId185"/>
    <p:sldId id="465" r:id="rId186"/>
    <p:sldId id="466" r:id="rId187"/>
    <p:sldId id="467" r:id="rId188"/>
    <p:sldId id="468" r:id="rId189"/>
    <p:sldId id="469" r:id="rId190"/>
    <p:sldId id="470" r:id="rId191"/>
    <p:sldId id="471" r:id="rId192"/>
    <p:sldId id="472" r:id="rId193"/>
    <p:sldId id="473" r:id="rId194"/>
    <p:sldId id="474" r:id="rId195"/>
    <p:sldId id="475" r:id="rId196"/>
    <p:sldId id="476" r:id="rId197"/>
    <p:sldId id="477" r:id="rId198"/>
    <p:sldId id="478" r:id="rId199"/>
    <p:sldId id="479" r:id="rId2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B222F-FD1B-43FF-BD42-C75DECD4CA3B}" type="doc">
      <dgm:prSet loTypeId="urn:microsoft.com/office/officeart/2005/8/layout/radial1" loCatId="relationship" qsTypeId="urn:microsoft.com/office/officeart/2005/8/quickstyle/simple1" qsCatId="simple" csTypeId="urn:microsoft.com/office/officeart/2005/8/colors/accent1_2" csCatId="accent1"/>
      <dgm:spPr/>
    </dgm:pt>
    <dgm:pt modelId="{4F924C38-0E77-4F9C-B342-714DA06D3B6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ahoma" panose="020B0604030504040204" pitchFamily="34" charset="0"/>
              <a:ea typeface="宋体" panose="02010600030101010101" pitchFamily="2" charset="-122"/>
            </a:rPr>
            <a:t>OOP</a:t>
          </a:r>
          <a:endParaRPr kumimoji="0" lang="en-US" altLang="zh-CN"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CB4F2C48-D8FF-473A-B66C-23511AC3355F}" type="parTrans" cxnId="{75D8BDD6-DBE8-4D51-8224-1AB563121C03}">
      <dgm:prSet/>
      <dgm:spPr/>
    </dgm:pt>
    <dgm:pt modelId="{4FD62515-FE58-4D28-A2E2-2C51092E9802}" type="sibTrans" cxnId="{75D8BDD6-DBE8-4D51-8224-1AB563121C03}">
      <dgm:prSet/>
      <dgm:spPr/>
    </dgm:pt>
    <dgm:pt modelId="{2090312C-3A7C-4C73-83CA-7D8D006B2FE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继承</a:t>
          </a:r>
          <a:endPar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3AC3C008-267A-40B1-94E2-D3952203E50C}" type="parTrans" cxnId="{E32B4087-F094-44B7-95A3-4EB0DF55ACCF}">
      <dgm:prSet/>
      <dgm:spPr/>
      <dgm:t>
        <a:bodyPr/>
        <a:lstStyle/>
        <a:p>
          <a:endParaRPr lang="zh-CN" altLang="en-US"/>
        </a:p>
      </dgm:t>
    </dgm:pt>
    <dgm:pt modelId="{8DFD4E87-C187-4E4A-B907-AF74E7C98AC2}" type="sibTrans" cxnId="{E32B4087-F094-44B7-95A3-4EB0DF55ACCF}">
      <dgm:prSet/>
      <dgm:spPr/>
    </dgm:pt>
    <dgm:pt modelId="{30F69326-D056-472F-907B-EAFFC2412D8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多态</a:t>
          </a:r>
          <a:endPar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7C5FAE9C-E32A-460C-A913-A9054D7CA48D}" type="parTrans" cxnId="{FBF8896E-9C74-4C0E-922F-E1AA5CBBBAEA}">
      <dgm:prSet/>
      <dgm:spPr/>
      <dgm:t>
        <a:bodyPr/>
        <a:lstStyle/>
        <a:p>
          <a:endParaRPr lang="zh-CN" altLang="en-US"/>
        </a:p>
      </dgm:t>
    </dgm:pt>
    <dgm:pt modelId="{5759723D-5736-4FB6-BAF5-019A7FAAD5EF}" type="sibTrans" cxnId="{FBF8896E-9C74-4C0E-922F-E1AA5CBBBAEA}">
      <dgm:prSet/>
      <dgm:spPr/>
    </dgm:pt>
    <dgm:pt modelId="{7593BD25-40EB-46C0-B884-6AEED626EEA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抽象</a:t>
          </a:r>
          <a:endPar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864E2AB9-DB68-4315-9490-D58049DC5246}" type="parTrans" cxnId="{51F1E4C4-F827-4AF9-9946-748006141FC2}">
      <dgm:prSet/>
      <dgm:spPr/>
      <dgm:t>
        <a:bodyPr/>
        <a:lstStyle/>
        <a:p>
          <a:endParaRPr lang="zh-CN" altLang="en-US"/>
        </a:p>
      </dgm:t>
    </dgm:pt>
    <dgm:pt modelId="{07309349-0A89-4454-8713-4AC39972B836}" type="sibTrans" cxnId="{51F1E4C4-F827-4AF9-9946-748006141FC2}">
      <dgm:prSet/>
      <dgm:spPr/>
    </dgm:pt>
    <dgm:pt modelId="{A320FCA7-C574-4E23-9974-241D6DFA396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重用</a:t>
          </a:r>
          <a:endPar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FC15E5C1-B8D2-4E24-A457-C95413D2CE68}" type="parTrans" cxnId="{F5D8034C-5FC0-4B90-A12F-7824BF54C396}">
      <dgm:prSet/>
      <dgm:spPr/>
      <dgm:t>
        <a:bodyPr/>
        <a:lstStyle/>
        <a:p>
          <a:endParaRPr lang="zh-CN" altLang="en-US"/>
        </a:p>
      </dgm:t>
    </dgm:pt>
    <dgm:pt modelId="{BE7E88E1-DD74-444C-A140-1C6B086BD8CC}" type="sibTrans" cxnId="{F5D8034C-5FC0-4B90-A12F-7824BF54C396}">
      <dgm:prSet/>
      <dgm:spPr/>
    </dgm:pt>
    <dgm:pt modelId="{23AF521C-FE69-4BE0-A3D8-1AF5957A55A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封装</a:t>
          </a:r>
          <a:endPar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1FB776B3-D3C1-4F19-836E-FD3AE6735088}" type="parTrans" cxnId="{A8B5377C-3428-4501-93C5-D160E3B34428}">
      <dgm:prSet/>
      <dgm:spPr/>
      <dgm:t>
        <a:bodyPr/>
        <a:lstStyle/>
        <a:p>
          <a:endParaRPr lang="zh-CN" altLang="en-US"/>
        </a:p>
      </dgm:t>
    </dgm:pt>
    <dgm:pt modelId="{FED600DD-300B-4A98-B67A-65246A3ABD32}" type="sibTrans" cxnId="{A8B5377C-3428-4501-93C5-D160E3B34428}">
      <dgm:prSet/>
      <dgm:spPr/>
    </dgm:pt>
    <dgm:pt modelId="{937234D5-1340-4860-AC0D-7A2C7A5E92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可维护</a:t>
          </a:r>
          <a:endPar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B0E741D6-D5E0-4175-9365-9764667BE82C}" type="parTrans" cxnId="{53AA476F-6C82-4D5E-8101-865F9B7F9C34}">
      <dgm:prSet/>
      <dgm:spPr/>
      <dgm:t>
        <a:bodyPr/>
        <a:lstStyle/>
        <a:p>
          <a:endParaRPr lang="zh-CN" altLang="en-US"/>
        </a:p>
      </dgm:t>
    </dgm:pt>
    <dgm:pt modelId="{4B18EE85-D168-450A-B997-8F69778D2FE1}" type="sibTrans" cxnId="{53AA476F-6C82-4D5E-8101-865F9B7F9C34}">
      <dgm:prSet/>
      <dgm:spPr/>
    </dgm:pt>
    <dgm:pt modelId="{37EF0160-F0FE-4A05-866D-5258989EB53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rPr>
            <a:t>可扩展</a:t>
          </a:r>
          <a:endParaRPr kumimoji="0" lang="zh-CN" altLang="en-US"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dgm:t>
    </dgm:pt>
    <dgm:pt modelId="{4E525E73-3359-4CC0-87C1-DD76CBA0DF89}" type="parTrans" cxnId="{6DB4561A-038A-4612-B240-F7191B44757D}">
      <dgm:prSet/>
      <dgm:spPr/>
      <dgm:t>
        <a:bodyPr/>
        <a:lstStyle/>
        <a:p>
          <a:endParaRPr lang="zh-CN" altLang="en-US"/>
        </a:p>
      </dgm:t>
    </dgm:pt>
    <dgm:pt modelId="{D73196EA-F037-4EDC-ABE4-E2AB5DEAB1C5}" type="sibTrans" cxnId="{6DB4561A-038A-4612-B240-F7191B44757D}">
      <dgm:prSet/>
      <dgm:spPr/>
    </dgm:pt>
    <dgm:pt modelId="{3FD85BD0-4A8A-48DC-A046-41A88672A9CF}" type="pres">
      <dgm:prSet presAssocID="{451B222F-FD1B-43FF-BD42-C75DECD4CA3B}" presName="cycle" presStyleCnt="0">
        <dgm:presLayoutVars>
          <dgm:chMax val="1"/>
          <dgm:dir/>
          <dgm:animLvl val="ctr"/>
          <dgm:resizeHandles val="exact"/>
        </dgm:presLayoutVars>
      </dgm:prSet>
      <dgm:spPr/>
    </dgm:pt>
    <dgm:pt modelId="{8F4EA2AB-792B-4F5D-BA09-6FF1331595EB}" type="pres">
      <dgm:prSet presAssocID="{4F924C38-0E77-4F9C-B342-714DA06D3B65}" presName="centerShape" presStyleLbl="node0" presStyleIdx="0" presStyleCnt="1"/>
      <dgm:spPr/>
    </dgm:pt>
    <dgm:pt modelId="{CCEFEFF5-EAFE-4E8E-98FD-C8EB33275C6F}" type="pres">
      <dgm:prSet presAssocID="{3AC3C008-267A-40B1-94E2-D3952203E50C}" presName="Name9" presStyleLbl="parChTrans1D2" presStyleIdx="0" presStyleCnt="7"/>
      <dgm:spPr/>
    </dgm:pt>
    <dgm:pt modelId="{F6984D79-A64D-4D49-9694-FB3B3C3A1007}" type="pres">
      <dgm:prSet presAssocID="{3AC3C008-267A-40B1-94E2-D3952203E50C}" presName="connTx" presStyleLbl="parChTrans1D2" presStyleIdx="0" presStyleCnt="7"/>
      <dgm:spPr/>
    </dgm:pt>
    <dgm:pt modelId="{257A57E1-4A9A-4D96-94BA-531436CC7EB3}" type="pres">
      <dgm:prSet presAssocID="{2090312C-3A7C-4C73-83CA-7D8D006B2FEE}" presName="node" presStyleLbl="node1" presStyleIdx="0" presStyleCnt="7">
        <dgm:presLayoutVars>
          <dgm:bulletEnabled val="1"/>
        </dgm:presLayoutVars>
      </dgm:prSet>
      <dgm:spPr/>
    </dgm:pt>
    <dgm:pt modelId="{5D976AE1-0482-4BFE-97E6-52FD07F9F426}" type="pres">
      <dgm:prSet presAssocID="{7C5FAE9C-E32A-460C-A913-A9054D7CA48D}" presName="Name9" presStyleLbl="parChTrans1D2" presStyleIdx="1" presStyleCnt="7"/>
      <dgm:spPr/>
    </dgm:pt>
    <dgm:pt modelId="{A48B5217-F992-43B1-9077-FB7F8A751E7B}" type="pres">
      <dgm:prSet presAssocID="{7C5FAE9C-E32A-460C-A913-A9054D7CA48D}" presName="connTx" presStyleLbl="parChTrans1D2" presStyleIdx="1" presStyleCnt="7"/>
      <dgm:spPr/>
    </dgm:pt>
    <dgm:pt modelId="{C3FAC50C-283D-4525-A928-0753A79460E1}" type="pres">
      <dgm:prSet presAssocID="{30F69326-D056-472F-907B-EAFFC2412D86}" presName="node" presStyleLbl="node1" presStyleIdx="1" presStyleCnt="7">
        <dgm:presLayoutVars>
          <dgm:bulletEnabled val="1"/>
        </dgm:presLayoutVars>
      </dgm:prSet>
      <dgm:spPr/>
    </dgm:pt>
    <dgm:pt modelId="{EE8CDFF3-E0EF-483F-9768-D2A57A4649B8}" type="pres">
      <dgm:prSet presAssocID="{864E2AB9-DB68-4315-9490-D58049DC5246}" presName="Name9" presStyleLbl="parChTrans1D2" presStyleIdx="2" presStyleCnt="7"/>
      <dgm:spPr/>
    </dgm:pt>
    <dgm:pt modelId="{5E738FB9-3881-4966-8BB2-DBB497365B03}" type="pres">
      <dgm:prSet presAssocID="{864E2AB9-DB68-4315-9490-D58049DC5246}" presName="connTx" presStyleLbl="parChTrans1D2" presStyleIdx="2" presStyleCnt="7"/>
      <dgm:spPr/>
    </dgm:pt>
    <dgm:pt modelId="{D8165786-F8A4-4BE6-8813-1EF2022165FB}" type="pres">
      <dgm:prSet presAssocID="{7593BD25-40EB-46C0-B884-6AEED626EEAE}" presName="node" presStyleLbl="node1" presStyleIdx="2" presStyleCnt="7">
        <dgm:presLayoutVars>
          <dgm:bulletEnabled val="1"/>
        </dgm:presLayoutVars>
      </dgm:prSet>
      <dgm:spPr/>
    </dgm:pt>
    <dgm:pt modelId="{0DC11152-CE2A-4B9A-892B-D6CA00023892}" type="pres">
      <dgm:prSet presAssocID="{FC15E5C1-B8D2-4E24-A457-C95413D2CE68}" presName="Name9" presStyleLbl="parChTrans1D2" presStyleIdx="3" presStyleCnt="7"/>
      <dgm:spPr/>
    </dgm:pt>
    <dgm:pt modelId="{871AD488-8FC9-40E2-B66C-CDE9D7578BAF}" type="pres">
      <dgm:prSet presAssocID="{FC15E5C1-B8D2-4E24-A457-C95413D2CE68}" presName="connTx" presStyleLbl="parChTrans1D2" presStyleIdx="3" presStyleCnt="7"/>
      <dgm:spPr/>
    </dgm:pt>
    <dgm:pt modelId="{69BC3194-4731-44FF-BBE1-E3771D3D56C1}" type="pres">
      <dgm:prSet presAssocID="{A320FCA7-C574-4E23-9974-241D6DFA3963}" presName="node" presStyleLbl="node1" presStyleIdx="3" presStyleCnt="7">
        <dgm:presLayoutVars>
          <dgm:bulletEnabled val="1"/>
        </dgm:presLayoutVars>
      </dgm:prSet>
      <dgm:spPr/>
    </dgm:pt>
    <dgm:pt modelId="{28590544-C0A3-4AC6-A198-F5068B7F57E1}" type="pres">
      <dgm:prSet presAssocID="{1FB776B3-D3C1-4F19-836E-FD3AE6735088}" presName="Name9" presStyleLbl="parChTrans1D2" presStyleIdx="4" presStyleCnt="7"/>
      <dgm:spPr/>
    </dgm:pt>
    <dgm:pt modelId="{FD9DFF54-B94A-4516-8252-B5079248C572}" type="pres">
      <dgm:prSet presAssocID="{1FB776B3-D3C1-4F19-836E-FD3AE6735088}" presName="connTx" presStyleLbl="parChTrans1D2" presStyleIdx="4" presStyleCnt="7"/>
      <dgm:spPr/>
    </dgm:pt>
    <dgm:pt modelId="{87E6A82C-223D-4BDA-BCCD-A8F30DE897F0}" type="pres">
      <dgm:prSet presAssocID="{23AF521C-FE69-4BE0-A3D8-1AF5957A55A5}" presName="node" presStyleLbl="node1" presStyleIdx="4" presStyleCnt="7">
        <dgm:presLayoutVars>
          <dgm:bulletEnabled val="1"/>
        </dgm:presLayoutVars>
      </dgm:prSet>
      <dgm:spPr/>
    </dgm:pt>
    <dgm:pt modelId="{423AE775-2E95-4F30-A0CB-7BC7D74744B5}" type="pres">
      <dgm:prSet presAssocID="{B0E741D6-D5E0-4175-9365-9764667BE82C}" presName="Name9" presStyleLbl="parChTrans1D2" presStyleIdx="5" presStyleCnt="7"/>
      <dgm:spPr/>
    </dgm:pt>
    <dgm:pt modelId="{FC09F324-83DB-4BA4-949C-F60DEF9BFF67}" type="pres">
      <dgm:prSet presAssocID="{B0E741D6-D5E0-4175-9365-9764667BE82C}" presName="connTx" presStyleLbl="parChTrans1D2" presStyleIdx="5" presStyleCnt="7"/>
      <dgm:spPr/>
    </dgm:pt>
    <dgm:pt modelId="{CDC3C38B-8B6D-492A-B132-132FCB4D5E33}" type="pres">
      <dgm:prSet presAssocID="{937234D5-1340-4860-AC0D-7A2C7A5E9223}" presName="node" presStyleLbl="node1" presStyleIdx="5" presStyleCnt="7">
        <dgm:presLayoutVars>
          <dgm:bulletEnabled val="1"/>
        </dgm:presLayoutVars>
      </dgm:prSet>
      <dgm:spPr/>
    </dgm:pt>
    <dgm:pt modelId="{6AEF22B5-7D07-4420-8DB5-87318B8EBF66}" type="pres">
      <dgm:prSet presAssocID="{4E525E73-3359-4CC0-87C1-DD76CBA0DF89}" presName="Name9" presStyleLbl="parChTrans1D2" presStyleIdx="6" presStyleCnt="7"/>
      <dgm:spPr/>
    </dgm:pt>
    <dgm:pt modelId="{1C648C49-1F4B-4E33-899B-70BB43598BC6}" type="pres">
      <dgm:prSet presAssocID="{4E525E73-3359-4CC0-87C1-DD76CBA0DF89}" presName="connTx" presStyleLbl="parChTrans1D2" presStyleIdx="6" presStyleCnt="7"/>
      <dgm:spPr/>
    </dgm:pt>
    <dgm:pt modelId="{CA372CE1-140D-4B92-B285-F3D2F87E264F}" type="pres">
      <dgm:prSet presAssocID="{37EF0160-F0FE-4A05-866D-5258989EB53F}" presName="node" presStyleLbl="node1" presStyleIdx="6" presStyleCnt="7">
        <dgm:presLayoutVars>
          <dgm:bulletEnabled val="1"/>
        </dgm:presLayoutVars>
      </dgm:prSet>
      <dgm:spPr/>
    </dgm:pt>
  </dgm:ptLst>
  <dgm:cxnLst>
    <dgm:cxn modelId="{922A6AC7-AC3D-494E-95B8-F5C13019FA66}" type="presOf" srcId="{B0E741D6-D5E0-4175-9365-9764667BE82C}" destId="{FC09F324-83DB-4BA4-949C-F60DEF9BFF67}" srcOrd="1" destOrd="0" presId="urn:microsoft.com/office/officeart/2005/8/layout/radial1"/>
    <dgm:cxn modelId="{FBF8896E-9C74-4C0E-922F-E1AA5CBBBAEA}" srcId="{4F924C38-0E77-4F9C-B342-714DA06D3B65}" destId="{30F69326-D056-472F-907B-EAFFC2412D86}" srcOrd="1" destOrd="0" parTransId="{7C5FAE9C-E32A-460C-A913-A9054D7CA48D}" sibTransId="{5759723D-5736-4FB6-BAF5-019A7FAAD5EF}"/>
    <dgm:cxn modelId="{A8B5377C-3428-4501-93C5-D160E3B34428}" srcId="{4F924C38-0E77-4F9C-B342-714DA06D3B65}" destId="{23AF521C-FE69-4BE0-A3D8-1AF5957A55A5}" srcOrd="4" destOrd="0" parTransId="{1FB776B3-D3C1-4F19-836E-FD3AE6735088}" sibTransId="{FED600DD-300B-4A98-B67A-65246A3ABD32}"/>
    <dgm:cxn modelId="{A6F2F767-5165-4C71-8C41-44240307E6F6}" type="presOf" srcId="{37EF0160-F0FE-4A05-866D-5258989EB53F}" destId="{CA372CE1-140D-4B92-B285-F3D2F87E264F}" srcOrd="0" destOrd="0" presId="urn:microsoft.com/office/officeart/2005/8/layout/radial1"/>
    <dgm:cxn modelId="{3C47CE92-0830-4E94-B0D3-4F45B2FA2A24}" type="presOf" srcId="{A320FCA7-C574-4E23-9974-241D6DFA3963}" destId="{69BC3194-4731-44FF-BBE1-E3771D3D56C1}" srcOrd="0" destOrd="0" presId="urn:microsoft.com/office/officeart/2005/8/layout/radial1"/>
    <dgm:cxn modelId="{6DB4561A-038A-4612-B240-F7191B44757D}" srcId="{4F924C38-0E77-4F9C-B342-714DA06D3B65}" destId="{37EF0160-F0FE-4A05-866D-5258989EB53F}" srcOrd="6" destOrd="0" parTransId="{4E525E73-3359-4CC0-87C1-DD76CBA0DF89}" sibTransId="{D73196EA-F037-4EDC-ABE4-E2AB5DEAB1C5}"/>
    <dgm:cxn modelId="{51F1E4C4-F827-4AF9-9946-748006141FC2}" srcId="{4F924C38-0E77-4F9C-B342-714DA06D3B65}" destId="{7593BD25-40EB-46C0-B884-6AEED626EEAE}" srcOrd="2" destOrd="0" parTransId="{864E2AB9-DB68-4315-9490-D58049DC5246}" sibTransId="{07309349-0A89-4454-8713-4AC39972B836}"/>
    <dgm:cxn modelId="{F5D8034C-5FC0-4B90-A12F-7824BF54C396}" srcId="{4F924C38-0E77-4F9C-B342-714DA06D3B65}" destId="{A320FCA7-C574-4E23-9974-241D6DFA3963}" srcOrd="3" destOrd="0" parTransId="{FC15E5C1-B8D2-4E24-A457-C95413D2CE68}" sibTransId="{BE7E88E1-DD74-444C-A140-1C6B086BD8CC}"/>
    <dgm:cxn modelId="{FF5235A1-154D-47CF-8B95-F492414A953B}" type="presOf" srcId="{4E525E73-3359-4CC0-87C1-DD76CBA0DF89}" destId="{6AEF22B5-7D07-4420-8DB5-87318B8EBF66}" srcOrd="0" destOrd="0" presId="urn:microsoft.com/office/officeart/2005/8/layout/radial1"/>
    <dgm:cxn modelId="{0688666D-46EA-4A10-B4D0-EF6211D9DE10}" type="presOf" srcId="{B0E741D6-D5E0-4175-9365-9764667BE82C}" destId="{423AE775-2E95-4F30-A0CB-7BC7D74744B5}" srcOrd="0" destOrd="0" presId="urn:microsoft.com/office/officeart/2005/8/layout/radial1"/>
    <dgm:cxn modelId="{E32B4087-F094-44B7-95A3-4EB0DF55ACCF}" srcId="{4F924C38-0E77-4F9C-B342-714DA06D3B65}" destId="{2090312C-3A7C-4C73-83CA-7D8D006B2FEE}" srcOrd="0" destOrd="0" parTransId="{3AC3C008-267A-40B1-94E2-D3952203E50C}" sibTransId="{8DFD4E87-C187-4E4A-B907-AF74E7C98AC2}"/>
    <dgm:cxn modelId="{ACA91891-FF9D-4DEE-A7AF-6C6FA3E593B8}" type="presOf" srcId="{7593BD25-40EB-46C0-B884-6AEED626EEAE}" destId="{D8165786-F8A4-4BE6-8813-1EF2022165FB}" srcOrd="0" destOrd="0" presId="urn:microsoft.com/office/officeart/2005/8/layout/radial1"/>
    <dgm:cxn modelId="{743B3933-3411-4330-82EC-32DF29339E02}" type="presOf" srcId="{451B222F-FD1B-43FF-BD42-C75DECD4CA3B}" destId="{3FD85BD0-4A8A-48DC-A046-41A88672A9CF}" srcOrd="0" destOrd="0" presId="urn:microsoft.com/office/officeart/2005/8/layout/radial1"/>
    <dgm:cxn modelId="{7CF4010E-F86F-4712-95B7-E6FB1427B3C3}" type="presOf" srcId="{1FB776B3-D3C1-4F19-836E-FD3AE6735088}" destId="{FD9DFF54-B94A-4516-8252-B5079248C572}" srcOrd="1" destOrd="0" presId="urn:microsoft.com/office/officeart/2005/8/layout/radial1"/>
    <dgm:cxn modelId="{E2703813-8D65-4764-9382-E490B4F8DEE4}" type="presOf" srcId="{937234D5-1340-4860-AC0D-7A2C7A5E9223}" destId="{CDC3C38B-8B6D-492A-B132-132FCB4D5E33}" srcOrd="0" destOrd="0" presId="urn:microsoft.com/office/officeart/2005/8/layout/radial1"/>
    <dgm:cxn modelId="{75D8BDD6-DBE8-4D51-8224-1AB563121C03}" srcId="{451B222F-FD1B-43FF-BD42-C75DECD4CA3B}" destId="{4F924C38-0E77-4F9C-B342-714DA06D3B65}" srcOrd="0" destOrd="0" parTransId="{CB4F2C48-D8FF-473A-B66C-23511AC3355F}" sibTransId="{4FD62515-FE58-4D28-A2E2-2C51092E9802}"/>
    <dgm:cxn modelId="{285CC055-54EF-4AD0-8D34-A9342A1867EB}" type="presOf" srcId="{864E2AB9-DB68-4315-9490-D58049DC5246}" destId="{5E738FB9-3881-4966-8BB2-DBB497365B03}" srcOrd="1" destOrd="0" presId="urn:microsoft.com/office/officeart/2005/8/layout/radial1"/>
    <dgm:cxn modelId="{035B795E-28B0-4F72-BD7E-9901CBCDE59B}" type="presOf" srcId="{FC15E5C1-B8D2-4E24-A457-C95413D2CE68}" destId="{0DC11152-CE2A-4B9A-892B-D6CA00023892}" srcOrd="0" destOrd="0" presId="urn:microsoft.com/office/officeart/2005/8/layout/radial1"/>
    <dgm:cxn modelId="{53AA476F-6C82-4D5E-8101-865F9B7F9C34}" srcId="{4F924C38-0E77-4F9C-B342-714DA06D3B65}" destId="{937234D5-1340-4860-AC0D-7A2C7A5E9223}" srcOrd="5" destOrd="0" parTransId="{B0E741D6-D5E0-4175-9365-9764667BE82C}" sibTransId="{4B18EE85-D168-450A-B997-8F69778D2FE1}"/>
    <dgm:cxn modelId="{E8B7BC67-93C9-4944-8143-CDF74946B70B}" type="presOf" srcId="{7C5FAE9C-E32A-460C-A913-A9054D7CA48D}" destId="{5D976AE1-0482-4BFE-97E6-52FD07F9F426}" srcOrd="0" destOrd="0" presId="urn:microsoft.com/office/officeart/2005/8/layout/radial1"/>
    <dgm:cxn modelId="{7E61CCD7-25BE-4780-911A-A2702ECA700C}" type="presOf" srcId="{30F69326-D056-472F-907B-EAFFC2412D86}" destId="{C3FAC50C-283D-4525-A928-0753A79460E1}" srcOrd="0" destOrd="0" presId="urn:microsoft.com/office/officeart/2005/8/layout/radial1"/>
    <dgm:cxn modelId="{7404B74E-BC50-437B-9FF2-B60B988716B6}" type="presOf" srcId="{2090312C-3A7C-4C73-83CA-7D8D006B2FEE}" destId="{257A57E1-4A9A-4D96-94BA-531436CC7EB3}" srcOrd="0" destOrd="0" presId="urn:microsoft.com/office/officeart/2005/8/layout/radial1"/>
    <dgm:cxn modelId="{02F3AE42-38B0-4E8B-B98F-5048C3E4E5F6}" type="presOf" srcId="{FC15E5C1-B8D2-4E24-A457-C95413D2CE68}" destId="{871AD488-8FC9-40E2-B66C-CDE9D7578BAF}" srcOrd="1" destOrd="0" presId="urn:microsoft.com/office/officeart/2005/8/layout/radial1"/>
    <dgm:cxn modelId="{6EBBC0CD-7CC4-4AF5-B457-CC00E3ECB794}" type="presOf" srcId="{7C5FAE9C-E32A-460C-A913-A9054D7CA48D}" destId="{A48B5217-F992-43B1-9077-FB7F8A751E7B}" srcOrd="1" destOrd="0" presId="urn:microsoft.com/office/officeart/2005/8/layout/radial1"/>
    <dgm:cxn modelId="{5DDB5A96-A9EF-4C34-B4F8-70CDDC90F3E1}" type="presOf" srcId="{4F924C38-0E77-4F9C-B342-714DA06D3B65}" destId="{8F4EA2AB-792B-4F5D-BA09-6FF1331595EB}" srcOrd="0" destOrd="0" presId="urn:microsoft.com/office/officeart/2005/8/layout/radial1"/>
    <dgm:cxn modelId="{4A567CAA-0DCB-46EE-8EA6-AB8DC4B589E7}" type="presOf" srcId="{3AC3C008-267A-40B1-94E2-D3952203E50C}" destId="{F6984D79-A64D-4D49-9694-FB3B3C3A1007}" srcOrd="1" destOrd="0" presId="urn:microsoft.com/office/officeart/2005/8/layout/radial1"/>
    <dgm:cxn modelId="{425BD1C4-0CCA-4A94-BB82-8F421C5B13F2}" type="presOf" srcId="{864E2AB9-DB68-4315-9490-D58049DC5246}" destId="{EE8CDFF3-E0EF-483F-9768-D2A57A4649B8}" srcOrd="0" destOrd="0" presId="urn:microsoft.com/office/officeart/2005/8/layout/radial1"/>
    <dgm:cxn modelId="{5531425D-800F-4405-BB6C-84BBA3B6D465}" type="presOf" srcId="{23AF521C-FE69-4BE0-A3D8-1AF5957A55A5}" destId="{87E6A82C-223D-4BDA-BCCD-A8F30DE897F0}" srcOrd="0" destOrd="0" presId="urn:microsoft.com/office/officeart/2005/8/layout/radial1"/>
    <dgm:cxn modelId="{7053F179-6B3E-4BD3-A5DA-40827E3E47AE}" type="presOf" srcId="{1FB776B3-D3C1-4F19-836E-FD3AE6735088}" destId="{28590544-C0A3-4AC6-A198-F5068B7F57E1}" srcOrd="0" destOrd="0" presId="urn:microsoft.com/office/officeart/2005/8/layout/radial1"/>
    <dgm:cxn modelId="{1C8FC064-C7C5-4685-B7B4-B84077721FBD}" type="presOf" srcId="{3AC3C008-267A-40B1-94E2-D3952203E50C}" destId="{CCEFEFF5-EAFE-4E8E-98FD-C8EB33275C6F}" srcOrd="0" destOrd="0" presId="urn:microsoft.com/office/officeart/2005/8/layout/radial1"/>
    <dgm:cxn modelId="{6D25DD55-FEEB-4CDC-89FE-DE86B9F9973E}" type="presOf" srcId="{4E525E73-3359-4CC0-87C1-DD76CBA0DF89}" destId="{1C648C49-1F4B-4E33-899B-70BB43598BC6}" srcOrd="1" destOrd="0" presId="urn:microsoft.com/office/officeart/2005/8/layout/radial1"/>
    <dgm:cxn modelId="{91790BE7-6C25-4689-A13C-FFDACDAC8C8E}" type="presParOf" srcId="{3FD85BD0-4A8A-48DC-A046-41A88672A9CF}" destId="{8F4EA2AB-792B-4F5D-BA09-6FF1331595EB}" srcOrd="0" destOrd="0" presId="urn:microsoft.com/office/officeart/2005/8/layout/radial1"/>
    <dgm:cxn modelId="{967EEB49-4891-4609-B4EC-FC706DA18C00}" type="presParOf" srcId="{3FD85BD0-4A8A-48DC-A046-41A88672A9CF}" destId="{CCEFEFF5-EAFE-4E8E-98FD-C8EB33275C6F}" srcOrd="1" destOrd="0" presId="urn:microsoft.com/office/officeart/2005/8/layout/radial1"/>
    <dgm:cxn modelId="{612AF43B-AFE2-420A-96EE-E64C925AF2A5}" type="presParOf" srcId="{CCEFEFF5-EAFE-4E8E-98FD-C8EB33275C6F}" destId="{F6984D79-A64D-4D49-9694-FB3B3C3A1007}" srcOrd="0" destOrd="0" presId="urn:microsoft.com/office/officeart/2005/8/layout/radial1"/>
    <dgm:cxn modelId="{43FB5170-0822-4210-8D24-65FCE7AD98A2}" type="presParOf" srcId="{3FD85BD0-4A8A-48DC-A046-41A88672A9CF}" destId="{257A57E1-4A9A-4D96-94BA-531436CC7EB3}" srcOrd="2" destOrd="0" presId="urn:microsoft.com/office/officeart/2005/8/layout/radial1"/>
    <dgm:cxn modelId="{5311AA0F-DEE8-4628-B4D8-422EB4A454DC}" type="presParOf" srcId="{3FD85BD0-4A8A-48DC-A046-41A88672A9CF}" destId="{5D976AE1-0482-4BFE-97E6-52FD07F9F426}" srcOrd="3" destOrd="0" presId="urn:microsoft.com/office/officeart/2005/8/layout/radial1"/>
    <dgm:cxn modelId="{F80B48AB-FB0B-47C8-A098-EE87BFE1CC6C}" type="presParOf" srcId="{5D976AE1-0482-4BFE-97E6-52FD07F9F426}" destId="{A48B5217-F992-43B1-9077-FB7F8A751E7B}" srcOrd="0" destOrd="0" presId="urn:microsoft.com/office/officeart/2005/8/layout/radial1"/>
    <dgm:cxn modelId="{38F7F328-7E17-4376-B708-CD86A28B8638}" type="presParOf" srcId="{3FD85BD0-4A8A-48DC-A046-41A88672A9CF}" destId="{C3FAC50C-283D-4525-A928-0753A79460E1}" srcOrd="4" destOrd="0" presId="urn:microsoft.com/office/officeart/2005/8/layout/radial1"/>
    <dgm:cxn modelId="{6503FC4A-A9A5-4F0B-B79F-E4A5A5A84CD3}" type="presParOf" srcId="{3FD85BD0-4A8A-48DC-A046-41A88672A9CF}" destId="{EE8CDFF3-E0EF-483F-9768-D2A57A4649B8}" srcOrd="5" destOrd="0" presId="urn:microsoft.com/office/officeart/2005/8/layout/radial1"/>
    <dgm:cxn modelId="{591679DF-3DBC-4205-826D-0EE93D51015C}" type="presParOf" srcId="{EE8CDFF3-E0EF-483F-9768-D2A57A4649B8}" destId="{5E738FB9-3881-4966-8BB2-DBB497365B03}" srcOrd="0" destOrd="0" presId="urn:microsoft.com/office/officeart/2005/8/layout/radial1"/>
    <dgm:cxn modelId="{D3B6E26E-D275-4099-A609-D7556E735AD8}" type="presParOf" srcId="{3FD85BD0-4A8A-48DC-A046-41A88672A9CF}" destId="{D8165786-F8A4-4BE6-8813-1EF2022165FB}" srcOrd="6" destOrd="0" presId="urn:microsoft.com/office/officeart/2005/8/layout/radial1"/>
    <dgm:cxn modelId="{2FC86547-EA30-4D39-9163-F60A43077A83}" type="presParOf" srcId="{3FD85BD0-4A8A-48DC-A046-41A88672A9CF}" destId="{0DC11152-CE2A-4B9A-892B-D6CA00023892}" srcOrd="7" destOrd="0" presId="urn:microsoft.com/office/officeart/2005/8/layout/radial1"/>
    <dgm:cxn modelId="{01376713-C78C-4C4E-ADA6-738145A7211F}" type="presParOf" srcId="{0DC11152-CE2A-4B9A-892B-D6CA00023892}" destId="{871AD488-8FC9-40E2-B66C-CDE9D7578BAF}" srcOrd="0" destOrd="0" presId="urn:microsoft.com/office/officeart/2005/8/layout/radial1"/>
    <dgm:cxn modelId="{7F8282A5-ADD1-4E71-BB22-12A475C30746}" type="presParOf" srcId="{3FD85BD0-4A8A-48DC-A046-41A88672A9CF}" destId="{69BC3194-4731-44FF-BBE1-E3771D3D56C1}" srcOrd="8" destOrd="0" presId="urn:microsoft.com/office/officeart/2005/8/layout/radial1"/>
    <dgm:cxn modelId="{1C703D4A-B5E5-4E2A-B84C-BE81D51CE485}" type="presParOf" srcId="{3FD85BD0-4A8A-48DC-A046-41A88672A9CF}" destId="{28590544-C0A3-4AC6-A198-F5068B7F57E1}" srcOrd="9" destOrd="0" presId="urn:microsoft.com/office/officeart/2005/8/layout/radial1"/>
    <dgm:cxn modelId="{6C171EC4-3DBC-4006-8F8C-492DB46EF78D}" type="presParOf" srcId="{28590544-C0A3-4AC6-A198-F5068B7F57E1}" destId="{FD9DFF54-B94A-4516-8252-B5079248C572}" srcOrd="0" destOrd="0" presId="urn:microsoft.com/office/officeart/2005/8/layout/radial1"/>
    <dgm:cxn modelId="{79E38A3A-A80B-4BF0-98C3-08A8F8A3D865}" type="presParOf" srcId="{3FD85BD0-4A8A-48DC-A046-41A88672A9CF}" destId="{87E6A82C-223D-4BDA-BCCD-A8F30DE897F0}" srcOrd="10" destOrd="0" presId="urn:microsoft.com/office/officeart/2005/8/layout/radial1"/>
    <dgm:cxn modelId="{3F52B5B7-355C-46D3-9FEE-E927410CB060}" type="presParOf" srcId="{3FD85BD0-4A8A-48DC-A046-41A88672A9CF}" destId="{423AE775-2E95-4F30-A0CB-7BC7D74744B5}" srcOrd="11" destOrd="0" presId="urn:microsoft.com/office/officeart/2005/8/layout/radial1"/>
    <dgm:cxn modelId="{DDF7A40A-22BE-45C4-B781-6EF61BAA51AF}" type="presParOf" srcId="{423AE775-2E95-4F30-A0CB-7BC7D74744B5}" destId="{FC09F324-83DB-4BA4-949C-F60DEF9BFF67}" srcOrd="0" destOrd="0" presId="urn:microsoft.com/office/officeart/2005/8/layout/radial1"/>
    <dgm:cxn modelId="{80D04EAC-2A75-4E51-B431-22E26792E30E}" type="presParOf" srcId="{3FD85BD0-4A8A-48DC-A046-41A88672A9CF}" destId="{CDC3C38B-8B6D-492A-B132-132FCB4D5E33}" srcOrd="12" destOrd="0" presId="urn:microsoft.com/office/officeart/2005/8/layout/radial1"/>
    <dgm:cxn modelId="{A918A473-B598-449E-BB7B-BA2A6FE02200}" type="presParOf" srcId="{3FD85BD0-4A8A-48DC-A046-41A88672A9CF}" destId="{6AEF22B5-7D07-4420-8DB5-87318B8EBF66}" srcOrd="13" destOrd="0" presId="urn:microsoft.com/office/officeart/2005/8/layout/radial1"/>
    <dgm:cxn modelId="{1F090FD7-9296-4688-B85E-8F2D3EC57CFB}" type="presParOf" srcId="{6AEF22B5-7D07-4420-8DB5-87318B8EBF66}" destId="{1C648C49-1F4B-4E33-899B-70BB43598BC6}" srcOrd="0" destOrd="0" presId="urn:microsoft.com/office/officeart/2005/8/layout/radial1"/>
    <dgm:cxn modelId="{8379CBC5-54A4-42EC-9622-7818CC46B092}" type="presParOf" srcId="{3FD85BD0-4A8A-48DC-A046-41A88672A9CF}" destId="{CA372CE1-140D-4B92-B285-F3D2F87E264F}"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EA2AB-792B-4F5D-BA09-6FF1331595EB}">
      <dsp:nvSpPr>
        <dsp:cNvPr id="0" name=""/>
        <dsp:cNvSpPr/>
      </dsp:nvSpPr>
      <dsp:spPr>
        <a:xfrm>
          <a:off x="2704434" y="1980766"/>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5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OOP</a:t>
          </a:r>
          <a:endParaRPr kumimoji="0" lang="en-US" altLang="zh-CN" sz="35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2897590" y="2173922"/>
        <a:ext cx="932643" cy="932643"/>
      </dsp:txXfrm>
    </dsp:sp>
    <dsp:sp modelId="{CCEFEFF5-EAFE-4E8E-98FD-C8EB33275C6F}">
      <dsp:nvSpPr>
        <dsp:cNvPr id="0" name=""/>
        <dsp:cNvSpPr/>
      </dsp:nvSpPr>
      <dsp:spPr>
        <a:xfrm rot="16200000">
          <a:off x="3035179" y="1634389"/>
          <a:ext cx="657466" cy="35288"/>
        </a:xfrm>
        <a:custGeom>
          <a:avLst/>
          <a:gdLst/>
          <a:ahLst/>
          <a:cxnLst/>
          <a:rect l="0" t="0" r="0" b="0"/>
          <a:pathLst>
            <a:path>
              <a:moveTo>
                <a:pt x="0" y="17644"/>
              </a:moveTo>
              <a:lnTo>
                <a:pt x="657466" y="17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47475" y="1635596"/>
        <a:ext cx="32873" cy="32873"/>
      </dsp:txXfrm>
    </dsp:sp>
    <dsp:sp modelId="{257A57E1-4A9A-4D96-94BA-531436CC7EB3}">
      <dsp:nvSpPr>
        <dsp:cNvPr id="0" name=""/>
        <dsp:cNvSpPr/>
      </dsp:nvSpPr>
      <dsp:spPr>
        <a:xfrm>
          <a:off x="2704434" y="4344"/>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继承</a:t>
          </a:r>
          <a:endPar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2897590" y="197500"/>
        <a:ext cx="932643" cy="932643"/>
      </dsp:txXfrm>
    </dsp:sp>
    <dsp:sp modelId="{5D976AE1-0482-4BFE-97E6-52FD07F9F426}">
      <dsp:nvSpPr>
        <dsp:cNvPr id="0" name=""/>
        <dsp:cNvSpPr/>
      </dsp:nvSpPr>
      <dsp:spPr>
        <a:xfrm rot="19285714">
          <a:off x="3807793" y="2006461"/>
          <a:ext cx="657466" cy="35288"/>
        </a:xfrm>
        <a:custGeom>
          <a:avLst/>
          <a:gdLst/>
          <a:ahLst/>
          <a:cxnLst/>
          <a:rect l="0" t="0" r="0" b="0"/>
          <a:pathLst>
            <a:path>
              <a:moveTo>
                <a:pt x="0" y="17644"/>
              </a:moveTo>
              <a:lnTo>
                <a:pt x="657466" y="17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0090" y="2007668"/>
        <a:ext cx="32873" cy="32873"/>
      </dsp:txXfrm>
    </dsp:sp>
    <dsp:sp modelId="{C3FAC50C-283D-4525-A928-0753A79460E1}">
      <dsp:nvSpPr>
        <dsp:cNvPr id="0" name=""/>
        <dsp:cNvSpPr/>
      </dsp:nvSpPr>
      <dsp:spPr>
        <a:xfrm>
          <a:off x="4249663" y="748487"/>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多态</a:t>
          </a:r>
          <a:endPar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4442819" y="941643"/>
        <a:ext cx="932643" cy="932643"/>
      </dsp:txXfrm>
    </dsp:sp>
    <dsp:sp modelId="{EE8CDFF3-E0EF-483F-9768-D2A57A4649B8}">
      <dsp:nvSpPr>
        <dsp:cNvPr id="0" name=""/>
        <dsp:cNvSpPr/>
      </dsp:nvSpPr>
      <dsp:spPr>
        <a:xfrm rot="771429">
          <a:off x="3998613" y="2842498"/>
          <a:ext cx="657466" cy="35288"/>
        </a:xfrm>
        <a:custGeom>
          <a:avLst/>
          <a:gdLst/>
          <a:ahLst/>
          <a:cxnLst/>
          <a:rect l="0" t="0" r="0" b="0"/>
          <a:pathLst>
            <a:path>
              <a:moveTo>
                <a:pt x="0" y="17644"/>
              </a:moveTo>
              <a:lnTo>
                <a:pt x="657466" y="17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10910" y="2843705"/>
        <a:ext cx="32873" cy="32873"/>
      </dsp:txXfrm>
    </dsp:sp>
    <dsp:sp modelId="{D8165786-F8A4-4BE6-8813-1EF2022165FB}">
      <dsp:nvSpPr>
        <dsp:cNvPr id="0" name=""/>
        <dsp:cNvSpPr/>
      </dsp:nvSpPr>
      <dsp:spPr>
        <a:xfrm>
          <a:off x="4631303" y="2420562"/>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抽象</a:t>
          </a:r>
          <a:endPar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4824459" y="2613718"/>
        <a:ext cx="932643" cy="932643"/>
      </dsp:txXfrm>
    </dsp:sp>
    <dsp:sp modelId="{0DC11152-CE2A-4B9A-892B-D6CA00023892}">
      <dsp:nvSpPr>
        <dsp:cNvPr id="0" name=""/>
        <dsp:cNvSpPr/>
      </dsp:nvSpPr>
      <dsp:spPr>
        <a:xfrm rot="3857143">
          <a:off x="3463948" y="3512948"/>
          <a:ext cx="657466" cy="35288"/>
        </a:xfrm>
        <a:custGeom>
          <a:avLst/>
          <a:gdLst/>
          <a:ahLst/>
          <a:cxnLst/>
          <a:rect l="0" t="0" r="0" b="0"/>
          <a:pathLst>
            <a:path>
              <a:moveTo>
                <a:pt x="0" y="17644"/>
              </a:moveTo>
              <a:lnTo>
                <a:pt x="657466" y="17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6244" y="3514155"/>
        <a:ext cx="32873" cy="32873"/>
      </dsp:txXfrm>
    </dsp:sp>
    <dsp:sp modelId="{69BC3194-4731-44FF-BBE1-E3771D3D56C1}">
      <dsp:nvSpPr>
        <dsp:cNvPr id="0" name=""/>
        <dsp:cNvSpPr/>
      </dsp:nvSpPr>
      <dsp:spPr>
        <a:xfrm>
          <a:off x="3561972" y="3761461"/>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重用</a:t>
          </a:r>
          <a:endPar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3755128" y="3954617"/>
        <a:ext cx="932643" cy="932643"/>
      </dsp:txXfrm>
    </dsp:sp>
    <dsp:sp modelId="{28590544-C0A3-4AC6-A198-F5068B7F57E1}">
      <dsp:nvSpPr>
        <dsp:cNvPr id="0" name=""/>
        <dsp:cNvSpPr/>
      </dsp:nvSpPr>
      <dsp:spPr>
        <a:xfrm rot="6942857">
          <a:off x="2606410" y="3512948"/>
          <a:ext cx="657466" cy="35288"/>
        </a:xfrm>
        <a:custGeom>
          <a:avLst/>
          <a:gdLst/>
          <a:ahLst/>
          <a:cxnLst/>
          <a:rect l="0" t="0" r="0" b="0"/>
          <a:pathLst>
            <a:path>
              <a:moveTo>
                <a:pt x="0" y="17644"/>
              </a:moveTo>
              <a:lnTo>
                <a:pt x="657466" y="17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918707" y="3514155"/>
        <a:ext cx="32873" cy="32873"/>
      </dsp:txXfrm>
    </dsp:sp>
    <dsp:sp modelId="{87E6A82C-223D-4BDA-BCCD-A8F30DE897F0}">
      <dsp:nvSpPr>
        <dsp:cNvPr id="0" name=""/>
        <dsp:cNvSpPr/>
      </dsp:nvSpPr>
      <dsp:spPr>
        <a:xfrm>
          <a:off x="1846896" y="3761461"/>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封装</a:t>
          </a:r>
          <a:endPar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2040052" y="3954617"/>
        <a:ext cx="932643" cy="932643"/>
      </dsp:txXfrm>
    </dsp:sp>
    <dsp:sp modelId="{423AE775-2E95-4F30-A0CB-7BC7D74744B5}">
      <dsp:nvSpPr>
        <dsp:cNvPr id="0" name=""/>
        <dsp:cNvSpPr/>
      </dsp:nvSpPr>
      <dsp:spPr>
        <a:xfrm rot="10028571">
          <a:off x="2071744" y="2842498"/>
          <a:ext cx="657466" cy="35288"/>
        </a:xfrm>
        <a:custGeom>
          <a:avLst/>
          <a:gdLst/>
          <a:ahLst/>
          <a:cxnLst/>
          <a:rect l="0" t="0" r="0" b="0"/>
          <a:pathLst>
            <a:path>
              <a:moveTo>
                <a:pt x="0" y="17644"/>
              </a:moveTo>
              <a:lnTo>
                <a:pt x="657466" y="17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384041" y="2843705"/>
        <a:ext cx="32873" cy="32873"/>
      </dsp:txXfrm>
    </dsp:sp>
    <dsp:sp modelId="{CDC3C38B-8B6D-492A-B132-132FCB4D5E33}">
      <dsp:nvSpPr>
        <dsp:cNvPr id="0" name=""/>
        <dsp:cNvSpPr/>
      </dsp:nvSpPr>
      <dsp:spPr>
        <a:xfrm>
          <a:off x="777565" y="2420562"/>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可维护</a:t>
          </a:r>
          <a:endPar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970721" y="2613718"/>
        <a:ext cx="932643" cy="932643"/>
      </dsp:txXfrm>
    </dsp:sp>
    <dsp:sp modelId="{6AEF22B5-7D07-4420-8DB5-87318B8EBF66}">
      <dsp:nvSpPr>
        <dsp:cNvPr id="0" name=""/>
        <dsp:cNvSpPr/>
      </dsp:nvSpPr>
      <dsp:spPr>
        <a:xfrm rot="13114286">
          <a:off x="2262564" y="2006461"/>
          <a:ext cx="657466" cy="35288"/>
        </a:xfrm>
        <a:custGeom>
          <a:avLst/>
          <a:gdLst/>
          <a:ahLst/>
          <a:cxnLst/>
          <a:rect l="0" t="0" r="0" b="0"/>
          <a:pathLst>
            <a:path>
              <a:moveTo>
                <a:pt x="0" y="17644"/>
              </a:moveTo>
              <a:lnTo>
                <a:pt x="657466" y="17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574861" y="2007668"/>
        <a:ext cx="32873" cy="32873"/>
      </dsp:txXfrm>
    </dsp:sp>
    <dsp:sp modelId="{CA372CE1-140D-4B92-B285-F3D2F87E264F}">
      <dsp:nvSpPr>
        <dsp:cNvPr id="0" name=""/>
        <dsp:cNvSpPr/>
      </dsp:nvSpPr>
      <dsp:spPr>
        <a:xfrm>
          <a:off x="1159205" y="748487"/>
          <a:ext cx="1318955" cy="13189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rPr>
            <a:t>可扩展</a:t>
          </a:r>
          <a:endParaRPr kumimoji="0" lang="zh-CN" altLang="en-US" sz="2700" b="0" i="0" u="none" strike="noStrike" kern="1200" cap="none" normalizeH="0" baseline="0">
            <a:ln>
              <a:noFill/>
            </a:ln>
            <a:solidFill>
              <a:schemeClr val="tx1"/>
            </a:solidFill>
            <a:effectLst/>
            <a:latin typeface="Tahoma" panose="020B0604030504040204" pitchFamily="34" charset="0"/>
            <a:ea typeface="宋体" panose="02010600030101010101" pitchFamily="2" charset="-122"/>
          </a:endParaRPr>
        </a:p>
      </dsp:txBody>
      <dsp:txXfrm>
        <a:off x="1352361" y="941643"/>
        <a:ext cx="932643" cy="93264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23F91-8A92-4653-9BE1-861D01638B7C}" type="datetimeFigureOut">
              <a:rPr lang="zh-CN" altLang="en-US" smtClean="0"/>
              <a:t>2016/12/20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4084B-0043-493F-BBF8-6688CB3C93FB}" type="slidenum">
              <a:rPr lang="zh-CN" altLang="en-US" smtClean="0"/>
              <a:t>‹#›</a:t>
            </a:fld>
            <a:endParaRPr lang="zh-CN" altLang="en-US"/>
          </a:p>
        </p:txBody>
      </p:sp>
    </p:spTree>
    <p:extLst>
      <p:ext uri="{BB962C8B-B14F-4D97-AF65-F5344CB8AC3E}">
        <p14:creationId xmlns:p14="http://schemas.microsoft.com/office/powerpoint/2010/main" val="111533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里氏代换原则</a:t>
            </a:r>
            <a:r>
              <a:rPr lang="en-US" altLang="zh-CN"/>
              <a:t>(Liskov Substitution Principle LSP)</a:t>
            </a:r>
            <a:r>
              <a:rPr lang="zh-CN" altLang="en-US"/>
              <a:t>面向对象设计的基本原则之一。 里氏代换原则中说，任何基类可以出现的地方，子类一定可以出现。 </a:t>
            </a:r>
            <a:r>
              <a:rPr lang="en-US" altLang="zh-CN"/>
              <a:t>LSP</a:t>
            </a:r>
            <a:r>
              <a:rPr lang="zh-CN" altLang="en-US"/>
              <a:t>是继承复用的基石，只有当衍生类可以替换掉基类，软件单位的功能不受到影响时，基类才能真正被复用，而衍生类也能够在基类的基础上增加新的行为。里氏代换原则是对“开</a:t>
            </a:r>
            <a:r>
              <a:rPr lang="en-US" altLang="zh-CN"/>
              <a:t>-</a:t>
            </a:r>
            <a:r>
              <a:rPr lang="zh-CN" altLang="en-US"/>
              <a:t>闭”原则的补充。实现“开</a:t>
            </a:r>
            <a:r>
              <a:rPr lang="en-US" altLang="zh-CN"/>
              <a:t>-</a:t>
            </a:r>
            <a:r>
              <a:rPr lang="zh-CN" altLang="en-US"/>
              <a:t>闭”原则的关键步骤就是抽象化。而基类与子类的继承关系就是抽象化的具体实现，所以里氏代换原则是对实现抽象化的具体步骤的规范。</a:t>
            </a:r>
          </a:p>
        </p:txBody>
      </p:sp>
    </p:spTree>
    <p:extLst>
      <p:ext uri="{BB962C8B-B14F-4D97-AF65-F5344CB8AC3E}">
        <p14:creationId xmlns:p14="http://schemas.microsoft.com/office/powerpoint/2010/main" val="4231009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E75F8-E0B6-4CBA-BFE9-EFC9D44FDAB7}" type="slidenum">
              <a:rPr lang="en-US" altLang="zh-CN"/>
              <a:pPr/>
              <a:t>76</a:t>
            </a:fld>
            <a:endParaRPr lang="en-US" altLang="zh-CN"/>
          </a:p>
        </p:txBody>
      </p:sp>
      <p:sp>
        <p:nvSpPr>
          <p:cNvPr id="26626" name="Rectangle 2"/>
          <p:cNvSpPr>
            <a:spLocks noRo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en-US" altLang="zh-CN"/>
              <a:t>The goal of lazy initialization was to defer initialization of an object until it is actually needed, while making sure that initialization is done only once. </a:t>
            </a:r>
          </a:p>
          <a:p>
            <a:r>
              <a:rPr lang="en-US" altLang="zh-CN"/>
              <a:t>This will work fine in single-threaded environment. Unfortunately since getInstance() is not synchronized, two different instances of the object can be returned if two threads will access getInstance() method concurrently. Which makes this lazy initialization unsafe in multi threaded environment.</a:t>
            </a:r>
          </a:p>
          <a:p>
            <a:endParaRPr lang="en-US" altLang="zh-CN"/>
          </a:p>
        </p:txBody>
      </p:sp>
    </p:spTree>
    <p:extLst>
      <p:ext uri="{BB962C8B-B14F-4D97-AF65-F5344CB8AC3E}">
        <p14:creationId xmlns:p14="http://schemas.microsoft.com/office/powerpoint/2010/main" val="304103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4F3C9-299D-4921-B9A3-2DC0CCA6EEBF}" type="slidenum">
              <a:rPr lang="en-US" altLang="zh-CN"/>
              <a:pPr/>
              <a:t>77</a:t>
            </a:fld>
            <a:endParaRPr lang="en-US" altLang="zh-CN"/>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0569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C8668C8-0FEA-4665-8557-5AD3D51CB91E}" type="slidenum">
              <a:rPr lang="en-US" altLang="zh-CN"/>
              <a:pPr/>
              <a:t>83</a:t>
            </a:fld>
            <a:endParaRPr lang="en-US" altLang="zh-CN"/>
          </a:p>
        </p:txBody>
      </p:sp>
      <p:sp>
        <p:nvSpPr>
          <p:cNvPr id="28674" name="幻灯片图像占位符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28675"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a:p>
        </p:txBody>
      </p:sp>
      <p:sp>
        <p:nvSpPr>
          <p:cNvPr id="286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4B11B0ED-00D9-40C7-B0F7-351F127A8DA2}" type="slidenum">
              <a:rPr lang="en-US" altLang="zh-CN" sz="1200"/>
              <a:pPr algn="r"/>
              <a:t>83</a:t>
            </a:fld>
            <a:endParaRPr lang="en-US" altLang="zh-CN" sz="1200"/>
          </a:p>
        </p:txBody>
      </p:sp>
    </p:spTree>
    <p:extLst>
      <p:ext uri="{BB962C8B-B14F-4D97-AF65-F5344CB8AC3E}">
        <p14:creationId xmlns:p14="http://schemas.microsoft.com/office/powerpoint/2010/main" val="1380711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C8F7F9D-9144-4CEB-9643-F28AC2F85353}" type="slidenum">
              <a:rPr lang="en-US" altLang="zh-CN">
                <a:latin typeface="Arial" panose="020B0604020202020204" pitchFamily="34" charset="0"/>
              </a:rPr>
              <a:pPr eaLnBrk="1" hangingPunct="1"/>
              <a:t>97</a:t>
            </a:fld>
            <a:endParaRPr lang="en-US" altLang="zh-CN">
              <a:latin typeface="Arial" panose="020B0604020202020204" pitchFamily="34" charset="0"/>
            </a:endParaRPr>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221012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815E7DD-7C1A-4D44-83CB-D8770A248878}" type="slidenum">
              <a:rPr lang="en-US" altLang="zh-CN">
                <a:latin typeface="Arial" panose="020B0604020202020204" pitchFamily="34" charset="0"/>
              </a:rPr>
              <a:pPr eaLnBrk="1" hangingPunct="1"/>
              <a:t>104</a:t>
            </a:fld>
            <a:endParaRPr lang="en-US" altLang="zh-CN">
              <a:latin typeface="Arial" panose="020B0604020202020204" pitchFamily="34" charset="0"/>
            </a:endParaRPr>
          </a:p>
        </p:txBody>
      </p:sp>
    </p:spTree>
    <p:extLst>
      <p:ext uri="{BB962C8B-B14F-4D97-AF65-F5344CB8AC3E}">
        <p14:creationId xmlns:p14="http://schemas.microsoft.com/office/powerpoint/2010/main" val="795929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Cloneable</a:t>
            </a:r>
            <a:r>
              <a:rPr lang="zh-CN" altLang="en-US">
                <a:latin typeface="Arial" panose="020B0604020202020204" pitchFamily="34" charset="0"/>
              </a:rPr>
              <a:t>接口没有定义成员。它通常用于指明被创建的一个允许对对象进行位复制（也就是对象副本）的类。如果试图用一个不支持</a:t>
            </a:r>
            <a:r>
              <a:rPr lang="en-US" altLang="zh-CN">
                <a:latin typeface="Arial" panose="020B0604020202020204" pitchFamily="34" charset="0"/>
              </a:rPr>
              <a:t>Cloneable</a:t>
            </a:r>
            <a:r>
              <a:rPr lang="zh-CN" altLang="en-US">
                <a:latin typeface="Arial" panose="020B0604020202020204" pitchFamily="34" charset="0"/>
              </a:rPr>
              <a:t>接口的类调用</a:t>
            </a:r>
            <a:r>
              <a:rPr lang="en-US" altLang="zh-CN">
                <a:latin typeface="Arial" panose="020B0604020202020204" pitchFamily="34" charset="0"/>
              </a:rPr>
              <a:t>clone( )</a:t>
            </a:r>
            <a:r>
              <a:rPr lang="zh-CN" altLang="en-US">
                <a:latin typeface="Arial" panose="020B0604020202020204" pitchFamily="34" charset="0"/>
              </a:rPr>
              <a:t>方法，将引发一个</a:t>
            </a:r>
            <a:r>
              <a:rPr lang="en-US" altLang="zh-CN">
                <a:latin typeface="Arial" panose="020B0604020202020204" pitchFamily="34" charset="0"/>
              </a:rPr>
              <a:t>CloneNotSupportedException</a:t>
            </a:r>
            <a:r>
              <a:rPr lang="zh-CN" altLang="en-US">
                <a:latin typeface="Arial" panose="020B0604020202020204" pitchFamily="34" charset="0"/>
              </a:rPr>
              <a:t>异常。当一个副本被创建时，并没有调用被复制对象的构造函数。副本仅仅是原对象的一个简单精确的拷贝。</a:t>
            </a:r>
            <a:br>
              <a:rPr lang="zh-CN" altLang="en-US">
                <a:latin typeface="Arial" panose="020B0604020202020204" pitchFamily="34" charset="0"/>
              </a:rPr>
            </a:br>
            <a:endParaRPr lang="zh-CN" altLang="en-US">
              <a:latin typeface="Arial" panose="020B0604020202020204"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85FE774-F349-4C55-BA1F-FA124D917F2A}" type="slidenum">
              <a:rPr lang="en-US" altLang="zh-CN">
                <a:latin typeface="Arial" panose="020B0604020202020204" pitchFamily="34" charset="0"/>
              </a:rPr>
              <a:pPr eaLnBrk="1" hangingPunct="1"/>
              <a:t>105</a:t>
            </a:fld>
            <a:endParaRPr lang="en-US" altLang="zh-CN">
              <a:latin typeface="Arial" panose="020B0604020202020204" pitchFamily="34" charset="0"/>
            </a:endParaRPr>
          </a:p>
        </p:txBody>
      </p:sp>
    </p:spTree>
    <p:extLst>
      <p:ext uri="{BB962C8B-B14F-4D97-AF65-F5344CB8AC3E}">
        <p14:creationId xmlns:p14="http://schemas.microsoft.com/office/powerpoint/2010/main" val="27083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clone()</a:t>
            </a:r>
            <a:r>
              <a:rPr lang="zh-CN" altLang="en-US">
                <a:latin typeface="Arial" panose="020B0604020202020204" pitchFamily="34" charset="0"/>
              </a:rPr>
              <a:t>方法将对象复制了一份并返还给调用者。所谓“复制”的含义与</a:t>
            </a:r>
            <a:r>
              <a:rPr lang="en-US" altLang="zh-CN">
                <a:latin typeface="Arial" panose="020B0604020202020204" pitchFamily="34" charset="0"/>
              </a:rPr>
              <a:t>clone()</a:t>
            </a:r>
            <a:r>
              <a:rPr lang="zh-CN" altLang="en-US">
                <a:latin typeface="Arial" panose="020B0604020202020204" pitchFamily="34" charset="0"/>
              </a:rPr>
              <a:t>方法是怎么实现的。一般而言，</a:t>
            </a:r>
            <a:r>
              <a:rPr lang="en-US" altLang="zh-CN">
                <a:latin typeface="Arial" panose="020B0604020202020204" pitchFamily="34" charset="0"/>
              </a:rPr>
              <a:t>clone()</a:t>
            </a:r>
            <a:r>
              <a:rPr lang="zh-CN" altLang="en-US">
                <a:latin typeface="Arial" panose="020B0604020202020204" pitchFamily="34" charset="0"/>
              </a:rPr>
              <a:t>方法满足以下的描述：</a:t>
            </a:r>
          </a:p>
          <a:p>
            <a:pPr eaLnBrk="1" hangingPunct="1"/>
            <a:r>
              <a:rPr lang="zh-CN" altLang="en-US">
                <a:latin typeface="Arial" panose="020B0604020202020204" pitchFamily="34" charset="0"/>
              </a:rPr>
              <a:t>　　（</a:t>
            </a:r>
            <a:r>
              <a:rPr lang="en-US" altLang="zh-CN">
                <a:latin typeface="Arial" panose="020B0604020202020204" pitchFamily="34" charset="0"/>
              </a:rPr>
              <a:t>1</a:t>
            </a:r>
            <a:r>
              <a:rPr lang="zh-CN" altLang="en-US">
                <a:latin typeface="Arial" panose="020B0604020202020204" pitchFamily="34" charset="0"/>
              </a:rPr>
              <a:t>）对任何的对象</a:t>
            </a:r>
            <a:r>
              <a:rPr lang="en-US" altLang="zh-CN">
                <a:latin typeface="Arial" panose="020B0604020202020204" pitchFamily="34" charset="0"/>
              </a:rPr>
              <a:t>x</a:t>
            </a:r>
            <a:r>
              <a:rPr lang="zh-CN" altLang="en-US">
                <a:latin typeface="Arial" panose="020B0604020202020204" pitchFamily="34" charset="0"/>
              </a:rPr>
              <a:t>，都有：</a:t>
            </a:r>
            <a:r>
              <a:rPr lang="en-US" altLang="zh-CN">
                <a:latin typeface="Arial" panose="020B0604020202020204" pitchFamily="34" charset="0"/>
              </a:rPr>
              <a:t>x.clone()!=x</a:t>
            </a:r>
            <a:r>
              <a:rPr lang="zh-CN" altLang="en-US">
                <a:latin typeface="Arial" panose="020B0604020202020204" pitchFamily="34" charset="0"/>
              </a:rPr>
              <a:t>。换言之，克隆对象与原对象不是同一个对象。</a:t>
            </a:r>
          </a:p>
          <a:p>
            <a:pPr eaLnBrk="1" hangingPunct="1"/>
            <a:r>
              <a:rPr lang="zh-CN" altLang="en-US">
                <a:latin typeface="Arial" panose="020B0604020202020204" pitchFamily="34" charset="0"/>
              </a:rPr>
              <a:t>　　（</a:t>
            </a:r>
            <a:r>
              <a:rPr lang="en-US" altLang="zh-CN">
                <a:latin typeface="Arial" panose="020B0604020202020204" pitchFamily="34" charset="0"/>
              </a:rPr>
              <a:t>2</a:t>
            </a:r>
            <a:r>
              <a:rPr lang="zh-CN" altLang="en-US">
                <a:latin typeface="Arial" panose="020B0604020202020204" pitchFamily="34" charset="0"/>
              </a:rPr>
              <a:t>）对任何的对象</a:t>
            </a:r>
            <a:r>
              <a:rPr lang="en-US" altLang="zh-CN">
                <a:latin typeface="Arial" panose="020B0604020202020204" pitchFamily="34" charset="0"/>
              </a:rPr>
              <a:t>x</a:t>
            </a:r>
            <a:r>
              <a:rPr lang="zh-CN" altLang="en-US">
                <a:latin typeface="Arial" panose="020B0604020202020204" pitchFamily="34" charset="0"/>
              </a:rPr>
              <a:t>，都有：</a:t>
            </a:r>
            <a:r>
              <a:rPr lang="en-US" altLang="zh-CN">
                <a:latin typeface="Arial" panose="020B0604020202020204" pitchFamily="34" charset="0"/>
              </a:rPr>
              <a:t>x.clone().getClass() == x.getClass()</a:t>
            </a:r>
            <a:r>
              <a:rPr lang="zh-CN" altLang="en-US">
                <a:latin typeface="Arial" panose="020B0604020202020204" pitchFamily="34" charset="0"/>
              </a:rPr>
              <a:t>，换言之，克隆对象与原对象的类型一样。</a:t>
            </a:r>
          </a:p>
          <a:p>
            <a:pPr eaLnBrk="1" hangingPunct="1"/>
            <a:r>
              <a:rPr lang="zh-CN" altLang="en-US">
                <a:latin typeface="Arial" panose="020B0604020202020204" pitchFamily="34" charset="0"/>
              </a:rPr>
              <a:t>　　（</a:t>
            </a:r>
            <a:r>
              <a:rPr lang="en-US" altLang="zh-CN">
                <a:latin typeface="Arial" panose="020B0604020202020204" pitchFamily="34" charset="0"/>
              </a:rPr>
              <a:t>3</a:t>
            </a:r>
            <a:r>
              <a:rPr lang="zh-CN" altLang="en-US">
                <a:latin typeface="Arial" panose="020B0604020202020204" pitchFamily="34" charset="0"/>
              </a:rPr>
              <a:t>）如果对象</a:t>
            </a:r>
            <a:r>
              <a:rPr lang="en-US" altLang="zh-CN">
                <a:latin typeface="Arial" panose="020B0604020202020204" pitchFamily="34" charset="0"/>
              </a:rPr>
              <a:t>x</a:t>
            </a:r>
            <a:r>
              <a:rPr lang="zh-CN" altLang="en-US">
                <a:latin typeface="Arial" panose="020B0604020202020204" pitchFamily="34" charset="0"/>
              </a:rPr>
              <a:t>的</a:t>
            </a:r>
            <a:r>
              <a:rPr lang="en-US" altLang="zh-CN">
                <a:latin typeface="Arial" panose="020B0604020202020204" pitchFamily="34" charset="0"/>
              </a:rPr>
              <a:t>equals()</a:t>
            </a:r>
            <a:r>
              <a:rPr lang="zh-CN" altLang="en-US">
                <a:latin typeface="Arial" panose="020B0604020202020204" pitchFamily="34" charset="0"/>
              </a:rPr>
              <a:t>方法定义其恰当的话，那么</a:t>
            </a:r>
            <a:r>
              <a:rPr lang="en-US" altLang="zh-CN">
                <a:latin typeface="Arial" panose="020B0604020202020204" pitchFamily="34" charset="0"/>
              </a:rPr>
              <a:t>x.clone().equals(x)</a:t>
            </a:r>
            <a:r>
              <a:rPr lang="zh-CN" altLang="en-US">
                <a:latin typeface="Arial" panose="020B0604020202020204" pitchFamily="34" charset="0"/>
              </a:rPr>
              <a:t>应当成立的。</a:t>
            </a:r>
          </a:p>
          <a:p>
            <a:pPr eaLnBrk="1" hangingPunct="1"/>
            <a:r>
              <a:rPr lang="zh-CN" altLang="en-US">
                <a:latin typeface="Arial" panose="020B0604020202020204" pitchFamily="34" charset="0"/>
              </a:rPr>
              <a:t>　　在</a:t>
            </a:r>
            <a:r>
              <a:rPr lang="en-US" altLang="zh-CN">
                <a:latin typeface="Arial" panose="020B0604020202020204" pitchFamily="34" charset="0"/>
              </a:rPr>
              <a:t>JAVA</a:t>
            </a:r>
            <a:r>
              <a:rPr lang="zh-CN" altLang="en-US">
                <a:latin typeface="Arial" panose="020B0604020202020204" pitchFamily="34" charset="0"/>
              </a:rPr>
              <a:t>语言的</a:t>
            </a:r>
            <a:r>
              <a:rPr lang="en-US" altLang="zh-CN">
                <a:latin typeface="Arial" panose="020B0604020202020204" pitchFamily="34" charset="0"/>
              </a:rPr>
              <a:t>API</a:t>
            </a:r>
            <a:r>
              <a:rPr lang="zh-CN" altLang="en-US">
                <a:latin typeface="Arial" panose="020B0604020202020204" pitchFamily="34" charset="0"/>
              </a:rPr>
              <a:t>中，凡是提供了</a:t>
            </a:r>
            <a:r>
              <a:rPr lang="en-US" altLang="zh-CN">
                <a:latin typeface="Arial" panose="020B0604020202020204" pitchFamily="34" charset="0"/>
              </a:rPr>
              <a:t>clone()</a:t>
            </a:r>
            <a:r>
              <a:rPr lang="zh-CN" altLang="en-US">
                <a:latin typeface="Arial" panose="020B0604020202020204" pitchFamily="34" charset="0"/>
              </a:rPr>
              <a:t>方法的类，都满足上面的这些条件。</a:t>
            </a:r>
            <a:r>
              <a:rPr lang="en-US" altLang="zh-CN">
                <a:latin typeface="Arial" panose="020B0604020202020204" pitchFamily="34" charset="0"/>
              </a:rPr>
              <a:t>JAVA</a:t>
            </a:r>
            <a:r>
              <a:rPr lang="zh-CN" altLang="en-US">
                <a:latin typeface="Arial" panose="020B0604020202020204" pitchFamily="34" charset="0"/>
              </a:rPr>
              <a:t>语言的设计师在设计自己的</a:t>
            </a:r>
            <a:r>
              <a:rPr lang="en-US" altLang="zh-CN">
                <a:latin typeface="Arial" panose="020B0604020202020204" pitchFamily="34" charset="0"/>
              </a:rPr>
              <a:t>clone()</a:t>
            </a:r>
            <a:r>
              <a:rPr lang="zh-CN" altLang="en-US">
                <a:latin typeface="Arial" panose="020B0604020202020204" pitchFamily="34" charset="0"/>
              </a:rPr>
              <a:t>方法时，也应当遵守着三个条件。一般来说，上面的三个条件中的前两个是必需的，而第三个是可选的。</a:t>
            </a:r>
          </a:p>
          <a:p>
            <a:pPr eaLnBrk="1" hangingPunct="1"/>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095DE1A-A395-4F7B-82A7-51389A050830}" type="slidenum">
              <a:rPr lang="en-US" altLang="zh-CN">
                <a:latin typeface="Arial" panose="020B0604020202020204" pitchFamily="34" charset="0"/>
              </a:rPr>
              <a:pPr eaLnBrk="1" hangingPunct="1"/>
              <a:t>106</a:t>
            </a:fld>
            <a:endParaRPr lang="en-US" altLang="zh-CN">
              <a:latin typeface="Arial" panose="020B0604020202020204" pitchFamily="34" charset="0"/>
            </a:endParaRPr>
          </a:p>
        </p:txBody>
      </p:sp>
    </p:spTree>
    <p:extLst>
      <p:ext uri="{BB962C8B-B14F-4D97-AF65-F5344CB8AC3E}">
        <p14:creationId xmlns:p14="http://schemas.microsoft.com/office/powerpoint/2010/main" val="3928812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FC665D5C-AD65-497D-B441-327C4BA12B63}" type="slidenum">
              <a:rPr lang="en-US" altLang="zh-CN">
                <a:latin typeface="Arial" panose="020B0604020202020204" pitchFamily="34" charset="0"/>
              </a:rPr>
              <a:pPr eaLnBrk="1" hangingPunct="1"/>
              <a:t>112</a:t>
            </a:fld>
            <a:endParaRPr lang="en-US" altLang="zh-CN">
              <a:latin typeface="Arial" panose="020B0604020202020204" pitchFamily="34" charset="0"/>
            </a:endParaRPr>
          </a:p>
        </p:txBody>
      </p:sp>
    </p:spTree>
    <p:extLst>
      <p:ext uri="{BB962C8B-B14F-4D97-AF65-F5344CB8AC3E}">
        <p14:creationId xmlns:p14="http://schemas.microsoft.com/office/powerpoint/2010/main" val="1091474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7EAFA-F359-425D-9D8E-D233BFB76AF7}" type="slidenum">
              <a:rPr lang="en-US" altLang="zh-CN"/>
              <a:pPr/>
              <a:t>117</a:t>
            </a:fld>
            <a:endParaRPr lang="en-US" altLang="zh-CN"/>
          </a:p>
        </p:txBody>
      </p:sp>
      <p:sp>
        <p:nvSpPr>
          <p:cNvPr id="13314" name="Rectangle 2"/>
          <p:cNvSpPr>
            <a:spLocks noRo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ltLang="zh-CN"/>
              <a:t>Adapter Pattern(Another Name: Wrapper) </a:t>
            </a:r>
          </a:p>
          <a:p>
            <a:r>
              <a:rPr lang="en-US" altLang="zh-CN"/>
              <a:t>    Convert the interface of a class into another interface clients expect. Adapter lets classes work together that couldn't otherwise because of incompatible interfaces.</a:t>
            </a:r>
          </a:p>
        </p:txBody>
      </p:sp>
    </p:spTree>
    <p:extLst>
      <p:ext uri="{BB962C8B-B14F-4D97-AF65-F5344CB8AC3E}">
        <p14:creationId xmlns:p14="http://schemas.microsoft.com/office/powerpoint/2010/main" val="3429352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1815418-A0B0-41EA-9ACA-0BA59C3C5A82}" type="slidenum">
              <a:rPr lang="en-US" altLang="zh-CN"/>
              <a:pPr/>
              <a:t>119</a:t>
            </a:fld>
            <a:endParaRPr lang="en-US" altLang="zh-CN"/>
          </a:p>
        </p:txBody>
      </p:sp>
      <p:sp>
        <p:nvSpPr>
          <p:cNvPr id="19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8EA9324-14A3-41AA-BCD6-0AE6E86DB30B}" type="slidenum">
              <a:rPr kumimoji="1" lang="en-US" altLang="zh-CN" sz="1200">
                <a:latin typeface="Times New Roman" panose="02020603050405020304" pitchFamily="18" charset="0"/>
              </a:rPr>
              <a:pPr algn="r"/>
              <a:t>119</a:t>
            </a:fld>
            <a:endParaRPr kumimoji="1" lang="en-US" altLang="zh-CN" sz="120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a:p>
        </p:txBody>
      </p:sp>
    </p:spTree>
    <p:extLst>
      <p:ext uri="{BB962C8B-B14F-4D97-AF65-F5344CB8AC3E}">
        <p14:creationId xmlns:p14="http://schemas.microsoft.com/office/powerpoint/2010/main" val="67863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b="1"/>
              <a:t>在某些资料中也提到以下原则，只是说法不同：</a:t>
            </a:r>
          </a:p>
          <a:p>
            <a:r>
              <a:rPr lang="zh-CN" altLang="en-US" sz="1400" b="1"/>
              <a:t>依赖倒转原则（</a:t>
            </a:r>
            <a:r>
              <a:rPr lang="en-US" altLang="zh-CN" sz="1400" b="1"/>
              <a:t>Dependence Inversion Principle</a:t>
            </a:r>
            <a:r>
              <a:rPr lang="zh-CN" altLang="en-US" sz="1400" b="1"/>
              <a:t>）</a:t>
            </a:r>
            <a:endParaRPr lang="zh-CN" altLang="en-US" sz="1400"/>
          </a:p>
          <a:p>
            <a:r>
              <a:rPr lang="zh-CN" altLang="en-US" sz="1400"/>
              <a:t>这个是开闭原则的基础，具体内容：针对接口编程，依赖于抽象而不依赖于具体。</a:t>
            </a:r>
            <a:endParaRPr lang="zh-CN" altLang="en-US" sz="1400" b="1"/>
          </a:p>
          <a:p>
            <a:r>
              <a:rPr lang="zh-CN" altLang="en-US" sz="1400" b="1"/>
              <a:t>接口隔离原则（</a:t>
            </a:r>
            <a:r>
              <a:rPr lang="en-US" altLang="zh-CN" sz="1400" b="1"/>
              <a:t>Interface Segregation Principle</a:t>
            </a:r>
            <a:r>
              <a:rPr lang="zh-CN" altLang="en-US" sz="1400" b="1"/>
              <a:t>）</a:t>
            </a:r>
            <a:endParaRPr lang="zh-CN" altLang="en-US" sz="1400"/>
          </a:p>
          <a:p>
            <a:r>
              <a:rPr lang="zh-CN" altLang="en-US" sz="1400"/>
              <a:t>这个原则的意思是：使用多个隔离的接口，比使用单个接口要好。还是一个降低类之间的耦合度的意思，从这儿我们看出，其实设计模式就是一个软件的设计思想，从大型软件架构出发，为了升级和维护方便。所以上文中多次出现：降低依赖，降低耦合。</a:t>
            </a:r>
            <a:endParaRPr lang="zh-CN" altLang="en-US" sz="1400" b="1"/>
          </a:p>
          <a:p>
            <a:r>
              <a:rPr lang="zh-CN" altLang="en-US" sz="1400" b="1"/>
              <a:t>迪米特法则（最少知道原则）（</a:t>
            </a:r>
            <a:r>
              <a:rPr lang="en-US" altLang="zh-CN" sz="1400" b="1"/>
              <a:t>Demeter Principle</a:t>
            </a:r>
            <a:r>
              <a:rPr lang="zh-CN" altLang="en-US" sz="1400" b="1"/>
              <a:t>）</a:t>
            </a:r>
            <a:endParaRPr lang="zh-CN" altLang="en-US" sz="1400"/>
          </a:p>
          <a:p>
            <a:r>
              <a:rPr lang="zh-CN" altLang="en-US" sz="1400"/>
              <a:t>为什么叫最少知道原则，就是说：一个实体应当尽量少的与其他实体之间发生相互作用，使得系统功能模块相对独立。</a:t>
            </a:r>
            <a:endParaRPr lang="zh-CN" altLang="en-US" sz="1400" b="1"/>
          </a:p>
          <a:p>
            <a:r>
              <a:rPr lang="zh-CN" altLang="en-US" sz="1400" b="1"/>
              <a:t>合成复用原则（</a:t>
            </a:r>
            <a:r>
              <a:rPr lang="en-US" altLang="zh-CN" sz="1400" b="1"/>
              <a:t>Composite Reuse Principle</a:t>
            </a:r>
            <a:r>
              <a:rPr lang="zh-CN" altLang="en-US" sz="1400" b="1"/>
              <a:t>）</a:t>
            </a:r>
            <a:endParaRPr lang="zh-CN" altLang="en-US" sz="1400"/>
          </a:p>
          <a:p>
            <a:r>
              <a:rPr lang="zh-CN" altLang="en-US" sz="1400"/>
              <a:t>原则是尽量使用合成</a:t>
            </a:r>
            <a:r>
              <a:rPr lang="en-US" altLang="zh-CN" sz="1400"/>
              <a:t>/</a:t>
            </a:r>
            <a:r>
              <a:rPr lang="zh-CN" altLang="en-US" sz="1400"/>
              <a:t>聚合的方式，而不是使用继承。</a:t>
            </a:r>
            <a:endParaRPr lang="zh-CN" altLang="en-US"/>
          </a:p>
          <a:p>
            <a:endParaRPr lang="zh-CN" altLang="en-US"/>
          </a:p>
        </p:txBody>
      </p:sp>
    </p:spTree>
    <p:extLst>
      <p:ext uri="{BB962C8B-B14F-4D97-AF65-F5344CB8AC3E}">
        <p14:creationId xmlns:p14="http://schemas.microsoft.com/office/powerpoint/2010/main" val="2576152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0A591-A06F-469F-B9CC-4B00105C8E91}" type="slidenum">
              <a:rPr lang="en-US" altLang="zh-CN"/>
              <a:pPr/>
              <a:t>120</a:t>
            </a:fld>
            <a:endParaRPr lang="en-US" altLang="zh-CN"/>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altLang="zh-CN"/>
              <a:t>Java</a:t>
            </a:r>
            <a:r>
              <a:rPr lang="zh-CN" altLang="en-US"/>
              <a:t>中不支持多重继承，即有一个以上的父类，因此</a:t>
            </a:r>
            <a:r>
              <a:rPr lang="en-US" altLang="zh-CN"/>
              <a:t>Java</a:t>
            </a:r>
            <a:r>
              <a:rPr lang="zh-CN" altLang="en-US"/>
              <a:t>中不支持类适配器模式。但</a:t>
            </a:r>
            <a:r>
              <a:rPr lang="en-US" altLang="zh-CN"/>
              <a:t>C++</a:t>
            </a:r>
            <a:r>
              <a:rPr lang="zh-CN" altLang="en-US"/>
              <a:t>中允许。</a:t>
            </a:r>
          </a:p>
        </p:txBody>
      </p:sp>
    </p:spTree>
    <p:extLst>
      <p:ext uri="{BB962C8B-B14F-4D97-AF65-F5344CB8AC3E}">
        <p14:creationId xmlns:p14="http://schemas.microsoft.com/office/powerpoint/2010/main" val="2652984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1F18DD2-241D-4592-9605-84859694DFB6}" type="slidenum">
              <a:rPr lang="en-US" altLang="zh-CN"/>
              <a:pPr/>
              <a:t>121</a:t>
            </a:fld>
            <a:endParaRPr lang="en-US" altLang="zh-CN"/>
          </a:p>
        </p:txBody>
      </p:sp>
      <p:sp>
        <p:nvSpPr>
          <p:cNvPr id="215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0593E6FE-95D7-4517-A98E-FF7184C4083F}" type="slidenum">
              <a:rPr kumimoji="1" lang="en-US" altLang="zh-CN" sz="1200">
                <a:latin typeface="Times New Roman" panose="02020603050405020304" pitchFamily="18" charset="0"/>
              </a:rPr>
              <a:pPr algn="r"/>
              <a:t>121</a:t>
            </a:fld>
            <a:endParaRPr kumimoji="1" lang="en-US" altLang="zh-CN" sz="12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a:p>
        </p:txBody>
      </p:sp>
    </p:spTree>
    <p:extLst>
      <p:ext uri="{BB962C8B-B14F-4D97-AF65-F5344CB8AC3E}">
        <p14:creationId xmlns:p14="http://schemas.microsoft.com/office/powerpoint/2010/main" val="2708103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BA064-80D5-4128-AF7A-B2A9BC055DBE}" type="slidenum">
              <a:rPr lang="en-US" altLang="zh-CN"/>
              <a:pPr/>
              <a:t>180</a:t>
            </a:fld>
            <a:endParaRPr lang="en-US" altLang="zh-CN"/>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ltLang="zh-CN"/>
              <a:t>RMI(remote method invocation)</a:t>
            </a:r>
            <a:r>
              <a:rPr lang="zh-CN" altLang="en-US"/>
              <a:t>远程方法调用</a:t>
            </a:r>
          </a:p>
        </p:txBody>
      </p:sp>
    </p:spTree>
    <p:extLst>
      <p:ext uri="{BB962C8B-B14F-4D97-AF65-F5344CB8AC3E}">
        <p14:creationId xmlns:p14="http://schemas.microsoft.com/office/powerpoint/2010/main" val="334335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对多数人来讲，</a:t>
            </a:r>
            <a:r>
              <a:rPr lang="zh-CN" altLang="en-US">
                <a:latin typeface="Arial" panose="020B0604020202020204" pitchFamily="34" charset="0"/>
              </a:rPr>
              <a:t>“</a:t>
            </a:r>
            <a:r>
              <a:rPr lang="zh-CN" altLang="en-US"/>
              <a:t>模式</a:t>
            </a:r>
            <a:r>
              <a:rPr lang="zh-CN" altLang="en-US">
                <a:latin typeface="Arial" panose="020B0604020202020204" pitchFamily="34" charset="0"/>
              </a:rPr>
              <a:t>”</a:t>
            </a:r>
            <a:r>
              <a:rPr lang="zh-CN" altLang="en-US"/>
              <a:t>一词在软件界的出现应该完全归功于</a:t>
            </a:r>
            <a:r>
              <a:rPr lang="en-US" altLang="zh-CN"/>
              <a:t>Christopher Alexander</a:t>
            </a:r>
            <a:r>
              <a:rPr lang="zh-CN" altLang="en-US"/>
              <a:t>（克里斯托弗</a:t>
            </a:r>
            <a:r>
              <a:rPr lang="en-US" altLang="zh-CN">
                <a:latin typeface="Arial" panose="020B0604020202020204" pitchFamily="34" charset="0"/>
              </a:rPr>
              <a:t>·</a:t>
            </a:r>
            <a:r>
              <a:rPr lang="zh-CN" altLang="en-US"/>
              <a:t>亚历山大），他是加州大学伯克利分校的一名建筑系教授。</a:t>
            </a:r>
            <a:r>
              <a:rPr lang="en-US" altLang="zh-CN"/>
              <a:t>Alexander</a:t>
            </a:r>
            <a:r>
              <a:rPr lang="zh-CN" altLang="en-US"/>
              <a:t>提出了很多有关建筑模式的理论，并将这些理论发表在一系列的著作中。他的</a:t>
            </a:r>
            <a:r>
              <a:rPr lang="en-US" altLang="zh-CN"/>
              <a:t>《</a:t>
            </a:r>
            <a:r>
              <a:rPr lang="zh-CN" altLang="en-US"/>
              <a:t>模式语言</a:t>
            </a:r>
            <a:r>
              <a:rPr lang="en-US" altLang="zh-CN"/>
              <a:t>》</a:t>
            </a:r>
            <a:r>
              <a:rPr lang="zh-CN" altLang="en-US"/>
              <a:t>一书给出了建筑模式分类，被看成是有关软件模式的各种著作的原型。他编写模式的方式在一定程度上为许多模式编写人员所采用。他的惯用语</a:t>
            </a:r>
            <a:r>
              <a:rPr lang="zh-CN" altLang="en-US">
                <a:latin typeface="Arial" panose="020B0604020202020204" pitchFamily="34" charset="0"/>
              </a:rPr>
              <a:t>“</a:t>
            </a:r>
            <a:r>
              <a:rPr lang="en-US" altLang="zh-CN"/>
              <a:t>a quality without a name</a:t>
            </a:r>
            <a:r>
              <a:rPr lang="en-US" altLang="zh-CN">
                <a:latin typeface="Arial" panose="020B0604020202020204" pitchFamily="34" charset="0"/>
              </a:rPr>
              <a:t>”</a:t>
            </a:r>
            <a:r>
              <a:rPr lang="zh-CN" altLang="en-US"/>
              <a:t>（无名品质）被认为是所有好模式都应该具备的一个属性。</a:t>
            </a:r>
          </a:p>
          <a:p>
            <a:pPr eaLnBrk="1" hangingPunct="1">
              <a:spcBef>
                <a:spcPct val="0"/>
              </a:spcBef>
            </a:pPr>
            <a:r>
              <a:rPr lang="zh-CN" altLang="en-US"/>
              <a:t>然而，另外一些人并不认同</a:t>
            </a:r>
            <a:r>
              <a:rPr lang="en-US" altLang="zh-CN"/>
              <a:t>Alexander</a:t>
            </a:r>
            <a:r>
              <a:rPr lang="zh-CN" altLang="en-US"/>
              <a:t>在软件模式的出现上所起到的重要作用。</a:t>
            </a:r>
            <a:r>
              <a:rPr lang="en-US" altLang="zh-CN"/>
              <a:t>Peter Coad</a:t>
            </a:r>
            <a:r>
              <a:rPr lang="zh-CN" altLang="en-US"/>
              <a:t>就指出在其它领域也有很多人员使用了</a:t>
            </a:r>
            <a:r>
              <a:rPr lang="zh-CN" altLang="en-US">
                <a:latin typeface="Arial" panose="020B0604020202020204" pitchFamily="34" charset="0"/>
              </a:rPr>
              <a:t>“</a:t>
            </a:r>
            <a:r>
              <a:rPr lang="zh-CN" altLang="en-US"/>
              <a:t>模式</a:t>
            </a:r>
            <a:r>
              <a:rPr lang="zh-CN" altLang="en-US">
                <a:latin typeface="Arial" panose="020B0604020202020204" pitchFamily="34" charset="0"/>
              </a:rPr>
              <a:t>”</a:t>
            </a:r>
            <a:r>
              <a:rPr lang="zh-CN" altLang="en-US"/>
              <a:t>这一概念，他认为那些人中的许多人所做的工作比</a:t>
            </a:r>
            <a:r>
              <a:rPr lang="en-US" altLang="zh-CN"/>
              <a:t>Alexander</a:t>
            </a:r>
            <a:r>
              <a:rPr lang="zh-CN" altLang="en-US"/>
              <a:t>还要好。许多人质疑</a:t>
            </a:r>
            <a:r>
              <a:rPr lang="en-US" altLang="zh-CN"/>
              <a:t>Alexander</a:t>
            </a:r>
            <a:r>
              <a:rPr lang="zh-CN" altLang="en-US"/>
              <a:t>是站在建筑学的角度，其观点并未被广泛接受。</a:t>
            </a:r>
            <a:r>
              <a:rPr lang="zh-CN" altLang="en-US">
                <a:latin typeface="Arial" panose="020B0604020202020204" pitchFamily="34" charset="0"/>
              </a:rPr>
              <a:t>“</a:t>
            </a:r>
            <a:r>
              <a:rPr lang="zh-CN" altLang="en-US"/>
              <a:t>四人帮</a:t>
            </a:r>
            <a:r>
              <a:rPr lang="zh-CN" altLang="en-US">
                <a:latin typeface="Arial" panose="020B0604020202020204" pitchFamily="34" charset="0"/>
              </a:rPr>
              <a:t>”</a:t>
            </a:r>
            <a:r>
              <a:rPr lang="zh-CN" altLang="en-US"/>
              <a:t>的著作</a:t>
            </a:r>
            <a:r>
              <a:rPr lang="en-US" altLang="zh-CN"/>
              <a:t>《</a:t>
            </a:r>
            <a:r>
              <a:rPr lang="zh-CN" altLang="en-US"/>
              <a:t>设计模式</a:t>
            </a:r>
            <a:r>
              <a:rPr lang="en-US" altLang="zh-CN"/>
              <a:t>》</a:t>
            </a:r>
            <a:r>
              <a:rPr lang="zh-CN" altLang="en-US"/>
              <a:t>对软件模式的影响比</a:t>
            </a:r>
            <a:r>
              <a:rPr lang="en-US" altLang="zh-CN"/>
              <a:t>Alexander</a:t>
            </a:r>
            <a:r>
              <a:rPr lang="zh-CN" altLang="en-US"/>
              <a:t>的著作要大得多，而</a:t>
            </a:r>
            <a:r>
              <a:rPr lang="en-US" altLang="zh-CN"/>
              <a:t>《</a:t>
            </a:r>
            <a:r>
              <a:rPr lang="zh-CN" altLang="en-US"/>
              <a:t>设计模式</a:t>
            </a:r>
            <a:r>
              <a:rPr lang="en-US" altLang="zh-CN"/>
              <a:t>》</a:t>
            </a:r>
            <a:r>
              <a:rPr lang="zh-CN" altLang="en-US"/>
              <a:t>一书的四位作者中的三位在写书之前都没有读过</a:t>
            </a:r>
            <a:r>
              <a:rPr lang="en-US" altLang="zh-CN"/>
              <a:t>Alexander</a:t>
            </a:r>
            <a:r>
              <a:rPr lang="zh-CN" altLang="en-US"/>
              <a:t>的著作。</a:t>
            </a:r>
          </a:p>
        </p:txBody>
      </p:sp>
      <p:sp>
        <p:nvSpPr>
          <p:cNvPr id="922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692BBFC-9D52-4DBB-9027-CBD429CA779C}" type="slidenum">
              <a:rPr lang="zh-CN" altLang="en-US">
                <a:latin typeface="Arial" panose="020B0604020202020204" pitchFamily="34" charset="0"/>
              </a:rPr>
              <a:pPr/>
              <a:t>7</a:t>
            </a:fld>
            <a:endParaRPr lang="en-US" altLang="zh-CN">
              <a:latin typeface="Arial" panose="020B0604020202020204" pitchFamily="34" charset="0"/>
            </a:endParaRPr>
          </a:p>
        </p:txBody>
      </p:sp>
    </p:spTree>
    <p:extLst>
      <p:ext uri="{BB962C8B-B14F-4D97-AF65-F5344CB8AC3E}">
        <p14:creationId xmlns:p14="http://schemas.microsoft.com/office/powerpoint/2010/main" val="1877555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Ralph Johnson</a:t>
            </a:r>
            <a:r>
              <a:rPr lang="zh-CN" altLang="en-US"/>
              <a:t>和</a:t>
            </a:r>
            <a:r>
              <a:rPr lang="en-US" altLang="zh-CN"/>
              <a:t>Ward Cunningham</a:t>
            </a:r>
            <a:r>
              <a:rPr lang="zh-CN" altLang="en-US"/>
              <a:t>所讲的：</a:t>
            </a:r>
            <a:r>
              <a:rPr lang="zh-CN" altLang="en-US">
                <a:latin typeface="Arial" panose="020B0604020202020204" pitchFamily="34" charset="0"/>
              </a:rPr>
              <a:t>“</a:t>
            </a:r>
            <a:r>
              <a:rPr lang="zh-CN" altLang="en-US"/>
              <a:t>尽管有了最新的技术，项目仍可能因为缺乏一般的解决方案而失败</a:t>
            </a:r>
            <a:r>
              <a:rPr lang="zh-CN" altLang="en-US">
                <a:latin typeface="Arial" panose="020B0604020202020204" pitchFamily="34" charset="0"/>
              </a:rPr>
              <a:t>”</a:t>
            </a:r>
            <a:endParaRPr lang="zh-CN" altLang="en-US"/>
          </a:p>
        </p:txBody>
      </p:sp>
      <p:sp>
        <p:nvSpPr>
          <p:cNvPr id="10244"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576B11D-2828-41D3-8875-8E9E5B360D49}" type="slidenum">
              <a:rPr lang="zh-CN" altLang="en-US">
                <a:latin typeface="Arial" panose="020B0604020202020204" pitchFamily="34" charset="0"/>
              </a:rPr>
              <a:pPr/>
              <a:t>8</a:t>
            </a:fld>
            <a:endParaRPr lang="en-US" altLang="zh-CN">
              <a:latin typeface="Arial" panose="020B0604020202020204" pitchFamily="34" charset="0"/>
            </a:endParaRPr>
          </a:p>
        </p:txBody>
      </p:sp>
    </p:spTree>
    <p:extLst>
      <p:ext uri="{BB962C8B-B14F-4D97-AF65-F5344CB8AC3E}">
        <p14:creationId xmlns:p14="http://schemas.microsoft.com/office/powerpoint/2010/main" val="226863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04C2062-4F31-4622-BCB2-C61FB6198F43}" type="slidenum">
              <a:rPr lang="zh-CN" altLang="en-US">
                <a:latin typeface="Arial" panose="020B0604020202020204" pitchFamily="34" charset="0"/>
              </a:rPr>
              <a:pPr/>
              <a:t>14</a:t>
            </a:fld>
            <a:endParaRPr lang="en-US" altLang="zh-CN">
              <a:latin typeface="Arial" panose="020B0604020202020204" pitchFamily="34" charset="0"/>
            </a:endParaRPr>
          </a:p>
        </p:txBody>
      </p:sp>
    </p:spTree>
    <p:extLst>
      <p:ext uri="{BB962C8B-B14F-4D97-AF65-F5344CB8AC3E}">
        <p14:creationId xmlns:p14="http://schemas.microsoft.com/office/powerpoint/2010/main" val="326857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反模式（英文：</a:t>
            </a:r>
            <a:r>
              <a:rPr lang="en-US" altLang="zh-CN"/>
              <a:t>Anti-patterns</a:t>
            </a:r>
            <a:r>
              <a:rPr lang="zh-CN" altLang="en-US"/>
              <a:t>或</a:t>
            </a:r>
            <a:r>
              <a:rPr lang="en-US" altLang="zh-CN"/>
              <a:t>pitfalls </a:t>
            </a:r>
            <a:r>
              <a:rPr lang="zh-CN" altLang="en-US"/>
              <a:t>）是指用来解决问题的带有共同性的不良方法。它们已经经过研究并分类，以防止日后重蹈覆辙，并能在研发尚未投产的系统时辨认出来。</a:t>
            </a:r>
          </a:p>
        </p:txBody>
      </p:sp>
    </p:spTree>
    <p:extLst>
      <p:ext uri="{BB962C8B-B14F-4D97-AF65-F5344CB8AC3E}">
        <p14:creationId xmlns:p14="http://schemas.microsoft.com/office/powerpoint/2010/main" val="823017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简单工厂：一个具体工厂通过条件语句创建多个产品，产品的创建逻辑集中与一个工厂类。客户端通过传不同的参数给工厂，实现创建不同产品的目的增加新产品时，需要修改工厂类、增加产品类，不符合</a:t>
            </a:r>
            <a:r>
              <a:rPr lang="en-US" altLang="zh-CN"/>
              <a:t>OCP</a:t>
            </a:r>
            <a:r>
              <a:rPr lang="zh-CN" altLang="en-US"/>
              <a:t>原则。工厂方法：一个工厂创建一个产品，所有的具体工厂继承自一个抽象工厂。客户端先创建不同产品的工厂，再由工厂创建具体产品，产品的创建逻辑分散在每个具体工厂类中。客户端只依赖于抽象工厂与抽象产品，不依赖任何具体的工厂与具体产品增加新产品时，需要增加工厂类和产品类，符合</a:t>
            </a:r>
            <a:r>
              <a:rPr lang="en-US" altLang="zh-CN"/>
              <a:t>OCP</a:t>
            </a:r>
            <a:r>
              <a:rPr lang="zh-CN" altLang="en-US"/>
              <a:t>原则。抽象工厂：一个具体工厂创建一个产品族，一个产品族是不同系列产品的组合，产品的创建的逻辑分在在每个具体工厂类中。所有的具体工厂继承自同一个抽象工厂。客户端创建不同产品族的工厂，产品族的工厂创建具体的产品对客户端是不可见的。增加新的产品族时，需要增加具体工厂类</a:t>
            </a:r>
            <a:r>
              <a:rPr lang="en-US" altLang="zh-CN"/>
              <a:t>,</a:t>
            </a:r>
            <a:r>
              <a:rPr lang="zh-CN" altLang="en-US"/>
              <a:t>符合</a:t>
            </a:r>
            <a:r>
              <a:rPr lang="en-US" altLang="zh-CN"/>
              <a:t>OCP</a:t>
            </a:r>
            <a:r>
              <a:rPr lang="zh-CN" altLang="en-US"/>
              <a:t>原则。增加新产品时，需要修改具体工厂类和增加产品类，不符合</a:t>
            </a:r>
            <a:r>
              <a:rPr lang="en-US" altLang="zh-CN"/>
              <a:t>OCP</a:t>
            </a:r>
            <a:r>
              <a:rPr lang="zh-CN" altLang="en-US"/>
              <a:t>原则。如果没有应对</a:t>
            </a:r>
            <a:r>
              <a:rPr lang="zh-CN" altLang="en-US">
                <a:latin typeface="Arial" panose="020B0604020202020204" pitchFamily="34" charset="0"/>
              </a:rPr>
              <a:t>“</a:t>
            </a:r>
            <a:r>
              <a:rPr lang="zh-CN" altLang="en-US"/>
              <a:t>多系列对象创建</a:t>
            </a:r>
            <a:r>
              <a:rPr lang="zh-CN" altLang="en-US">
                <a:latin typeface="Arial" panose="020B0604020202020204" pitchFamily="34" charset="0"/>
              </a:rPr>
              <a:t>”</a:t>
            </a:r>
            <a:r>
              <a:rPr lang="zh-CN" altLang="en-US"/>
              <a:t>的需求变化，则没有必要使用抽象工厂模式，这时候使用简单的静态工厂完全可以。上述</a:t>
            </a:r>
            <a:r>
              <a:rPr lang="en-US" altLang="zh-CN"/>
              <a:t>3</a:t>
            </a:r>
            <a:r>
              <a:rPr lang="zh-CN" altLang="en-US"/>
              <a:t>种模式都使客户端脱离了与具体产品的耦合，客户端不关注具体产品的生产方法。</a:t>
            </a:r>
          </a:p>
        </p:txBody>
      </p:sp>
    </p:spTree>
    <p:extLst>
      <p:ext uri="{BB962C8B-B14F-4D97-AF65-F5344CB8AC3E}">
        <p14:creationId xmlns:p14="http://schemas.microsoft.com/office/powerpoint/2010/main" val="819778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2908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EFD8B-BDB6-4100-86C2-C127892E96FA}" type="slidenum">
              <a:rPr lang="en-US" altLang="zh-CN"/>
              <a:pPr/>
              <a:t>75</a:t>
            </a:fld>
            <a:endParaRPr lang="en-US" altLang="zh-CN"/>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altLang="zh-CN"/>
              <a:t>The problem with eager initialization that Singleton object is instantiated regardless whether it is going to be used or not.</a:t>
            </a:r>
          </a:p>
        </p:txBody>
      </p:sp>
    </p:spTree>
    <p:extLst>
      <p:ext uri="{BB962C8B-B14F-4D97-AF65-F5344CB8AC3E}">
        <p14:creationId xmlns:p14="http://schemas.microsoft.com/office/powerpoint/2010/main" val="193345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F58CE7-4FA0-49EB-A8CB-038E44205E7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86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85818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96396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F676B197-2E4E-4613-BECC-548CCAB966CB}" type="datetimeFigureOut">
              <a:rPr lang="zh-CN" altLang="en-US"/>
              <a:pPr>
                <a:defRPr/>
              </a:pPr>
              <a:t>2016/12/20</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7922EF14-AD63-45EC-842A-BB7CD0AD5ECA}" type="slidenum">
              <a:rPr lang="zh-CN" altLang="en-US"/>
              <a:pPr/>
              <a:t>‹#›</a:t>
            </a:fld>
            <a:endParaRPr lang="en-US" altLang="zh-CN"/>
          </a:p>
        </p:txBody>
      </p:sp>
    </p:spTree>
    <p:extLst>
      <p:ext uri="{BB962C8B-B14F-4D97-AF65-F5344CB8AC3E}">
        <p14:creationId xmlns:p14="http://schemas.microsoft.com/office/powerpoint/2010/main" val="154781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34317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F58CE7-4FA0-49EB-A8CB-038E44205E7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28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236484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368555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254739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74365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31E1B5-589A-473B-A8A6-933551FDAEF9}" type="datetimeFigureOut">
              <a:rPr lang="zh-CN" altLang="en-US" smtClean="0"/>
              <a:t>2016/12/20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220201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31E1B5-589A-473B-A8A6-933551FDAEF9}" type="datetimeFigureOut">
              <a:rPr lang="zh-CN" altLang="en-US" smtClean="0"/>
              <a:t>2016/12/20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F58CE7-4FA0-49EB-A8CB-038E44205E73}" type="slidenum">
              <a:rPr lang="zh-CN" altLang="en-US" smtClean="0"/>
              <a:t>‹#›</a:t>
            </a:fld>
            <a:endParaRPr lang="zh-CN" altLang="en-US"/>
          </a:p>
        </p:txBody>
      </p:sp>
    </p:spTree>
    <p:extLst>
      <p:ext uri="{BB962C8B-B14F-4D97-AF65-F5344CB8AC3E}">
        <p14:creationId xmlns:p14="http://schemas.microsoft.com/office/powerpoint/2010/main" val="117248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31E1B5-589A-473B-A8A6-933551FDAEF9}" type="datetimeFigureOut">
              <a:rPr lang="zh-CN" altLang="en-US" smtClean="0"/>
              <a:t>2016/12/20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F58CE7-4FA0-49EB-A8CB-038E44205E7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188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设计模式</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2106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设计模式的三种类型</a:t>
            </a:r>
          </a:p>
        </p:txBody>
      </p:sp>
      <p:sp>
        <p:nvSpPr>
          <p:cNvPr id="18435" name="Rectangle 3"/>
          <p:cNvSpPr>
            <a:spLocks noGrp="1" noChangeArrowheads="1"/>
          </p:cNvSpPr>
          <p:nvPr>
            <p:ph type="body" idx="1"/>
          </p:nvPr>
        </p:nvSpPr>
        <p:spPr/>
        <p:txBody>
          <a:bodyPr>
            <a:normAutofit/>
          </a:bodyPr>
          <a:lstStyle/>
          <a:p>
            <a:pPr eaLnBrk="1" hangingPunct="1"/>
            <a:r>
              <a:rPr lang="zh-CN" altLang="en-US" sz="3600" dirty="0"/>
              <a:t>创建型（</a:t>
            </a:r>
            <a:r>
              <a:rPr lang="en-US" altLang="zh-CN" sz="3600" dirty="0"/>
              <a:t>Factory Method</a:t>
            </a:r>
            <a:r>
              <a:rPr lang="zh-CN" altLang="en-US" sz="3600" dirty="0"/>
              <a:t>）</a:t>
            </a:r>
          </a:p>
          <a:p>
            <a:pPr lvl="1"/>
            <a:r>
              <a:rPr kumimoji="1" lang="zh-CN" altLang="en-US" sz="2800" dirty="0"/>
              <a:t>抽象工厂（</a:t>
            </a:r>
            <a:r>
              <a:rPr kumimoji="1" lang="en-US" altLang="zh-CN" sz="2800" dirty="0"/>
              <a:t>Abstract Factory</a:t>
            </a:r>
            <a:r>
              <a:rPr kumimoji="1" lang="zh-CN" altLang="en-US" sz="2800" dirty="0"/>
              <a:t>）</a:t>
            </a:r>
            <a:endParaRPr kumimoji="1" lang="en-US" altLang="zh-CN" sz="2800" dirty="0"/>
          </a:p>
          <a:p>
            <a:pPr lvl="1"/>
            <a:r>
              <a:rPr kumimoji="1" lang="zh-CN" altLang="en-US" sz="2800" dirty="0"/>
              <a:t>建造（</a:t>
            </a:r>
            <a:r>
              <a:rPr kumimoji="1" lang="en-US" altLang="zh-CN" sz="2800" dirty="0"/>
              <a:t>Builder</a:t>
            </a:r>
            <a:r>
              <a:rPr kumimoji="1" lang="zh-CN" altLang="en-US" sz="2800" dirty="0"/>
              <a:t>）</a:t>
            </a:r>
            <a:endParaRPr kumimoji="1" lang="en-US" altLang="zh-CN" sz="2800" dirty="0"/>
          </a:p>
          <a:p>
            <a:pPr lvl="1"/>
            <a:r>
              <a:rPr kumimoji="1" lang="zh-CN" altLang="en-US" sz="2800" dirty="0"/>
              <a:t>原型（</a:t>
            </a:r>
            <a:r>
              <a:rPr kumimoji="1" lang="en-US" altLang="zh-CN" sz="2800" dirty="0"/>
              <a:t>Prototype</a:t>
            </a:r>
            <a:r>
              <a:rPr kumimoji="1" lang="zh-CN" altLang="en-US" sz="2800" dirty="0"/>
              <a:t>）</a:t>
            </a:r>
            <a:endParaRPr kumimoji="1" lang="en-US" altLang="zh-CN" sz="2800" dirty="0"/>
          </a:p>
          <a:p>
            <a:pPr lvl="1"/>
            <a:r>
              <a:rPr kumimoji="1" lang="zh-CN" altLang="en-US" sz="2800" dirty="0"/>
              <a:t>单例 （</a:t>
            </a:r>
            <a:r>
              <a:rPr kumimoji="1" lang="en-US" altLang="zh-CN" sz="2800" dirty="0"/>
              <a:t>Singleton</a:t>
            </a:r>
            <a:r>
              <a:rPr kumimoji="1" lang="zh-CN" altLang="en-US" sz="2800" dirty="0"/>
              <a:t>）</a:t>
            </a:r>
            <a:endParaRPr lang="zh-CN" altLang="en-US" sz="2800" dirty="0"/>
          </a:p>
        </p:txBody>
      </p:sp>
    </p:spTree>
    <p:extLst>
      <p:ext uri="{BB962C8B-B14F-4D97-AF65-F5344CB8AC3E}">
        <p14:creationId xmlns:p14="http://schemas.microsoft.com/office/powerpoint/2010/main" val="38570786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原型模式的</a:t>
            </a:r>
            <a:r>
              <a:rPr lang="en-US" altLang="zh-CN"/>
              <a:t>UML</a:t>
            </a:r>
            <a:r>
              <a:rPr lang="zh-CN" altLang="en-US"/>
              <a:t>结构图</a:t>
            </a:r>
          </a:p>
        </p:txBody>
      </p:sp>
      <p:sp>
        <p:nvSpPr>
          <p:cNvPr id="7171" name="Rectangle 3"/>
          <p:cNvSpPr>
            <a:spLocks noGrp="1" noChangeArrowheads="1"/>
          </p:cNvSpPr>
          <p:nvPr>
            <p:ph type="body" idx="1"/>
          </p:nvPr>
        </p:nvSpPr>
        <p:spPr/>
        <p:txBody>
          <a:bodyPr/>
          <a:lstStyle/>
          <a:p>
            <a:pPr eaLnBrk="1" hangingPunct="1"/>
            <a:endParaRPr lang="zh-CN" altLang="zh-CN"/>
          </a:p>
        </p:txBody>
      </p:sp>
      <p:pic>
        <p:nvPicPr>
          <p:cNvPr id="7172" name="Picture 6" descr="kj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057400"/>
            <a:ext cx="54102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896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原型模式的实现方式</a:t>
            </a:r>
          </a:p>
        </p:txBody>
      </p:sp>
      <p:sp>
        <p:nvSpPr>
          <p:cNvPr id="8195" name="Rectangle 3"/>
          <p:cNvSpPr>
            <a:spLocks noGrp="1" noChangeArrowheads="1"/>
          </p:cNvSpPr>
          <p:nvPr>
            <p:ph type="body" idx="1"/>
          </p:nvPr>
        </p:nvSpPr>
        <p:spPr/>
        <p:txBody>
          <a:bodyPr/>
          <a:lstStyle/>
          <a:p>
            <a:pPr eaLnBrk="1" hangingPunct="1">
              <a:lnSpc>
                <a:spcPct val="80000"/>
              </a:lnSpc>
            </a:pPr>
            <a:r>
              <a:rPr lang="en-US" altLang="zh-CN" sz="2600"/>
              <a:t>1</a:t>
            </a:r>
            <a:r>
              <a:rPr lang="zh-CN" altLang="en-US" sz="2600"/>
              <a:t>）：浅复制（浅克隆）</a:t>
            </a:r>
            <a:r>
              <a:rPr lang="zh-CN" altLang="en-US" sz="2600">
                <a:latin typeface="Arial" panose="020B0604020202020204" pitchFamily="34" charset="0"/>
              </a:rPr>
              <a:t> </a:t>
            </a:r>
            <a:br>
              <a:rPr lang="zh-CN" altLang="en-US" sz="2600"/>
            </a:br>
            <a:r>
              <a:rPr lang="zh-CN" altLang="en-US" sz="2600"/>
              <a:t>被复制对象的所有变量都含有与原来的对象相同的值，而</a:t>
            </a:r>
            <a:r>
              <a:rPr lang="zh-CN" altLang="en-US" sz="2600">
                <a:solidFill>
                  <a:srgbClr val="FF0000"/>
                </a:solidFill>
              </a:rPr>
              <a:t>所有的对其他对象的引用都仍然指向原来的对象</a:t>
            </a:r>
            <a:r>
              <a:rPr lang="zh-CN" altLang="en-US" sz="2600"/>
              <a:t>，换言之，浅复制仅仅复制所考虑的对象，而不复制它所引用的对象。</a:t>
            </a:r>
          </a:p>
          <a:p>
            <a:pPr eaLnBrk="1" hangingPunct="1">
              <a:lnSpc>
                <a:spcPct val="80000"/>
              </a:lnSpc>
            </a:pPr>
            <a:r>
              <a:rPr lang="en-US" altLang="zh-CN" sz="2600"/>
              <a:t>2</a:t>
            </a:r>
            <a:r>
              <a:rPr lang="zh-CN" altLang="en-US" sz="2600"/>
              <a:t>）：深复制（深克隆）</a:t>
            </a:r>
            <a:r>
              <a:rPr lang="zh-CN" altLang="en-US" sz="2600">
                <a:latin typeface="Arial" panose="020B0604020202020204" pitchFamily="34" charset="0"/>
              </a:rPr>
              <a:t> </a:t>
            </a:r>
            <a:br>
              <a:rPr lang="zh-CN" altLang="en-US" sz="2600"/>
            </a:br>
            <a:r>
              <a:rPr lang="zh-CN" altLang="en-US" sz="2600"/>
              <a:t>被复制对象的所有的变量都含有与原来的对象相同的值，除去那些引用其他对象的变量。那些</a:t>
            </a:r>
            <a:r>
              <a:rPr lang="zh-CN" altLang="en-US" sz="2600">
                <a:solidFill>
                  <a:srgbClr val="FF0000"/>
                </a:solidFill>
              </a:rPr>
              <a:t>引用其他对象的变量将指向被复制过的新对象，而不再是原有的那些被引用的对象</a:t>
            </a:r>
            <a:r>
              <a:rPr lang="zh-CN" altLang="en-US" sz="2600"/>
              <a:t>。换言之，深复制把要复制的对象所引用的对象都复制了一遍，而这种对被引用到的对象的复制叫做间接复制。</a:t>
            </a:r>
            <a:endParaRPr lang="zh-CN" altLang="en-US"/>
          </a:p>
        </p:txBody>
      </p:sp>
    </p:spTree>
    <p:extLst>
      <p:ext uri="{BB962C8B-B14F-4D97-AF65-F5344CB8AC3E}">
        <p14:creationId xmlns:p14="http://schemas.microsoft.com/office/powerpoint/2010/main" val="8812016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原型模式的实现方式</a:t>
            </a:r>
          </a:p>
        </p:txBody>
      </p:sp>
      <p:sp>
        <p:nvSpPr>
          <p:cNvPr id="9219" name="Rectangle 3"/>
          <p:cNvSpPr>
            <a:spLocks noGrp="1" noChangeArrowheads="1"/>
          </p:cNvSpPr>
          <p:nvPr>
            <p:ph type="body" idx="1"/>
          </p:nvPr>
        </p:nvSpPr>
        <p:spPr/>
        <p:txBody>
          <a:bodyPr/>
          <a:lstStyle/>
          <a:p>
            <a:pPr eaLnBrk="1" hangingPunct="1"/>
            <a:r>
              <a:rPr lang="zh-CN" altLang="en-US" sz="2800"/>
              <a:t>利用串行化来作深复制</a:t>
            </a:r>
            <a:r>
              <a:rPr lang="zh-CN" altLang="en-US" sz="2800">
                <a:latin typeface="Arial" panose="020B0604020202020204" pitchFamily="34" charset="0"/>
              </a:rPr>
              <a:t> </a:t>
            </a:r>
            <a:br>
              <a:rPr lang="zh-CN" altLang="en-US" sz="2800"/>
            </a:br>
            <a:r>
              <a:rPr lang="zh-CN" altLang="en-US" sz="2800"/>
              <a:t>把对象</a:t>
            </a:r>
            <a:r>
              <a:rPr lang="zh-CN" altLang="en-US" sz="2800">
                <a:solidFill>
                  <a:srgbClr val="FF0000"/>
                </a:solidFill>
              </a:rPr>
              <a:t>写到流里</a:t>
            </a:r>
            <a:r>
              <a:rPr lang="zh-CN" altLang="en-US" sz="2800"/>
              <a:t>的过程是串行化（</a:t>
            </a:r>
            <a:r>
              <a:rPr lang="en-US" altLang="zh-CN" sz="2800"/>
              <a:t>Serilization</a:t>
            </a:r>
            <a:r>
              <a:rPr lang="zh-CN" altLang="en-US" sz="2800"/>
              <a:t>）过程，非常形象的称为</a:t>
            </a:r>
            <a:r>
              <a:rPr lang="zh-CN" altLang="en-US" sz="2800">
                <a:latin typeface="Arial" panose="020B0604020202020204" pitchFamily="34" charset="0"/>
              </a:rPr>
              <a:t>“</a:t>
            </a:r>
            <a:r>
              <a:rPr lang="zh-CN" altLang="en-US" sz="2800"/>
              <a:t>冷冻</a:t>
            </a:r>
            <a:r>
              <a:rPr lang="zh-CN" altLang="en-US" sz="2800">
                <a:latin typeface="Arial" panose="020B0604020202020204" pitchFamily="34" charset="0"/>
              </a:rPr>
              <a:t>”</a:t>
            </a:r>
            <a:r>
              <a:rPr lang="zh-CN" altLang="en-US" sz="2800"/>
              <a:t>或是</a:t>
            </a:r>
            <a:r>
              <a:rPr lang="zh-CN" altLang="en-US" sz="2800">
                <a:latin typeface="Arial" panose="020B0604020202020204" pitchFamily="34" charset="0"/>
              </a:rPr>
              <a:t>“</a:t>
            </a:r>
            <a:r>
              <a:rPr lang="zh-CN" altLang="en-US" sz="2800"/>
              <a:t>腌咸菜</a:t>
            </a:r>
            <a:r>
              <a:rPr lang="zh-CN" altLang="en-US" sz="2800">
                <a:latin typeface="Arial" panose="020B0604020202020204" pitchFamily="34" charset="0"/>
              </a:rPr>
              <a:t>”</a:t>
            </a:r>
            <a:r>
              <a:rPr lang="zh-CN" altLang="en-US" sz="2800"/>
              <a:t>过程。而把对象</a:t>
            </a:r>
            <a:r>
              <a:rPr lang="zh-CN" altLang="en-US" sz="2800">
                <a:solidFill>
                  <a:srgbClr val="FF0000"/>
                </a:solidFill>
              </a:rPr>
              <a:t>从流中读出来</a:t>
            </a:r>
            <a:r>
              <a:rPr lang="zh-CN" altLang="en-US" sz="2800"/>
              <a:t>的并行化（</a:t>
            </a:r>
            <a:r>
              <a:rPr lang="en-US" altLang="zh-CN" sz="2800"/>
              <a:t>Deserialization</a:t>
            </a:r>
            <a:r>
              <a:rPr lang="zh-CN" altLang="en-US" sz="2800"/>
              <a:t>）过程叫做</a:t>
            </a:r>
            <a:r>
              <a:rPr lang="zh-CN" altLang="en-US" sz="2800">
                <a:latin typeface="Arial" panose="020B0604020202020204" pitchFamily="34" charset="0"/>
              </a:rPr>
              <a:t>“</a:t>
            </a:r>
            <a:r>
              <a:rPr lang="zh-CN" altLang="en-US" sz="2800"/>
              <a:t>解冻</a:t>
            </a:r>
            <a:r>
              <a:rPr lang="zh-CN" altLang="en-US" sz="2800">
                <a:latin typeface="Arial" panose="020B0604020202020204" pitchFamily="34" charset="0"/>
              </a:rPr>
              <a:t>”</a:t>
            </a:r>
            <a:r>
              <a:rPr lang="zh-CN" altLang="en-US" sz="2800"/>
              <a:t>或是</a:t>
            </a:r>
            <a:r>
              <a:rPr lang="zh-CN" altLang="en-US" sz="2800">
                <a:latin typeface="Arial" panose="020B0604020202020204" pitchFamily="34" charset="0"/>
              </a:rPr>
              <a:t>“</a:t>
            </a:r>
            <a:r>
              <a:rPr lang="zh-CN" altLang="en-US" sz="2800"/>
              <a:t>回鲜</a:t>
            </a:r>
            <a:r>
              <a:rPr lang="zh-CN" altLang="en-US" sz="2800">
                <a:latin typeface="Arial" panose="020B0604020202020204" pitchFamily="34" charset="0"/>
              </a:rPr>
              <a:t>”</a:t>
            </a:r>
            <a:r>
              <a:rPr lang="zh-CN" altLang="en-US" sz="2800"/>
              <a:t>过程。写到流里的是对象的一个拷贝，而原来对象仍然存在于</a:t>
            </a:r>
            <a:r>
              <a:rPr lang="en-US" altLang="zh-CN" sz="2800"/>
              <a:t>JVM</a:t>
            </a:r>
            <a:r>
              <a:rPr lang="zh-CN" altLang="en-US" sz="2800"/>
              <a:t>里面，因此</a:t>
            </a:r>
            <a:r>
              <a:rPr lang="zh-CN" altLang="en-US" sz="2800">
                <a:latin typeface="Arial" panose="020B0604020202020204" pitchFamily="34" charset="0"/>
              </a:rPr>
              <a:t>“</a:t>
            </a:r>
            <a:r>
              <a:rPr lang="zh-CN" altLang="en-US" sz="2800"/>
              <a:t>腌成咸菜</a:t>
            </a:r>
            <a:r>
              <a:rPr lang="zh-CN" altLang="en-US" sz="2800">
                <a:latin typeface="Arial" panose="020B0604020202020204" pitchFamily="34" charset="0"/>
              </a:rPr>
              <a:t>”</a:t>
            </a:r>
            <a:r>
              <a:rPr lang="zh-CN" altLang="en-US" sz="2800"/>
              <a:t>（串行化）的只是对象的一个拷贝。</a:t>
            </a:r>
            <a:r>
              <a:rPr lang="en-US" altLang="zh-CN" sz="2800"/>
              <a:t>java</a:t>
            </a:r>
            <a:r>
              <a:rPr lang="zh-CN" altLang="en-US" sz="2800"/>
              <a:t>咸菜（并行化）还可以回鲜。</a:t>
            </a:r>
          </a:p>
        </p:txBody>
      </p:sp>
    </p:spTree>
    <p:extLst>
      <p:ext uri="{BB962C8B-B14F-4D97-AF65-F5344CB8AC3E}">
        <p14:creationId xmlns:p14="http://schemas.microsoft.com/office/powerpoint/2010/main" val="14534460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模式的实现方式</a:t>
            </a:r>
          </a:p>
        </p:txBody>
      </p:sp>
      <p:sp>
        <p:nvSpPr>
          <p:cNvPr id="10243" name="Rectangle 3"/>
          <p:cNvSpPr>
            <a:spLocks noGrp="1" noChangeArrowheads="1"/>
          </p:cNvSpPr>
          <p:nvPr>
            <p:ph type="body" idx="1"/>
          </p:nvPr>
        </p:nvSpPr>
        <p:spPr/>
        <p:txBody>
          <a:bodyPr/>
          <a:lstStyle/>
          <a:p>
            <a:pPr eaLnBrk="1" hangingPunct="1"/>
            <a:endParaRPr lang="zh-CN" altLang="zh-CN"/>
          </a:p>
        </p:txBody>
      </p:sp>
      <p:pic>
        <p:nvPicPr>
          <p:cNvPr id="1024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601"/>
            <a:ext cx="90297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696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原型模式示例</a:t>
            </a:r>
          </a:p>
        </p:txBody>
      </p:sp>
      <p:sp>
        <p:nvSpPr>
          <p:cNvPr id="11267" name="Rectangle 3"/>
          <p:cNvSpPr>
            <a:spLocks noGrp="1" noChangeArrowheads="1"/>
          </p:cNvSpPr>
          <p:nvPr>
            <p:ph type="body" idx="1"/>
          </p:nvPr>
        </p:nvSpPr>
        <p:spPr/>
        <p:txBody>
          <a:bodyPr/>
          <a:lstStyle/>
          <a:p>
            <a:pPr eaLnBrk="1" hangingPunct="1">
              <a:buFont typeface="Wingdings" panose="05000000000000000000" pitchFamily="2" charset="2"/>
              <a:buNone/>
            </a:pPr>
            <a:r>
              <a:rPr kumimoji="1" lang="en-US" altLang="zh-CN" b="1"/>
              <a:t>1</a:t>
            </a:r>
            <a:r>
              <a:rPr kumimoji="1" lang="zh-CN" altLang="en-US" b="1"/>
              <a:t>．抽象原型（</a:t>
            </a:r>
            <a:r>
              <a:rPr kumimoji="1" lang="en-US" altLang="zh-CN" b="1"/>
              <a:t>Prototype</a:t>
            </a:r>
            <a:r>
              <a:rPr kumimoji="1" lang="zh-CN" altLang="en-US" b="1"/>
              <a:t>）</a:t>
            </a:r>
            <a:r>
              <a:rPr kumimoji="1" lang="en-US" altLang="zh-CN" b="1"/>
              <a:t>: </a:t>
            </a:r>
            <a:r>
              <a:rPr kumimoji="1" lang="en-US" altLang="zh-CN" b="1">
                <a:solidFill>
                  <a:srgbClr val="FF0000"/>
                </a:solidFill>
              </a:rPr>
              <a:t>Prototype.java </a:t>
            </a:r>
          </a:p>
          <a:p>
            <a:pPr eaLnBrk="1" hangingPunct="1">
              <a:buFont typeface="Wingdings" panose="05000000000000000000" pitchFamily="2" charset="2"/>
              <a:buNone/>
            </a:pPr>
            <a:r>
              <a:rPr kumimoji="1" lang="en-US" altLang="zh-CN" b="1"/>
              <a:t>public interface  Prototype {</a:t>
            </a:r>
          </a:p>
          <a:p>
            <a:pPr eaLnBrk="1" hangingPunct="1">
              <a:buFont typeface="Wingdings" panose="05000000000000000000" pitchFamily="2" charset="2"/>
              <a:buNone/>
            </a:pPr>
            <a:r>
              <a:rPr kumimoji="1" lang="en-US" altLang="zh-CN" b="1"/>
              <a:t>    public Object cloneMe() throws CloneNotSupportedException,;</a:t>
            </a:r>
          </a:p>
          <a:p>
            <a:pPr eaLnBrk="1" hangingPunct="1">
              <a:buFont typeface="Wingdings" panose="05000000000000000000" pitchFamily="2" charset="2"/>
              <a:buNone/>
            </a:pPr>
            <a:r>
              <a:rPr kumimoji="1" lang="en-US" altLang="zh-CN" b="1"/>
              <a:t>} </a:t>
            </a:r>
          </a:p>
          <a:p>
            <a:pPr eaLnBrk="1" hangingPunct="1"/>
            <a:endParaRPr lang="en-US" altLang="zh-CN"/>
          </a:p>
        </p:txBody>
      </p:sp>
    </p:spTree>
    <p:extLst>
      <p:ext uri="{BB962C8B-B14F-4D97-AF65-F5344CB8AC3E}">
        <p14:creationId xmlns:p14="http://schemas.microsoft.com/office/powerpoint/2010/main" val="19020464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原型模式示例</a:t>
            </a:r>
          </a:p>
        </p:txBody>
      </p:sp>
      <p:sp>
        <p:nvSpPr>
          <p:cNvPr id="12291" name="Rectangle 3"/>
          <p:cNvSpPr>
            <a:spLocks noGrp="1" noChangeArrowheads="1"/>
          </p:cNvSpPr>
          <p:nvPr>
            <p:ph type="body" idx="1"/>
          </p:nvPr>
        </p:nvSpPr>
        <p:spPr/>
        <p:txBody>
          <a:bodyPr>
            <a:normAutofit fontScale="85000" lnSpcReduction="20000"/>
          </a:bodyPr>
          <a:lstStyle/>
          <a:p>
            <a:pPr eaLnBrk="1" hangingPunct="1">
              <a:lnSpc>
                <a:spcPct val="80000"/>
              </a:lnSpc>
              <a:buFont typeface="Wingdings" panose="05000000000000000000" pitchFamily="2" charset="2"/>
              <a:buNone/>
            </a:pPr>
            <a:r>
              <a:rPr kumimoji="1" lang="en-US" altLang="zh-CN" sz="1800" b="1"/>
              <a:t>2</a:t>
            </a:r>
            <a:r>
              <a:rPr kumimoji="1" lang="zh-CN" altLang="en-US" sz="1800" b="1"/>
              <a:t>．具体原型（</a:t>
            </a:r>
            <a:r>
              <a:rPr kumimoji="1" lang="en-US" altLang="zh-CN" sz="1800" b="1"/>
              <a:t>Concrete Prototype</a:t>
            </a:r>
            <a:r>
              <a:rPr kumimoji="1" lang="zh-CN" altLang="en-US" sz="1800" b="1"/>
              <a:t>）</a:t>
            </a:r>
            <a:r>
              <a:rPr kumimoji="1" lang="en-US" altLang="zh-CN" sz="1800" b="1"/>
              <a:t>_1: </a:t>
            </a:r>
            <a:r>
              <a:rPr kumimoji="1" lang="en-US" altLang="zh-CN" sz="1800" b="1">
                <a:solidFill>
                  <a:srgbClr val="FF0000"/>
                </a:solidFill>
              </a:rPr>
              <a:t>Cubic.java </a:t>
            </a:r>
          </a:p>
          <a:p>
            <a:pPr eaLnBrk="1" hangingPunct="1">
              <a:lnSpc>
                <a:spcPct val="80000"/>
              </a:lnSpc>
              <a:buFont typeface="Wingdings" panose="05000000000000000000" pitchFamily="2" charset="2"/>
              <a:buNone/>
            </a:pPr>
            <a:r>
              <a:rPr kumimoji="1" lang="en-US" altLang="zh-CN" sz="1800" b="1">
                <a:solidFill>
                  <a:srgbClr val="000000"/>
                </a:solidFill>
              </a:rPr>
              <a:t>public class Cubic implements Prototype, Cloneable{</a:t>
            </a:r>
          </a:p>
          <a:p>
            <a:pPr eaLnBrk="1" hangingPunct="1">
              <a:lnSpc>
                <a:spcPct val="80000"/>
              </a:lnSpc>
              <a:buFont typeface="Wingdings" panose="05000000000000000000" pitchFamily="2" charset="2"/>
              <a:buNone/>
            </a:pPr>
            <a:r>
              <a:rPr kumimoji="1" lang="en-US" altLang="zh-CN" sz="1800" b="1">
                <a:solidFill>
                  <a:srgbClr val="000000"/>
                </a:solidFill>
              </a:rPr>
              <a:t>      double  length,width,height;</a:t>
            </a:r>
          </a:p>
          <a:p>
            <a:pPr eaLnBrk="1" hangingPunct="1">
              <a:lnSpc>
                <a:spcPct val="80000"/>
              </a:lnSpc>
              <a:buFont typeface="Wingdings" panose="05000000000000000000" pitchFamily="2" charset="2"/>
              <a:buNone/>
            </a:pPr>
            <a:r>
              <a:rPr kumimoji="1" lang="en-US" altLang="zh-CN" sz="1800" b="1">
                <a:solidFill>
                  <a:srgbClr val="000000"/>
                </a:solidFill>
              </a:rPr>
              <a:t>      Cubic(double a,double b,double c){</a:t>
            </a:r>
          </a:p>
          <a:p>
            <a:pPr eaLnBrk="1" hangingPunct="1">
              <a:lnSpc>
                <a:spcPct val="80000"/>
              </a:lnSpc>
              <a:buFont typeface="Wingdings" panose="05000000000000000000" pitchFamily="2" charset="2"/>
              <a:buNone/>
            </a:pPr>
            <a:r>
              <a:rPr kumimoji="1" lang="en-US" altLang="zh-CN" sz="1800" b="1">
                <a:solidFill>
                  <a:srgbClr val="000000"/>
                </a:solidFill>
              </a:rPr>
              <a:t>            length=a;</a:t>
            </a:r>
          </a:p>
          <a:p>
            <a:pPr eaLnBrk="1" hangingPunct="1">
              <a:lnSpc>
                <a:spcPct val="80000"/>
              </a:lnSpc>
              <a:buFont typeface="Wingdings" panose="05000000000000000000" pitchFamily="2" charset="2"/>
              <a:buNone/>
            </a:pPr>
            <a:r>
              <a:rPr kumimoji="1" lang="en-US" altLang="zh-CN" sz="1800" b="1">
                <a:solidFill>
                  <a:srgbClr val="000000"/>
                </a:solidFill>
              </a:rPr>
              <a:t>            width=b;</a:t>
            </a:r>
          </a:p>
          <a:p>
            <a:pPr eaLnBrk="1" hangingPunct="1">
              <a:lnSpc>
                <a:spcPct val="80000"/>
              </a:lnSpc>
              <a:buFont typeface="Wingdings" panose="05000000000000000000" pitchFamily="2" charset="2"/>
              <a:buNone/>
            </a:pPr>
            <a:r>
              <a:rPr kumimoji="1" lang="en-US" altLang="zh-CN" sz="1800" b="1">
                <a:solidFill>
                  <a:srgbClr val="000000"/>
                </a:solidFill>
              </a:rPr>
              <a:t>            height=c;</a:t>
            </a:r>
          </a:p>
          <a:p>
            <a:pPr eaLnBrk="1" hangingPunct="1">
              <a:lnSpc>
                <a:spcPct val="80000"/>
              </a:lnSpc>
              <a:buFont typeface="Wingdings" panose="05000000000000000000" pitchFamily="2" charset="2"/>
              <a:buNone/>
            </a:pPr>
            <a:r>
              <a:rPr kumimoji="1" lang="en-US" altLang="zh-CN" sz="1800" b="1">
                <a:solidFill>
                  <a:srgbClr val="000000"/>
                </a:solidFill>
              </a:rPr>
              <a:t>      }</a:t>
            </a:r>
          </a:p>
          <a:p>
            <a:pPr eaLnBrk="1" hangingPunct="1">
              <a:lnSpc>
                <a:spcPct val="80000"/>
              </a:lnSpc>
              <a:buFont typeface="Wingdings" panose="05000000000000000000" pitchFamily="2" charset="2"/>
              <a:buNone/>
            </a:pPr>
            <a:r>
              <a:rPr kumimoji="1" lang="en-US" altLang="zh-CN" sz="1800" b="1">
                <a:solidFill>
                  <a:srgbClr val="000000"/>
                </a:solidFill>
              </a:rPr>
              <a:t>      public Object cloneMe() throws CloneNotSupportedException{</a:t>
            </a:r>
          </a:p>
          <a:p>
            <a:pPr eaLnBrk="1" hangingPunct="1">
              <a:lnSpc>
                <a:spcPct val="80000"/>
              </a:lnSpc>
              <a:buFont typeface="Wingdings" panose="05000000000000000000" pitchFamily="2" charset="2"/>
              <a:buNone/>
            </a:pPr>
            <a:r>
              <a:rPr kumimoji="1" lang="en-US" altLang="zh-CN" sz="1800" b="1">
                <a:solidFill>
                  <a:srgbClr val="000000"/>
                </a:solidFill>
              </a:rPr>
              <a:t>            Cubic object=(Cubic)clone(); </a:t>
            </a:r>
          </a:p>
          <a:p>
            <a:pPr eaLnBrk="1" hangingPunct="1">
              <a:lnSpc>
                <a:spcPct val="80000"/>
              </a:lnSpc>
              <a:buFont typeface="Wingdings" panose="05000000000000000000" pitchFamily="2" charset="2"/>
              <a:buNone/>
            </a:pPr>
            <a:r>
              <a:rPr kumimoji="1" lang="en-US" altLang="zh-CN" sz="1800" b="1">
                <a:solidFill>
                  <a:srgbClr val="000000"/>
                </a:solidFill>
              </a:rPr>
              <a:t>            return object;</a:t>
            </a:r>
          </a:p>
          <a:p>
            <a:pPr eaLnBrk="1" hangingPunct="1">
              <a:lnSpc>
                <a:spcPct val="80000"/>
              </a:lnSpc>
              <a:buFont typeface="Wingdings" panose="05000000000000000000" pitchFamily="2" charset="2"/>
              <a:buNone/>
            </a:pPr>
            <a:r>
              <a:rPr kumimoji="1" lang="en-US" altLang="zh-CN" sz="1800" b="1">
                <a:solidFill>
                  <a:srgbClr val="000000"/>
                </a:solidFill>
              </a:rPr>
              <a:t>      } </a:t>
            </a:r>
          </a:p>
          <a:p>
            <a:pPr eaLnBrk="1" hangingPunct="1">
              <a:lnSpc>
                <a:spcPct val="80000"/>
              </a:lnSpc>
              <a:buFont typeface="Wingdings" panose="05000000000000000000" pitchFamily="2" charset="2"/>
              <a:buNone/>
            </a:pPr>
            <a:r>
              <a:rPr kumimoji="1" lang="en-US" altLang="zh-CN" sz="1800" b="1">
                <a:solidFill>
                  <a:srgbClr val="000000"/>
                </a:solidFill>
              </a:rPr>
              <a:t>}</a:t>
            </a:r>
            <a:endParaRPr lang="en-US" altLang="zh-CN" sz="1800"/>
          </a:p>
        </p:txBody>
      </p:sp>
    </p:spTree>
    <p:extLst>
      <p:ext uri="{BB962C8B-B14F-4D97-AF65-F5344CB8AC3E}">
        <p14:creationId xmlns:p14="http://schemas.microsoft.com/office/powerpoint/2010/main" val="11632143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原型模式示例</a:t>
            </a:r>
          </a:p>
        </p:txBody>
      </p:sp>
      <p:sp>
        <p:nvSpPr>
          <p:cNvPr id="13315" name="Rectangle 3"/>
          <p:cNvSpPr>
            <a:spLocks noGrp="1" noChangeArrowheads="1"/>
          </p:cNvSpPr>
          <p:nvPr>
            <p:ph type="body" idx="1"/>
          </p:nvPr>
        </p:nvSpPr>
        <p:spPr>
          <a:xfrm>
            <a:off x="1097280" y="1845734"/>
            <a:ext cx="10058400" cy="4505190"/>
          </a:xfrm>
        </p:spPr>
        <p:txBody>
          <a:bodyPr numCol="2">
            <a:noAutofit/>
          </a:bodyPr>
          <a:lstStyle/>
          <a:p>
            <a:pPr eaLnBrk="1" hangingPunct="1">
              <a:lnSpc>
                <a:spcPct val="80000"/>
              </a:lnSpc>
              <a:buFont typeface="Wingdings" panose="05000000000000000000" pitchFamily="2" charset="2"/>
              <a:buNone/>
            </a:pPr>
            <a:r>
              <a:rPr kumimoji="1" lang="en-US" altLang="zh-CN" sz="1200" b="1" dirty="0"/>
              <a:t>2</a:t>
            </a:r>
            <a:r>
              <a:rPr kumimoji="1" lang="zh-CN" altLang="en-US" sz="1200" b="1" dirty="0"/>
              <a:t>．具体原型（</a:t>
            </a:r>
            <a:r>
              <a:rPr kumimoji="1" lang="en-US" altLang="zh-CN" sz="1200" b="1" dirty="0"/>
              <a:t>Concrete Prototype</a:t>
            </a:r>
            <a:r>
              <a:rPr kumimoji="1" lang="zh-CN" altLang="en-US" sz="1200" b="1" dirty="0"/>
              <a:t>）</a:t>
            </a:r>
            <a:r>
              <a:rPr kumimoji="1" lang="en-US" altLang="zh-CN" sz="1200" b="1" dirty="0"/>
              <a:t>_2: </a:t>
            </a:r>
            <a:r>
              <a:rPr kumimoji="1" lang="en-US" altLang="zh-CN" sz="1200" b="1" dirty="0">
                <a:solidFill>
                  <a:srgbClr val="FF0000"/>
                </a:solidFill>
              </a:rPr>
              <a:t>Goat.java </a:t>
            </a:r>
          </a:p>
          <a:p>
            <a:pPr eaLnBrk="1" hangingPunct="1">
              <a:lnSpc>
                <a:spcPct val="80000"/>
              </a:lnSpc>
              <a:buFont typeface="Wingdings" panose="05000000000000000000" pitchFamily="2" charset="2"/>
              <a:buNone/>
            </a:pPr>
            <a:r>
              <a:rPr kumimoji="1" lang="en-US" altLang="zh-CN" sz="1200" b="1" dirty="0">
                <a:solidFill>
                  <a:srgbClr val="000000"/>
                </a:solidFill>
              </a:rPr>
              <a:t>import java.io.*;</a:t>
            </a:r>
          </a:p>
          <a:p>
            <a:pPr eaLnBrk="1" hangingPunct="1">
              <a:lnSpc>
                <a:spcPct val="80000"/>
              </a:lnSpc>
              <a:buFont typeface="Wingdings" panose="05000000000000000000" pitchFamily="2" charset="2"/>
              <a:buNone/>
            </a:pPr>
            <a:r>
              <a:rPr kumimoji="1" lang="en-US" altLang="zh-CN" sz="1200" b="1" dirty="0">
                <a:solidFill>
                  <a:srgbClr val="000000"/>
                </a:solidFill>
              </a:rPr>
              <a:t>public class Goat implements </a:t>
            </a:r>
            <a:r>
              <a:rPr kumimoji="1" lang="en-US" altLang="zh-CN" sz="1200" b="1" dirty="0" err="1">
                <a:solidFill>
                  <a:srgbClr val="000000"/>
                </a:solidFill>
              </a:rPr>
              <a:t>Prototype,Serializable</a:t>
            </a:r>
            <a:r>
              <a:rPr kumimoji="1" lang="en-US" altLang="zh-CN" sz="1200" b="1" dirty="0">
                <a:solidFill>
                  <a:srgbClr val="000000"/>
                </a:solidFill>
              </a:rPr>
              <a:t>{</a:t>
            </a:r>
          </a:p>
          <a:p>
            <a:pPr eaLnBrk="1" hangingPunct="1">
              <a:lnSpc>
                <a:spcPct val="80000"/>
              </a:lnSpc>
              <a:buFont typeface="Wingdings" panose="05000000000000000000" pitchFamily="2" charset="2"/>
              <a:buNone/>
            </a:pPr>
            <a:r>
              <a:rPr kumimoji="1" lang="en-US" altLang="zh-CN" sz="1200" b="1" dirty="0">
                <a:solidFill>
                  <a:srgbClr val="000000"/>
                </a:solidFill>
              </a:rPr>
              <a:t>       </a:t>
            </a:r>
            <a:r>
              <a:rPr kumimoji="1" lang="en-US" altLang="zh-CN" sz="1200" b="1" dirty="0" err="1">
                <a:solidFill>
                  <a:srgbClr val="000000"/>
                </a:solidFill>
              </a:rPr>
              <a:t>StringBuffer</a:t>
            </a:r>
            <a:r>
              <a:rPr kumimoji="1" lang="en-US" altLang="zh-CN" sz="1200" b="1" dirty="0">
                <a:solidFill>
                  <a:srgbClr val="000000"/>
                </a:solidFill>
              </a:rPr>
              <a:t> color;</a:t>
            </a:r>
          </a:p>
          <a:p>
            <a:pPr eaLnBrk="1" hangingPunct="1">
              <a:lnSpc>
                <a:spcPct val="80000"/>
              </a:lnSpc>
              <a:buFont typeface="Wingdings" panose="05000000000000000000" pitchFamily="2" charset="2"/>
              <a:buNone/>
            </a:pPr>
            <a:r>
              <a:rPr kumimoji="1" lang="en-US" altLang="zh-CN" sz="1200" b="1" dirty="0">
                <a:solidFill>
                  <a:srgbClr val="000000"/>
                </a:solidFill>
              </a:rPr>
              <a:t>       public void </a:t>
            </a:r>
            <a:r>
              <a:rPr kumimoji="1" lang="en-US" altLang="zh-CN" sz="1200" b="1" dirty="0" err="1">
                <a:solidFill>
                  <a:srgbClr val="000000"/>
                </a:solidFill>
              </a:rPr>
              <a:t>setColor</a:t>
            </a:r>
            <a:r>
              <a:rPr kumimoji="1" lang="en-US" altLang="zh-CN" sz="1200" b="1" dirty="0">
                <a:solidFill>
                  <a:srgbClr val="000000"/>
                </a:solidFill>
              </a:rPr>
              <a:t>(</a:t>
            </a:r>
            <a:r>
              <a:rPr kumimoji="1" lang="en-US" altLang="zh-CN" sz="1200" b="1" dirty="0" err="1">
                <a:solidFill>
                  <a:srgbClr val="000000"/>
                </a:solidFill>
              </a:rPr>
              <a:t>StringBuffer</a:t>
            </a:r>
            <a:r>
              <a:rPr kumimoji="1" lang="en-US" altLang="zh-CN" sz="1200" b="1" dirty="0">
                <a:solidFill>
                  <a:srgbClr val="000000"/>
                </a:solidFill>
              </a:rPr>
              <a:t> c){</a:t>
            </a:r>
          </a:p>
          <a:p>
            <a:pPr eaLnBrk="1" hangingPunct="1">
              <a:lnSpc>
                <a:spcPct val="80000"/>
              </a:lnSpc>
              <a:buFont typeface="Wingdings" panose="05000000000000000000" pitchFamily="2" charset="2"/>
              <a:buNone/>
            </a:pPr>
            <a:r>
              <a:rPr kumimoji="1" lang="en-US" altLang="zh-CN" sz="1200" b="1" dirty="0">
                <a:solidFill>
                  <a:srgbClr val="000000"/>
                </a:solidFill>
              </a:rPr>
              <a:t>             color=c;</a:t>
            </a:r>
          </a:p>
          <a:p>
            <a:pPr eaLnBrk="1" hangingPunct="1">
              <a:lnSpc>
                <a:spcPct val="80000"/>
              </a:lnSpc>
              <a:buFont typeface="Wingdings" panose="05000000000000000000" pitchFamily="2" charset="2"/>
              <a:buNone/>
            </a:pPr>
            <a:r>
              <a:rPr kumimoji="1" lang="en-US" altLang="zh-CN" sz="1200" b="1" dirty="0">
                <a:solidFill>
                  <a:srgbClr val="000000"/>
                </a:solidFill>
              </a:rPr>
              <a:t>      }</a:t>
            </a:r>
          </a:p>
          <a:p>
            <a:pPr eaLnBrk="1" hangingPunct="1">
              <a:lnSpc>
                <a:spcPct val="80000"/>
              </a:lnSpc>
              <a:buFont typeface="Wingdings" panose="05000000000000000000" pitchFamily="2" charset="2"/>
              <a:buNone/>
            </a:pPr>
            <a:r>
              <a:rPr kumimoji="1" lang="en-US" altLang="zh-CN" sz="1200" b="1" dirty="0">
                <a:solidFill>
                  <a:srgbClr val="000000"/>
                </a:solidFill>
              </a:rPr>
              <a:t>      public  </a:t>
            </a:r>
            <a:r>
              <a:rPr kumimoji="1" lang="en-US" altLang="zh-CN" sz="1200" b="1" dirty="0" err="1">
                <a:solidFill>
                  <a:srgbClr val="000000"/>
                </a:solidFill>
              </a:rPr>
              <a:t>StringBuffer</a:t>
            </a:r>
            <a:r>
              <a:rPr kumimoji="1" lang="en-US" altLang="zh-CN" sz="1200" b="1" dirty="0">
                <a:solidFill>
                  <a:srgbClr val="000000"/>
                </a:solidFill>
              </a:rPr>
              <a:t> </a:t>
            </a:r>
            <a:r>
              <a:rPr kumimoji="1" lang="en-US" altLang="zh-CN" sz="1200" b="1" dirty="0" err="1">
                <a:solidFill>
                  <a:srgbClr val="000000"/>
                </a:solidFill>
              </a:rPr>
              <a:t>getColor</a:t>
            </a:r>
            <a:r>
              <a:rPr kumimoji="1" lang="en-US" altLang="zh-CN" sz="1200" b="1" dirty="0">
                <a:solidFill>
                  <a:srgbClr val="000000"/>
                </a:solidFill>
              </a:rPr>
              <a:t>(){</a:t>
            </a:r>
          </a:p>
          <a:p>
            <a:pPr eaLnBrk="1" hangingPunct="1">
              <a:lnSpc>
                <a:spcPct val="80000"/>
              </a:lnSpc>
              <a:buFont typeface="Wingdings" panose="05000000000000000000" pitchFamily="2" charset="2"/>
              <a:buNone/>
            </a:pPr>
            <a:r>
              <a:rPr kumimoji="1" lang="en-US" altLang="zh-CN" sz="1200" b="1" dirty="0">
                <a:solidFill>
                  <a:srgbClr val="000000"/>
                </a:solidFill>
              </a:rPr>
              <a:t>            return color;</a:t>
            </a:r>
          </a:p>
          <a:p>
            <a:pPr eaLnBrk="1" hangingPunct="1">
              <a:lnSpc>
                <a:spcPct val="80000"/>
              </a:lnSpc>
              <a:buFont typeface="Wingdings" panose="05000000000000000000" pitchFamily="2" charset="2"/>
              <a:buNone/>
            </a:pPr>
            <a:r>
              <a:rPr kumimoji="1" lang="en-US" altLang="zh-CN" sz="1200" b="1" dirty="0">
                <a:solidFill>
                  <a:srgbClr val="000000"/>
                </a:solidFill>
              </a:rPr>
              <a:t>      }</a:t>
            </a:r>
          </a:p>
          <a:p>
            <a:pPr eaLnBrk="1" hangingPunct="1">
              <a:lnSpc>
                <a:spcPct val="80000"/>
              </a:lnSpc>
              <a:buFont typeface="Wingdings" panose="05000000000000000000" pitchFamily="2" charset="2"/>
              <a:buNone/>
            </a:pPr>
            <a:r>
              <a:rPr kumimoji="1" lang="en-US" altLang="zh-CN" sz="1200" b="1" dirty="0">
                <a:solidFill>
                  <a:srgbClr val="000000"/>
                </a:solidFill>
              </a:rPr>
              <a:t>      public Object </a:t>
            </a:r>
            <a:r>
              <a:rPr kumimoji="1" lang="en-US" altLang="zh-CN" sz="1200" b="1" dirty="0" err="1">
                <a:solidFill>
                  <a:srgbClr val="000000"/>
                </a:solidFill>
              </a:rPr>
              <a:t>cloneMe</a:t>
            </a:r>
            <a:r>
              <a:rPr kumimoji="1" lang="en-US" altLang="zh-CN" sz="1200" b="1" dirty="0">
                <a:solidFill>
                  <a:srgbClr val="000000"/>
                </a:solidFill>
              </a:rPr>
              <a:t>() throws </a:t>
            </a:r>
            <a:r>
              <a:rPr kumimoji="1" lang="en-US" altLang="zh-CN" sz="1200" b="1" dirty="0" err="1">
                <a:solidFill>
                  <a:srgbClr val="000000"/>
                </a:solidFill>
              </a:rPr>
              <a:t>CloneNotSupportedException</a:t>
            </a:r>
            <a:r>
              <a:rPr kumimoji="1" lang="en-US" altLang="zh-CN" sz="1200" b="1" dirty="0">
                <a:solidFill>
                  <a:srgbClr val="000000"/>
                </a:solidFill>
              </a:rPr>
              <a:t>{ </a:t>
            </a:r>
          </a:p>
          <a:p>
            <a:pPr eaLnBrk="1" hangingPunct="1">
              <a:lnSpc>
                <a:spcPct val="80000"/>
              </a:lnSpc>
              <a:buFont typeface="Wingdings" panose="05000000000000000000" pitchFamily="2" charset="2"/>
              <a:buNone/>
            </a:pPr>
            <a:r>
              <a:rPr kumimoji="1" lang="en-US" altLang="zh-CN" sz="1200" b="1" dirty="0">
                <a:solidFill>
                  <a:srgbClr val="000000"/>
                </a:solidFill>
              </a:rPr>
              <a:t>            Object object=null;</a:t>
            </a:r>
          </a:p>
          <a:p>
            <a:pPr eaLnBrk="1" hangingPunct="1">
              <a:lnSpc>
                <a:spcPct val="80000"/>
              </a:lnSpc>
              <a:buFont typeface="Wingdings" panose="05000000000000000000" pitchFamily="2" charset="2"/>
              <a:buNone/>
            </a:pPr>
            <a:r>
              <a:rPr kumimoji="1" lang="en-US" altLang="zh-CN" sz="1200" b="1" dirty="0">
                <a:solidFill>
                  <a:srgbClr val="000000"/>
                </a:solidFill>
              </a:rPr>
              <a:t>            try{ </a:t>
            </a:r>
          </a:p>
          <a:p>
            <a:pPr eaLnBrk="1" hangingPunct="1">
              <a:lnSpc>
                <a:spcPct val="80000"/>
              </a:lnSpc>
              <a:buFont typeface="Wingdings" panose="05000000000000000000" pitchFamily="2" charset="2"/>
              <a:buNone/>
            </a:pPr>
            <a:r>
              <a:rPr kumimoji="1" lang="en-US" altLang="zh-CN" sz="1200" b="1" dirty="0">
                <a:solidFill>
                  <a:srgbClr val="000000"/>
                </a:solidFill>
              </a:rPr>
              <a:t>                   </a:t>
            </a:r>
            <a:r>
              <a:rPr kumimoji="1" lang="en-US" altLang="zh-CN" sz="1200" b="1" dirty="0" err="1">
                <a:solidFill>
                  <a:srgbClr val="000000"/>
                </a:solidFill>
              </a:rPr>
              <a:t>ByteArrayOutputStream</a:t>
            </a:r>
            <a:r>
              <a:rPr kumimoji="1" lang="en-US" altLang="zh-CN" sz="1200" b="1" dirty="0">
                <a:solidFill>
                  <a:srgbClr val="000000"/>
                </a:solidFill>
              </a:rPr>
              <a:t> </a:t>
            </a:r>
            <a:r>
              <a:rPr kumimoji="1" lang="en-US" altLang="zh-CN" sz="1200" b="1" dirty="0" err="1">
                <a:solidFill>
                  <a:srgbClr val="000000"/>
                </a:solidFill>
              </a:rPr>
              <a:t>outOne</a:t>
            </a:r>
            <a:r>
              <a:rPr kumimoji="1" lang="en-US" altLang="zh-CN" sz="1200" b="1" dirty="0">
                <a:solidFill>
                  <a:srgbClr val="000000"/>
                </a:solidFill>
              </a:rPr>
              <a:t>=new </a:t>
            </a:r>
            <a:r>
              <a:rPr kumimoji="1" lang="en-US" altLang="zh-CN" sz="1200" b="1" dirty="0" err="1">
                <a:solidFill>
                  <a:srgbClr val="000000"/>
                </a:solidFill>
              </a:rPr>
              <a:t>ByteArrayOutputStream</a:t>
            </a:r>
            <a:r>
              <a:rPr kumimoji="1" lang="en-US" altLang="zh-CN" sz="1200" b="1" dirty="0">
                <a:solidFill>
                  <a:srgbClr val="000000"/>
                </a:solidFill>
              </a:rPr>
              <a:t>();</a:t>
            </a:r>
          </a:p>
          <a:p>
            <a:pPr eaLnBrk="1" hangingPunct="1">
              <a:lnSpc>
                <a:spcPct val="80000"/>
              </a:lnSpc>
              <a:buFont typeface="Wingdings" panose="05000000000000000000" pitchFamily="2" charset="2"/>
              <a:buNone/>
            </a:pPr>
            <a:r>
              <a:rPr kumimoji="1" lang="en-US" altLang="zh-CN" sz="1200" b="1" dirty="0">
                <a:solidFill>
                  <a:srgbClr val="000000"/>
                </a:solidFill>
              </a:rPr>
              <a:t>                   </a:t>
            </a:r>
            <a:r>
              <a:rPr kumimoji="1" lang="en-US" altLang="zh-CN" sz="1200" b="1" dirty="0" err="1">
                <a:solidFill>
                  <a:srgbClr val="000000"/>
                </a:solidFill>
              </a:rPr>
              <a:t>ObjectOutputStream</a:t>
            </a:r>
            <a:r>
              <a:rPr kumimoji="1" lang="en-US" altLang="zh-CN" sz="1200" b="1" dirty="0">
                <a:solidFill>
                  <a:srgbClr val="000000"/>
                </a:solidFill>
              </a:rPr>
              <a:t> </a:t>
            </a:r>
            <a:r>
              <a:rPr kumimoji="1" lang="en-US" altLang="zh-CN" sz="1200" b="1" dirty="0" err="1">
                <a:solidFill>
                  <a:srgbClr val="000000"/>
                </a:solidFill>
              </a:rPr>
              <a:t>outTwo</a:t>
            </a:r>
            <a:r>
              <a:rPr kumimoji="1" lang="en-US" altLang="zh-CN" sz="1200" b="1" dirty="0">
                <a:solidFill>
                  <a:srgbClr val="000000"/>
                </a:solidFill>
              </a:rPr>
              <a:t>=new </a:t>
            </a:r>
            <a:r>
              <a:rPr kumimoji="1" lang="en-US" altLang="zh-CN" sz="1200" b="1" dirty="0" err="1">
                <a:solidFill>
                  <a:srgbClr val="000000"/>
                </a:solidFill>
              </a:rPr>
              <a:t>ObjectOutputStream</a:t>
            </a:r>
            <a:r>
              <a:rPr kumimoji="1" lang="en-US" altLang="zh-CN" sz="1200" b="1" dirty="0">
                <a:solidFill>
                  <a:srgbClr val="000000"/>
                </a:solidFill>
              </a:rPr>
              <a:t>(</a:t>
            </a:r>
            <a:r>
              <a:rPr kumimoji="1" lang="en-US" altLang="zh-CN" sz="1200" b="1" dirty="0" err="1">
                <a:solidFill>
                  <a:srgbClr val="000000"/>
                </a:solidFill>
              </a:rPr>
              <a:t>outOne</a:t>
            </a:r>
            <a:r>
              <a:rPr kumimoji="1" lang="en-US" altLang="zh-CN" sz="1200" b="1" dirty="0">
                <a:solidFill>
                  <a:srgbClr val="000000"/>
                </a:solidFill>
              </a:rPr>
              <a:t>);</a:t>
            </a:r>
          </a:p>
          <a:p>
            <a:pPr eaLnBrk="1" hangingPunct="1">
              <a:lnSpc>
                <a:spcPct val="80000"/>
              </a:lnSpc>
              <a:buFont typeface="Wingdings" panose="05000000000000000000" pitchFamily="2" charset="2"/>
              <a:buNone/>
            </a:pPr>
            <a:r>
              <a:rPr kumimoji="1" lang="en-US" altLang="zh-CN" sz="1200" b="1" dirty="0">
                <a:solidFill>
                  <a:srgbClr val="000000"/>
                </a:solidFill>
              </a:rPr>
              <a:t>                   </a:t>
            </a:r>
            <a:r>
              <a:rPr kumimoji="1" lang="en-US" altLang="zh-CN" sz="1200" b="1" dirty="0" err="1">
                <a:solidFill>
                  <a:srgbClr val="000000"/>
                </a:solidFill>
              </a:rPr>
              <a:t>outTwo.writeObject</a:t>
            </a:r>
            <a:r>
              <a:rPr kumimoji="1" lang="en-US" altLang="zh-CN" sz="1200" b="1" dirty="0">
                <a:solidFill>
                  <a:srgbClr val="000000"/>
                </a:solidFill>
              </a:rPr>
              <a:t>(this);     </a:t>
            </a:r>
          </a:p>
          <a:p>
            <a:pPr eaLnBrk="1" hangingPunct="1">
              <a:lnSpc>
                <a:spcPct val="80000"/>
              </a:lnSpc>
              <a:buFont typeface="Wingdings" panose="05000000000000000000" pitchFamily="2" charset="2"/>
              <a:buNone/>
            </a:pPr>
            <a:r>
              <a:rPr kumimoji="1" lang="en-US" altLang="zh-CN" sz="1200" b="1" dirty="0">
                <a:solidFill>
                  <a:srgbClr val="000000"/>
                </a:solidFill>
              </a:rPr>
              <a:t>                   </a:t>
            </a:r>
            <a:r>
              <a:rPr kumimoji="1" lang="en-US" altLang="zh-CN" sz="1200" b="1" dirty="0" err="1">
                <a:solidFill>
                  <a:srgbClr val="000000"/>
                </a:solidFill>
              </a:rPr>
              <a:t>ByteArrayInputStream</a:t>
            </a:r>
            <a:r>
              <a:rPr kumimoji="1" lang="en-US" altLang="zh-CN" sz="1200" b="1" dirty="0">
                <a:solidFill>
                  <a:srgbClr val="000000"/>
                </a:solidFill>
              </a:rPr>
              <a:t>  </a:t>
            </a:r>
            <a:r>
              <a:rPr kumimoji="1" lang="en-US" altLang="zh-CN" sz="1200" b="1" dirty="0" err="1">
                <a:solidFill>
                  <a:srgbClr val="000000"/>
                </a:solidFill>
              </a:rPr>
              <a:t>inOne</a:t>
            </a:r>
            <a:r>
              <a:rPr kumimoji="1" lang="en-US" altLang="zh-CN" sz="1200" b="1" dirty="0">
                <a:solidFill>
                  <a:srgbClr val="000000"/>
                </a:solidFill>
              </a:rPr>
              <a:t>=</a:t>
            </a:r>
          </a:p>
          <a:p>
            <a:pPr eaLnBrk="1" hangingPunct="1">
              <a:lnSpc>
                <a:spcPct val="80000"/>
              </a:lnSpc>
              <a:buFont typeface="Wingdings" panose="05000000000000000000" pitchFamily="2" charset="2"/>
              <a:buNone/>
            </a:pPr>
            <a:r>
              <a:rPr kumimoji="1" lang="en-US" altLang="zh-CN" sz="1200" b="1" dirty="0">
                <a:solidFill>
                  <a:srgbClr val="000000"/>
                </a:solidFill>
              </a:rPr>
              <a:t>                   new </a:t>
            </a:r>
            <a:r>
              <a:rPr kumimoji="1" lang="en-US" altLang="zh-CN" sz="1200" b="1" dirty="0" err="1">
                <a:solidFill>
                  <a:srgbClr val="000000"/>
                </a:solidFill>
              </a:rPr>
              <a:t>ByteArrayInputStream</a:t>
            </a:r>
            <a:r>
              <a:rPr kumimoji="1" lang="en-US" altLang="zh-CN" sz="1200" b="1" dirty="0">
                <a:solidFill>
                  <a:srgbClr val="000000"/>
                </a:solidFill>
              </a:rPr>
              <a:t>(</a:t>
            </a:r>
            <a:r>
              <a:rPr kumimoji="1" lang="en-US" altLang="zh-CN" sz="1200" b="1" dirty="0" err="1">
                <a:solidFill>
                  <a:srgbClr val="000000"/>
                </a:solidFill>
              </a:rPr>
              <a:t>outOne.toByteArray</a:t>
            </a:r>
            <a:r>
              <a:rPr kumimoji="1" lang="en-US" altLang="zh-CN" sz="1200" b="1" dirty="0">
                <a:solidFill>
                  <a:srgbClr val="000000"/>
                </a:solidFill>
              </a:rPr>
              <a:t>());</a:t>
            </a:r>
          </a:p>
          <a:p>
            <a:pPr eaLnBrk="1" hangingPunct="1">
              <a:lnSpc>
                <a:spcPct val="80000"/>
              </a:lnSpc>
              <a:buFont typeface="Wingdings" panose="05000000000000000000" pitchFamily="2" charset="2"/>
              <a:buNone/>
            </a:pPr>
            <a:r>
              <a:rPr kumimoji="1" lang="en-US" altLang="zh-CN" sz="1200" b="1" dirty="0">
                <a:solidFill>
                  <a:srgbClr val="000000"/>
                </a:solidFill>
              </a:rPr>
              <a:t>                   </a:t>
            </a:r>
            <a:r>
              <a:rPr kumimoji="1" lang="en-US" altLang="zh-CN" sz="1200" b="1" dirty="0" err="1">
                <a:solidFill>
                  <a:srgbClr val="000000"/>
                </a:solidFill>
              </a:rPr>
              <a:t>ObjectInputStream</a:t>
            </a:r>
            <a:r>
              <a:rPr kumimoji="1" lang="en-US" altLang="zh-CN" sz="1200" b="1" dirty="0">
                <a:solidFill>
                  <a:srgbClr val="000000"/>
                </a:solidFill>
              </a:rPr>
              <a:t> </a:t>
            </a:r>
            <a:r>
              <a:rPr kumimoji="1" lang="en-US" altLang="zh-CN" sz="1200" b="1" dirty="0" err="1">
                <a:solidFill>
                  <a:srgbClr val="000000"/>
                </a:solidFill>
              </a:rPr>
              <a:t>inTwo</a:t>
            </a:r>
            <a:r>
              <a:rPr kumimoji="1" lang="en-US" altLang="zh-CN" sz="1200" b="1" dirty="0">
                <a:solidFill>
                  <a:srgbClr val="000000"/>
                </a:solidFill>
              </a:rPr>
              <a:t>=new </a:t>
            </a:r>
            <a:r>
              <a:rPr kumimoji="1" lang="en-US" altLang="zh-CN" sz="1200" b="1" dirty="0" err="1">
                <a:solidFill>
                  <a:srgbClr val="000000"/>
                </a:solidFill>
              </a:rPr>
              <a:t>ObjectInputStream</a:t>
            </a:r>
            <a:r>
              <a:rPr kumimoji="1" lang="en-US" altLang="zh-CN" sz="1200" b="1" dirty="0">
                <a:solidFill>
                  <a:srgbClr val="000000"/>
                </a:solidFill>
              </a:rPr>
              <a:t>(</a:t>
            </a:r>
            <a:r>
              <a:rPr kumimoji="1" lang="en-US" altLang="zh-CN" sz="1200" b="1" dirty="0" err="1">
                <a:solidFill>
                  <a:srgbClr val="000000"/>
                </a:solidFill>
              </a:rPr>
              <a:t>inOne</a:t>
            </a:r>
            <a:r>
              <a:rPr kumimoji="1" lang="en-US" altLang="zh-CN" sz="1200" b="1" dirty="0">
                <a:solidFill>
                  <a:srgbClr val="000000"/>
                </a:solidFill>
              </a:rPr>
              <a:t>);</a:t>
            </a:r>
          </a:p>
          <a:p>
            <a:pPr eaLnBrk="1" hangingPunct="1">
              <a:lnSpc>
                <a:spcPct val="80000"/>
              </a:lnSpc>
              <a:buFont typeface="Wingdings" panose="05000000000000000000" pitchFamily="2" charset="2"/>
              <a:buNone/>
            </a:pPr>
            <a:r>
              <a:rPr kumimoji="1" lang="en-US" altLang="zh-CN" sz="1200" b="1" dirty="0">
                <a:solidFill>
                  <a:srgbClr val="000000"/>
                </a:solidFill>
              </a:rPr>
              <a:t>                   object=</a:t>
            </a:r>
            <a:r>
              <a:rPr kumimoji="1" lang="en-US" altLang="zh-CN" sz="1200" b="1" dirty="0" err="1">
                <a:solidFill>
                  <a:srgbClr val="000000"/>
                </a:solidFill>
              </a:rPr>
              <a:t>inTwo.readObject</a:t>
            </a:r>
            <a:r>
              <a:rPr kumimoji="1" lang="en-US" altLang="zh-CN" sz="1200" b="1" dirty="0">
                <a:solidFill>
                  <a:srgbClr val="000000"/>
                </a:solidFill>
              </a:rPr>
              <a:t>();  </a:t>
            </a:r>
          </a:p>
          <a:p>
            <a:pPr eaLnBrk="1" hangingPunct="1">
              <a:lnSpc>
                <a:spcPct val="80000"/>
              </a:lnSpc>
              <a:buFont typeface="Wingdings" panose="05000000000000000000" pitchFamily="2" charset="2"/>
              <a:buNone/>
            </a:pPr>
            <a:r>
              <a:rPr kumimoji="1" lang="en-US" altLang="zh-CN" sz="1200" b="1" dirty="0">
                <a:solidFill>
                  <a:srgbClr val="000000"/>
                </a:solidFill>
              </a:rPr>
              <a:t>           }</a:t>
            </a:r>
          </a:p>
          <a:p>
            <a:pPr eaLnBrk="1" hangingPunct="1">
              <a:lnSpc>
                <a:spcPct val="80000"/>
              </a:lnSpc>
              <a:buFont typeface="Wingdings" panose="05000000000000000000" pitchFamily="2" charset="2"/>
              <a:buNone/>
            </a:pPr>
            <a:r>
              <a:rPr kumimoji="1" lang="en-US" altLang="zh-CN" sz="1200" b="1" dirty="0">
                <a:solidFill>
                  <a:srgbClr val="000000"/>
                </a:solidFill>
              </a:rPr>
              <a:t>           catch(Exception event){</a:t>
            </a:r>
          </a:p>
          <a:p>
            <a:pPr eaLnBrk="1" hangingPunct="1">
              <a:lnSpc>
                <a:spcPct val="80000"/>
              </a:lnSpc>
              <a:buFont typeface="Wingdings" panose="05000000000000000000" pitchFamily="2" charset="2"/>
              <a:buNone/>
            </a:pPr>
            <a:r>
              <a:rPr kumimoji="1" lang="en-US" altLang="zh-CN" sz="1200" b="1" dirty="0">
                <a:solidFill>
                  <a:srgbClr val="000000"/>
                </a:solidFill>
              </a:rPr>
              <a:t>                   </a:t>
            </a:r>
            <a:r>
              <a:rPr kumimoji="1" lang="en-US" altLang="zh-CN" sz="1200" b="1" dirty="0" err="1">
                <a:solidFill>
                  <a:srgbClr val="000000"/>
                </a:solidFill>
              </a:rPr>
              <a:t>System.out.println</a:t>
            </a:r>
            <a:r>
              <a:rPr kumimoji="1" lang="en-US" altLang="zh-CN" sz="1200" b="1" dirty="0">
                <a:solidFill>
                  <a:srgbClr val="000000"/>
                </a:solidFill>
              </a:rPr>
              <a:t>(event);</a:t>
            </a:r>
          </a:p>
          <a:p>
            <a:pPr eaLnBrk="1" hangingPunct="1">
              <a:lnSpc>
                <a:spcPct val="80000"/>
              </a:lnSpc>
              <a:buFont typeface="Wingdings" panose="05000000000000000000" pitchFamily="2" charset="2"/>
              <a:buNone/>
            </a:pPr>
            <a:r>
              <a:rPr kumimoji="1" lang="en-US" altLang="zh-CN" sz="1200" b="1" dirty="0">
                <a:solidFill>
                  <a:srgbClr val="000000"/>
                </a:solidFill>
              </a:rPr>
              <a:t>           }</a:t>
            </a:r>
          </a:p>
          <a:p>
            <a:pPr eaLnBrk="1" hangingPunct="1">
              <a:lnSpc>
                <a:spcPct val="80000"/>
              </a:lnSpc>
              <a:buFont typeface="Wingdings" panose="05000000000000000000" pitchFamily="2" charset="2"/>
              <a:buNone/>
            </a:pPr>
            <a:r>
              <a:rPr kumimoji="1" lang="en-US" altLang="zh-CN" sz="1200" b="1" dirty="0">
                <a:solidFill>
                  <a:srgbClr val="000000"/>
                </a:solidFill>
              </a:rPr>
              <a:t>           return object;</a:t>
            </a:r>
          </a:p>
          <a:p>
            <a:pPr eaLnBrk="1" hangingPunct="1">
              <a:lnSpc>
                <a:spcPct val="80000"/>
              </a:lnSpc>
              <a:buFont typeface="Wingdings" panose="05000000000000000000" pitchFamily="2" charset="2"/>
              <a:buNone/>
            </a:pPr>
            <a:r>
              <a:rPr kumimoji="1" lang="en-US" altLang="zh-CN" sz="1200" b="1" dirty="0">
                <a:solidFill>
                  <a:srgbClr val="000000"/>
                </a:solidFill>
              </a:rPr>
              <a:t>      }</a:t>
            </a:r>
          </a:p>
          <a:p>
            <a:pPr eaLnBrk="1" hangingPunct="1">
              <a:lnSpc>
                <a:spcPct val="80000"/>
              </a:lnSpc>
              <a:buFont typeface="Wingdings" panose="05000000000000000000" pitchFamily="2" charset="2"/>
              <a:buNone/>
            </a:pPr>
            <a:r>
              <a:rPr kumimoji="1" lang="en-US" altLang="zh-CN" sz="1200" b="1" dirty="0">
                <a:solidFill>
                  <a:srgbClr val="000000"/>
                </a:solidFill>
              </a:rPr>
              <a:t>}</a:t>
            </a:r>
            <a:endParaRPr lang="en-US" altLang="zh-CN" sz="1200" dirty="0"/>
          </a:p>
        </p:txBody>
      </p:sp>
    </p:spTree>
    <p:extLst>
      <p:ext uri="{BB962C8B-B14F-4D97-AF65-F5344CB8AC3E}">
        <p14:creationId xmlns:p14="http://schemas.microsoft.com/office/powerpoint/2010/main" val="22728721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原型模式示例</a:t>
            </a:r>
          </a:p>
        </p:txBody>
      </p:sp>
      <p:sp>
        <p:nvSpPr>
          <p:cNvPr id="14339" name="Rectangle 3"/>
          <p:cNvSpPr>
            <a:spLocks noGrp="1" noChangeArrowheads="1"/>
          </p:cNvSpPr>
          <p:nvPr>
            <p:ph type="body" idx="1"/>
          </p:nvPr>
        </p:nvSpPr>
        <p:spPr/>
        <p:txBody>
          <a:bodyPr numCol="2">
            <a:normAutofit lnSpcReduction="10000"/>
          </a:bodyPr>
          <a:lstStyle/>
          <a:p>
            <a:pPr eaLnBrk="1" hangingPunct="1">
              <a:lnSpc>
                <a:spcPct val="80000"/>
              </a:lnSpc>
              <a:buFont typeface="Wingdings" panose="05000000000000000000" pitchFamily="2" charset="2"/>
              <a:buNone/>
            </a:pPr>
            <a:r>
              <a:rPr kumimoji="1" lang="en-US" altLang="zh-CN" sz="1000" b="1" dirty="0"/>
              <a:t>3</a:t>
            </a:r>
            <a:r>
              <a:rPr kumimoji="1" lang="zh-CN" altLang="en-US" sz="1000" b="1" dirty="0"/>
              <a:t>．应用 </a:t>
            </a:r>
            <a:r>
              <a:rPr kumimoji="1" lang="en-US" altLang="zh-CN" sz="1000" b="1" dirty="0">
                <a:solidFill>
                  <a:srgbClr val="FF0000"/>
                </a:solidFill>
              </a:rPr>
              <a:t>Application.java</a:t>
            </a:r>
          </a:p>
          <a:p>
            <a:pPr eaLnBrk="1" hangingPunct="1">
              <a:lnSpc>
                <a:spcPct val="80000"/>
              </a:lnSpc>
              <a:buFont typeface="Wingdings" panose="05000000000000000000" pitchFamily="2" charset="2"/>
              <a:buNone/>
            </a:pPr>
            <a:r>
              <a:rPr kumimoji="1" lang="en-US" altLang="zh-CN" sz="1000" b="1" dirty="0"/>
              <a:t>public class Application{</a:t>
            </a:r>
          </a:p>
          <a:p>
            <a:pPr eaLnBrk="1" hangingPunct="1">
              <a:lnSpc>
                <a:spcPct val="80000"/>
              </a:lnSpc>
              <a:buFont typeface="Wingdings" panose="05000000000000000000" pitchFamily="2" charset="2"/>
              <a:buNone/>
            </a:pPr>
            <a:r>
              <a:rPr kumimoji="1" lang="en-US" altLang="zh-CN" sz="1000" b="1" dirty="0"/>
              <a:t>    public static void main(String </a:t>
            </a:r>
            <a:r>
              <a:rPr kumimoji="1" lang="en-US" altLang="zh-CN" sz="1000" b="1" dirty="0" err="1"/>
              <a:t>args</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Cubic  cubic=new Cubic(12,20,66);</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("cubic</a:t>
            </a:r>
            <a:r>
              <a:rPr kumimoji="1" lang="zh-CN" altLang="en-US" sz="1000" b="1" dirty="0"/>
              <a:t>的长、宽和高：</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a:t>
            </a:r>
            <a:r>
              <a:rPr kumimoji="1" lang="en-US" altLang="zh-CN" sz="1000" b="1" dirty="0" err="1"/>
              <a:t>cubic.length</a:t>
            </a:r>
            <a:r>
              <a:rPr kumimoji="1" lang="en-US" altLang="zh-CN" sz="1000" b="1" dirty="0"/>
              <a:t>+","+</a:t>
            </a:r>
            <a:r>
              <a:rPr kumimoji="1" lang="en-US" altLang="zh-CN" sz="1000" b="1" dirty="0" err="1"/>
              <a:t>cubic.width</a:t>
            </a:r>
            <a:r>
              <a:rPr kumimoji="1" lang="en-US" altLang="zh-CN" sz="1000" b="1" dirty="0"/>
              <a:t>+","+</a:t>
            </a:r>
            <a:r>
              <a:rPr kumimoji="1" lang="en-US" altLang="zh-CN" sz="1000" b="1" dirty="0" err="1"/>
              <a:t>cubic.height</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try{</a:t>
            </a:r>
          </a:p>
          <a:p>
            <a:pPr eaLnBrk="1" hangingPunct="1">
              <a:lnSpc>
                <a:spcPct val="80000"/>
              </a:lnSpc>
              <a:buFont typeface="Wingdings" panose="05000000000000000000" pitchFamily="2" charset="2"/>
              <a:buNone/>
            </a:pPr>
            <a:r>
              <a:rPr kumimoji="1" lang="en-US" altLang="zh-CN" sz="1000" b="1" dirty="0"/>
              <a:t>                Cubic  </a:t>
            </a:r>
            <a:r>
              <a:rPr kumimoji="1" lang="en-US" altLang="zh-CN" sz="1000" b="1" dirty="0" err="1"/>
              <a:t>cubicCopy</a:t>
            </a:r>
            <a:r>
              <a:rPr kumimoji="1" lang="en-US" altLang="zh-CN" sz="1000" b="1" dirty="0"/>
              <a:t>=(Cubic)</a:t>
            </a:r>
            <a:r>
              <a:rPr kumimoji="1" lang="en-US" altLang="zh-CN" sz="1000" b="1" dirty="0" err="1"/>
              <a:t>cubic.cloneMe</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a:t>
            </a:r>
            <a:r>
              <a:rPr kumimoji="1" lang="en-US" altLang="zh-CN" sz="1000" b="1" dirty="0" err="1"/>
              <a:t>cubicCopy</a:t>
            </a:r>
            <a:r>
              <a:rPr kumimoji="1" lang="zh-CN" altLang="en-US" sz="1000" b="1" dirty="0"/>
              <a:t>的长、宽和高：</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a:t>
            </a:r>
            <a:r>
              <a:rPr kumimoji="1" lang="en-US" altLang="zh-CN" sz="1000" b="1" dirty="0" err="1"/>
              <a:t>cubicCopy.length</a:t>
            </a:r>
            <a:r>
              <a:rPr kumimoji="1" lang="en-US" altLang="zh-CN" sz="1000" b="1" dirty="0"/>
              <a:t>+","+</a:t>
            </a:r>
            <a:r>
              <a:rPr kumimoji="1" lang="en-US" altLang="zh-CN" sz="1000" b="1" dirty="0" err="1"/>
              <a:t>cubicCopy.width</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cubicCopy.height</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p>
          <a:p>
            <a:pPr eaLnBrk="1" hangingPunct="1">
              <a:lnSpc>
                <a:spcPct val="80000"/>
              </a:lnSpc>
              <a:buFont typeface="Wingdings" panose="05000000000000000000" pitchFamily="2" charset="2"/>
              <a:buNone/>
            </a:pPr>
            <a:r>
              <a:rPr kumimoji="1" lang="en-US" altLang="zh-CN" sz="1000" b="1" dirty="0"/>
              <a:t>         catch(</a:t>
            </a:r>
            <a:r>
              <a:rPr kumimoji="1" lang="en-US" altLang="zh-CN" sz="1000" b="1" dirty="0" err="1"/>
              <a:t>CloneNotSupportedException</a:t>
            </a:r>
            <a:r>
              <a:rPr kumimoji="1" lang="en-US" altLang="zh-CN" sz="1000" b="1" dirty="0"/>
              <a:t> </a:t>
            </a:r>
            <a:r>
              <a:rPr kumimoji="1" lang="en-US" altLang="zh-CN" sz="1000" b="1" dirty="0" err="1"/>
              <a:t>exp</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Goat  goat=new Goat();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goat.setColor</a:t>
            </a:r>
            <a:r>
              <a:rPr kumimoji="1" lang="en-US" altLang="zh-CN" sz="1000" b="1" dirty="0"/>
              <a:t>(new </a:t>
            </a:r>
            <a:r>
              <a:rPr kumimoji="1" lang="en-US" altLang="zh-CN" sz="1000" b="1" dirty="0" err="1"/>
              <a:t>StringBuffer</a:t>
            </a:r>
            <a:r>
              <a:rPr kumimoji="1" lang="en-US" altLang="zh-CN" sz="1000" b="1" dirty="0"/>
              <a:t>("</a:t>
            </a:r>
            <a:r>
              <a:rPr kumimoji="1" lang="zh-CN" altLang="en-US" sz="1000" b="1" dirty="0"/>
              <a:t>白颜色的山羊</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("goat</a:t>
            </a:r>
            <a:r>
              <a:rPr kumimoji="1" lang="zh-CN" altLang="en-US" sz="1000" b="1" dirty="0"/>
              <a:t>是</a:t>
            </a:r>
            <a:r>
              <a:rPr kumimoji="1" lang="en-US" altLang="zh-CN" sz="1000" b="1" dirty="0"/>
              <a:t>"+</a:t>
            </a:r>
            <a:r>
              <a:rPr kumimoji="1" lang="en-US" altLang="zh-CN" sz="1000" b="1" dirty="0" err="1"/>
              <a:t>goat.getColor</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try{</a:t>
            </a:r>
          </a:p>
          <a:p>
            <a:pPr eaLnBrk="1" hangingPunct="1">
              <a:lnSpc>
                <a:spcPct val="80000"/>
              </a:lnSpc>
              <a:buFont typeface="Wingdings" panose="05000000000000000000" pitchFamily="2" charset="2"/>
              <a:buNone/>
            </a:pPr>
            <a:r>
              <a:rPr kumimoji="1" lang="en-US" altLang="zh-CN" sz="1000" b="1" dirty="0"/>
              <a:t>                 Goat  </a:t>
            </a:r>
            <a:r>
              <a:rPr kumimoji="1" lang="en-US" altLang="zh-CN" sz="1000" b="1" dirty="0" err="1"/>
              <a:t>goatCopy</a:t>
            </a:r>
            <a:r>
              <a:rPr kumimoji="1" lang="en-US" altLang="zh-CN" sz="1000" b="1" dirty="0"/>
              <a:t>=(Goat)</a:t>
            </a:r>
            <a:r>
              <a:rPr kumimoji="1" lang="en-US" altLang="zh-CN" sz="1000" b="1" dirty="0" err="1"/>
              <a:t>goat.cloneMe</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a:t>
            </a:r>
            <a:r>
              <a:rPr kumimoji="1" lang="en-US" altLang="zh-CN" sz="1000" b="1" dirty="0" err="1"/>
              <a:t>goatCopy</a:t>
            </a:r>
            <a:r>
              <a:rPr kumimoji="1" lang="zh-CN" altLang="en-US" sz="1000" b="1" dirty="0"/>
              <a:t>是</a:t>
            </a:r>
            <a:r>
              <a:rPr kumimoji="1" lang="en-US" altLang="zh-CN" sz="1000" b="1" dirty="0"/>
              <a:t>"+</a:t>
            </a:r>
            <a:r>
              <a:rPr kumimoji="1" lang="en-US" altLang="zh-CN" sz="1000" b="1" dirty="0" err="1"/>
              <a:t>goatCopy.getColor</a:t>
            </a:r>
            <a:r>
              <a:rPr kumimoji="1" lang="en-US" altLang="zh-CN" sz="1000" b="1" dirty="0"/>
              <a:t>()); </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a:t>
            </a:r>
            <a:r>
              <a:rPr kumimoji="1" lang="en-US" altLang="zh-CN" sz="1000" b="1" dirty="0" err="1"/>
              <a:t>goatCopy</a:t>
            </a:r>
            <a:r>
              <a:rPr kumimoji="1" lang="zh-CN" altLang="en-US" sz="1000" b="1" dirty="0"/>
              <a:t>将自己的颜色改变成黑色</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goatCopy.setColor</a:t>
            </a:r>
            <a:r>
              <a:rPr kumimoji="1" lang="en-US" altLang="zh-CN" sz="1000" b="1" dirty="0"/>
              <a:t>(new </a:t>
            </a:r>
            <a:r>
              <a:rPr kumimoji="1" lang="en-US" altLang="zh-CN" sz="1000" b="1" dirty="0" err="1"/>
              <a:t>StringBuffer</a:t>
            </a:r>
            <a:r>
              <a:rPr kumimoji="1" lang="en-US" altLang="zh-CN" sz="1000" b="1" dirty="0"/>
              <a:t>("</a:t>
            </a:r>
            <a:r>
              <a:rPr kumimoji="1" lang="zh-CN" altLang="en-US" sz="1000" b="1" dirty="0"/>
              <a:t>黑颜色的山羊</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("goat</a:t>
            </a:r>
            <a:r>
              <a:rPr kumimoji="1" lang="zh-CN" altLang="en-US" sz="1000" b="1" dirty="0"/>
              <a:t>仍然是</a:t>
            </a:r>
            <a:r>
              <a:rPr kumimoji="1" lang="en-US" altLang="zh-CN" sz="1000" b="1" dirty="0"/>
              <a:t>"+</a:t>
            </a:r>
            <a:r>
              <a:rPr kumimoji="1" lang="en-US" altLang="zh-CN" sz="1000" b="1" dirty="0" err="1"/>
              <a:t>goat.getColor</a:t>
            </a:r>
            <a:r>
              <a:rPr kumimoji="1" lang="en-US" altLang="zh-CN" sz="1000" b="1" dirty="0"/>
              <a:t>());</a:t>
            </a:r>
          </a:p>
          <a:p>
            <a:pPr eaLnBrk="1" hangingPunct="1">
              <a:lnSpc>
                <a:spcPct val="80000"/>
              </a:lnSpc>
              <a:buFont typeface="Wingdings" panose="05000000000000000000" pitchFamily="2" charset="2"/>
              <a:buNone/>
            </a:pPr>
            <a:r>
              <a:rPr kumimoji="1" lang="en-US" altLang="zh-CN" sz="1000" b="1" dirty="0"/>
              <a:t>                 </a:t>
            </a:r>
            <a:r>
              <a:rPr kumimoji="1" lang="en-US" altLang="zh-CN" sz="1000" b="1" dirty="0" err="1"/>
              <a:t>System.out.println</a:t>
            </a:r>
            <a:r>
              <a:rPr kumimoji="1" lang="en-US" altLang="zh-CN" sz="1000" b="1" dirty="0"/>
              <a:t>("</a:t>
            </a:r>
            <a:r>
              <a:rPr kumimoji="1" lang="en-US" altLang="zh-CN" sz="1000" b="1" dirty="0" err="1"/>
              <a:t>goatCopy</a:t>
            </a:r>
            <a:r>
              <a:rPr kumimoji="1" lang="zh-CN" altLang="en-US" sz="1000" b="1" dirty="0"/>
              <a:t>是</a:t>
            </a:r>
            <a:r>
              <a:rPr kumimoji="1" lang="en-US" altLang="zh-CN" sz="1000" b="1" dirty="0"/>
              <a:t>"+</a:t>
            </a:r>
            <a:r>
              <a:rPr kumimoji="1" lang="en-US" altLang="zh-CN" sz="1000" b="1" dirty="0" err="1"/>
              <a:t>goatCopy.getColor</a:t>
            </a:r>
            <a:r>
              <a:rPr kumimoji="1" lang="en-US" altLang="zh-CN" sz="1000" b="1" dirty="0"/>
              <a:t>()); </a:t>
            </a:r>
          </a:p>
          <a:p>
            <a:pPr eaLnBrk="1" hangingPunct="1">
              <a:lnSpc>
                <a:spcPct val="80000"/>
              </a:lnSpc>
              <a:buFont typeface="Wingdings" panose="05000000000000000000" pitchFamily="2" charset="2"/>
              <a:buNone/>
            </a:pPr>
            <a:r>
              <a:rPr kumimoji="1" lang="en-US" altLang="zh-CN" sz="1000" b="1" dirty="0"/>
              <a:t>          }</a:t>
            </a:r>
          </a:p>
          <a:p>
            <a:pPr eaLnBrk="1" hangingPunct="1">
              <a:lnSpc>
                <a:spcPct val="80000"/>
              </a:lnSpc>
              <a:buFont typeface="Wingdings" panose="05000000000000000000" pitchFamily="2" charset="2"/>
              <a:buNone/>
            </a:pPr>
            <a:r>
              <a:rPr kumimoji="1" lang="en-US" altLang="zh-CN" sz="1000" b="1" dirty="0"/>
              <a:t>          catch(</a:t>
            </a:r>
            <a:r>
              <a:rPr kumimoji="1" lang="en-US" altLang="zh-CN" sz="1000" b="1" dirty="0" err="1"/>
              <a:t>CloneNotSupportedException</a:t>
            </a:r>
            <a:r>
              <a:rPr kumimoji="1" lang="en-US" altLang="zh-CN" sz="1000" b="1" dirty="0"/>
              <a:t> </a:t>
            </a:r>
            <a:r>
              <a:rPr kumimoji="1" lang="en-US" altLang="zh-CN" sz="1000" b="1" dirty="0" err="1"/>
              <a:t>exp</a:t>
            </a:r>
            <a:r>
              <a:rPr kumimoji="1" lang="en-US" altLang="zh-CN" sz="1000" b="1" dirty="0"/>
              <a:t>){} </a:t>
            </a:r>
          </a:p>
          <a:p>
            <a:pPr eaLnBrk="1" hangingPunct="1">
              <a:lnSpc>
                <a:spcPct val="80000"/>
              </a:lnSpc>
              <a:buFont typeface="Wingdings" panose="05000000000000000000" pitchFamily="2" charset="2"/>
              <a:buNone/>
            </a:pPr>
            <a:r>
              <a:rPr kumimoji="1" lang="en-US" altLang="zh-CN" sz="1000" b="1" dirty="0"/>
              <a:t>    }</a:t>
            </a:r>
          </a:p>
          <a:p>
            <a:pPr eaLnBrk="1" hangingPunct="1">
              <a:lnSpc>
                <a:spcPct val="80000"/>
              </a:lnSpc>
              <a:buFont typeface="Wingdings" panose="05000000000000000000" pitchFamily="2" charset="2"/>
              <a:buNone/>
            </a:pPr>
            <a:r>
              <a:rPr kumimoji="1" lang="en-US" altLang="zh-CN" sz="1000" b="1" dirty="0"/>
              <a:t>}</a:t>
            </a:r>
            <a:endParaRPr lang="en-US" altLang="zh-CN" sz="1000" dirty="0"/>
          </a:p>
        </p:txBody>
      </p:sp>
    </p:spTree>
    <p:extLst>
      <p:ext uri="{BB962C8B-B14F-4D97-AF65-F5344CB8AC3E}">
        <p14:creationId xmlns:p14="http://schemas.microsoft.com/office/powerpoint/2010/main" val="20947282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扩展</a:t>
            </a:r>
            <a:r>
              <a:rPr lang="en-US" altLang="zh-CN"/>
              <a:t>—</a:t>
            </a:r>
            <a:r>
              <a:rPr lang="zh-CN" altLang="en-US"/>
              <a:t>简单形式及登记形式</a:t>
            </a:r>
            <a:endParaRPr lang="zh-CN" altLang="zh-CN"/>
          </a:p>
        </p:txBody>
      </p:sp>
      <p:sp>
        <p:nvSpPr>
          <p:cNvPr id="15363" name="Rectangle 3"/>
          <p:cNvSpPr>
            <a:spLocks noGrp="1" noChangeArrowheads="1"/>
          </p:cNvSpPr>
          <p:nvPr>
            <p:ph type="body" idx="1"/>
          </p:nvPr>
        </p:nvSpPr>
        <p:spPr/>
        <p:txBody>
          <a:bodyPr/>
          <a:lstStyle/>
          <a:p>
            <a:pPr eaLnBrk="1" hangingPunct="1"/>
            <a:r>
              <a:rPr lang="zh-CN" altLang="en-US"/>
              <a:t>原型模式的实现可以有两种结构：简单形式和登记形式。</a:t>
            </a:r>
            <a:endParaRPr lang="en-US" altLang="zh-CN"/>
          </a:p>
          <a:p>
            <a:pPr eaLnBrk="1" hangingPunct="1"/>
            <a:r>
              <a:rPr lang="en-US" altLang="zh-CN"/>
              <a:t>1</a:t>
            </a:r>
            <a:r>
              <a:rPr lang="zh-CN" altLang="en-US"/>
              <a:t>）如果需要</a:t>
            </a:r>
            <a:r>
              <a:rPr lang="zh-CN" altLang="en-US">
                <a:solidFill>
                  <a:srgbClr val="FF0000"/>
                </a:solidFill>
              </a:rPr>
              <a:t>创建的原型对象数目较少而且比较固定的话</a:t>
            </a:r>
            <a:r>
              <a:rPr lang="zh-CN" altLang="en-US"/>
              <a:t>，可以采取第一种形式，也即简单形式的原始模型模式。</a:t>
            </a:r>
            <a:r>
              <a:rPr lang="zh-CN" altLang="en-US">
                <a:solidFill>
                  <a:srgbClr val="FF0000"/>
                </a:solidFill>
              </a:rPr>
              <a:t>在这种情况下，原型对象的引用可以由客户端自己保存。 </a:t>
            </a:r>
            <a:endParaRPr lang="en-US" altLang="zh-CN">
              <a:solidFill>
                <a:srgbClr val="FF0000"/>
              </a:solidFill>
            </a:endParaRPr>
          </a:p>
          <a:p>
            <a:pPr eaLnBrk="1" hangingPunct="1"/>
            <a:r>
              <a:rPr lang="en-US" altLang="zh-CN"/>
              <a:t>2</a:t>
            </a:r>
            <a:r>
              <a:rPr lang="zh-CN" altLang="en-US"/>
              <a:t>）如果要创建的原型对象</a:t>
            </a:r>
            <a:r>
              <a:rPr lang="zh-CN" altLang="en-US">
                <a:solidFill>
                  <a:srgbClr val="FF0000"/>
                </a:solidFill>
              </a:rPr>
              <a:t>数目不固定</a:t>
            </a:r>
            <a:r>
              <a:rPr lang="zh-CN" altLang="en-US"/>
              <a:t>的话，可以采取第二种形式，也即登记形式的原始模型模式。在这种情况下，</a:t>
            </a:r>
            <a:r>
              <a:rPr lang="zh-CN" altLang="en-US">
                <a:solidFill>
                  <a:srgbClr val="FF0000"/>
                </a:solidFill>
              </a:rPr>
              <a:t>客户端并不保存对原型对象的引用</a:t>
            </a:r>
            <a:r>
              <a:rPr lang="zh-CN" altLang="en-US"/>
              <a:t>，这个任务被</a:t>
            </a:r>
            <a:r>
              <a:rPr lang="zh-CN" altLang="en-US">
                <a:solidFill>
                  <a:srgbClr val="FF0000"/>
                </a:solidFill>
              </a:rPr>
              <a:t>交给管理员对象</a:t>
            </a:r>
            <a:r>
              <a:rPr lang="zh-CN" altLang="en-US"/>
              <a:t>。在复制一个原型对象之前，客户端可以查看管理员对象是否已经有一个满足要求的原型对象。如果有，可以直接从管理员类取得这个对象引用；如果没有，客户端就需要自行复制此原型对象。 </a:t>
            </a:r>
          </a:p>
        </p:txBody>
      </p:sp>
    </p:spTree>
    <p:extLst>
      <p:ext uri="{BB962C8B-B14F-4D97-AF65-F5344CB8AC3E}">
        <p14:creationId xmlns:p14="http://schemas.microsoft.com/office/powerpoint/2010/main" val="9623054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a:t>简单形式的角色</a:t>
            </a:r>
          </a:p>
        </p:txBody>
      </p:sp>
      <p:sp>
        <p:nvSpPr>
          <p:cNvPr id="16387" name="内容占位符 2"/>
          <p:cNvSpPr>
            <a:spLocks noGrp="1"/>
          </p:cNvSpPr>
          <p:nvPr>
            <p:ph idx="1"/>
          </p:nvPr>
        </p:nvSpPr>
        <p:spPr/>
        <p:txBody>
          <a:bodyPr/>
          <a:lstStyle/>
          <a:p>
            <a:pPr eaLnBrk="1" hangingPunct="1"/>
            <a:r>
              <a:rPr lang="zh-CN" altLang="en-US" sz="2800"/>
              <a:t>客户</a:t>
            </a:r>
            <a:r>
              <a:rPr lang="en-US" altLang="zh-CN" sz="2800"/>
              <a:t>(Client)</a:t>
            </a:r>
            <a:r>
              <a:rPr lang="zh-CN" altLang="en-US" sz="2800"/>
              <a:t>角色：客户类提出创建对象的请求。</a:t>
            </a:r>
          </a:p>
          <a:p>
            <a:pPr eaLnBrk="1" hangingPunct="1"/>
            <a:r>
              <a:rPr lang="zh-CN" altLang="en-US" sz="2800"/>
              <a:t>抽象原型</a:t>
            </a:r>
            <a:r>
              <a:rPr lang="en-US" altLang="zh-CN" sz="2800"/>
              <a:t>(Prototype)</a:t>
            </a:r>
            <a:r>
              <a:rPr lang="zh-CN" altLang="en-US" sz="2800"/>
              <a:t>角色：这是一个抽象角色，通常由一个</a:t>
            </a:r>
            <a:r>
              <a:rPr lang="en-US" altLang="zh-CN" sz="2800"/>
              <a:t>Java</a:t>
            </a:r>
            <a:r>
              <a:rPr lang="zh-CN" altLang="en-US" sz="2800"/>
              <a:t>接口或</a:t>
            </a:r>
            <a:r>
              <a:rPr lang="en-US" altLang="zh-CN" sz="2800"/>
              <a:t>Java</a:t>
            </a:r>
            <a:r>
              <a:rPr lang="zh-CN" altLang="en-US" sz="2800"/>
              <a:t>抽象类实现。此角色给出所有的具体原型类所需的接口。</a:t>
            </a:r>
          </a:p>
          <a:p>
            <a:pPr eaLnBrk="1" hangingPunct="1"/>
            <a:r>
              <a:rPr lang="zh-CN" altLang="en-US" sz="2800"/>
              <a:t>具体原型（</a:t>
            </a:r>
            <a:r>
              <a:rPr lang="en-US" altLang="zh-CN" sz="2800"/>
              <a:t>Concrete Prototype</a:t>
            </a:r>
            <a:r>
              <a:rPr lang="zh-CN" altLang="en-US" sz="2800"/>
              <a:t>）角色：被复制的对象。此角色需要实现抽象的原型角色所要求的接口。</a:t>
            </a:r>
          </a:p>
        </p:txBody>
      </p:sp>
    </p:spTree>
    <p:extLst>
      <p:ext uri="{BB962C8B-B14F-4D97-AF65-F5344CB8AC3E}">
        <p14:creationId xmlns:p14="http://schemas.microsoft.com/office/powerpoint/2010/main" val="408591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设计模式的三种类型</a:t>
            </a:r>
          </a:p>
        </p:txBody>
      </p:sp>
      <p:sp>
        <p:nvSpPr>
          <p:cNvPr id="49155" name="Rectangle 3"/>
          <p:cNvSpPr>
            <a:spLocks noGrp="1" noChangeArrowheads="1"/>
          </p:cNvSpPr>
          <p:nvPr>
            <p:ph type="body" idx="1"/>
          </p:nvPr>
        </p:nvSpPr>
        <p:spPr/>
        <p:txBody>
          <a:bodyPr>
            <a:normAutofit/>
          </a:bodyPr>
          <a:lstStyle/>
          <a:p>
            <a:pPr eaLnBrk="1" hangingPunct="1"/>
            <a:r>
              <a:rPr lang="zh-CN" altLang="en-US" sz="3200" dirty="0"/>
              <a:t>结构型（</a:t>
            </a:r>
            <a:r>
              <a:rPr lang="en-US" altLang="zh-CN" sz="3200" dirty="0"/>
              <a:t>Adapter</a:t>
            </a:r>
            <a:r>
              <a:rPr lang="zh-CN" altLang="en-US" sz="3200" dirty="0"/>
              <a:t>）</a:t>
            </a:r>
          </a:p>
          <a:p>
            <a:pPr lvl="1"/>
            <a:r>
              <a:rPr kumimoji="1" lang="zh-CN" altLang="en-US" sz="2400" dirty="0"/>
              <a:t>适配器（</a:t>
            </a:r>
            <a:r>
              <a:rPr kumimoji="1" lang="en-US" altLang="zh-CN" sz="2400" dirty="0"/>
              <a:t>Adapter</a:t>
            </a:r>
            <a:r>
              <a:rPr kumimoji="1" lang="zh-CN" altLang="en-US" sz="2400" dirty="0"/>
              <a:t>）模式</a:t>
            </a:r>
            <a:endParaRPr kumimoji="1" lang="en-US" altLang="zh-CN" sz="2400" dirty="0"/>
          </a:p>
          <a:p>
            <a:pPr lvl="1"/>
            <a:r>
              <a:rPr kumimoji="1" lang="zh-CN" altLang="en-US" sz="2400" dirty="0"/>
              <a:t>桥接（</a:t>
            </a:r>
            <a:r>
              <a:rPr kumimoji="1" lang="en-US" altLang="zh-CN" sz="2400" dirty="0"/>
              <a:t>Bridge</a:t>
            </a:r>
            <a:r>
              <a:rPr kumimoji="1" lang="zh-CN" altLang="en-US" sz="2400" dirty="0"/>
              <a:t>）模式</a:t>
            </a:r>
            <a:endParaRPr kumimoji="1" lang="en-US" altLang="zh-CN" sz="2400" dirty="0"/>
          </a:p>
          <a:p>
            <a:pPr lvl="1"/>
            <a:r>
              <a:rPr kumimoji="1" lang="zh-CN" altLang="en-US" sz="2400" dirty="0"/>
              <a:t>组合（</a:t>
            </a:r>
            <a:r>
              <a:rPr kumimoji="1" lang="en-US" altLang="zh-CN" sz="2400" dirty="0"/>
              <a:t>Composite</a:t>
            </a:r>
            <a:r>
              <a:rPr kumimoji="1" lang="zh-CN" altLang="en-US" sz="2400" dirty="0"/>
              <a:t>）模式</a:t>
            </a:r>
            <a:endParaRPr kumimoji="1" lang="en-US" altLang="zh-CN" sz="2400" dirty="0"/>
          </a:p>
          <a:p>
            <a:pPr lvl="1"/>
            <a:r>
              <a:rPr kumimoji="1" lang="zh-CN" altLang="en-US" sz="2400" dirty="0"/>
              <a:t>装饰（</a:t>
            </a:r>
            <a:r>
              <a:rPr kumimoji="1" lang="en-US" altLang="zh-CN" sz="2400" dirty="0"/>
              <a:t>Decorator</a:t>
            </a:r>
            <a:r>
              <a:rPr kumimoji="1" lang="zh-CN" altLang="en-US" sz="2400" dirty="0"/>
              <a:t>）模式</a:t>
            </a:r>
            <a:endParaRPr kumimoji="1" lang="en-US" altLang="zh-CN" sz="2400" dirty="0"/>
          </a:p>
          <a:p>
            <a:pPr lvl="1"/>
            <a:r>
              <a:rPr kumimoji="1" lang="zh-CN" altLang="en-US" sz="2400" dirty="0"/>
              <a:t>外观（</a:t>
            </a:r>
            <a:r>
              <a:rPr kumimoji="1" lang="en-US" altLang="zh-CN" sz="2400" dirty="0"/>
              <a:t>Facade</a:t>
            </a:r>
            <a:r>
              <a:rPr kumimoji="1" lang="zh-CN" altLang="en-US" sz="2400" dirty="0"/>
              <a:t>）模式</a:t>
            </a:r>
            <a:endParaRPr kumimoji="1" lang="en-US" altLang="zh-CN" sz="2400" dirty="0"/>
          </a:p>
          <a:p>
            <a:pPr lvl="1"/>
            <a:r>
              <a:rPr kumimoji="1" lang="zh-CN" altLang="en-US" sz="2400" dirty="0"/>
              <a:t>享元（</a:t>
            </a:r>
            <a:r>
              <a:rPr kumimoji="1" lang="en-US" altLang="zh-CN" sz="2400" dirty="0"/>
              <a:t>Flyweight</a:t>
            </a:r>
            <a:r>
              <a:rPr kumimoji="1" lang="zh-CN" altLang="en-US" sz="2400" dirty="0"/>
              <a:t>）模式</a:t>
            </a:r>
            <a:endParaRPr kumimoji="1" lang="en-US" altLang="zh-CN" sz="2400" dirty="0"/>
          </a:p>
          <a:p>
            <a:pPr lvl="1"/>
            <a:r>
              <a:rPr kumimoji="1" lang="zh-CN" altLang="en-US" sz="2400" dirty="0"/>
              <a:t>代理（</a:t>
            </a:r>
            <a:r>
              <a:rPr kumimoji="1" lang="en-US" altLang="zh-CN" sz="2400" dirty="0"/>
              <a:t>Proxy</a:t>
            </a:r>
            <a:r>
              <a:rPr kumimoji="1" lang="zh-CN" altLang="en-US" sz="2400" dirty="0"/>
              <a:t>）模式</a:t>
            </a:r>
          </a:p>
        </p:txBody>
      </p:sp>
    </p:spTree>
    <p:extLst>
      <p:ext uri="{BB962C8B-B14F-4D97-AF65-F5344CB8AC3E}">
        <p14:creationId xmlns:p14="http://schemas.microsoft.com/office/powerpoint/2010/main" val="7868965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a:t>简单形式</a:t>
            </a:r>
          </a:p>
        </p:txBody>
      </p:sp>
      <p:sp>
        <p:nvSpPr>
          <p:cNvPr id="17411" name="内容占位符 2"/>
          <p:cNvSpPr>
            <a:spLocks noGrp="1"/>
          </p:cNvSpPr>
          <p:nvPr>
            <p:ph idx="1"/>
          </p:nvPr>
        </p:nvSpPr>
        <p:spPr/>
        <p:txBody>
          <a:bodyPr/>
          <a:lstStyle/>
          <a:p>
            <a:pPr eaLnBrk="1" hangingPunct="1"/>
            <a:endParaRPr lang="zh-CN" altLang="en-US"/>
          </a:p>
        </p:txBody>
      </p:sp>
      <p:pic>
        <p:nvPicPr>
          <p:cNvPr id="17412" name="Picture 2" descr="C:\Documents and Settings\Administrator\桌面\untitled.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726" y="2133600"/>
            <a:ext cx="88042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6366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a:t>登记形式</a:t>
            </a:r>
          </a:p>
        </p:txBody>
      </p:sp>
      <p:sp>
        <p:nvSpPr>
          <p:cNvPr id="18435" name="内容占位符 2"/>
          <p:cNvSpPr>
            <a:spLocks noGrp="1"/>
          </p:cNvSpPr>
          <p:nvPr>
            <p:ph idx="1"/>
          </p:nvPr>
        </p:nvSpPr>
        <p:spPr/>
        <p:txBody>
          <a:bodyPr/>
          <a:lstStyle/>
          <a:p>
            <a:pPr eaLnBrk="1" hangingPunct="1"/>
            <a:endParaRPr lang="zh-CN" altLang="en-US"/>
          </a:p>
        </p:txBody>
      </p:sp>
      <p:pic>
        <p:nvPicPr>
          <p:cNvPr id="18436" name="Picture 2" descr="C:\Documents and Settings\Administrator\桌面\untitled.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209800"/>
            <a:ext cx="92884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80565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a:t>登记形式的角色</a:t>
            </a:r>
          </a:p>
        </p:txBody>
      </p:sp>
      <p:sp>
        <p:nvSpPr>
          <p:cNvPr id="19459" name="内容占位符 2"/>
          <p:cNvSpPr>
            <a:spLocks noGrp="1"/>
          </p:cNvSpPr>
          <p:nvPr>
            <p:ph idx="1"/>
          </p:nvPr>
        </p:nvSpPr>
        <p:spPr/>
        <p:txBody>
          <a:bodyPr/>
          <a:lstStyle/>
          <a:p>
            <a:pPr eaLnBrk="1" hangingPunct="1"/>
            <a:r>
              <a:rPr lang="zh-CN" altLang="en-US"/>
              <a:t>客户</a:t>
            </a:r>
            <a:r>
              <a:rPr lang="en-US" altLang="zh-CN"/>
              <a:t>(Client)</a:t>
            </a:r>
            <a:r>
              <a:rPr lang="zh-CN" altLang="en-US"/>
              <a:t>角色</a:t>
            </a:r>
          </a:p>
          <a:p>
            <a:pPr eaLnBrk="1" hangingPunct="1"/>
            <a:r>
              <a:rPr lang="zh-CN" altLang="en-US"/>
              <a:t>抽象原型</a:t>
            </a:r>
            <a:r>
              <a:rPr lang="en-US" altLang="zh-CN"/>
              <a:t>(Prototype)</a:t>
            </a:r>
            <a:r>
              <a:rPr lang="zh-CN" altLang="en-US"/>
              <a:t>角色</a:t>
            </a:r>
          </a:p>
          <a:p>
            <a:pPr eaLnBrk="1" hangingPunct="1"/>
            <a:r>
              <a:rPr lang="zh-CN" altLang="en-US"/>
              <a:t>具体原型（</a:t>
            </a:r>
            <a:r>
              <a:rPr lang="en-US" altLang="zh-CN"/>
              <a:t>Concrete Prototype</a:t>
            </a:r>
            <a:r>
              <a:rPr lang="zh-CN" altLang="en-US"/>
              <a:t>）角色</a:t>
            </a:r>
            <a:endParaRPr lang="en-US" altLang="zh-CN"/>
          </a:p>
          <a:p>
            <a:pPr eaLnBrk="1" hangingPunct="1"/>
            <a:r>
              <a:rPr lang="zh-CN" altLang="en-US"/>
              <a:t>原型管理器</a:t>
            </a:r>
            <a:r>
              <a:rPr lang="en-US" altLang="zh-CN"/>
              <a:t>(PrototypeManager)</a:t>
            </a:r>
            <a:r>
              <a:rPr lang="zh-CN" altLang="en-US"/>
              <a:t>角色：创建具体原型类的对象，并记录每一个被创建的对象。</a:t>
            </a:r>
          </a:p>
          <a:p>
            <a:pPr eaLnBrk="1" hangingPunct="1"/>
            <a:endParaRPr lang="zh-CN" altLang="en-US"/>
          </a:p>
          <a:p>
            <a:pPr eaLnBrk="1" hangingPunct="1"/>
            <a:endParaRPr lang="zh-CN" altLang="en-US"/>
          </a:p>
        </p:txBody>
      </p:sp>
    </p:spTree>
    <p:extLst>
      <p:ext uri="{BB962C8B-B14F-4D97-AF65-F5344CB8AC3E}">
        <p14:creationId xmlns:p14="http://schemas.microsoft.com/office/powerpoint/2010/main" val="11844669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p:txBody>
          <a:bodyPr anchor="ctr"/>
          <a:lstStyle/>
          <a:p>
            <a:pPr eaLnBrk="1" hangingPunct="1"/>
            <a:r>
              <a:rPr lang="zh-CN" altLang="en-US"/>
              <a:t>原始模型模式的优点</a:t>
            </a:r>
          </a:p>
        </p:txBody>
      </p:sp>
      <p:sp>
        <p:nvSpPr>
          <p:cNvPr id="20483" name="内容占位符 2"/>
          <p:cNvSpPr>
            <a:spLocks noGrp="1"/>
          </p:cNvSpPr>
          <p:nvPr>
            <p:ph idx="4294967295"/>
          </p:nvPr>
        </p:nvSpPr>
        <p:spPr/>
        <p:txBody>
          <a:bodyPr/>
          <a:lstStyle/>
          <a:p>
            <a:pPr eaLnBrk="1" hangingPunct="1">
              <a:lnSpc>
                <a:spcPct val="90000"/>
              </a:lnSpc>
            </a:pPr>
            <a:r>
              <a:rPr lang="zh-CN" altLang="en-US"/>
              <a:t>原始模型模式原许动态地增加或减少产品类。由于创建产品类实例的方法是产品类内部具有的，因此，</a:t>
            </a:r>
            <a:r>
              <a:rPr lang="zh-CN" altLang="en-US">
                <a:solidFill>
                  <a:srgbClr val="FF0000"/>
                </a:solidFill>
              </a:rPr>
              <a:t>增加新产品对整个结构没有影响</a:t>
            </a:r>
            <a:r>
              <a:rPr lang="zh-CN" altLang="en-US"/>
              <a:t>。</a:t>
            </a:r>
            <a:r>
              <a:rPr lang="zh-CN" altLang="en-US">
                <a:latin typeface="Arial" panose="020B0604020202020204" pitchFamily="34" charset="0"/>
              </a:rPr>
              <a:t> </a:t>
            </a:r>
            <a:endParaRPr lang="en-US" altLang="zh-CN">
              <a:latin typeface="Arial" panose="020B0604020202020204" pitchFamily="34" charset="0"/>
            </a:endParaRPr>
          </a:p>
          <a:p>
            <a:pPr eaLnBrk="1" hangingPunct="1">
              <a:lnSpc>
                <a:spcPct val="90000"/>
              </a:lnSpc>
            </a:pPr>
            <a:r>
              <a:rPr lang="zh-CN" altLang="en-US"/>
              <a:t>原始模型模式提供</a:t>
            </a:r>
            <a:r>
              <a:rPr lang="zh-CN" altLang="en-US">
                <a:solidFill>
                  <a:srgbClr val="FF0000"/>
                </a:solidFill>
              </a:rPr>
              <a:t>简化的创建结构</a:t>
            </a:r>
            <a:r>
              <a:rPr lang="zh-CN" altLang="en-US"/>
              <a:t>。工厂方法模式常常需要有一个与产品类等级结构相同的等级结构，而原始模型模式就不需要这样。</a:t>
            </a:r>
            <a:r>
              <a:rPr lang="zh-CN" altLang="en-US">
                <a:latin typeface="Arial" panose="020B0604020202020204" pitchFamily="34" charset="0"/>
              </a:rPr>
              <a:t> </a:t>
            </a:r>
            <a:endParaRPr lang="en-US" altLang="zh-CN">
              <a:latin typeface="Arial" panose="020B0604020202020204" pitchFamily="34" charset="0"/>
            </a:endParaRPr>
          </a:p>
          <a:p>
            <a:pPr eaLnBrk="1" hangingPunct="1">
              <a:lnSpc>
                <a:spcPct val="90000"/>
              </a:lnSpc>
            </a:pPr>
            <a:r>
              <a:rPr lang="zh-CN" altLang="en-US"/>
              <a:t>具有给一个应用软件</a:t>
            </a:r>
            <a:r>
              <a:rPr lang="zh-CN" altLang="en-US">
                <a:solidFill>
                  <a:srgbClr val="FF0000"/>
                </a:solidFill>
              </a:rPr>
              <a:t>动态加载新功能的能力</a:t>
            </a:r>
            <a:r>
              <a:rPr lang="zh-CN" altLang="en-US"/>
              <a:t>。例如，一个分析</a:t>
            </a:r>
            <a:r>
              <a:rPr lang="en-US" altLang="zh-CN"/>
              <a:t>Web</a:t>
            </a:r>
            <a:r>
              <a:rPr lang="zh-CN" altLang="en-US"/>
              <a:t>服务器的记录文件的应用软件，针对每一种记录文件格式，都可以由一个相应的</a:t>
            </a:r>
            <a:r>
              <a:rPr lang="zh-CN" altLang="en-US">
                <a:latin typeface="Arial" panose="020B0604020202020204" pitchFamily="34" charset="0"/>
              </a:rPr>
              <a:t>“</a:t>
            </a:r>
            <a:r>
              <a:rPr lang="zh-CN" altLang="en-US"/>
              <a:t>格式类</a:t>
            </a:r>
            <a:r>
              <a:rPr lang="zh-CN" altLang="en-US">
                <a:latin typeface="Arial" panose="020B0604020202020204" pitchFamily="34" charset="0"/>
              </a:rPr>
              <a:t>”</a:t>
            </a:r>
            <a:r>
              <a:rPr lang="zh-CN" altLang="en-US"/>
              <a:t>负责。如果出现了应用软件所不支持的新的</a:t>
            </a:r>
            <a:r>
              <a:rPr lang="en-US" altLang="zh-CN"/>
              <a:t>Web</a:t>
            </a:r>
            <a:r>
              <a:rPr lang="zh-CN" altLang="en-US"/>
              <a:t>服务器，只需要提供一个格式类的克隆，并在客户端登记即可，而不必给每个软件的用户提供一个全新的软件包。</a:t>
            </a:r>
            <a:r>
              <a:rPr lang="zh-CN" altLang="en-US">
                <a:latin typeface="Arial" panose="020B0604020202020204" pitchFamily="34" charset="0"/>
              </a:rPr>
              <a:t> </a:t>
            </a:r>
            <a:endParaRPr lang="en-US" altLang="zh-CN">
              <a:latin typeface="Arial" panose="020B0604020202020204" pitchFamily="34" charset="0"/>
            </a:endParaRPr>
          </a:p>
          <a:p>
            <a:pPr eaLnBrk="1" hangingPunct="1">
              <a:lnSpc>
                <a:spcPct val="90000"/>
              </a:lnSpc>
            </a:pPr>
            <a:r>
              <a:rPr lang="zh-CN" altLang="en-US"/>
              <a:t>产品类不需要非得有任何事先确定的等级结构，因为原始模型模式</a:t>
            </a:r>
            <a:r>
              <a:rPr lang="zh-CN" altLang="en-US">
                <a:solidFill>
                  <a:srgbClr val="FF0000"/>
                </a:solidFill>
              </a:rPr>
              <a:t>适合用于任何的等级结构。</a:t>
            </a:r>
          </a:p>
        </p:txBody>
      </p:sp>
    </p:spTree>
    <p:extLst>
      <p:ext uri="{BB962C8B-B14F-4D97-AF65-F5344CB8AC3E}">
        <p14:creationId xmlns:p14="http://schemas.microsoft.com/office/powerpoint/2010/main" val="21308362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a:t>原始模型模式的缺点</a:t>
            </a:r>
          </a:p>
        </p:txBody>
      </p:sp>
      <p:sp>
        <p:nvSpPr>
          <p:cNvPr id="21507" name="内容占位符 2"/>
          <p:cNvSpPr>
            <a:spLocks noGrp="1"/>
          </p:cNvSpPr>
          <p:nvPr>
            <p:ph idx="1"/>
          </p:nvPr>
        </p:nvSpPr>
        <p:spPr/>
        <p:txBody>
          <a:bodyPr/>
          <a:lstStyle/>
          <a:p>
            <a:pPr eaLnBrk="1" hangingPunct="1"/>
            <a:r>
              <a:rPr lang="zh-CN" altLang="en-US">
                <a:solidFill>
                  <a:srgbClr val="FF0000"/>
                </a:solidFill>
              </a:rPr>
              <a:t>每一个类都必须配备一个克隆方法</a:t>
            </a:r>
            <a:r>
              <a:rPr lang="zh-CN" altLang="en-US"/>
              <a:t>，配备克隆方法需要对类的功能进行</a:t>
            </a:r>
            <a:r>
              <a:rPr lang="zh-CN" altLang="en-US">
                <a:solidFill>
                  <a:srgbClr val="FF0000"/>
                </a:solidFill>
              </a:rPr>
              <a:t>通盘考虑</a:t>
            </a:r>
            <a:r>
              <a:rPr lang="zh-CN" altLang="en-US"/>
              <a:t>，这对于全新的类来说不是很难，而对于已经有的类不一定很容易，特别是当一个类</a:t>
            </a:r>
            <a:r>
              <a:rPr lang="zh-CN" altLang="en-US">
                <a:solidFill>
                  <a:srgbClr val="FF0000"/>
                </a:solidFill>
              </a:rPr>
              <a:t>引用不支持串行化的间接对象，或者引用含有循环结构的时候</a:t>
            </a:r>
            <a:r>
              <a:rPr lang="zh-CN" altLang="en-US"/>
              <a:t>。</a:t>
            </a:r>
            <a:r>
              <a:rPr lang="zh-CN" altLang="en-US" sz="2800">
                <a:latin typeface="Arial" panose="020B0604020202020204" pitchFamily="34" charset="0"/>
              </a:rPr>
              <a:t> </a:t>
            </a:r>
            <a:endParaRPr lang="zh-CN" altLang="en-US" sz="2800"/>
          </a:p>
          <a:p>
            <a:pPr eaLnBrk="1" hangingPunct="1"/>
            <a:endParaRPr lang="zh-CN" altLang="en-US"/>
          </a:p>
        </p:txBody>
      </p:sp>
    </p:spTree>
    <p:extLst>
      <p:ext uri="{BB962C8B-B14F-4D97-AF65-F5344CB8AC3E}">
        <p14:creationId xmlns:p14="http://schemas.microsoft.com/office/powerpoint/2010/main" val="3336115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适配器模式</a:t>
            </a:r>
          </a:p>
        </p:txBody>
      </p:sp>
      <p:sp>
        <p:nvSpPr>
          <p:cNvPr id="4099" name="Rectangle 3"/>
          <p:cNvSpPr>
            <a:spLocks noGrp="1" noChangeArrowheads="1"/>
          </p:cNvSpPr>
          <p:nvPr>
            <p:ph type="subTitle" idx="1"/>
          </p:nvPr>
        </p:nvSpPr>
        <p:spPr/>
        <p:txBody>
          <a:bodyPr/>
          <a:lstStyle/>
          <a:p>
            <a:endParaRPr lang="zh-CN" altLang="en-US" dirty="0"/>
          </a:p>
        </p:txBody>
      </p:sp>
    </p:spTree>
    <p:extLst>
      <p:ext uri="{BB962C8B-B14F-4D97-AF65-F5344CB8AC3E}">
        <p14:creationId xmlns:p14="http://schemas.microsoft.com/office/powerpoint/2010/main" val="35101378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场景</a:t>
            </a:r>
          </a:p>
        </p:txBody>
      </p:sp>
      <p:sp>
        <p:nvSpPr>
          <p:cNvPr id="5123" name="Rectangle 3"/>
          <p:cNvSpPr>
            <a:spLocks noGrp="1" noChangeArrowheads="1"/>
          </p:cNvSpPr>
          <p:nvPr>
            <p:ph type="body" idx="1"/>
          </p:nvPr>
        </p:nvSpPr>
        <p:spPr/>
        <p:txBody>
          <a:bodyPr/>
          <a:lstStyle/>
          <a:p>
            <a:pPr>
              <a:spcBef>
                <a:spcPct val="0"/>
              </a:spcBef>
            </a:pPr>
            <a:r>
              <a:rPr lang="zh-CN" altLang="en-US"/>
              <a:t>在朋友聚会上碰到了一个美女</a:t>
            </a:r>
            <a:r>
              <a:rPr lang="en-US" altLang="zh-CN"/>
              <a:t>Sarah</a:t>
            </a:r>
            <a:r>
              <a:rPr lang="zh-CN" altLang="en-US"/>
              <a:t>，从香港来的，可我不会说粤语，她不会说普通话，只好求助于我会粤语的朋友</a:t>
            </a:r>
            <a:r>
              <a:rPr lang="en-US" altLang="zh-CN"/>
              <a:t>kent</a:t>
            </a:r>
            <a:r>
              <a:rPr lang="zh-CN" altLang="en-US"/>
              <a:t>了，他作为我和</a:t>
            </a:r>
            <a:r>
              <a:rPr lang="en-US" altLang="zh-CN"/>
              <a:t>Sarah</a:t>
            </a:r>
            <a:r>
              <a:rPr lang="zh-CN" altLang="en-US"/>
              <a:t>之间的</a:t>
            </a:r>
            <a:r>
              <a:rPr lang="en-US" altLang="zh-CN"/>
              <a:t>Adapter</a:t>
            </a:r>
            <a:r>
              <a:rPr lang="zh-CN" altLang="en-US"/>
              <a:t>，让我和</a:t>
            </a:r>
            <a:r>
              <a:rPr lang="en-US" altLang="zh-CN"/>
              <a:t>Sarah</a:t>
            </a:r>
            <a:r>
              <a:rPr lang="zh-CN" altLang="en-US"/>
              <a:t>可以相互交谈了</a:t>
            </a:r>
            <a:r>
              <a:rPr lang="en-US" altLang="zh-CN"/>
              <a:t>(</a:t>
            </a:r>
            <a:r>
              <a:rPr lang="zh-CN" altLang="en-US"/>
              <a:t>也不知道他会不会耍我</a:t>
            </a:r>
            <a:r>
              <a:rPr lang="en-US" altLang="zh-CN"/>
              <a:t>)</a:t>
            </a:r>
          </a:p>
        </p:txBody>
      </p:sp>
    </p:spTree>
    <p:extLst>
      <p:ext uri="{BB962C8B-B14F-4D97-AF65-F5344CB8AC3E}">
        <p14:creationId xmlns:p14="http://schemas.microsoft.com/office/powerpoint/2010/main" val="22244833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适配器模式（</a:t>
            </a:r>
            <a:r>
              <a:rPr lang="en-US" altLang="zh-CN"/>
              <a:t>Adapter</a:t>
            </a:r>
            <a:r>
              <a:rPr lang="zh-CN" altLang="en-US"/>
              <a:t>）概述</a:t>
            </a:r>
          </a:p>
        </p:txBody>
      </p:sp>
      <p:sp>
        <p:nvSpPr>
          <p:cNvPr id="11267" name="Rectangle 3"/>
          <p:cNvSpPr>
            <a:spLocks noGrp="1" noChangeArrowheads="1"/>
          </p:cNvSpPr>
          <p:nvPr>
            <p:ph type="body" idx="1"/>
          </p:nvPr>
        </p:nvSpPr>
        <p:spPr/>
        <p:txBody>
          <a:bodyPr/>
          <a:lstStyle/>
          <a:p>
            <a:r>
              <a:rPr lang="zh-CN" altLang="en-US" b="1"/>
              <a:t>适配器模式（别名：包装器</a:t>
            </a:r>
            <a:r>
              <a:rPr lang="en-US" altLang="zh-CN" b="1"/>
              <a:t>Wrapper</a:t>
            </a:r>
            <a:r>
              <a:rPr lang="zh-CN" altLang="en-US" b="1"/>
              <a:t>）</a:t>
            </a:r>
          </a:p>
          <a:p>
            <a:r>
              <a:rPr lang="zh-CN" altLang="en-US" b="1"/>
              <a:t> </a:t>
            </a:r>
            <a:r>
              <a:rPr lang="zh-CN" altLang="en-US" b="1">
                <a:solidFill>
                  <a:schemeClr val="hlink"/>
                </a:solidFill>
              </a:rPr>
              <a:t>将一个类的接口转换成客户希望的另外一个接口。</a:t>
            </a:r>
            <a:r>
              <a:rPr lang="en-US" altLang="zh-CN" b="1"/>
              <a:t>Adapter</a:t>
            </a:r>
            <a:r>
              <a:rPr lang="zh-CN" altLang="en-US" b="1"/>
              <a:t>模式使得原本由于接口不兼容而不能一起工作的那些类可以一起工作。</a:t>
            </a:r>
          </a:p>
          <a:p>
            <a:r>
              <a:rPr lang="zh-CN" altLang="en-US" b="1"/>
              <a:t>适配器模式属于结构型设计模式</a:t>
            </a:r>
          </a:p>
        </p:txBody>
      </p:sp>
    </p:spTree>
    <p:extLst>
      <p:ext uri="{BB962C8B-B14F-4D97-AF65-F5344CB8AC3E}">
        <p14:creationId xmlns:p14="http://schemas.microsoft.com/office/powerpoint/2010/main" val="1046730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适配器模式的角色</a:t>
            </a:r>
          </a:p>
        </p:txBody>
      </p:sp>
      <p:sp>
        <p:nvSpPr>
          <p:cNvPr id="14339" name="Rectangle 3"/>
          <p:cNvSpPr>
            <a:spLocks noGrp="1" noChangeArrowheads="1"/>
          </p:cNvSpPr>
          <p:nvPr>
            <p:ph type="body" idx="1"/>
          </p:nvPr>
        </p:nvSpPr>
        <p:spPr/>
        <p:txBody>
          <a:bodyPr/>
          <a:lstStyle/>
          <a:p>
            <a:r>
              <a:rPr kumimoji="1" lang="zh-CN" altLang="en-US" b="1">
                <a:solidFill>
                  <a:srgbClr val="FF0000"/>
                </a:solidFill>
              </a:rPr>
              <a:t>模式的结构中包括三种角色：</a:t>
            </a:r>
          </a:p>
          <a:p>
            <a:r>
              <a:rPr kumimoji="1" lang="zh-CN" altLang="en-US" b="1"/>
              <a:t> 目标（</a:t>
            </a:r>
            <a:r>
              <a:rPr kumimoji="1" lang="en-US" altLang="zh-CN" b="1"/>
              <a:t>Target</a:t>
            </a:r>
            <a:r>
              <a:rPr kumimoji="1" lang="zh-CN" altLang="en-US" b="1"/>
              <a:t>） </a:t>
            </a:r>
          </a:p>
          <a:p>
            <a:r>
              <a:rPr kumimoji="1" lang="zh-CN" altLang="en-US" b="1"/>
              <a:t> 被适配者（</a:t>
            </a:r>
            <a:r>
              <a:rPr kumimoji="1" lang="en-US" altLang="zh-CN" b="1"/>
              <a:t>Adaptee</a:t>
            </a:r>
            <a:r>
              <a:rPr kumimoji="1" lang="zh-CN" altLang="en-US" b="1"/>
              <a:t>） </a:t>
            </a:r>
          </a:p>
          <a:p>
            <a:r>
              <a:rPr kumimoji="1" lang="zh-CN" altLang="en-US" b="1"/>
              <a:t> 适配器（</a:t>
            </a:r>
            <a:r>
              <a:rPr kumimoji="1" lang="en-US" altLang="zh-CN" b="1"/>
              <a:t>Adapter</a:t>
            </a:r>
            <a:r>
              <a:rPr kumimoji="1" lang="zh-CN" altLang="en-US" b="1"/>
              <a:t>） </a:t>
            </a:r>
          </a:p>
          <a:p>
            <a:endParaRPr kumimoji="1" lang="zh-CN" altLang="en-US" b="1"/>
          </a:p>
          <a:p>
            <a:endParaRPr lang="en-US" altLang="zh-CN"/>
          </a:p>
        </p:txBody>
      </p:sp>
    </p:spTree>
    <p:extLst>
      <p:ext uri="{BB962C8B-B14F-4D97-AF65-F5344CB8AC3E}">
        <p14:creationId xmlns:p14="http://schemas.microsoft.com/office/powerpoint/2010/main" val="16867276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chor="ctr"/>
          <a:lstStyle/>
          <a:p>
            <a:r>
              <a:rPr lang="zh-CN" altLang="en-US"/>
              <a:t>基于类的</a:t>
            </a:r>
            <a:r>
              <a:rPr lang="en-US" altLang="zh-CN"/>
              <a:t>Adapter</a:t>
            </a:r>
            <a:r>
              <a:rPr lang="zh-CN" altLang="en-US"/>
              <a:t>模式</a:t>
            </a:r>
          </a:p>
        </p:txBody>
      </p:sp>
      <p:sp>
        <p:nvSpPr>
          <p:cNvPr id="18435" name="Rectangle 3"/>
          <p:cNvSpPr>
            <a:spLocks noGrp="1" noChangeArrowheads="1"/>
          </p:cNvSpPr>
          <p:nvPr>
            <p:ph type="body" idx="4294967295"/>
          </p:nvPr>
        </p:nvSpPr>
        <p:spPr/>
        <p:txBody>
          <a:bodyPr/>
          <a:lstStyle/>
          <a:p>
            <a:r>
              <a:rPr lang="zh-CN" altLang="en-US"/>
              <a:t>基于类的</a:t>
            </a:r>
            <a:r>
              <a:rPr lang="en-US" altLang="zh-CN"/>
              <a:t>Adapter</a:t>
            </a:r>
            <a:r>
              <a:rPr lang="zh-CN" altLang="en-US"/>
              <a:t>模式的一般结构如下：</a:t>
            </a:r>
            <a:r>
              <a:rPr lang="en-US" altLang="zh-CN"/>
              <a:t>Adaptee</a:t>
            </a:r>
            <a:r>
              <a:rPr lang="zh-CN" altLang="en-US"/>
              <a:t>类为</a:t>
            </a:r>
            <a:r>
              <a:rPr lang="en-US" altLang="zh-CN"/>
              <a:t>Adapter</a:t>
            </a:r>
            <a:r>
              <a:rPr lang="zh-CN" altLang="en-US"/>
              <a:t>的父类，</a:t>
            </a:r>
            <a:r>
              <a:rPr lang="en-US" altLang="zh-CN"/>
              <a:t>Adaptee</a:t>
            </a:r>
            <a:r>
              <a:rPr lang="zh-CN" altLang="en-US"/>
              <a:t>类为适配源，适配目标（接口）也是</a:t>
            </a:r>
            <a:r>
              <a:rPr lang="en-US" altLang="zh-CN"/>
              <a:t>Adapter</a:t>
            </a:r>
            <a:r>
              <a:rPr lang="zh-CN" altLang="en-US"/>
              <a:t>的父类；基于类的</a:t>
            </a:r>
            <a:r>
              <a:rPr lang="en-US" altLang="zh-CN"/>
              <a:t>Adapter</a:t>
            </a:r>
            <a:r>
              <a:rPr lang="zh-CN" altLang="en-US"/>
              <a:t>模式比较适合</a:t>
            </a:r>
            <a:r>
              <a:rPr lang="zh-CN" altLang="en-US">
                <a:solidFill>
                  <a:schemeClr val="hlink"/>
                </a:solidFill>
              </a:rPr>
              <a:t>应用于</a:t>
            </a:r>
            <a:r>
              <a:rPr lang="en-US" altLang="zh-CN">
                <a:solidFill>
                  <a:schemeClr val="hlink"/>
                </a:solidFill>
              </a:rPr>
              <a:t>Adapter</a:t>
            </a:r>
            <a:r>
              <a:rPr lang="zh-CN" altLang="en-US">
                <a:solidFill>
                  <a:schemeClr val="hlink"/>
                </a:solidFill>
              </a:rPr>
              <a:t>想修改</a:t>
            </a:r>
            <a:r>
              <a:rPr lang="en-US" altLang="zh-CN">
                <a:solidFill>
                  <a:schemeClr val="hlink"/>
                </a:solidFill>
              </a:rPr>
              <a:t>Adaptee</a:t>
            </a:r>
            <a:r>
              <a:rPr lang="zh-CN" altLang="en-US">
                <a:solidFill>
                  <a:schemeClr val="hlink"/>
                </a:solidFill>
              </a:rPr>
              <a:t>的部分方法的情况</a:t>
            </a:r>
            <a:r>
              <a:rPr lang="zh-CN" altLang="en-US"/>
              <a:t>。 </a:t>
            </a:r>
          </a:p>
        </p:txBody>
      </p:sp>
    </p:spTree>
    <p:extLst>
      <p:ext uri="{BB962C8B-B14F-4D97-AF65-F5344CB8AC3E}">
        <p14:creationId xmlns:p14="http://schemas.microsoft.com/office/powerpoint/2010/main" val="323213017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设计模式的三种类型</a:t>
            </a:r>
          </a:p>
        </p:txBody>
      </p:sp>
      <p:sp>
        <p:nvSpPr>
          <p:cNvPr id="50179" name="Rectangle 3"/>
          <p:cNvSpPr>
            <a:spLocks noGrp="1" noChangeArrowheads="1"/>
          </p:cNvSpPr>
          <p:nvPr>
            <p:ph type="body" idx="1"/>
          </p:nvPr>
        </p:nvSpPr>
        <p:spPr/>
        <p:txBody>
          <a:bodyPr>
            <a:normAutofit fontScale="92500" lnSpcReduction="10000"/>
          </a:bodyPr>
          <a:lstStyle/>
          <a:p>
            <a:pPr eaLnBrk="1" hangingPunct="1"/>
            <a:r>
              <a:rPr lang="zh-CN" altLang="en-US" sz="2800" dirty="0"/>
              <a:t>行为型（</a:t>
            </a:r>
            <a:r>
              <a:rPr lang="en-US" altLang="zh-CN" sz="2800" dirty="0" err="1"/>
              <a:t>Interpretation,Template</a:t>
            </a:r>
            <a:r>
              <a:rPr lang="en-US" altLang="zh-CN" sz="2800" dirty="0"/>
              <a:t> Method</a:t>
            </a:r>
            <a:r>
              <a:rPr lang="zh-CN" altLang="en-US" sz="2800" dirty="0"/>
              <a:t>）</a:t>
            </a:r>
          </a:p>
          <a:p>
            <a:pPr lvl="1"/>
            <a:r>
              <a:rPr kumimoji="1" lang="zh-CN" altLang="en-US" sz="2600" dirty="0"/>
              <a:t>职责链（</a:t>
            </a:r>
            <a:r>
              <a:rPr kumimoji="1" lang="en-US" altLang="zh-CN" sz="2600" dirty="0"/>
              <a:t>Chain of </a:t>
            </a:r>
            <a:r>
              <a:rPr kumimoji="1" lang="en-US" altLang="zh-CN" sz="2600" dirty="0" err="1"/>
              <a:t>Reponsibility</a:t>
            </a:r>
            <a:r>
              <a:rPr kumimoji="1" lang="zh-CN" altLang="en-US" sz="2600" dirty="0"/>
              <a:t>）模式</a:t>
            </a:r>
            <a:endParaRPr kumimoji="1" lang="en-US" altLang="zh-CN" sz="2600" dirty="0"/>
          </a:p>
          <a:p>
            <a:pPr lvl="1"/>
            <a:r>
              <a:rPr kumimoji="1" lang="zh-CN" altLang="en-US" sz="2600" dirty="0"/>
              <a:t>命令（</a:t>
            </a:r>
            <a:r>
              <a:rPr kumimoji="1" lang="en-US" altLang="zh-CN" sz="2600" dirty="0"/>
              <a:t>Command</a:t>
            </a:r>
            <a:r>
              <a:rPr kumimoji="1" lang="zh-CN" altLang="en-US" sz="2600" dirty="0"/>
              <a:t>）模式</a:t>
            </a:r>
            <a:endParaRPr kumimoji="1" lang="en-US" altLang="zh-CN" sz="2600" dirty="0"/>
          </a:p>
          <a:p>
            <a:pPr lvl="1"/>
            <a:r>
              <a:rPr kumimoji="1" lang="zh-CN" altLang="en-US" sz="2600" dirty="0"/>
              <a:t>迭代器（</a:t>
            </a:r>
            <a:r>
              <a:rPr kumimoji="1" lang="en-US" altLang="zh-CN" sz="2600" dirty="0"/>
              <a:t>Iterator</a:t>
            </a:r>
            <a:r>
              <a:rPr kumimoji="1" lang="zh-CN" altLang="en-US" sz="2600" dirty="0"/>
              <a:t>）模式</a:t>
            </a:r>
            <a:endParaRPr kumimoji="1" lang="en-US" altLang="zh-CN" sz="2600" dirty="0"/>
          </a:p>
          <a:p>
            <a:pPr lvl="1"/>
            <a:r>
              <a:rPr kumimoji="1" lang="zh-CN" altLang="en-US" sz="2600" dirty="0"/>
              <a:t>中介者（</a:t>
            </a:r>
            <a:r>
              <a:rPr kumimoji="1" lang="en-US" altLang="zh-CN" sz="2600" dirty="0"/>
              <a:t>Mediator</a:t>
            </a:r>
            <a:r>
              <a:rPr kumimoji="1" lang="zh-CN" altLang="en-US" sz="2600" dirty="0"/>
              <a:t>）模式</a:t>
            </a:r>
            <a:endParaRPr kumimoji="1" lang="en-US" altLang="zh-CN" sz="2600" dirty="0"/>
          </a:p>
          <a:p>
            <a:pPr lvl="1"/>
            <a:r>
              <a:rPr kumimoji="1" lang="zh-CN" altLang="en-US" sz="2600" dirty="0"/>
              <a:t>备忘录（</a:t>
            </a:r>
            <a:r>
              <a:rPr kumimoji="1" lang="en-US" altLang="zh-CN" sz="2600" dirty="0"/>
              <a:t>Memento</a:t>
            </a:r>
            <a:r>
              <a:rPr kumimoji="1" lang="zh-CN" altLang="en-US" sz="2600" dirty="0"/>
              <a:t>）模式</a:t>
            </a:r>
            <a:endParaRPr kumimoji="1" lang="en-US" altLang="zh-CN" sz="2600" dirty="0"/>
          </a:p>
          <a:p>
            <a:pPr lvl="1"/>
            <a:r>
              <a:rPr kumimoji="1" lang="zh-CN" altLang="en-US" sz="2600" dirty="0"/>
              <a:t>观察者（</a:t>
            </a:r>
            <a:r>
              <a:rPr kumimoji="1" lang="en-US" altLang="zh-CN" sz="2600" dirty="0"/>
              <a:t>Observer</a:t>
            </a:r>
            <a:r>
              <a:rPr kumimoji="1" lang="zh-CN" altLang="en-US" sz="2600" dirty="0"/>
              <a:t>）模式</a:t>
            </a:r>
            <a:endParaRPr kumimoji="1" lang="en-US" altLang="zh-CN" sz="2600" dirty="0"/>
          </a:p>
          <a:p>
            <a:pPr lvl="1"/>
            <a:r>
              <a:rPr kumimoji="1" lang="zh-CN" altLang="en-US" sz="2600" dirty="0"/>
              <a:t>状态（</a:t>
            </a:r>
            <a:r>
              <a:rPr kumimoji="1" lang="en-US" altLang="zh-CN" sz="2600" dirty="0"/>
              <a:t>State</a:t>
            </a:r>
            <a:r>
              <a:rPr kumimoji="1" lang="zh-CN" altLang="en-US" sz="2600" dirty="0"/>
              <a:t>）模式</a:t>
            </a:r>
            <a:endParaRPr kumimoji="1" lang="en-US" altLang="zh-CN" sz="2600" dirty="0"/>
          </a:p>
          <a:p>
            <a:pPr lvl="1"/>
            <a:r>
              <a:rPr kumimoji="1" lang="zh-CN" altLang="en-US" sz="2600" dirty="0"/>
              <a:t>策略（</a:t>
            </a:r>
            <a:r>
              <a:rPr kumimoji="1" lang="en-US" altLang="zh-CN" sz="2600" dirty="0"/>
              <a:t>Strategy</a:t>
            </a:r>
            <a:r>
              <a:rPr kumimoji="1" lang="zh-CN" altLang="en-US" sz="2600" dirty="0"/>
              <a:t>）模式</a:t>
            </a:r>
            <a:endParaRPr kumimoji="1" lang="en-US" altLang="zh-CN" sz="2600" dirty="0"/>
          </a:p>
          <a:p>
            <a:pPr lvl="1"/>
            <a:r>
              <a:rPr kumimoji="1" lang="zh-CN" altLang="en-US" sz="2600" dirty="0"/>
              <a:t>访问者（</a:t>
            </a:r>
            <a:r>
              <a:rPr kumimoji="1" lang="en-US" altLang="zh-CN" sz="2600" dirty="0"/>
              <a:t>Visitor</a:t>
            </a:r>
            <a:r>
              <a:rPr kumimoji="1" lang="zh-CN" altLang="en-US" sz="2600" dirty="0"/>
              <a:t>）模式</a:t>
            </a:r>
          </a:p>
        </p:txBody>
      </p:sp>
    </p:spTree>
    <p:extLst>
      <p:ext uri="{BB962C8B-B14F-4D97-AF65-F5344CB8AC3E}">
        <p14:creationId xmlns:p14="http://schemas.microsoft.com/office/powerpoint/2010/main" val="7878783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基于类的</a:t>
            </a:r>
            <a:r>
              <a:rPr lang="en-US" altLang="zh-CN"/>
              <a:t>Adapter</a:t>
            </a:r>
            <a:r>
              <a:rPr lang="zh-CN" altLang="en-US"/>
              <a:t>模式</a:t>
            </a:r>
          </a:p>
        </p:txBody>
      </p:sp>
      <p:sp>
        <p:nvSpPr>
          <p:cNvPr id="15363" name="Rectangle 3"/>
          <p:cNvSpPr>
            <a:spLocks noGrp="1" noChangeArrowheads="1"/>
          </p:cNvSpPr>
          <p:nvPr>
            <p:ph type="body" idx="1"/>
          </p:nvPr>
        </p:nvSpPr>
        <p:spPr/>
        <p:txBody>
          <a:bodyPr/>
          <a:lstStyle/>
          <a:p>
            <a:endParaRPr lang="zh-CN" altLang="zh-CN"/>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81201"/>
            <a:ext cx="79248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018550"/>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nchor="ctr"/>
          <a:lstStyle/>
          <a:p>
            <a:r>
              <a:rPr lang="zh-CN" altLang="en-US"/>
              <a:t>基于对象的</a:t>
            </a:r>
            <a:r>
              <a:rPr lang="en-US" altLang="zh-CN"/>
              <a:t>Adapter</a:t>
            </a:r>
            <a:r>
              <a:rPr lang="zh-CN" altLang="en-US"/>
              <a:t>模式</a:t>
            </a:r>
          </a:p>
        </p:txBody>
      </p:sp>
      <p:sp>
        <p:nvSpPr>
          <p:cNvPr id="20483" name="Rectangle 3"/>
          <p:cNvSpPr>
            <a:spLocks noGrp="1" noChangeArrowheads="1"/>
          </p:cNvSpPr>
          <p:nvPr>
            <p:ph type="body" idx="4294967295"/>
          </p:nvPr>
        </p:nvSpPr>
        <p:spPr/>
        <p:txBody>
          <a:bodyPr/>
          <a:lstStyle/>
          <a:p>
            <a:r>
              <a:rPr lang="zh-CN" altLang="en-US" sz="2800"/>
              <a:t>基于对象的</a:t>
            </a:r>
            <a:r>
              <a:rPr lang="en-US" altLang="zh-CN" sz="2800"/>
              <a:t>Adapter</a:t>
            </a:r>
            <a:r>
              <a:rPr lang="zh-CN" altLang="en-US" sz="2800"/>
              <a:t>模式的一般结构如下：</a:t>
            </a:r>
            <a:r>
              <a:rPr lang="en-US" altLang="zh-CN" sz="2800"/>
              <a:t>Adaptee</a:t>
            </a:r>
            <a:r>
              <a:rPr lang="zh-CN" altLang="en-US" sz="2800"/>
              <a:t>类对象为</a:t>
            </a:r>
            <a:r>
              <a:rPr lang="en-US" altLang="zh-CN" sz="2800"/>
              <a:t>Adapter</a:t>
            </a:r>
            <a:r>
              <a:rPr lang="zh-CN" altLang="en-US" sz="2800"/>
              <a:t>所依赖，适配目标（接口）是</a:t>
            </a:r>
            <a:r>
              <a:rPr lang="en-US" altLang="zh-CN" sz="2800"/>
              <a:t>Adapter</a:t>
            </a:r>
            <a:r>
              <a:rPr lang="zh-CN" altLang="en-US" sz="2800"/>
              <a:t>的父类；</a:t>
            </a:r>
          </a:p>
          <a:p>
            <a:r>
              <a:rPr lang="zh-CN" altLang="en-US" sz="2800"/>
              <a:t>基于对象的</a:t>
            </a:r>
            <a:r>
              <a:rPr lang="en-US" altLang="zh-CN" sz="2800"/>
              <a:t>Adapter</a:t>
            </a:r>
            <a:r>
              <a:rPr lang="zh-CN" altLang="en-US" sz="2800"/>
              <a:t>模式比较适合应用于</a:t>
            </a:r>
            <a:r>
              <a:rPr lang="en-US" altLang="zh-CN" sz="2800"/>
              <a:t>Adapter</a:t>
            </a:r>
            <a:r>
              <a:rPr lang="zh-CN" altLang="en-US" sz="2800"/>
              <a:t>想为</a:t>
            </a:r>
            <a:r>
              <a:rPr lang="en-US" altLang="zh-CN" sz="2800"/>
              <a:t>Adaptee</a:t>
            </a:r>
            <a:r>
              <a:rPr lang="zh-CN" altLang="en-US" sz="2800">
                <a:solidFill>
                  <a:schemeClr val="hlink"/>
                </a:solidFill>
              </a:rPr>
              <a:t>添加新的方法的情况</a:t>
            </a:r>
            <a:r>
              <a:rPr lang="zh-CN" altLang="en-US" sz="2800"/>
              <a:t>。但在</a:t>
            </a:r>
            <a:r>
              <a:rPr lang="en-US" altLang="zh-CN" sz="2800"/>
              <a:t>Adaptee</a:t>
            </a:r>
            <a:r>
              <a:rPr lang="zh-CN" altLang="en-US" sz="2800"/>
              <a:t>类的方法与</a:t>
            </a:r>
            <a:r>
              <a:rPr lang="en-US" altLang="zh-CN" sz="2800"/>
              <a:t>Adapter</a:t>
            </a:r>
            <a:r>
              <a:rPr lang="zh-CN" altLang="en-US" sz="2800"/>
              <a:t>类的</a:t>
            </a:r>
            <a:r>
              <a:rPr lang="zh-CN" altLang="en-US" sz="2800">
                <a:solidFill>
                  <a:schemeClr val="hlink"/>
                </a:solidFill>
              </a:rPr>
              <a:t>方法不同名而实现相同功能</a:t>
            </a:r>
            <a:r>
              <a:rPr lang="zh-CN" altLang="en-US" sz="2800"/>
              <a:t>的情况下，我们一般也使用基于对象的</a:t>
            </a:r>
            <a:r>
              <a:rPr lang="en-US" altLang="zh-CN" sz="2800"/>
              <a:t>Adapter</a:t>
            </a:r>
            <a:r>
              <a:rPr lang="zh-CN" altLang="en-US" sz="2800"/>
              <a:t>模式， </a:t>
            </a:r>
          </a:p>
        </p:txBody>
      </p:sp>
    </p:spTree>
    <p:extLst>
      <p:ext uri="{BB962C8B-B14F-4D97-AF65-F5344CB8AC3E}">
        <p14:creationId xmlns:p14="http://schemas.microsoft.com/office/powerpoint/2010/main" val="2933406486"/>
      </p:ext>
    </p:extLst>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基于对象的</a:t>
            </a:r>
            <a:r>
              <a:rPr lang="en-US" altLang="zh-CN"/>
              <a:t>Adapter</a:t>
            </a:r>
            <a:r>
              <a:rPr lang="zh-CN" altLang="en-US"/>
              <a:t>模式</a:t>
            </a:r>
          </a:p>
        </p:txBody>
      </p:sp>
      <p:sp>
        <p:nvSpPr>
          <p:cNvPr id="16387" name="Rectangle 3"/>
          <p:cNvSpPr>
            <a:spLocks noGrp="1" noChangeArrowheads="1"/>
          </p:cNvSpPr>
          <p:nvPr>
            <p:ph type="body" idx="1"/>
          </p:nvPr>
        </p:nvSpPr>
        <p:spPr/>
        <p:txBody>
          <a:bodyPr/>
          <a:lstStyle/>
          <a:p>
            <a:endParaRPr lang="zh-CN" altLang="zh-CN"/>
          </a:p>
        </p:txBody>
      </p:sp>
      <p:sp>
        <p:nvSpPr>
          <p:cNvPr id="16389" name="Rectangle 5"/>
          <p:cNvSpPr>
            <a:spLocks noChangeArrowheads="1"/>
          </p:cNvSpPr>
          <p:nvPr/>
        </p:nvSpPr>
        <p:spPr bwMode="auto">
          <a:xfrm>
            <a:off x="1524001" y="18108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388" name="Object 4"/>
          <p:cNvGraphicFramePr>
            <a:graphicFrameLocks noChangeAspect="1"/>
          </p:cNvGraphicFramePr>
          <p:nvPr/>
        </p:nvGraphicFramePr>
        <p:xfrm>
          <a:off x="1752600" y="1905000"/>
          <a:ext cx="8305800" cy="4554538"/>
        </p:xfrm>
        <a:graphic>
          <a:graphicData uri="http://schemas.openxmlformats.org/presentationml/2006/ole">
            <mc:AlternateContent xmlns:mc="http://schemas.openxmlformats.org/markup-compatibility/2006">
              <mc:Choice xmlns:v="urn:schemas-microsoft-com:vml" Requires="v">
                <p:oleObj spid="_x0000_s2052" name="位图图像" r:id="rId3" imgW="5229955" imgH="2866667" progId="Paint.Picture">
                  <p:embed/>
                </p:oleObj>
              </mc:Choice>
              <mc:Fallback>
                <p:oleObj name="位图图像" r:id="rId3" imgW="5229955" imgH="2866667" progId="Paint.Picture">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05000"/>
                        <a:ext cx="8305800" cy="455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8945226"/>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3600"/>
              <a:t>类适配器和对象适配器比较</a:t>
            </a:r>
          </a:p>
        </p:txBody>
      </p:sp>
      <p:sp>
        <p:nvSpPr>
          <p:cNvPr id="22531" name="Rectangle 3"/>
          <p:cNvSpPr>
            <a:spLocks noGrp="1" noChangeArrowheads="1"/>
          </p:cNvSpPr>
          <p:nvPr>
            <p:ph type="body" idx="1"/>
          </p:nvPr>
        </p:nvSpPr>
        <p:spPr/>
        <p:txBody>
          <a:bodyPr/>
          <a:lstStyle/>
          <a:p>
            <a:pPr>
              <a:lnSpc>
                <a:spcPct val="90000"/>
              </a:lnSpc>
            </a:pPr>
            <a:r>
              <a:rPr lang="zh-CN" altLang="en-US" sz="2800"/>
              <a:t>对于类适配器</a:t>
            </a:r>
          </a:p>
          <a:p>
            <a:pPr lvl="1">
              <a:lnSpc>
                <a:spcPct val="90000"/>
              </a:lnSpc>
            </a:pPr>
            <a:r>
              <a:rPr lang="zh-CN" altLang="en-US"/>
              <a:t>用一个具体的</a:t>
            </a:r>
            <a:r>
              <a:rPr lang="en-US" altLang="zh-CN"/>
              <a:t>Adapter</a:t>
            </a:r>
            <a:r>
              <a:rPr lang="zh-CN" altLang="en-US"/>
              <a:t>类对</a:t>
            </a:r>
            <a:r>
              <a:rPr lang="en-US" altLang="zh-CN"/>
              <a:t>Adaptee</a:t>
            </a:r>
            <a:r>
              <a:rPr lang="zh-CN" altLang="en-US"/>
              <a:t>和</a:t>
            </a:r>
            <a:r>
              <a:rPr lang="en-US" altLang="zh-CN"/>
              <a:t>Target</a:t>
            </a:r>
            <a:r>
              <a:rPr lang="zh-CN" altLang="en-US"/>
              <a:t>进行匹配。结果是当我们想要</a:t>
            </a:r>
            <a:r>
              <a:rPr lang="zh-CN" altLang="en-US">
                <a:solidFill>
                  <a:schemeClr val="hlink"/>
                </a:solidFill>
              </a:rPr>
              <a:t>匹配一个类以及所有它的子类时，类</a:t>
            </a:r>
            <a:r>
              <a:rPr lang="en-US" altLang="zh-CN">
                <a:solidFill>
                  <a:schemeClr val="hlink"/>
                </a:solidFill>
              </a:rPr>
              <a:t>Adapter</a:t>
            </a:r>
            <a:r>
              <a:rPr lang="zh-CN" altLang="en-US">
                <a:solidFill>
                  <a:schemeClr val="hlink"/>
                </a:solidFill>
              </a:rPr>
              <a:t>将不能胜任工作</a:t>
            </a:r>
            <a:r>
              <a:rPr lang="zh-CN" altLang="en-US"/>
              <a:t>。</a:t>
            </a:r>
          </a:p>
          <a:p>
            <a:pPr lvl="1">
              <a:lnSpc>
                <a:spcPct val="90000"/>
              </a:lnSpc>
            </a:pPr>
            <a:r>
              <a:rPr lang="zh-CN" altLang="en-US"/>
              <a:t>使得</a:t>
            </a:r>
            <a:r>
              <a:rPr lang="en-US" altLang="zh-CN"/>
              <a:t>Adapter</a:t>
            </a:r>
            <a:r>
              <a:rPr lang="zh-CN" altLang="en-US">
                <a:solidFill>
                  <a:schemeClr val="hlink"/>
                </a:solidFill>
              </a:rPr>
              <a:t>可以重定义</a:t>
            </a:r>
            <a:r>
              <a:rPr lang="en-US" altLang="zh-CN">
                <a:solidFill>
                  <a:schemeClr val="hlink"/>
                </a:solidFill>
              </a:rPr>
              <a:t>Adaptee</a:t>
            </a:r>
            <a:r>
              <a:rPr lang="zh-CN" altLang="en-US">
                <a:solidFill>
                  <a:schemeClr val="hlink"/>
                </a:solidFill>
              </a:rPr>
              <a:t>的部分行为</a:t>
            </a:r>
            <a:r>
              <a:rPr lang="zh-CN" altLang="en-US"/>
              <a:t>，因为</a:t>
            </a:r>
            <a:r>
              <a:rPr lang="en-US" altLang="zh-CN"/>
              <a:t>Adapter</a:t>
            </a:r>
            <a:r>
              <a:rPr lang="zh-CN" altLang="en-US"/>
              <a:t>是</a:t>
            </a:r>
            <a:r>
              <a:rPr lang="en-US" altLang="zh-CN"/>
              <a:t>Adaptee</a:t>
            </a:r>
            <a:r>
              <a:rPr lang="zh-CN" altLang="en-US"/>
              <a:t>的一个子类。</a:t>
            </a:r>
          </a:p>
          <a:p>
            <a:pPr lvl="1">
              <a:lnSpc>
                <a:spcPct val="90000"/>
              </a:lnSpc>
            </a:pPr>
            <a:r>
              <a:rPr lang="zh-CN" altLang="en-US"/>
              <a:t>仅仅引入了一个对象，</a:t>
            </a:r>
            <a:r>
              <a:rPr lang="zh-CN" altLang="en-US">
                <a:solidFill>
                  <a:schemeClr val="hlink"/>
                </a:solidFill>
              </a:rPr>
              <a:t>并不需要额外的对</a:t>
            </a:r>
            <a:r>
              <a:rPr lang="en-US" altLang="zh-CN">
                <a:solidFill>
                  <a:schemeClr val="hlink"/>
                </a:solidFill>
              </a:rPr>
              <a:t>Adaptee</a:t>
            </a:r>
            <a:r>
              <a:rPr lang="zh-CN" altLang="en-US">
                <a:solidFill>
                  <a:schemeClr val="hlink"/>
                </a:solidFill>
              </a:rPr>
              <a:t>的引用</a:t>
            </a:r>
            <a:r>
              <a:rPr lang="zh-CN" altLang="en-US"/>
              <a:t>。</a:t>
            </a:r>
          </a:p>
        </p:txBody>
      </p:sp>
    </p:spTree>
    <p:extLst>
      <p:ext uri="{BB962C8B-B14F-4D97-AF65-F5344CB8AC3E}">
        <p14:creationId xmlns:p14="http://schemas.microsoft.com/office/powerpoint/2010/main" val="3439912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3600"/>
              <a:t>类适配器和对象适配器比较</a:t>
            </a:r>
          </a:p>
        </p:txBody>
      </p:sp>
      <p:sp>
        <p:nvSpPr>
          <p:cNvPr id="23555" name="Rectangle 3"/>
          <p:cNvSpPr>
            <a:spLocks noGrp="1" noChangeArrowheads="1"/>
          </p:cNvSpPr>
          <p:nvPr>
            <p:ph type="body" idx="1"/>
          </p:nvPr>
        </p:nvSpPr>
        <p:spPr/>
        <p:txBody>
          <a:bodyPr/>
          <a:lstStyle/>
          <a:p>
            <a:r>
              <a:rPr lang="zh-CN" altLang="en-US" sz="2800"/>
              <a:t>对于对象适配器</a:t>
            </a:r>
          </a:p>
          <a:p>
            <a:pPr lvl="1"/>
            <a:r>
              <a:rPr lang="zh-CN" altLang="en-US"/>
              <a:t>允许一个</a:t>
            </a:r>
            <a:r>
              <a:rPr lang="en-US" altLang="zh-CN"/>
              <a:t>Adapter</a:t>
            </a:r>
            <a:r>
              <a:rPr lang="zh-CN" altLang="en-US"/>
              <a:t>与多个</a:t>
            </a:r>
            <a:r>
              <a:rPr lang="en-US" altLang="zh-CN"/>
              <a:t>Adaptee</a:t>
            </a:r>
            <a:r>
              <a:rPr lang="en-US" altLang="zh-CN">
                <a:latin typeface="Arial" panose="020B0604020202020204" pitchFamily="34" charset="0"/>
              </a:rPr>
              <a:t>—</a:t>
            </a:r>
            <a:r>
              <a:rPr lang="zh-CN" altLang="en-US"/>
              <a:t>即</a:t>
            </a:r>
            <a:r>
              <a:rPr lang="en-US" altLang="zh-CN"/>
              <a:t>Adaptee</a:t>
            </a:r>
            <a:r>
              <a:rPr lang="zh-CN" altLang="en-US">
                <a:solidFill>
                  <a:schemeClr val="hlink"/>
                </a:solidFill>
              </a:rPr>
              <a:t>本身以及它的所有子类（如果有子类的话）同时工作</a:t>
            </a:r>
            <a:r>
              <a:rPr lang="zh-CN" altLang="en-US"/>
              <a:t>。</a:t>
            </a:r>
            <a:r>
              <a:rPr lang="en-US" altLang="zh-CN"/>
              <a:t>Adapter</a:t>
            </a:r>
            <a:r>
              <a:rPr lang="zh-CN" altLang="en-US"/>
              <a:t>也可以一次给所有的</a:t>
            </a:r>
            <a:r>
              <a:rPr lang="en-US" altLang="zh-CN"/>
              <a:t>Adaptee</a:t>
            </a:r>
            <a:r>
              <a:rPr lang="zh-CN" altLang="en-US"/>
              <a:t>添加功能。</a:t>
            </a:r>
          </a:p>
          <a:p>
            <a:pPr lvl="1"/>
            <a:r>
              <a:rPr lang="zh-CN" altLang="en-US"/>
              <a:t>使得</a:t>
            </a:r>
            <a:r>
              <a:rPr lang="zh-CN" altLang="en-US">
                <a:solidFill>
                  <a:schemeClr val="hlink"/>
                </a:solidFill>
              </a:rPr>
              <a:t>重定义</a:t>
            </a:r>
            <a:r>
              <a:rPr lang="en-US" altLang="zh-CN">
                <a:solidFill>
                  <a:schemeClr val="hlink"/>
                </a:solidFill>
              </a:rPr>
              <a:t>Adaptee</a:t>
            </a:r>
            <a:r>
              <a:rPr lang="zh-CN" altLang="en-US">
                <a:solidFill>
                  <a:schemeClr val="hlink"/>
                </a:solidFill>
              </a:rPr>
              <a:t>的行为比较困难</a:t>
            </a:r>
            <a:r>
              <a:rPr lang="zh-CN" altLang="en-US"/>
              <a:t>。这就需要生成</a:t>
            </a:r>
            <a:r>
              <a:rPr lang="en-US" altLang="zh-CN"/>
              <a:t>Adaptee</a:t>
            </a:r>
            <a:r>
              <a:rPr lang="zh-CN" altLang="en-US"/>
              <a:t>的子类并且使得</a:t>
            </a:r>
            <a:r>
              <a:rPr lang="en-US" altLang="zh-CN"/>
              <a:t>Adapter</a:t>
            </a:r>
            <a:r>
              <a:rPr lang="zh-CN" altLang="en-US"/>
              <a:t>引用这个子类而不是引用</a:t>
            </a:r>
            <a:r>
              <a:rPr lang="en-US" altLang="zh-CN"/>
              <a:t>Adaptee</a:t>
            </a:r>
            <a:r>
              <a:rPr lang="zh-CN" altLang="en-US"/>
              <a:t>本身。</a:t>
            </a:r>
          </a:p>
        </p:txBody>
      </p:sp>
    </p:spTree>
    <p:extLst>
      <p:ext uri="{BB962C8B-B14F-4D97-AF65-F5344CB8AC3E}">
        <p14:creationId xmlns:p14="http://schemas.microsoft.com/office/powerpoint/2010/main" val="5313701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适配器模式示例</a:t>
            </a:r>
          </a:p>
        </p:txBody>
      </p:sp>
      <p:sp>
        <p:nvSpPr>
          <p:cNvPr id="24579" name="Rectangle 3"/>
          <p:cNvSpPr>
            <a:spLocks noGrp="1" noChangeArrowheads="1"/>
          </p:cNvSpPr>
          <p:nvPr>
            <p:ph type="body" idx="1"/>
          </p:nvPr>
        </p:nvSpPr>
        <p:spPr/>
        <p:txBody>
          <a:bodyPr/>
          <a:lstStyle/>
          <a:p>
            <a:pPr>
              <a:buFont typeface="Wingdings" panose="05000000000000000000" pitchFamily="2" charset="2"/>
              <a:buNone/>
            </a:pPr>
            <a:r>
              <a:rPr lang="en-US" altLang="zh-CN" sz="2400"/>
              <a:t>1</a:t>
            </a:r>
            <a:r>
              <a:rPr lang="zh-CN" altLang="en-US" sz="2400"/>
              <a:t>．目标（</a:t>
            </a:r>
            <a:r>
              <a:rPr lang="en-US" altLang="zh-CN" sz="2400"/>
              <a:t>Target</a:t>
            </a:r>
            <a:r>
              <a:rPr lang="zh-CN" altLang="en-US" sz="2400"/>
              <a:t>） </a:t>
            </a:r>
            <a:r>
              <a:rPr lang="en-US" altLang="zh-CN" sz="2400"/>
              <a:t>: ThreeElectricOutlet.java </a:t>
            </a:r>
          </a:p>
          <a:p>
            <a:pPr>
              <a:buFont typeface="Wingdings" panose="05000000000000000000" pitchFamily="2" charset="2"/>
              <a:buNone/>
            </a:pPr>
            <a:r>
              <a:rPr lang="en-US" altLang="zh-CN" sz="2400"/>
              <a:t>public interface ThreeElectricOutlet{</a:t>
            </a:r>
          </a:p>
          <a:p>
            <a:pPr>
              <a:buFont typeface="Wingdings" panose="05000000000000000000" pitchFamily="2" charset="2"/>
              <a:buNone/>
            </a:pPr>
            <a:r>
              <a:rPr lang="en-US" altLang="zh-CN" sz="2400"/>
              <a:t>    public abstract void connectElectricCurrent(); </a:t>
            </a:r>
          </a:p>
          <a:p>
            <a:pPr>
              <a:buFont typeface="Wingdings" panose="05000000000000000000" pitchFamily="2" charset="2"/>
              <a:buNone/>
            </a:pPr>
            <a:r>
              <a:rPr lang="en-US" altLang="zh-CN" sz="2400"/>
              <a:t>}</a:t>
            </a:r>
          </a:p>
          <a:p>
            <a:pPr>
              <a:buFont typeface="Wingdings" panose="05000000000000000000" pitchFamily="2" charset="2"/>
              <a:buNone/>
            </a:pPr>
            <a:r>
              <a:rPr lang="en-US" altLang="zh-CN" sz="2400"/>
              <a:t>2</a:t>
            </a:r>
            <a:r>
              <a:rPr lang="zh-CN" altLang="en-US" sz="2400"/>
              <a:t>．被适配者（</a:t>
            </a:r>
            <a:r>
              <a:rPr lang="en-US" altLang="zh-CN" sz="2400"/>
              <a:t>Adaptee</a:t>
            </a:r>
            <a:r>
              <a:rPr lang="zh-CN" altLang="en-US" sz="2400"/>
              <a:t>）</a:t>
            </a:r>
            <a:r>
              <a:rPr lang="en-US" altLang="zh-CN" sz="2400"/>
              <a:t>:TwoElectricOutlet.java </a:t>
            </a:r>
          </a:p>
          <a:p>
            <a:pPr>
              <a:buFont typeface="Wingdings" panose="05000000000000000000" pitchFamily="2" charset="2"/>
              <a:buNone/>
            </a:pPr>
            <a:r>
              <a:rPr lang="en-US" altLang="zh-CN" sz="2400"/>
              <a:t>public interface TwoElectricOutlet{</a:t>
            </a:r>
          </a:p>
          <a:p>
            <a:pPr>
              <a:buFont typeface="Wingdings" panose="05000000000000000000" pitchFamily="2" charset="2"/>
              <a:buNone/>
            </a:pPr>
            <a:r>
              <a:rPr lang="en-US" altLang="zh-CN" sz="2400"/>
              <a:t>    public abstract void connectElectricCurrent(); </a:t>
            </a:r>
          </a:p>
          <a:p>
            <a:pPr>
              <a:buFont typeface="Wingdings" panose="05000000000000000000" pitchFamily="2" charset="2"/>
              <a:buNone/>
            </a:pPr>
            <a:r>
              <a:rPr lang="en-US" altLang="zh-CN" sz="2400"/>
              <a:t> } </a:t>
            </a:r>
          </a:p>
          <a:p>
            <a:endParaRPr lang="en-US" altLang="zh-CN" sz="2400"/>
          </a:p>
        </p:txBody>
      </p:sp>
    </p:spTree>
    <p:extLst>
      <p:ext uri="{BB962C8B-B14F-4D97-AF65-F5344CB8AC3E}">
        <p14:creationId xmlns:p14="http://schemas.microsoft.com/office/powerpoint/2010/main" val="8806829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适配器模式示例</a:t>
            </a:r>
          </a:p>
        </p:txBody>
      </p:sp>
      <p:sp>
        <p:nvSpPr>
          <p:cNvPr id="31747" name="Rectangle 3"/>
          <p:cNvSpPr>
            <a:spLocks noGrp="1" noChangeArrowheads="1"/>
          </p:cNvSpPr>
          <p:nvPr>
            <p:ph type="body" idx="1"/>
          </p:nvPr>
        </p:nvSpPr>
        <p:spPr/>
        <p:txBody>
          <a:bodyPr>
            <a:normAutofit fontScale="85000" lnSpcReduction="20000"/>
          </a:bodyPr>
          <a:lstStyle/>
          <a:p>
            <a:pPr>
              <a:lnSpc>
                <a:spcPct val="80000"/>
              </a:lnSpc>
              <a:buFont typeface="Wingdings" panose="05000000000000000000" pitchFamily="2" charset="2"/>
              <a:buNone/>
            </a:pPr>
            <a:r>
              <a:rPr lang="en-US" altLang="zh-CN" sz="2400"/>
              <a:t>3</a:t>
            </a:r>
            <a:r>
              <a:rPr lang="zh-CN" altLang="en-US" sz="2400"/>
              <a:t>．适配器（</a:t>
            </a:r>
            <a:r>
              <a:rPr lang="en-US" altLang="zh-CN" sz="2400"/>
              <a:t>Adapter</a:t>
            </a:r>
            <a:r>
              <a:rPr lang="zh-CN" altLang="en-US" sz="2400"/>
              <a:t>） </a:t>
            </a:r>
            <a:r>
              <a:rPr lang="en-US" altLang="zh-CN" sz="2400"/>
              <a:t>TreeElectricAdapter.java </a:t>
            </a:r>
          </a:p>
          <a:p>
            <a:pPr>
              <a:lnSpc>
                <a:spcPct val="80000"/>
              </a:lnSpc>
              <a:buFont typeface="Wingdings" panose="05000000000000000000" pitchFamily="2" charset="2"/>
              <a:buNone/>
            </a:pPr>
            <a:r>
              <a:rPr lang="en-US" altLang="zh-CN" sz="2400"/>
              <a:t>public class TreeElectricAdapter implements ThreeElectricOutlet{</a:t>
            </a:r>
          </a:p>
          <a:p>
            <a:pPr>
              <a:lnSpc>
                <a:spcPct val="80000"/>
              </a:lnSpc>
              <a:buFont typeface="Wingdings" panose="05000000000000000000" pitchFamily="2" charset="2"/>
              <a:buNone/>
            </a:pPr>
            <a:r>
              <a:rPr lang="en-US" altLang="zh-CN" sz="2400">
                <a:solidFill>
                  <a:schemeClr val="hlink"/>
                </a:solidFill>
              </a:rPr>
              <a:t>//</a:t>
            </a:r>
            <a:r>
              <a:rPr lang="zh-CN" altLang="en-US" sz="2400">
                <a:solidFill>
                  <a:schemeClr val="hlink"/>
                </a:solidFill>
              </a:rPr>
              <a:t>对被适配者（</a:t>
            </a:r>
            <a:r>
              <a:rPr lang="en-US" altLang="zh-CN" sz="2400">
                <a:solidFill>
                  <a:schemeClr val="hlink"/>
                </a:solidFill>
              </a:rPr>
              <a:t>Adaptee</a:t>
            </a:r>
            <a:r>
              <a:rPr lang="zh-CN" altLang="en-US" sz="2400">
                <a:solidFill>
                  <a:schemeClr val="hlink"/>
                </a:solidFill>
              </a:rPr>
              <a:t>）的引用（实际上是一种包装）</a:t>
            </a:r>
          </a:p>
          <a:p>
            <a:pPr>
              <a:lnSpc>
                <a:spcPct val="80000"/>
              </a:lnSpc>
              <a:buFont typeface="Wingdings" panose="05000000000000000000" pitchFamily="2" charset="2"/>
              <a:buNone/>
            </a:pPr>
            <a:r>
              <a:rPr lang="zh-CN" altLang="en-US" sz="2400"/>
              <a:t>   </a:t>
            </a:r>
            <a:r>
              <a:rPr lang="en-US" altLang="zh-CN" sz="2400">
                <a:solidFill>
                  <a:schemeClr val="hlink"/>
                </a:solidFill>
              </a:rPr>
              <a:t>TwoElectricOutlet outlet;</a:t>
            </a:r>
          </a:p>
          <a:p>
            <a:pPr>
              <a:lnSpc>
                <a:spcPct val="80000"/>
              </a:lnSpc>
              <a:buFont typeface="Wingdings" panose="05000000000000000000" pitchFamily="2" charset="2"/>
              <a:buNone/>
            </a:pPr>
            <a:r>
              <a:rPr lang="en-US" altLang="zh-CN" sz="2400">
                <a:solidFill>
                  <a:schemeClr val="hlink"/>
                </a:solidFill>
              </a:rPr>
              <a:t>    </a:t>
            </a:r>
            <a:r>
              <a:rPr lang="en-US" altLang="zh-CN" sz="2400"/>
              <a:t>TreeElectricAdapter(TwoElectricOutlet outlet){</a:t>
            </a:r>
          </a:p>
          <a:p>
            <a:pPr>
              <a:lnSpc>
                <a:spcPct val="80000"/>
              </a:lnSpc>
              <a:buFont typeface="Wingdings" panose="05000000000000000000" pitchFamily="2" charset="2"/>
              <a:buNone/>
            </a:pPr>
            <a:r>
              <a:rPr lang="en-US" altLang="zh-CN" sz="2400"/>
              <a:t>       this.outlet=outlet;</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   public void connectElectricCurrent(){</a:t>
            </a:r>
          </a:p>
          <a:p>
            <a:pPr>
              <a:lnSpc>
                <a:spcPct val="80000"/>
              </a:lnSpc>
              <a:buFont typeface="Wingdings" panose="05000000000000000000" pitchFamily="2" charset="2"/>
              <a:buNone/>
            </a:pPr>
            <a:r>
              <a:rPr lang="en-US" altLang="zh-CN" sz="2400"/>
              <a:t>       </a:t>
            </a:r>
            <a:r>
              <a:rPr lang="en-US" altLang="zh-CN" sz="2400">
                <a:solidFill>
                  <a:schemeClr val="hlink"/>
                </a:solidFill>
              </a:rPr>
              <a:t>outlet.connectElectricCurrent();</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a:t>
            </a:r>
          </a:p>
        </p:txBody>
      </p:sp>
    </p:spTree>
    <p:extLst>
      <p:ext uri="{BB962C8B-B14F-4D97-AF65-F5344CB8AC3E}">
        <p14:creationId xmlns:p14="http://schemas.microsoft.com/office/powerpoint/2010/main" val="40664087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适配器模式示例</a:t>
            </a:r>
          </a:p>
        </p:txBody>
      </p:sp>
      <p:sp>
        <p:nvSpPr>
          <p:cNvPr id="33795" name="Rectangle 3"/>
          <p:cNvSpPr>
            <a:spLocks noGrp="1" noChangeArrowheads="1"/>
          </p:cNvSpPr>
          <p:nvPr>
            <p:ph type="body" idx="1"/>
          </p:nvPr>
        </p:nvSpPr>
        <p:spPr>
          <a:xfrm>
            <a:off x="2706688" y="2017714"/>
            <a:ext cx="7772400" cy="4535487"/>
          </a:xfrm>
        </p:spPr>
        <p:txBody>
          <a:bodyPr>
            <a:normAutofit fontScale="62500" lnSpcReduction="20000"/>
          </a:bodyPr>
          <a:lstStyle/>
          <a:p>
            <a:pPr>
              <a:lnSpc>
                <a:spcPct val="80000"/>
              </a:lnSpc>
              <a:buFont typeface="Wingdings" panose="05000000000000000000" pitchFamily="2" charset="2"/>
              <a:buNone/>
            </a:pPr>
            <a:r>
              <a:rPr kumimoji="1" lang="en-US" altLang="zh-CN" sz="1800" b="1"/>
              <a:t>4</a:t>
            </a:r>
            <a:r>
              <a:rPr kumimoji="1" lang="zh-CN" altLang="en-US" sz="1800" b="1"/>
              <a:t>．应用 </a:t>
            </a:r>
            <a:r>
              <a:rPr kumimoji="1" lang="en-US" altLang="zh-CN" sz="1800" b="1">
                <a:solidFill>
                  <a:srgbClr val="FF0000"/>
                </a:solidFill>
              </a:rPr>
              <a:t>Application.java_2</a:t>
            </a:r>
          </a:p>
          <a:p>
            <a:pPr>
              <a:lnSpc>
                <a:spcPct val="80000"/>
              </a:lnSpc>
              <a:buFont typeface="Wingdings" panose="05000000000000000000" pitchFamily="2" charset="2"/>
              <a:buNone/>
            </a:pPr>
            <a:r>
              <a:rPr kumimoji="1" lang="en-US" altLang="zh-CN" sz="1800" b="1"/>
              <a:t>//Wash</a:t>
            </a:r>
            <a:r>
              <a:rPr kumimoji="1" lang="zh-CN" altLang="en-US" sz="1800" b="1"/>
              <a:t>类实现了</a:t>
            </a:r>
            <a:r>
              <a:rPr kumimoji="1" lang="en-US" altLang="zh-CN" sz="1800" b="1"/>
              <a:t>ThreeElectricOutlet</a:t>
            </a:r>
            <a:r>
              <a:rPr kumimoji="1" lang="zh-CN" altLang="en-US" sz="1800" b="1"/>
              <a:t>接口</a:t>
            </a:r>
            <a:endParaRPr kumimoji="1" lang="zh-CN" altLang="en-US" sz="1800" b="1">
              <a:solidFill>
                <a:srgbClr val="FF0000"/>
              </a:solidFill>
            </a:endParaRPr>
          </a:p>
          <a:p>
            <a:pPr>
              <a:lnSpc>
                <a:spcPct val="80000"/>
              </a:lnSpc>
              <a:buFont typeface="Wingdings" panose="05000000000000000000" pitchFamily="2" charset="2"/>
              <a:buNone/>
            </a:pPr>
            <a:r>
              <a:rPr kumimoji="1" lang="zh-CN" altLang="en-US" sz="1800" b="1"/>
              <a:t> </a:t>
            </a:r>
            <a:r>
              <a:rPr kumimoji="1" lang="en-US" altLang="zh-CN" sz="1800" b="1"/>
              <a:t>class Wash implements ThreeElectricOutlet{String name;</a:t>
            </a:r>
          </a:p>
          <a:p>
            <a:pPr>
              <a:lnSpc>
                <a:spcPct val="80000"/>
              </a:lnSpc>
              <a:buFont typeface="Wingdings" panose="05000000000000000000" pitchFamily="2" charset="2"/>
              <a:buNone/>
            </a:pPr>
            <a:r>
              <a:rPr kumimoji="1" lang="en-US" altLang="zh-CN" sz="1800" b="1"/>
              <a:t>    Wash(){</a:t>
            </a:r>
          </a:p>
          <a:p>
            <a:pPr>
              <a:lnSpc>
                <a:spcPct val="80000"/>
              </a:lnSpc>
              <a:buFont typeface="Wingdings" panose="05000000000000000000" pitchFamily="2" charset="2"/>
              <a:buNone/>
            </a:pPr>
            <a:r>
              <a:rPr kumimoji="1" lang="en-US" altLang="zh-CN" sz="1800" b="1"/>
              <a:t>       name="</a:t>
            </a:r>
            <a:r>
              <a:rPr kumimoji="1" lang="zh-CN" altLang="en-US" sz="1800" b="1"/>
              <a:t>黄河洗衣机</a:t>
            </a:r>
            <a:r>
              <a:rPr kumimoji="1" lang="en-US" altLang="zh-CN" sz="1800" b="1"/>
              <a:t>";</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    Wash(String s){</a:t>
            </a:r>
          </a:p>
          <a:p>
            <a:pPr>
              <a:lnSpc>
                <a:spcPct val="80000"/>
              </a:lnSpc>
              <a:buFont typeface="Wingdings" panose="05000000000000000000" pitchFamily="2" charset="2"/>
              <a:buNone/>
            </a:pPr>
            <a:r>
              <a:rPr kumimoji="1" lang="en-US" altLang="zh-CN" sz="1800" b="1"/>
              <a:t>       name=s;</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    public void connectElectricCurrent(){</a:t>
            </a:r>
          </a:p>
          <a:p>
            <a:pPr>
              <a:lnSpc>
                <a:spcPct val="80000"/>
              </a:lnSpc>
              <a:buFont typeface="Wingdings" panose="05000000000000000000" pitchFamily="2" charset="2"/>
              <a:buNone/>
            </a:pPr>
            <a:r>
              <a:rPr kumimoji="1" lang="en-US" altLang="zh-CN" sz="1800" b="1"/>
              <a:t>       turnOn();</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    public void turnOn(){</a:t>
            </a:r>
          </a:p>
          <a:p>
            <a:pPr>
              <a:lnSpc>
                <a:spcPct val="80000"/>
              </a:lnSpc>
              <a:buFont typeface="Wingdings" panose="05000000000000000000" pitchFamily="2" charset="2"/>
              <a:buNone/>
            </a:pPr>
            <a:r>
              <a:rPr kumimoji="1" lang="en-US" altLang="zh-CN" sz="1800" b="1"/>
              <a:t>       System.out.println(name+"</a:t>
            </a:r>
            <a:r>
              <a:rPr kumimoji="1" lang="zh-CN" altLang="en-US" sz="1800" b="1"/>
              <a:t>开始洗衣物。</a:t>
            </a:r>
            <a:r>
              <a:rPr kumimoji="1" lang="en-US" altLang="zh-CN" sz="1800" b="1"/>
              <a:t>");</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a:t>
            </a:r>
          </a:p>
          <a:p>
            <a:pPr>
              <a:lnSpc>
                <a:spcPct val="80000"/>
              </a:lnSpc>
            </a:pPr>
            <a:endParaRPr lang="en-US" altLang="zh-CN" sz="1800"/>
          </a:p>
        </p:txBody>
      </p:sp>
    </p:spTree>
    <p:extLst>
      <p:ext uri="{BB962C8B-B14F-4D97-AF65-F5344CB8AC3E}">
        <p14:creationId xmlns:p14="http://schemas.microsoft.com/office/powerpoint/2010/main" val="24861123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适配器模式示例</a:t>
            </a:r>
          </a:p>
        </p:txBody>
      </p:sp>
      <p:sp>
        <p:nvSpPr>
          <p:cNvPr id="32771" name="Rectangle 3"/>
          <p:cNvSpPr>
            <a:spLocks noGrp="1" noChangeArrowheads="1"/>
          </p:cNvSpPr>
          <p:nvPr>
            <p:ph type="body" idx="1"/>
          </p:nvPr>
        </p:nvSpPr>
        <p:spPr>
          <a:xfrm>
            <a:off x="2590800" y="1905000"/>
            <a:ext cx="7772400" cy="4953000"/>
          </a:xfrm>
        </p:spPr>
        <p:txBody>
          <a:bodyPr>
            <a:normAutofit fontScale="62500" lnSpcReduction="20000"/>
          </a:bodyPr>
          <a:lstStyle/>
          <a:p>
            <a:pPr>
              <a:lnSpc>
                <a:spcPct val="80000"/>
              </a:lnSpc>
              <a:buFont typeface="Wingdings" panose="05000000000000000000" pitchFamily="2" charset="2"/>
              <a:buNone/>
            </a:pPr>
            <a:r>
              <a:rPr kumimoji="1" lang="zh-CN" altLang="en-US" sz="1800" b="1"/>
              <a:t>应用 </a:t>
            </a:r>
            <a:r>
              <a:rPr kumimoji="1" lang="en-US" altLang="zh-CN" sz="1800" b="1">
                <a:solidFill>
                  <a:srgbClr val="FF0000"/>
                </a:solidFill>
              </a:rPr>
              <a:t>Application.java_3</a:t>
            </a:r>
          </a:p>
          <a:p>
            <a:pPr>
              <a:lnSpc>
                <a:spcPct val="80000"/>
              </a:lnSpc>
              <a:buFont typeface="Wingdings" panose="05000000000000000000" pitchFamily="2" charset="2"/>
              <a:buNone/>
            </a:pPr>
            <a:r>
              <a:rPr kumimoji="1" lang="en-US" altLang="zh-CN" sz="1800" b="1"/>
              <a:t>//TV</a:t>
            </a:r>
            <a:r>
              <a:rPr kumimoji="1" lang="zh-CN" altLang="en-US" sz="1800" b="1"/>
              <a:t>类实现了</a:t>
            </a:r>
            <a:r>
              <a:rPr kumimoji="1" lang="en-US" altLang="zh-CN" sz="1800" b="1"/>
              <a:t>TwoElectricOutlet</a:t>
            </a:r>
            <a:r>
              <a:rPr kumimoji="1" lang="zh-CN" altLang="en-US" sz="1800" b="1"/>
              <a:t>接口</a:t>
            </a:r>
          </a:p>
          <a:p>
            <a:pPr>
              <a:lnSpc>
                <a:spcPct val="80000"/>
              </a:lnSpc>
              <a:buFont typeface="Wingdings" panose="05000000000000000000" pitchFamily="2" charset="2"/>
              <a:buNone/>
            </a:pPr>
            <a:r>
              <a:rPr kumimoji="1" lang="en-US" altLang="zh-CN" sz="1800" b="1"/>
              <a:t>class TV implements TwoElectricOutlet{  </a:t>
            </a:r>
          </a:p>
          <a:p>
            <a:pPr>
              <a:lnSpc>
                <a:spcPct val="80000"/>
              </a:lnSpc>
              <a:buFont typeface="Wingdings" panose="05000000000000000000" pitchFamily="2" charset="2"/>
              <a:buNone/>
            </a:pPr>
            <a:r>
              <a:rPr kumimoji="1" lang="en-US" altLang="zh-CN" sz="1800" b="1"/>
              <a:t>    String name;</a:t>
            </a:r>
          </a:p>
          <a:p>
            <a:pPr>
              <a:lnSpc>
                <a:spcPct val="80000"/>
              </a:lnSpc>
              <a:buFont typeface="Wingdings" panose="05000000000000000000" pitchFamily="2" charset="2"/>
              <a:buNone/>
            </a:pPr>
            <a:r>
              <a:rPr kumimoji="1" lang="en-US" altLang="zh-CN" sz="1800" b="1"/>
              <a:t>    TV(){</a:t>
            </a:r>
          </a:p>
          <a:p>
            <a:pPr>
              <a:lnSpc>
                <a:spcPct val="80000"/>
              </a:lnSpc>
              <a:buFont typeface="Wingdings" panose="05000000000000000000" pitchFamily="2" charset="2"/>
              <a:buNone/>
            </a:pPr>
            <a:r>
              <a:rPr kumimoji="1" lang="en-US" altLang="zh-CN" sz="1800" b="1"/>
              <a:t>       name="</a:t>
            </a:r>
            <a:r>
              <a:rPr kumimoji="1" lang="zh-CN" altLang="en-US" sz="1800" b="1"/>
              <a:t>长江电视机</a:t>
            </a:r>
            <a:r>
              <a:rPr kumimoji="1" lang="en-US" altLang="zh-CN" sz="1800" b="1"/>
              <a:t>";</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    TV(String s){</a:t>
            </a:r>
          </a:p>
          <a:p>
            <a:pPr>
              <a:lnSpc>
                <a:spcPct val="80000"/>
              </a:lnSpc>
              <a:buFont typeface="Wingdings" panose="05000000000000000000" pitchFamily="2" charset="2"/>
              <a:buNone/>
            </a:pPr>
            <a:r>
              <a:rPr kumimoji="1" lang="en-US" altLang="zh-CN" sz="1800" b="1"/>
              <a:t>       name=s;</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    public void connectElectricCurrent(){</a:t>
            </a:r>
          </a:p>
          <a:p>
            <a:pPr>
              <a:lnSpc>
                <a:spcPct val="80000"/>
              </a:lnSpc>
              <a:buFont typeface="Wingdings" panose="05000000000000000000" pitchFamily="2" charset="2"/>
              <a:buNone/>
            </a:pPr>
            <a:r>
              <a:rPr kumimoji="1" lang="en-US" altLang="zh-CN" sz="1800" b="1"/>
              <a:t>       turnOn();</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    public void turnOn(){</a:t>
            </a:r>
          </a:p>
          <a:p>
            <a:pPr>
              <a:lnSpc>
                <a:spcPct val="80000"/>
              </a:lnSpc>
              <a:buFont typeface="Wingdings" panose="05000000000000000000" pitchFamily="2" charset="2"/>
              <a:buNone/>
            </a:pPr>
            <a:r>
              <a:rPr kumimoji="1" lang="en-US" altLang="zh-CN" sz="1800" b="1"/>
              <a:t>       System.out.println(name+"</a:t>
            </a:r>
            <a:r>
              <a:rPr kumimoji="1" lang="zh-CN" altLang="en-US" sz="1800" b="1"/>
              <a:t>开始播放节目。</a:t>
            </a:r>
            <a:r>
              <a:rPr kumimoji="1" lang="en-US" altLang="zh-CN" sz="1800" b="1"/>
              <a:t>");</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a:t>
            </a:r>
            <a:endParaRPr lang="en-US" altLang="zh-CN" sz="1800"/>
          </a:p>
        </p:txBody>
      </p:sp>
    </p:spTree>
    <p:extLst>
      <p:ext uri="{BB962C8B-B14F-4D97-AF65-F5344CB8AC3E}">
        <p14:creationId xmlns:p14="http://schemas.microsoft.com/office/powerpoint/2010/main" val="15653462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适配器模式示例</a:t>
            </a:r>
          </a:p>
        </p:txBody>
      </p:sp>
      <p:sp>
        <p:nvSpPr>
          <p:cNvPr id="34819" name="Rectangle 3"/>
          <p:cNvSpPr>
            <a:spLocks noGrp="1" noChangeArrowheads="1"/>
          </p:cNvSpPr>
          <p:nvPr>
            <p:ph type="body" idx="1"/>
          </p:nvPr>
        </p:nvSpPr>
        <p:spPr>
          <a:xfrm>
            <a:off x="2706688" y="2017714"/>
            <a:ext cx="7772400" cy="4535487"/>
          </a:xfrm>
        </p:spPr>
        <p:txBody>
          <a:bodyPr>
            <a:normAutofit fontScale="62500" lnSpcReduction="20000"/>
          </a:bodyPr>
          <a:lstStyle/>
          <a:p>
            <a:pPr>
              <a:lnSpc>
                <a:spcPct val="80000"/>
              </a:lnSpc>
              <a:buFont typeface="Wingdings" panose="05000000000000000000" pitchFamily="2" charset="2"/>
              <a:buNone/>
            </a:pPr>
            <a:r>
              <a:rPr kumimoji="1" lang="zh-CN" altLang="en-US" sz="1800" b="1"/>
              <a:t>应用 </a:t>
            </a:r>
            <a:r>
              <a:rPr kumimoji="1" lang="en-US" altLang="zh-CN" sz="1800" b="1">
                <a:solidFill>
                  <a:srgbClr val="FF0000"/>
                </a:solidFill>
              </a:rPr>
              <a:t>Application.java_1</a:t>
            </a:r>
          </a:p>
          <a:p>
            <a:pPr>
              <a:lnSpc>
                <a:spcPct val="80000"/>
              </a:lnSpc>
              <a:buFont typeface="Wingdings" panose="05000000000000000000" pitchFamily="2" charset="2"/>
              <a:buNone/>
            </a:pPr>
            <a:r>
              <a:rPr kumimoji="1" lang="en-US" altLang="zh-CN" sz="1800" b="1"/>
              <a:t> public class Application{</a:t>
            </a:r>
          </a:p>
          <a:p>
            <a:pPr>
              <a:lnSpc>
                <a:spcPct val="80000"/>
              </a:lnSpc>
              <a:buFont typeface="Wingdings" panose="05000000000000000000" pitchFamily="2" charset="2"/>
              <a:buNone/>
            </a:pPr>
            <a:r>
              <a:rPr kumimoji="1" lang="en-US" altLang="zh-CN" sz="1800" b="1"/>
              <a:t>    public static void main(String args[]){</a:t>
            </a:r>
          </a:p>
          <a:p>
            <a:pPr>
              <a:lnSpc>
                <a:spcPct val="80000"/>
              </a:lnSpc>
              <a:buFont typeface="Wingdings" panose="05000000000000000000" pitchFamily="2" charset="2"/>
              <a:buNone/>
            </a:pPr>
            <a:r>
              <a:rPr kumimoji="1" lang="en-US" altLang="zh-CN" sz="1800" b="1"/>
              <a:t>       ThreeElectricOutlet outlet;      </a:t>
            </a:r>
          </a:p>
          <a:p>
            <a:pPr>
              <a:lnSpc>
                <a:spcPct val="80000"/>
              </a:lnSpc>
              <a:buFont typeface="Wingdings" panose="05000000000000000000" pitchFamily="2" charset="2"/>
              <a:buNone/>
            </a:pPr>
            <a:r>
              <a:rPr kumimoji="1" lang="en-US" altLang="zh-CN" sz="1800" b="1"/>
              <a:t>       Wash wash=new Wash();            </a:t>
            </a:r>
          </a:p>
          <a:p>
            <a:pPr>
              <a:lnSpc>
                <a:spcPct val="80000"/>
              </a:lnSpc>
              <a:buFont typeface="Wingdings" panose="05000000000000000000" pitchFamily="2" charset="2"/>
              <a:buNone/>
            </a:pPr>
            <a:r>
              <a:rPr kumimoji="1" lang="en-US" altLang="zh-CN" sz="1800" b="1"/>
              <a:t>       outlet=wash;                      </a:t>
            </a:r>
          </a:p>
          <a:p>
            <a:pPr>
              <a:lnSpc>
                <a:spcPct val="80000"/>
              </a:lnSpc>
              <a:buFont typeface="Wingdings" panose="05000000000000000000" pitchFamily="2" charset="2"/>
              <a:buNone/>
            </a:pPr>
            <a:r>
              <a:rPr kumimoji="1" lang="en-US" altLang="zh-CN" sz="1800" b="1"/>
              <a:t>       System.out.println("</a:t>
            </a:r>
            <a:r>
              <a:rPr kumimoji="1" lang="zh-CN" altLang="en-US" sz="1800" b="1"/>
              <a:t>使用三相插座接通电流：</a:t>
            </a:r>
            <a:r>
              <a:rPr kumimoji="1" lang="en-US" altLang="zh-CN" sz="1800" b="1"/>
              <a:t>");</a:t>
            </a:r>
          </a:p>
          <a:p>
            <a:pPr>
              <a:lnSpc>
                <a:spcPct val="80000"/>
              </a:lnSpc>
              <a:buFont typeface="Wingdings" panose="05000000000000000000" pitchFamily="2" charset="2"/>
              <a:buNone/>
            </a:pPr>
            <a:r>
              <a:rPr kumimoji="1" lang="en-US" altLang="zh-CN" sz="1800" b="1"/>
              <a:t>       outlet.connectElectricCurrent();  </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       TV tv=new TV();                    </a:t>
            </a:r>
          </a:p>
          <a:p>
            <a:pPr>
              <a:lnSpc>
                <a:spcPct val="80000"/>
              </a:lnSpc>
              <a:buFont typeface="Wingdings" panose="05000000000000000000" pitchFamily="2" charset="2"/>
              <a:buNone/>
            </a:pPr>
            <a:r>
              <a:rPr kumimoji="1" lang="en-US" altLang="zh-CN" sz="1800" b="1"/>
              <a:t>       TreeElectricAdapter adapter=new TreeElectricAdapter(tv);</a:t>
            </a:r>
          </a:p>
          <a:p>
            <a:pPr>
              <a:lnSpc>
                <a:spcPct val="80000"/>
              </a:lnSpc>
              <a:buFont typeface="Wingdings" panose="05000000000000000000" pitchFamily="2" charset="2"/>
              <a:buNone/>
            </a:pPr>
            <a:r>
              <a:rPr kumimoji="1" lang="en-US" altLang="zh-CN" sz="1800" b="1"/>
              <a:t>       outlet=adapter;                   </a:t>
            </a:r>
          </a:p>
          <a:p>
            <a:pPr>
              <a:lnSpc>
                <a:spcPct val="80000"/>
              </a:lnSpc>
              <a:buFont typeface="Wingdings" panose="05000000000000000000" pitchFamily="2" charset="2"/>
              <a:buNone/>
            </a:pPr>
            <a:r>
              <a:rPr kumimoji="1" lang="en-US" altLang="zh-CN" sz="1800" b="1"/>
              <a:t>       System.out.println("</a:t>
            </a:r>
            <a:r>
              <a:rPr kumimoji="1" lang="zh-CN" altLang="en-US" sz="1800" b="1"/>
              <a:t>使用三相插座接通电流：</a:t>
            </a:r>
            <a:r>
              <a:rPr kumimoji="1" lang="en-US" altLang="zh-CN" sz="1800" b="1"/>
              <a:t>");</a:t>
            </a:r>
          </a:p>
          <a:p>
            <a:pPr>
              <a:lnSpc>
                <a:spcPct val="80000"/>
              </a:lnSpc>
              <a:buFont typeface="Wingdings" panose="05000000000000000000" pitchFamily="2" charset="2"/>
              <a:buNone/>
            </a:pPr>
            <a:r>
              <a:rPr kumimoji="1" lang="en-US" altLang="zh-CN" sz="1800" b="1"/>
              <a:t>       outlet.connectElectricCurrent();   </a:t>
            </a:r>
          </a:p>
          <a:p>
            <a:pPr>
              <a:lnSpc>
                <a:spcPct val="80000"/>
              </a:lnSpc>
              <a:buFont typeface="Wingdings" panose="05000000000000000000" pitchFamily="2" charset="2"/>
              <a:buNone/>
            </a:pPr>
            <a:r>
              <a:rPr kumimoji="1" lang="en-US" altLang="zh-CN" sz="1800" b="1"/>
              <a:t>    }</a:t>
            </a:r>
          </a:p>
          <a:p>
            <a:pPr>
              <a:lnSpc>
                <a:spcPct val="80000"/>
              </a:lnSpc>
              <a:buFont typeface="Wingdings" panose="05000000000000000000" pitchFamily="2" charset="2"/>
              <a:buNone/>
            </a:pPr>
            <a:r>
              <a:rPr kumimoji="1" lang="en-US" altLang="zh-CN" sz="1800" b="1"/>
              <a:t>}</a:t>
            </a:r>
            <a:endParaRPr lang="en-US" altLang="zh-CN" sz="1800"/>
          </a:p>
        </p:txBody>
      </p:sp>
    </p:spTree>
    <p:extLst>
      <p:ext uri="{BB962C8B-B14F-4D97-AF65-F5344CB8AC3E}">
        <p14:creationId xmlns:p14="http://schemas.microsoft.com/office/powerpoint/2010/main" val="330827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zh-CN" altLang="en-US"/>
          </a:p>
        </p:txBody>
      </p:sp>
      <p:sp>
        <p:nvSpPr>
          <p:cNvPr id="54275" name="Rectangle 3"/>
          <p:cNvSpPr>
            <a:spLocks noGrp="1" noChangeArrowheads="1"/>
          </p:cNvSpPr>
          <p:nvPr>
            <p:ph type="body" idx="1"/>
          </p:nvPr>
        </p:nvSpPr>
        <p:spPr/>
        <p:txBody>
          <a:bodyPr/>
          <a:lstStyle/>
          <a:p>
            <a:endParaRPr lang="zh-CN" altLang="en-US"/>
          </a:p>
        </p:txBody>
      </p:sp>
      <p:pic>
        <p:nvPicPr>
          <p:cNvPr id="54276" name="Picture 4" descr="57a92d42-4d84-3aa9-a8b9-63a0b02c2c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619" y="97918"/>
            <a:ext cx="5158046" cy="619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7760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适配器模式的优缺点</a:t>
            </a:r>
          </a:p>
        </p:txBody>
      </p:sp>
      <p:sp>
        <p:nvSpPr>
          <p:cNvPr id="36867" name="Rectangle 3"/>
          <p:cNvSpPr>
            <a:spLocks noGrp="1" noChangeArrowheads="1"/>
          </p:cNvSpPr>
          <p:nvPr>
            <p:ph type="body" idx="1"/>
          </p:nvPr>
        </p:nvSpPr>
        <p:spPr/>
        <p:txBody>
          <a:bodyPr/>
          <a:lstStyle/>
          <a:p>
            <a:r>
              <a:rPr lang="zh-CN" altLang="en-US" sz="2400"/>
              <a:t>目标（</a:t>
            </a:r>
            <a:r>
              <a:rPr lang="en-US" altLang="zh-CN" sz="2400"/>
              <a:t>Target</a:t>
            </a:r>
            <a:r>
              <a:rPr lang="zh-CN" altLang="en-US" sz="2400"/>
              <a:t>）和被适配者（</a:t>
            </a:r>
            <a:r>
              <a:rPr lang="en-US" altLang="zh-CN" sz="2400"/>
              <a:t>Adaptee</a:t>
            </a:r>
            <a:r>
              <a:rPr lang="zh-CN" altLang="en-US" sz="2400"/>
              <a:t>）是完全解耦的关系。</a:t>
            </a:r>
          </a:p>
          <a:p>
            <a:r>
              <a:rPr lang="zh-CN" altLang="en-US" sz="2400"/>
              <a:t>适配器模式满足</a:t>
            </a:r>
            <a:r>
              <a:rPr lang="zh-CN" altLang="en-US" sz="2400">
                <a:latin typeface="Arial" panose="020B0604020202020204" pitchFamily="34" charset="0"/>
              </a:rPr>
              <a:t>“</a:t>
            </a:r>
            <a:r>
              <a:rPr lang="zh-CN" altLang="en-US" sz="2400"/>
              <a:t>开</a:t>
            </a:r>
            <a:r>
              <a:rPr lang="en-US" altLang="zh-CN" sz="2400"/>
              <a:t>-</a:t>
            </a:r>
            <a:r>
              <a:rPr lang="zh-CN" altLang="en-US" sz="2400"/>
              <a:t>闭原则</a:t>
            </a:r>
            <a:r>
              <a:rPr lang="zh-CN" altLang="en-US" sz="2400">
                <a:latin typeface="Arial" panose="020B0604020202020204" pitchFamily="34" charset="0"/>
              </a:rPr>
              <a:t>”</a:t>
            </a:r>
            <a:r>
              <a:rPr lang="zh-CN" altLang="en-US" sz="2400"/>
              <a:t>。当添加一个实现</a:t>
            </a:r>
            <a:r>
              <a:rPr lang="en-US" altLang="zh-CN" sz="2400"/>
              <a:t>Adaptee</a:t>
            </a:r>
            <a:r>
              <a:rPr lang="zh-CN" altLang="en-US" sz="2400"/>
              <a:t>接口的新类时，不必修改</a:t>
            </a:r>
            <a:r>
              <a:rPr lang="en-US" altLang="zh-CN" sz="2400"/>
              <a:t>Adapter</a:t>
            </a:r>
            <a:r>
              <a:rPr lang="zh-CN" altLang="en-US" sz="2400"/>
              <a:t>，</a:t>
            </a:r>
            <a:r>
              <a:rPr lang="en-US" altLang="zh-CN" sz="2400"/>
              <a:t>Adapter</a:t>
            </a:r>
            <a:r>
              <a:rPr lang="zh-CN" altLang="en-US" sz="2400"/>
              <a:t>就能对这个新类的实例进行适配。</a:t>
            </a:r>
          </a:p>
          <a:p>
            <a:r>
              <a:rPr lang="zh-CN" altLang="en-US" sz="2400"/>
              <a:t>过多的使用适配器，会让系统非常零乱，不易整体进行把握。比如，明明看到调用的是</a:t>
            </a:r>
            <a:r>
              <a:rPr lang="en-US" altLang="zh-CN" sz="2400"/>
              <a:t>A</a:t>
            </a:r>
            <a:r>
              <a:rPr lang="zh-CN" altLang="en-US" sz="2400"/>
              <a:t>接口，其实内部被适配成了</a:t>
            </a:r>
            <a:r>
              <a:rPr lang="en-US" altLang="zh-CN" sz="2400"/>
              <a:t>B</a:t>
            </a:r>
            <a:r>
              <a:rPr lang="zh-CN" altLang="en-US" sz="2400"/>
              <a:t>接口的实现，一个系统如果太多出现这种情况，无异于一场灾难。因此如果不是很有必要，可以不使用适配器，而是直接对系统进行重构。</a:t>
            </a:r>
          </a:p>
          <a:p>
            <a:endParaRPr lang="en-US" altLang="zh-CN" sz="2400"/>
          </a:p>
        </p:txBody>
      </p:sp>
    </p:spTree>
    <p:extLst>
      <p:ext uri="{BB962C8B-B14F-4D97-AF65-F5344CB8AC3E}">
        <p14:creationId xmlns:p14="http://schemas.microsoft.com/office/powerpoint/2010/main" val="151438246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适配器模式的适用性</a:t>
            </a:r>
          </a:p>
        </p:txBody>
      </p:sp>
      <p:sp>
        <p:nvSpPr>
          <p:cNvPr id="37891" name="Rectangle 3"/>
          <p:cNvSpPr>
            <a:spLocks noGrp="1" noChangeArrowheads="1"/>
          </p:cNvSpPr>
          <p:nvPr>
            <p:ph type="body" idx="1"/>
          </p:nvPr>
        </p:nvSpPr>
        <p:spPr/>
        <p:txBody>
          <a:bodyPr/>
          <a:lstStyle/>
          <a:p>
            <a:r>
              <a:rPr lang="zh-CN" altLang="en-US"/>
              <a:t>你想使用一个已经存在的类，而它的接口不符合你的需求。</a:t>
            </a:r>
          </a:p>
          <a:p>
            <a:r>
              <a:rPr lang="zh-CN" altLang="en-US"/>
              <a:t>你想创建一个可以复用的类，该类可以与其他不相关的类或不可预见的类（即那些接口可能不一定兼容的类）协同工作。</a:t>
            </a:r>
          </a:p>
          <a:p>
            <a:endParaRPr lang="en-US" altLang="zh-CN"/>
          </a:p>
        </p:txBody>
      </p:sp>
    </p:spTree>
    <p:extLst>
      <p:ext uri="{BB962C8B-B14F-4D97-AF65-F5344CB8AC3E}">
        <p14:creationId xmlns:p14="http://schemas.microsoft.com/office/powerpoint/2010/main" val="9219067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鲁智深的故事</a:t>
            </a:r>
          </a:p>
        </p:txBody>
      </p:sp>
      <p:sp>
        <p:nvSpPr>
          <p:cNvPr id="41987" name="Rectangle 3"/>
          <p:cNvSpPr>
            <a:spLocks noGrp="1" noChangeArrowheads="1"/>
          </p:cNvSpPr>
          <p:nvPr>
            <p:ph type="body" idx="1"/>
          </p:nvPr>
        </p:nvSpPr>
        <p:spPr/>
        <p:txBody>
          <a:bodyPr/>
          <a:lstStyle/>
          <a:p>
            <a:r>
              <a:rPr lang="zh-CN" altLang="en-US" sz="2800"/>
              <a:t>和尚要做什么呢？</a:t>
            </a:r>
            <a:r>
              <a:rPr lang="zh-CN" altLang="en-US" sz="2800">
                <a:solidFill>
                  <a:schemeClr val="hlink"/>
                </a:solidFill>
              </a:rPr>
              <a:t>吃斋、念经、打坐、撞钟、习武</a:t>
            </a:r>
            <a:r>
              <a:rPr lang="zh-CN" altLang="en-US" sz="2800"/>
              <a:t>等 。而鲁智深呢？</a:t>
            </a:r>
            <a:r>
              <a:rPr lang="zh-CN" altLang="en-US" sz="2800">
                <a:solidFill>
                  <a:schemeClr val="hlink"/>
                </a:solidFill>
              </a:rPr>
              <a:t>拳打镇关西、大闹五台山、大闹桃花村、火烧瓦官寺、倒拔垂杨柳</a:t>
            </a:r>
            <a:r>
              <a:rPr lang="zh-CN" altLang="en-US" sz="2800"/>
              <a:t>的事情，除了</a:t>
            </a:r>
            <a:r>
              <a:rPr lang="zh-CN" altLang="en-US" sz="2800">
                <a:solidFill>
                  <a:schemeClr val="hlink"/>
                </a:solidFill>
              </a:rPr>
              <a:t>习武</a:t>
            </a:r>
            <a:r>
              <a:rPr lang="zh-CN" altLang="en-US" sz="2800"/>
              <a:t>跟和尚做的一样之外其他都非和尚所为。</a:t>
            </a:r>
          </a:p>
          <a:p>
            <a:r>
              <a:rPr lang="zh-CN" altLang="en-US" sz="2800"/>
              <a:t>当初鲁达剃度，众僧说：</a:t>
            </a:r>
            <a:r>
              <a:rPr lang="zh-CN" altLang="en-US" sz="2800">
                <a:latin typeface="Arial" panose="020B0604020202020204" pitchFamily="34" charset="0"/>
              </a:rPr>
              <a:t>“</a:t>
            </a:r>
            <a:r>
              <a:rPr lang="zh-CN" altLang="en-US" sz="2800"/>
              <a:t>此人形容丑恶、相貌凶顽，不可剃度他</a:t>
            </a:r>
            <a:r>
              <a:rPr lang="en-US" altLang="zh-CN" sz="2800"/>
              <a:t>",</a:t>
            </a:r>
            <a:r>
              <a:rPr lang="zh-CN" altLang="en-US" sz="2800"/>
              <a:t>但是长老却说：</a:t>
            </a:r>
            <a:r>
              <a:rPr lang="zh-CN" altLang="en-US" sz="2800">
                <a:latin typeface="Arial" panose="020B0604020202020204" pitchFamily="34" charset="0"/>
              </a:rPr>
              <a:t>”</a:t>
            </a:r>
            <a:r>
              <a:rPr lang="zh-CN" altLang="en-US" sz="2800"/>
              <a:t>此人</a:t>
            </a:r>
            <a:r>
              <a:rPr lang="zh-CN" altLang="en-US" sz="2800">
                <a:solidFill>
                  <a:schemeClr val="hlink"/>
                </a:solidFill>
              </a:rPr>
              <a:t>上应天星</a:t>
            </a:r>
            <a:r>
              <a:rPr lang="zh-CN" altLang="en-US" sz="2800"/>
              <a:t>、心地刚直。虽然时下凶顽，命中驳杂，久后却得清净。证果非凡，汝等皆不及他。</a:t>
            </a:r>
            <a:r>
              <a:rPr lang="zh-CN" altLang="en-US" sz="2800">
                <a:latin typeface="Arial" panose="020B0604020202020204" pitchFamily="34" charset="0"/>
              </a:rPr>
              <a:t>”</a:t>
            </a:r>
            <a:endParaRPr lang="zh-CN" altLang="en-US" sz="2800"/>
          </a:p>
        </p:txBody>
      </p:sp>
    </p:spTree>
    <p:extLst>
      <p:ext uri="{BB962C8B-B14F-4D97-AF65-F5344CB8AC3E}">
        <p14:creationId xmlns:p14="http://schemas.microsoft.com/office/powerpoint/2010/main" val="657809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zh-CN" altLang="zh-CN"/>
          </a:p>
        </p:txBody>
      </p:sp>
      <p:sp>
        <p:nvSpPr>
          <p:cNvPr id="43011" name="Rectangle 3"/>
          <p:cNvSpPr>
            <a:spLocks noGrp="1" noChangeArrowheads="1"/>
          </p:cNvSpPr>
          <p:nvPr>
            <p:ph type="body" idx="1"/>
          </p:nvPr>
        </p:nvSpPr>
        <p:spPr>
          <a:xfrm>
            <a:off x="6019800" y="1066800"/>
            <a:ext cx="4459288" cy="5486400"/>
          </a:xfrm>
        </p:spPr>
        <p:txBody>
          <a:bodyPr/>
          <a:lstStyle/>
          <a:p>
            <a:r>
              <a:rPr lang="zh-CN" altLang="en-US" sz="2800"/>
              <a:t>这个抽象的天星类便是一个适配器类，鲁智深实际借助于适配器类模式达到了剃度的目的。</a:t>
            </a:r>
          </a:p>
          <a:p>
            <a:r>
              <a:rPr lang="zh-CN" altLang="en-US" sz="2800"/>
              <a:t>此适配器类实现了和尚接口所要求的所有方法。但是与通常的适配器模式不同的是，此适配器类给出所有的方法的实现都是</a:t>
            </a:r>
            <a:r>
              <a:rPr lang="zh-CN" altLang="en-US" sz="2800">
                <a:latin typeface="Arial" panose="020B0604020202020204" pitchFamily="34" charset="0"/>
              </a:rPr>
              <a:t>“</a:t>
            </a:r>
            <a:r>
              <a:rPr lang="zh-CN" altLang="en-US" sz="2800"/>
              <a:t>平庸</a:t>
            </a:r>
            <a:r>
              <a:rPr lang="zh-CN" altLang="en-US" sz="2800">
                <a:latin typeface="Arial" panose="020B0604020202020204" pitchFamily="34" charset="0"/>
              </a:rPr>
              <a:t>”</a:t>
            </a:r>
            <a:r>
              <a:rPr lang="zh-CN" altLang="en-US" sz="2800"/>
              <a:t>的。这种</a:t>
            </a:r>
            <a:r>
              <a:rPr lang="zh-CN" altLang="en-US" sz="2800">
                <a:latin typeface="Arial" panose="020B0604020202020204" pitchFamily="34" charset="0"/>
              </a:rPr>
              <a:t>“</a:t>
            </a:r>
            <a:r>
              <a:rPr lang="zh-CN" altLang="en-US" sz="2800"/>
              <a:t>平庸化</a:t>
            </a:r>
            <a:r>
              <a:rPr lang="zh-CN" altLang="en-US" sz="2800">
                <a:latin typeface="Arial" panose="020B0604020202020204" pitchFamily="34" charset="0"/>
              </a:rPr>
              <a:t>”</a:t>
            </a:r>
            <a:r>
              <a:rPr lang="zh-CN" altLang="en-US" sz="2800"/>
              <a:t>的适配器模式称作</a:t>
            </a:r>
            <a:r>
              <a:rPr lang="zh-CN" altLang="en-US" sz="2800" b="1">
                <a:solidFill>
                  <a:schemeClr val="hlink"/>
                </a:solidFill>
              </a:rPr>
              <a:t>缺省适配模式</a:t>
            </a:r>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762000"/>
            <a:ext cx="21907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1386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缺省适配器模式示例</a:t>
            </a:r>
          </a:p>
        </p:txBody>
      </p:sp>
      <p:sp>
        <p:nvSpPr>
          <p:cNvPr id="44035"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zh-CN" sz="2800"/>
              <a:t>public interface </a:t>
            </a:r>
            <a:r>
              <a:rPr lang="zh-CN" altLang="en-US" sz="2800"/>
              <a:t>和尚 </a:t>
            </a:r>
            <a:r>
              <a:rPr lang="en-US" altLang="zh-CN" sz="2800"/>
              <a:t>{</a:t>
            </a:r>
          </a:p>
          <a:p>
            <a:pPr>
              <a:buFont typeface="Wingdings" panose="05000000000000000000" pitchFamily="2" charset="2"/>
              <a:buNone/>
            </a:pPr>
            <a:r>
              <a:rPr lang="en-US" altLang="zh-CN" sz="2800"/>
              <a:t>    public void </a:t>
            </a:r>
            <a:r>
              <a:rPr lang="zh-CN" altLang="en-US" sz="2800"/>
              <a:t>吃斋（）；</a:t>
            </a:r>
          </a:p>
          <a:p>
            <a:pPr>
              <a:buFont typeface="Wingdings" panose="05000000000000000000" pitchFamily="2" charset="2"/>
              <a:buNone/>
            </a:pPr>
            <a:r>
              <a:rPr lang="zh-CN" altLang="en-US" sz="2800"/>
              <a:t>    </a:t>
            </a:r>
            <a:r>
              <a:rPr lang="en-US" altLang="zh-CN" sz="2800"/>
              <a:t>public void </a:t>
            </a:r>
            <a:r>
              <a:rPr lang="zh-CN" altLang="en-US" sz="2800"/>
              <a:t>念经（）；</a:t>
            </a:r>
          </a:p>
          <a:p>
            <a:pPr>
              <a:buFont typeface="Wingdings" panose="05000000000000000000" pitchFamily="2" charset="2"/>
              <a:buNone/>
            </a:pPr>
            <a:r>
              <a:rPr lang="zh-CN" altLang="en-US" sz="2800"/>
              <a:t>    </a:t>
            </a:r>
            <a:r>
              <a:rPr lang="en-US" altLang="zh-CN" sz="2800"/>
              <a:t>public void </a:t>
            </a:r>
            <a:r>
              <a:rPr lang="zh-CN" altLang="en-US" sz="2800"/>
              <a:t>打坐（）；</a:t>
            </a:r>
          </a:p>
          <a:p>
            <a:pPr>
              <a:buFont typeface="Wingdings" panose="05000000000000000000" pitchFamily="2" charset="2"/>
              <a:buNone/>
            </a:pPr>
            <a:r>
              <a:rPr lang="zh-CN" altLang="en-US" sz="2800"/>
              <a:t>    </a:t>
            </a:r>
            <a:r>
              <a:rPr lang="en-US" altLang="zh-CN" sz="2800"/>
              <a:t>public void </a:t>
            </a:r>
            <a:r>
              <a:rPr lang="zh-CN" altLang="en-US" sz="2800"/>
              <a:t>撞钟（）；</a:t>
            </a:r>
          </a:p>
          <a:p>
            <a:pPr>
              <a:buFont typeface="Wingdings" panose="05000000000000000000" pitchFamily="2" charset="2"/>
              <a:buNone/>
            </a:pPr>
            <a:r>
              <a:rPr lang="zh-CN" altLang="en-US" sz="2800"/>
              <a:t>    </a:t>
            </a:r>
            <a:r>
              <a:rPr lang="en-US" altLang="zh-CN" sz="2800"/>
              <a:t>public void </a:t>
            </a:r>
            <a:r>
              <a:rPr lang="zh-CN" altLang="en-US" sz="2800"/>
              <a:t>习武（）；</a:t>
            </a:r>
          </a:p>
          <a:p>
            <a:pPr>
              <a:buFont typeface="Wingdings" panose="05000000000000000000" pitchFamily="2" charset="2"/>
              <a:buNone/>
            </a:pPr>
            <a:r>
              <a:rPr lang="zh-CN" altLang="en-US" sz="2800"/>
              <a:t>    </a:t>
            </a:r>
            <a:r>
              <a:rPr lang="en-US" altLang="zh-CN" sz="2800"/>
              <a:t>public String getName();</a:t>
            </a:r>
          </a:p>
          <a:p>
            <a:pPr>
              <a:buFont typeface="Wingdings" panose="05000000000000000000" pitchFamily="2" charset="2"/>
              <a:buNone/>
            </a:pPr>
            <a:r>
              <a:rPr lang="en-US" altLang="zh-CN" sz="2800"/>
              <a:t>}</a:t>
            </a:r>
          </a:p>
        </p:txBody>
      </p:sp>
    </p:spTree>
    <p:extLst>
      <p:ext uri="{BB962C8B-B14F-4D97-AF65-F5344CB8AC3E}">
        <p14:creationId xmlns:p14="http://schemas.microsoft.com/office/powerpoint/2010/main" val="11279012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缺省适配器模式示例</a:t>
            </a:r>
          </a:p>
        </p:txBody>
      </p:sp>
      <p:sp>
        <p:nvSpPr>
          <p:cNvPr id="47107" name="Rectangle 3"/>
          <p:cNvSpPr>
            <a:spLocks noGrp="1" noChangeArrowheads="1"/>
          </p:cNvSpPr>
          <p:nvPr>
            <p:ph type="body" idx="1"/>
          </p:nvPr>
        </p:nvSpPr>
        <p:spPr/>
        <p:txBody>
          <a:bodyPr>
            <a:normAutofit fontScale="85000" lnSpcReduction="20000"/>
          </a:bodyPr>
          <a:lstStyle/>
          <a:p>
            <a:pPr>
              <a:lnSpc>
                <a:spcPct val="90000"/>
              </a:lnSpc>
              <a:buFont typeface="Wingdings" panose="05000000000000000000" pitchFamily="2" charset="2"/>
              <a:buNone/>
            </a:pPr>
            <a:r>
              <a:rPr lang="en-US" altLang="zh-CN" sz="2400"/>
              <a:t>public abstract class </a:t>
            </a:r>
            <a:r>
              <a:rPr lang="zh-CN" altLang="en-US" sz="2400"/>
              <a:t>天星 </a:t>
            </a:r>
            <a:r>
              <a:rPr lang="en-US" altLang="zh-CN" sz="2400"/>
              <a:t>implements </a:t>
            </a:r>
            <a:r>
              <a:rPr lang="zh-CN" altLang="en-US" sz="2400"/>
              <a:t>和尚 </a:t>
            </a:r>
            <a:r>
              <a:rPr lang="en-US" altLang="zh-CN" sz="2400"/>
              <a:t>{</a:t>
            </a:r>
          </a:p>
          <a:p>
            <a:pPr>
              <a:lnSpc>
                <a:spcPct val="90000"/>
              </a:lnSpc>
              <a:buFont typeface="Wingdings" panose="05000000000000000000" pitchFamily="2" charset="2"/>
              <a:buNone/>
            </a:pPr>
            <a:r>
              <a:rPr lang="en-US" altLang="zh-CN" sz="2400"/>
              <a:t>    public void </a:t>
            </a:r>
            <a:r>
              <a:rPr lang="zh-CN" altLang="en-US" sz="2400"/>
              <a:t>吃斋</a:t>
            </a:r>
            <a:r>
              <a:rPr lang="en-US" altLang="zh-CN" sz="2400"/>
              <a:t>(){}</a:t>
            </a:r>
          </a:p>
          <a:p>
            <a:pPr>
              <a:lnSpc>
                <a:spcPct val="90000"/>
              </a:lnSpc>
              <a:buFont typeface="Wingdings" panose="05000000000000000000" pitchFamily="2" charset="2"/>
              <a:buNone/>
            </a:pPr>
            <a:r>
              <a:rPr lang="en-US" altLang="zh-CN" sz="2400"/>
              <a:t>    public void </a:t>
            </a:r>
            <a:r>
              <a:rPr lang="zh-CN" altLang="en-US" sz="2400"/>
              <a:t>念经</a:t>
            </a:r>
            <a:r>
              <a:rPr lang="en-US" altLang="zh-CN" sz="2400"/>
              <a:t>(){}</a:t>
            </a:r>
          </a:p>
          <a:p>
            <a:pPr>
              <a:lnSpc>
                <a:spcPct val="90000"/>
              </a:lnSpc>
              <a:buFont typeface="Wingdings" panose="05000000000000000000" pitchFamily="2" charset="2"/>
              <a:buNone/>
            </a:pPr>
            <a:r>
              <a:rPr lang="en-US" altLang="zh-CN" sz="2400"/>
              <a:t>    public void </a:t>
            </a:r>
            <a:r>
              <a:rPr lang="zh-CN" altLang="en-US" sz="2400"/>
              <a:t>打坐</a:t>
            </a:r>
            <a:r>
              <a:rPr lang="en-US" altLang="zh-CN" sz="2400"/>
              <a:t>(){}</a:t>
            </a:r>
          </a:p>
          <a:p>
            <a:pPr>
              <a:lnSpc>
                <a:spcPct val="90000"/>
              </a:lnSpc>
              <a:buFont typeface="Wingdings" panose="05000000000000000000" pitchFamily="2" charset="2"/>
              <a:buNone/>
            </a:pPr>
            <a:r>
              <a:rPr lang="en-US" altLang="zh-CN" sz="2400"/>
              <a:t>    public void </a:t>
            </a:r>
            <a:r>
              <a:rPr lang="zh-CN" altLang="en-US" sz="2400"/>
              <a:t>撞钟</a:t>
            </a:r>
            <a:r>
              <a:rPr lang="en-US" altLang="zh-CN" sz="2400"/>
              <a:t>(){}</a:t>
            </a:r>
          </a:p>
          <a:p>
            <a:pPr>
              <a:lnSpc>
                <a:spcPct val="90000"/>
              </a:lnSpc>
              <a:buFont typeface="Wingdings" panose="05000000000000000000" pitchFamily="2" charset="2"/>
              <a:buNone/>
            </a:pPr>
            <a:r>
              <a:rPr lang="en-US" altLang="zh-CN" sz="2400"/>
              <a:t>    public void </a:t>
            </a:r>
            <a:r>
              <a:rPr lang="zh-CN" altLang="en-US" sz="2400"/>
              <a:t>习武</a:t>
            </a:r>
            <a:r>
              <a:rPr lang="en-US" altLang="zh-CN" sz="2400"/>
              <a:t>(){}</a:t>
            </a:r>
          </a:p>
          <a:p>
            <a:pPr>
              <a:lnSpc>
                <a:spcPct val="90000"/>
              </a:lnSpc>
              <a:buFont typeface="Wingdings" panose="05000000000000000000" pitchFamily="2" charset="2"/>
              <a:buNone/>
            </a:pPr>
            <a:r>
              <a:rPr lang="en-US" altLang="zh-CN" sz="2400"/>
              <a:t>    public String getName(){</a:t>
            </a:r>
          </a:p>
          <a:p>
            <a:pPr>
              <a:lnSpc>
                <a:spcPct val="90000"/>
              </a:lnSpc>
              <a:buFont typeface="Wingdings" panose="05000000000000000000" pitchFamily="2" charset="2"/>
              <a:buNone/>
            </a:pPr>
            <a:r>
              <a:rPr lang="en-US" altLang="zh-CN" sz="2400"/>
              <a:t>        return null;</a:t>
            </a:r>
          </a:p>
          <a:p>
            <a:pPr>
              <a:lnSpc>
                <a:spcPct val="90000"/>
              </a:lnSpc>
              <a:buFont typeface="Wingdings" panose="05000000000000000000" pitchFamily="2" charset="2"/>
              <a:buNone/>
            </a:pPr>
            <a:r>
              <a:rPr lang="en-US" altLang="zh-CN" sz="2400"/>
              <a:t>    }</a:t>
            </a:r>
          </a:p>
          <a:p>
            <a:pPr>
              <a:lnSpc>
                <a:spcPct val="90000"/>
              </a:lnSpc>
              <a:buFont typeface="Wingdings" panose="05000000000000000000" pitchFamily="2" charset="2"/>
              <a:buNone/>
            </a:pPr>
            <a:r>
              <a:rPr lang="en-US" altLang="zh-CN" sz="2400"/>
              <a:t>}</a:t>
            </a:r>
          </a:p>
        </p:txBody>
      </p:sp>
    </p:spTree>
    <p:extLst>
      <p:ext uri="{BB962C8B-B14F-4D97-AF65-F5344CB8AC3E}">
        <p14:creationId xmlns:p14="http://schemas.microsoft.com/office/powerpoint/2010/main" val="9095796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缺省适配器模式示例</a:t>
            </a:r>
          </a:p>
        </p:txBody>
      </p:sp>
      <p:sp>
        <p:nvSpPr>
          <p:cNvPr id="45059" name="Rectangle 3"/>
          <p:cNvSpPr>
            <a:spLocks noGrp="1" noChangeArrowheads="1"/>
          </p:cNvSpPr>
          <p:nvPr>
            <p:ph type="body" idx="1"/>
          </p:nvPr>
        </p:nvSpPr>
        <p:spPr/>
        <p:txBody>
          <a:bodyPr>
            <a:normAutofit fontScale="85000" lnSpcReduction="20000"/>
          </a:bodyPr>
          <a:lstStyle/>
          <a:p>
            <a:pPr>
              <a:lnSpc>
                <a:spcPct val="80000"/>
              </a:lnSpc>
              <a:buFont typeface="Wingdings" panose="05000000000000000000" pitchFamily="2" charset="2"/>
              <a:buNone/>
            </a:pPr>
            <a:r>
              <a:rPr lang="en-US" altLang="zh-CN"/>
              <a:t>public class </a:t>
            </a:r>
            <a:r>
              <a:rPr lang="zh-CN" altLang="en-US"/>
              <a:t>鲁智深 </a:t>
            </a:r>
            <a:r>
              <a:rPr lang="en-US" altLang="zh-CN"/>
              <a:t>extends </a:t>
            </a:r>
            <a:r>
              <a:rPr lang="zh-CN" altLang="en-US"/>
              <a:t>天星</a:t>
            </a:r>
            <a:r>
              <a:rPr lang="en-US" altLang="zh-CN"/>
              <a:t>{</a:t>
            </a:r>
          </a:p>
          <a:p>
            <a:pPr>
              <a:lnSpc>
                <a:spcPct val="80000"/>
              </a:lnSpc>
              <a:buFont typeface="Wingdings" panose="05000000000000000000" pitchFamily="2" charset="2"/>
              <a:buNone/>
            </a:pPr>
            <a:r>
              <a:rPr lang="en-US" altLang="zh-CN"/>
              <a:t>    public void </a:t>
            </a:r>
            <a:r>
              <a:rPr lang="zh-CN" altLang="en-US"/>
              <a:t>习武</a:t>
            </a:r>
            <a:r>
              <a:rPr lang="en-US" altLang="zh-CN"/>
              <a:t>(){</a:t>
            </a:r>
          </a:p>
          <a:p>
            <a:pPr>
              <a:lnSpc>
                <a:spcPct val="80000"/>
              </a:lnSpc>
              <a:buFont typeface="Wingdings" panose="05000000000000000000" pitchFamily="2" charset="2"/>
              <a:buNone/>
            </a:pPr>
            <a:r>
              <a:rPr lang="en-US" altLang="zh-CN"/>
              <a:t>        </a:t>
            </a:r>
            <a:r>
              <a:rPr lang="zh-CN" altLang="en-US"/>
              <a:t>拳打镇关西；</a:t>
            </a:r>
          </a:p>
          <a:p>
            <a:pPr>
              <a:lnSpc>
                <a:spcPct val="80000"/>
              </a:lnSpc>
              <a:buFont typeface="Wingdings" panose="05000000000000000000" pitchFamily="2" charset="2"/>
              <a:buNone/>
            </a:pPr>
            <a:r>
              <a:rPr lang="zh-CN" altLang="en-US"/>
              <a:t>        大闹五台山；</a:t>
            </a:r>
          </a:p>
          <a:p>
            <a:pPr>
              <a:lnSpc>
                <a:spcPct val="80000"/>
              </a:lnSpc>
              <a:buFont typeface="Wingdings" panose="05000000000000000000" pitchFamily="2" charset="2"/>
              <a:buNone/>
            </a:pPr>
            <a:r>
              <a:rPr lang="zh-CN" altLang="en-US"/>
              <a:t>        大闹桃花村；</a:t>
            </a:r>
          </a:p>
          <a:p>
            <a:pPr>
              <a:lnSpc>
                <a:spcPct val="80000"/>
              </a:lnSpc>
              <a:buFont typeface="Wingdings" panose="05000000000000000000" pitchFamily="2" charset="2"/>
              <a:buNone/>
            </a:pPr>
            <a:r>
              <a:rPr lang="zh-CN" altLang="en-US"/>
              <a:t>        火烧瓦官寺；</a:t>
            </a:r>
          </a:p>
          <a:p>
            <a:pPr>
              <a:lnSpc>
                <a:spcPct val="80000"/>
              </a:lnSpc>
              <a:buFont typeface="Wingdings" panose="05000000000000000000" pitchFamily="2" charset="2"/>
              <a:buNone/>
            </a:pPr>
            <a:r>
              <a:rPr lang="zh-CN" altLang="en-US"/>
              <a:t>        倒拔垂杨柳；</a:t>
            </a:r>
          </a:p>
          <a:p>
            <a:pPr>
              <a:lnSpc>
                <a:spcPct val="80000"/>
              </a:lnSpc>
              <a:buFont typeface="Wingdings" panose="05000000000000000000" pitchFamily="2" charset="2"/>
              <a:buNone/>
            </a:pPr>
            <a:r>
              <a:rPr lang="zh-CN" altLang="en-US"/>
              <a:t>    </a:t>
            </a:r>
            <a:r>
              <a:rPr lang="en-US" altLang="zh-CN"/>
              <a:t>}</a:t>
            </a:r>
          </a:p>
          <a:p>
            <a:pPr>
              <a:lnSpc>
                <a:spcPct val="80000"/>
              </a:lnSpc>
              <a:buFont typeface="Wingdings" panose="05000000000000000000" pitchFamily="2" charset="2"/>
              <a:buNone/>
            </a:pPr>
            <a:r>
              <a:rPr lang="en-US" altLang="zh-CN"/>
              <a:t>    public String getName(){</a:t>
            </a:r>
          </a:p>
          <a:p>
            <a:pPr>
              <a:lnSpc>
                <a:spcPct val="80000"/>
              </a:lnSpc>
              <a:buFont typeface="Wingdings" panose="05000000000000000000" pitchFamily="2" charset="2"/>
              <a:buNone/>
            </a:pPr>
            <a:r>
              <a:rPr lang="en-US" altLang="zh-CN"/>
              <a:t>        return "</a:t>
            </a:r>
            <a:r>
              <a:rPr lang="zh-CN" altLang="en-US"/>
              <a:t>鲁智深</a:t>
            </a:r>
            <a:r>
              <a:rPr lang="en-US" altLang="zh-CN"/>
              <a:t>";</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a:t>
            </a:r>
          </a:p>
        </p:txBody>
      </p:sp>
    </p:spTree>
    <p:extLst>
      <p:ext uri="{BB962C8B-B14F-4D97-AF65-F5344CB8AC3E}">
        <p14:creationId xmlns:p14="http://schemas.microsoft.com/office/powerpoint/2010/main" val="56635092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缺省适配器的</a:t>
            </a:r>
            <a:r>
              <a:rPr lang="en-US" altLang="zh-CN"/>
              <a:t>UML</a:t>
            </a:r>
            <a:r>
              <a:rPr lang="zh-CN" altLang="en-US"/>
              <a:t>类图</a:t>
            </a:r>
          </a:p>
        </p:txBody>
      </p:sp>
      <p:sp>
        <p:nvSpPr>
          <p:cNvPr id="48131" name="Rectangle 3"/>
          <p:cNvSpPr>
            <a:spLocks noGrp="1" noChangeArrowheads="1"/>
          </p:cNvSpPr>
          <p:nvPr>
            <p:ph type="body" idx="1"/>
          </p:nvPr>
        </p:nvSpPr>
        <p:spPr>
          <a:xfrm>
            <a:off x="2362200" y="4724401"/>
            <a:ext cx="7772400" cy="1103313"/>
          </a:xfrm>
        </p:spPr>
        <p:txBody>
          <a:bodyPr/>
          <a:lstStyle/>
          <a:p>
            <a:r>
              <a:rPr lang="zh-CN" altLang="en-US"/>
              <a:t>缺省适配器通常为一个抽象类</a:t>
            </a:r>
          </a:p>
        </p:txBody>
      </p:sp>
      <p:pic>
        <p:nvPicPr>
          <p:cNvPr id="48132" name="Picture 4" descr="c9fcc3cec3fdfc0341372ed0d53f8794a4c226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1"/>
            <a:ext cx="83820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2527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缺省适配器模式的适用性</a:t>
            </a:r>
          </a:p>
        </p:txBody>
      </p:sp>
      <p:sp>
        <p:nvSpPr>
          <p:cNvPr id="49155" name="Rectangle 3"/>
          <p:cNvSpPr>
            <a:spLocks noGrp="1" noChangeArrowheads="1"/>
          </p:cNvSpPr>
          <p:nvPr>
            <p:ph type="body" idx="1"/>
          </p:nvPr>
        </p:nvSpPr>
        <p:spPr/>
        <p:txBody>
          <a:bodyPr/>
          <a:lstStyle/>
          <a:p>
            <a:r>
              <a:rPr lang="zh-CN" altLang="en-US"/>
              <a:t>在任何时候，如果</a:t>
            </a:r>
            <a:r>
              <a:rPr lang="zh-CN" altLang="en-US">
                <a:solidFill>
                  <a:schemeClr val="hlink"/>
                </a:solidFill>
              </a:rPr>
              <a:t>不准备实现一个接口的所有方法时</a:t>
            </a:r>
            <a:r>
              <a:rPr lang="zh-CN" altLang="en-US"/>
              <a:t>，就可以使用</a:t>
            </a:r>
            <a:r>
              <a:rPr lang="zh-CN" altLang="en-US">
                <a:latin typeface="Arial" panose="020B0604020202020204" pitchFamily="34" charset="0"/>
              </a:rPr>
              <a:t>“</a:t>
            </a:r>
            <a:r>
              <a:rPr lang="zh-CN" altLang="en-US"/>
              <a:t>缺省适配模式</a:t>
            </a:r>
            <a:r>
              <a:rPr lang="zh-CN" altLang="en-US">
                <a:latin typeface="Arial" panose="020B0604020202020204" pitchFamily="34" charset="0"/>
              </a:rPr>
              <a:t>”</a:t>
            </a:r>
            <a:r>
              <a:rPr lang="zh-CN" altLang="en-US"/>
              <a:t>制造一个抽象类，给出所有方法的平庸的具体实现。这样，从这个抽象类再继承下去的子类就不必实现所有的方法了</a:t>
            </a:r>
          </a:p>
        </p:txBody>
      </p:sp>
    </p:spTree>
    <p:extLst>
      <p:ext uri="{BB962C8B-B14F-4D97-AF65-F5344CB8AC3E}">
        <p14:creationId xmlns:p14="http://schemas.microsoft.com/office/powerpoint/2010/main" val="25378543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缺省适配器模式的优缺点</a:t>
            </a:r>
          </a:p>
        </p:txBody>
      </p:sp>
      <p:sp>
        <p:nvSpPr>
          <p:cNvPr id="40963" name="Rectangle 3"/>
          <p:cNvSpPr>
            <a:spLocks noGrp="1" noChangeArrowheads="1"/>
          </p:cNvSpPr>
          <p:nvPr>
            <p:ph type="body" idx="1"/>
          </p:nvPr>
        </p:nvSpPr>
        <p:spPr/>
        <p:txBody>
          <a:bodyPr/>
          <a:lstStyle/>
          <a:p>
            <a:r>
              <a:rPr lang="zh-CN" altLang="en-US"/>
              <a:t>缺省适配模式，即适配器模式的</a:t>
            </a:r>
            <a:r>
              <a:rPr lang="zh-CN" altLang="en-US">
                <a:latin typeface="Arial" panose="020B0604020202020204" pitchFamily="34" charset="0"/>
              </a:rPr>
              <a:t>“</a:t>
            </a:r>
            <a:r>
              <a:rPr lang="zh-CN" altLang="en-US"/>
              <a:t>平庸化</a:t>
            </a:r>
            <a:r>
              <a:rPr lang="zh-CN" altLang="en-US">
                <a:latin typeface="Arial" panose="020B0604020202020204" pitchFamily="34" charset="0"/>
              </a:rPr>
              <a:t>”</a:t>
            </a:r>
            <a:r>
              <a:rPr lang="zh-CN" altLang="en-US"/>
              <a:t>形式可以使所考察的类</a:t>
            </a:r>
            <a:r>
              <a:rPr lang="zh-CN" altLang="en-US">
                <a:solidFill>
                  <a:schemeClr val="hlink"/>
                </a:solidFill>
              </a:rPr>
              <a:t>不必实现不需要的</a:t>
            </a:r>
            <a:r>
              <a:rPr lang="zh-CN" altLang="en-US"/>
              <a:t>那部分接口。</a:t>
            </a:r>
          </a:p>
          <a:p>
            <a:r>
              <a:rPr lang="zh-CN" altLang="en-US"/>
              <a:t>这些</a:t>
            </a:r>
            <a:r>
              <a:rPr lang="zh-CN" altLang="en-US">
                <a:solidFill>
                  <a:schemeClr val="hlink"/>
                </a:solidFill>
              </a:rPr>
              <a:t>空的方法</a:t>
            </a:r>
            <a:r>
              <a:rPr lang="zh-CN" altLang="en-US"/>
              <a:t>是一种</a:t>
            </a:r>
            <a:r>
              <a:rPr lang="zh-CN" altLang="en-US">
                <a:solidFill>
                  <a:schemeClr val="hlink"/>
                </a:solidFill>
              </a:rPr>
              <a:t>浪费</a:t>
            </a:r>
            <a:r>
              <a:rPr lang="zh-CN" altLang="en-US"/>
              <a:t>，有时也是一种</a:t>
            </a:r>
            <a:r>
              <a:rPr lang="zh-CN" altLang="en-US">
                <a:solidFill>
                  <a:schemeClr val="hlink"/>
                </a:solidFill>
              </a:rPr>
              <a:t>混乱</a:t>
            </a:r>
            <a:r>
              <a:rPr lang="zh-CN" altLang="en-US"/>
              <a:t>，程序员可能不一定知道哪些方法是空的，哪些方法不是空的，除非看过这些方法的源代码或是文档。</a:t>
            </a:r>
          </a:p>
        </p:txBody>
      </p:sp>
    </p:spTree>
    <p:extLst>
      <p:ext uri="{BB962C8B-B14F-4D97-AF65-F5344CB8AC3E}">
        <p14:creationId xmlns:p14="http://schemas.microsoft.com/office/powerpoint/2010/main" val="58515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a:t>设计模式基础</a:t>
            </a:r>
            <a:r>
              <a:rPr lang="en-US" altLang="zh-CN"/>
              <a:t>--UML</a:t>
            </a:r>
            <a:endParaRPr lang="zh-CN" altLang="en-US"/>
          </a:p>
        </p:txBody>
      </p:sp>
      <p:sp>
        <p:nvSpPr>
          <p:cNvPr id="2" name="内容占位符 1"/>
          <p:cNvSpPr>
            <a:spLocks noGrp="1"/>
          </p:cNvSpPr>
          <p:nvPr>
            <p:ph idx="1"/>
          </p:nvPr>
        </p:nvSpPr>
        <p:spPr/>
        <p:txBody>
          <a:bodyPr/>
          <a:lstStyle/>
          <a:p>
            <a:endParaRPr lang="zh-CN" altLang="en-US"/>
          </a:p>
        </p:txBody>
      </p:sp>
      <p:pic>
        <p:nvPicPr>
          <p:cNvPr id="19460" name="Picture 2" descr="C:\Documents and Settings\Administrator\桌面\hfhfh.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879" y="1845734"/>
            <a:ext cx="7366922" cy="429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2996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ormAutofit/>
          </a:bodyPr>
          <a:lstStyle/>
          <a:p>
            <a:r>
              <a:rPr lang="zh-CN" altLang="en-US" sz="7200" dirty="0"/>
              <a:t>组合（</a:t>
            </a:r>
            <a:r>
              <a:rPr lang="en-US" altLang="zh-CN" sz="7200" dirty="0"/>
              <a:t>composite</a:t>
            </a:r>
            <a:r>
              <a:rPr lang="zh-CN" altLang="en-US" sz="7200" dirty="0"/>
              <a:t>）模式</a:t>
            </a:r>
          </a:p>
        </p:txBody>
      </p:sp>
      <p:sp>
        <p:nvSpPr>
          <p:cNvPr id="4099" name="Rectangle 3"/>
          <p:cNvSpPr>
            <a:spLocks noGrp="1" noChangeArrowheads="1"/>
          </p:cNvSpPr>
          <p:nvPr>
            <p:ph type="subTitle" idx="1"/>
          </p:nvPr>
        </p:nvSpPr>
        <p:spPr/>
        <p:txBody>
          <a:bodyPr/>
          <a:lstStyle/>
          <a:p>
            <a:endParaRPr lang="zh-CN" altLang="en-US" dirty="0"/>
          </a:p>
        </p:txBody>
      </p:sp>
    </p:spTree>
    <p:extLst>
      <p:ext uri="{BB962C8B-B14F-4D97-AF65-F5344CB8AC3E}">
        <p14:creationId xmlns:p14="http://schemas.microsoft.com/office/powerpoint/2010/main" val="237290911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场景</a:t>
            </a:r>
          </a:p>
        </p:txBody>
      </p:sp>
      <p:sp>
        <p:nvSpPr>
          <p:cNvPr id="9219" name="Rectangle 3"/>
          <p:cNvSpPr>
            <a:spLocks noGrp="1" noChangeArrowheads="1"/>
          </p:cNvSpPr>
          <p:nvPr>
            <p:ph type="body" idx="1"/>
          </p:nvPr>
        </p:nvSpPr>
        <p:spPr/>
        <p:txBody>
          <a:bodyPr/>
          <a:lstStyle/>
          <a:p>
            <a:pPr>
              <a:lnSpc>
                <a:spcPct val="90000"/>
              </a:lnSpc>
            </a:pPr>
            <a:r>
              <a:rPr lang="en-US" altLang="zh-CN"/>
              <a:t>COMPOSITE</a:t>
            </a:r>
            <a:r>
              <a:rPr lang="en-US" altLang="zh-CN">
                <a:latin typeface="Arial" panose="020B0604020202020204" pitchFamily="34" charset="0"/>
              </a:rPr>
              <a:t>—</a:t>
            </a:r>
            <a:r>
              <a:rPr lang="en-US" altLang="zh-CN"/>
              <a:t>Mary</a:t>
            </a:r>
            <a:r>
              <a:rPr lang="zh-CN" altLang="en-US"/>
              <a:t>今天过生日。</a:t>
            </a:r>
            <a:r>
              <a:rPr lang="en-US" altLang="zh-CN"/>
              <a:t>"</a:t>
            </a:r>
            <a:r>
              <a:rPr lang="zh-CN" altLang="en-US"/>
              <a:t>我过生日，你要送我一件礼物。</a:t>
            </a:r>
            <a:r>
              <a:rPr lang="en-US" altLang="zh-CN"/>
              <a:t>""</a:t>
            </a:r>
            <a:r>
              <a:rPr lang="zh-CN" altLang="en-US"/>
              <a:t>嗯，好吧，去商店，你自己挑。</a:t>
            </a:r>
            <a:r>
              <a:rPr lang="en-US" altLang="zh-CN"/>
              <a:t>""</a:t>
            </a:r>
            <a:r>
              <a:rPr lang="zh-CN" altLang="en-US"/>
              <a:t>这件</a:t>
            </a:r>
            <a:r>
              <a:rPr lang="en-US" altLang="zh-CN"/>
              <a:t>T</a:t>
            </a:r>
            <a:r>
              <a:rPr lang="zh-CN" altLang="en-US"/>
              <a:t>恤挺漂亮，买，这条裙子好看，买，这个包也不错，买。</a:t>
            </a:r>
            <a:r>
              <a:rPr lang="en-US" altLang="zh-CN"/>
              <a:t>""</a:t>
            </a:r>
            <a:r>
              <a:rPr lang="zh-CN" altLang="en-US"/>
              <a:t>喂，买了三件了呀，我只答应送一件礼物的哦。</a:t>
            </a:r>
            <a:r>
              <a:rPr lang="en-US" altLang="zh-CN"/>
              <a:t>""</a:t>
            </a:r>
            <a:r>
              <a:rPr lang="zh-CN" altLang="en-US"/>
              <a:t>什么呀，</a:t>
            </a:r>
            <a:r>
              <a:rPr lang="en-US" altLang="zh-CN"/>
              <a:t>T</a:t>
            </a:r>
            <a:r>
              <a:rPr lang="zh-CN" altLang="en-US"/>
              <a:t>恤加裙子加包包，正好配成一套呀，小姐，麻烦你包起来。</a:t>
            </a:r>
            <a:r>
              <a:rPr lang="en-US" altLang="zh-CN"/>
              <a:t>""......"</a:t>
            </a:r>
            <a:r>
              <a:rPr lang="zh-CN" altLang="en-US"/>
              <a:t>，</a:t>
            </a:r>
            <a:r>
              <a:rPr lang="en-US" altLang="zh-CN"/>
              <a:t>MM</a:t>
            </a:r>
            <a:r>
              <a:rPr lang="zh-CN" altLang="en-US"/>
              <a:t>都会用</a:t>
            </a:r>
            <a:r>
              <a:rPr lang="en-US" altLang="zh-CN"/>
              <a:t>Composite</a:t>
            </a:r>
            <a:r>
              <a:rPr lang="zh-CN" altLang="en-US"/>
              <a:t>模式了，你会了没有？</a:t>
            </a:r>
          </a:p>
        </p:txBody>
      </p:sp>
    </p:spTree>
    <p:extLst>
      <p:ext uri="{BB962C8B-B14F-4D97-AF65-F5344CB8AC3E}">
        <p14:creationId xmlns:p14="http://schemas.microsoft.com/office/powerpoint/2010/main" val="31510925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组合模式概述</a:t>
            </a:r>
          </a:p>
        </p:txBody>
      </p:sp>
      <p:sp>
        <p:nvSpPr>
          <p:cNvPr id="10243" name="Rectangle 3"/>
          <p:cNvSpPr>
            <a:spLocks noGrp="1" noChangeArrowheads="1"/>
          </p:cNvSpPr>
          <p:nvPr>
            <p:ph type="body" idx="1"/>
          </p:nvPr>
        </p:nvSpPr>
        <p:spPr/>
        <p:txBody>
          <a:bodyPr/>
          <a:lstStyle/>
          <a:p>
            <a:r>
              <a:rPr lang="zh-CN" altLang="en-US"/>
              <a:t>合成模式将对象组织到</a:t>
            </a:r>
            <a:r>
              <a:rPr lang="zh-CN" altLang="en-US">
                <a:solidFill>
                  <a:schemeClr val="hlink"/>
                </a:solidFill>
              </a:rPr>
              <a:t>树结构</a:t>
            </a:r>
            <a:r>
              <a:rPr lang="zh-CN" altLang="en-US"/>
              <a:t>中，可以用来描述</a:t>
            </a:r>
            <a:r>
              <a:rPr lang="zh-CN" altLang="en-US">
                <a:solidFill>
                  <a:schemeClr val="hlink"/>
                </a:solidFill>
              </a:rPr>
              <a:t>整体</a:t>
            </a:r>
            <a:r>
              <a:rPr lang="en-US" altLang="zh-CN">
                <a:solidFill>
                  <a:schemeClr val="hlink"/>
                </a:solidFill>
              </a:rPr>
              <a:t>-</a:t>
            </a:r>
            <a:r>
              <a:rPr lang="zh-CN" altLang="en-US">
                <a:solidFill>
                  <a:schemeClr val="hlink"/>
                </a:solidFill>
              </a:rPr>
              <a:t>部分</a:t>
            </a:r>
            <a:r>
              <a:rPr lang="zh-CN" altLang="en-US"/>
              <a:t>的关系。</a:t>
            </a:r>
          </a:p>
          <a:p>
            <a:r>
              <a:rPr lang="zh-CN" altLang="en-US"/>
              <a:t>合成模式就是一个</a:t>
            </a:r>
            <a:r>
              <a:rPr lang="zh-CN" altLang="en-US">
                <a:solidFill>
                  <a:schemeClr val="hlink"/>
                </a:solidFill>
              </a:rPr>
              <a:t>处理对象的树结构</a:t>
            </a:r>
            <a:r>
              <a:rPr lang="zh-CN" altLang="en-US"/>
              <a:t>的模式。</a:t>
            </a:r>
          </a:p>
          <a:p>
            <a:r>
              <a:rPr lang="zh-CN" altLang="en-US"/>
              <a:t>合成模式使得客户端把一个个</a:t>
            </a:r>
            <a:r>
              <a:rPr lang="zh-CN" altLang="en-US">
                <a:solidFill>
                  <a:schemeClr val="hlink"/>
                </a:solidFill>
              </a:rPr>
              <a:t>单独的成分对象</a:t>
            </a:r>
            <a:r>
              <a:rPr lang="zh-CN" altLang="en-US"/>
              <a:t>和由他们</a:t>
            </a:r>
            <a:r>
              <a:rPr lang="zh-CN" altLang="en-US">
                <a:solidFill>
                  <a:schemeClr val="hlink"/>
                </a:solidFill>
              </a:rPr>
              <a:t>复合而成的合成对象同等看待</a:t>
            </a:r>
            <a:r>
              <a:rPr lang="zh-CN" altLang="en-US"/>
              <a:t>。</a:t>
            </a:r>
          </a:p>
        </p:txBody>
      </p:sp>
    </p:spTree>
    <p:extLst>
      <p:ext uri="{BB962C8B-B14F-4D97-AF65-F5344CB8AC3E}">
        <p14:creationId xmlns:p14="http://schemas.microsoft.com/office/powerpoint/2010/main" val="25961734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组合模式概述</a:t>
            </a:r>
          </a:p>
        </p:txBody>
      </p:sp>
      <p:sp>
        <p:nvSpPr>
          <p:cNvPr id="11267" name="Rectangle 3"/>
          <p:cNvSpPr>
            <a:spLocks noGrp="1" noChangeArrowheads="1"/>
          </p:cNvSpPr>
          <p:nvPr>
            <p:ph type="body" idx="1"/>
          </p:nvPr>
        </p:nvSpPr>
        <p:spPr/>
        <p:txBody>
          <a:bodyPr/>
          <a:lstStyle/>
          <a:p>
            <a:r>
              <a:rPr lang="zh-CN" altLang="en-US"/>
              <a:t>使用组合模式，可以让用户以一致的方式处理个体对象和组合对象，组合模式的关键在于</a:t>
            </a:r>
            <a:r>
              <a:rPr lang="zh-CN" altLang="en-US">
                <a:solidFill>
                  <a:schemeClr val="hlink"/>
                </a:solidFill>
              </a:rPr>
              <a:t>无论是个体对象还是组合对象都实现了相同的接口或都是同一个抽象类的子类</a:t>
            </a:r>
            <a:r>
              <a:rPr lang="zh-CN" altLang="en-US"/>
              <a:t>。</a:t>
            </a:r>
          </a:p>
        </p:txBody>
      </p:sp>
    </p:spTree>
    <p:extLst>
      <p:ext uri="{BB962C8B-B14F-4D97-AF65-F5344CB8AC3E}">
        <p14:creationId xmlns:p14="http://schemas.microsoft.com/office/powerpoint/2010/main" val="38871618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组合模式的角色</a:t>
            </a:r>
          </a:p>
        </p:txBody>
      </p:sp>
      <p:sp>
        <p:nvSpPr>
          <p:cNvPr id="12291" name="Rectangle 3"/>
          <p:cNvSpPr>
            <a:spLocks noGrp="1" noChangeArrowheads="1"/>
          </p:cNvSpPr>
          <p:nvPr>
            <p:ph type="body" idx="1"/>
          </p:nvPr>
        </p:nvSpPr>
        <p:spPr/>
        <p:txBody>
          <a:bodyPr/>
          <a:lstStyle/>
          <a:p>
            <a:r>
              <a:rPr kumimoji="1" lang="zh-CN" altLang="en-US" b="1"/>
              <a:t>抽象组件（</a:t>
            </a:r>
            <a:r>
              <a:rPr kumimoji="1" lang="en-US" altLang="zh-CN" b="1"/>
              <a:t>Component</a:t>
            </a:r>
            <a:r>
              <a:rPr kumimoji="1" lang="zh-CN" altLang="en-US" b="1"/>
              <a:t>） </a:t>
            </a:r>
          </a:p>
          <a:p>
            <a:r>
              <a:rPr kumimoji="1" lang="en-US" altLang="zh-CN" b="1"/>
              <a:t>Composite</a:t>
            </a:r>
            <a:r>
              <a:rPr kumimoji="1" lang="zh-CN" altLang="en-US" b="1"/>
              <a:t>节点（</a:t>
            </a:r>
            <a:r>
              <a:rPr kumimoji="1" lang="en-US" altLang="zh-CN" b="1"/>
              <a:t>Composite Node</a:t>
            </a:r>
            <a:r>
              <a:rPr kumimoji="1" lang="zh-CN" altLang="en-US" b="1"/>
              <a:t>） </a:t>
            </a:r>
          </a:p>
          <a:p>
            <a:r>
              <a:rPr kumimoji="1" lang="zh-CN" altLang="en-US" b="1"/>
              <a:t> </a:t>
            </a:r>
            <a:r>
              <a:rPr kumimoji="1" lang="en-US" altLang="zh-CN" b="1"/>
              <a:t>Leaf</a:t>
            </a:r>
            <a:r>
              <a:rPr kumimoji="1" lang="zh-CN" altLang="en-US" b="1"/>
              <a:t>节点（</a:t>
            </a:r>
            <a:r>
              <a:rPr kumimoji="1" lang="en-US" altLang="zh-CN" b="1"/>
              <a:t>Leaf Node</a:t>
            </a:r>
            <a:r>
              <a:rPr kumimoji="1" lang="zh-CN" altLang="en-US" b="1"/>
              <a:t>）</a:t>
            </a:r>
            <a:endParaRPr lang="zh-CN" altLang="en-US"/>
          </a:p>
        </p:txBody>
      </p:sp>
    </p:spTree>
    <p:extLst>
      <p:ext uri="{BB962C8B-B14F-4D97-AF65-F5344CB8AC3E}">
        <p14:creationId xmlns:p14="http://schemas.microsoft.com/office/powerpoint/2010/main" val="2772441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组合模式的</a:t>
            </a:r>
            <a:r>
              <a:rPr lang="en-US" altLang="zh-CN"/>
              <a:t>UML</a:t>
            </a:r>
            <a:r>
              <a:rPr lang="zh-CN" altLang="en-US"/>
              <a:t>类图</a:t>
            </a:r>
          </a:p>
        </p:txBody>
      </p:sp>
      <p:sp>
        <p:nvSpPr>
          <p:cNvPr id="13315" name="Rectangle 3"/>
          <p:cNvSpPr>
            <a:spLocks noGrp="1" noChangeArrowheads="1"/>
          </p:cNvSpPr>
          <p:nvPr>
            <p:ph type="body" idx="1"/>
          </p:nvPr>
        </p:nvSpPr>
        <p:spPr/>
        <p:txBody>
          <a:bodyPr/>
          <a:lstStyle/>
          <a:p>
            <a:endParaRPr lang="zh-CN" altLang="zh-CN"/>
          </a:p>
        </p:txBody>
      </p:sp>
      <p:pic>
        <p:nvPicPr>
          <p:cNvPr id="13316" name="图片 1" descr="http://p.blog.csdn.net/images/p_blog_csdn_net/Justin_579/c32a86fd4f7b4bd19a13ed0a4db22fb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752601"/>
            <a:ext cx="5205413"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9205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安全方式</a:t>
            </a:r>
          </a:p>
        </p:txBody>
      </p:sp>
      <p:sp>
        <p:nvSpPr>
          <p:cNvPr id="14339" name="Rectangle 3"/>
          <p:cNvSpPr>
            <a:spLocks noGrp="1" noChangeArrowheads="1"/>
          </p:cNvSpPr>
          <p:nvPr>
            <p:ph type="body" idx="1"/>
          </p:nvPr>
        </p:nvSpPr>
        <p:spPr/>
        <p:txBody>
          <a:bodyPr/>
          <a:lstStyle/>
          <a:p>
            <a:endParaRPr lang="zh-CN" altLang="zh-CN"/>
          </a:p>
        </p:txBody>
      </p:sp>
      <p:pic>
        <p:nvPicPr>
          <p:cNvPr id="14340"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8400" y="1600201"/>
            <a:ext cx="7924800"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60231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透明方式</a:t>
            </a:r>
          </a:p>
        </p:txBody>
      </p:sp>
      <p:sp>
        <p:nvSpPr>
          <p:cNvPr id="15363" name="Rectangle 3"/>
          <p:cNvSpPr>
            <a:spLocks noGrp="1" noChangeArrowheads="1"/>
          </p:cNvSpPr>
          <p:nvPr>
            <p:ph type="body" idx="1"/>
          </p:nvPr>
        </p:nvSpPr>
        <p:spPr/>
        <p:txBody>
          <a:bodyPr/>
          <a:lstStyle/>
          <a:p>
            <a:endParaRPr lang="zh-CN" altLang="zh-CN"/>
          </a:p>
        </p:txBody>
      </p:sp>
      <p:pic>
        <p:nvPicPr>
          <p:cNvPr id="15364"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1584326"/>
            <a:ext cx="7772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49546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两种方式的比较</a:t>
            </a:r>
          </a:p>
        </p:txBody>
      </p:sp>
      <p:sp>
        <p:nvSpPr>
          <p:cNvPr id="17411" name="Rectangle 3"/>
          <p:cNvSpPr>
            <a:spLocks noGrp="1" noChangeArrowheads="1"/>
          </p:cNvSpPr>
          <p:nvPr>
            <p:ph type="body" idx="1"/>
          </p:nvPr>
        </p:nvSpPr>
        <p:spPr>
          <a:xfrm>
            <a:off x="2667000" y="1828800"/>
            <a:ext cx="7772400" cy="4535488"/>
          </a:xfrm>
        </p:spPr>
        <p:txBody>
          <a:bodyPr/>
          <a:lstStyle/>
          <a:p>
            <a:pPr>
              <a:lnSpc>
                <a:spcPct val="80000"/>
              </a:lnSpc>
            </a:pPr>
            <a:r>
              <a:rPr lang="zh-CN" altLang="en-US" sz="2800"/>
              <a:t>对于合成模式而言，在安全性和透明性上，会</a:t>
            </a:r>
            <a:r>
              <a:rPr lang="zh-CN" altLang="en-US" sz="2800">
                <a:solidFill>
                  <a:schemeClr val="hlink"/>
                </a:solidFill>
              </a:rPr>
              <a:t>更看重透明性</a:t>
            </a:r>
            <a:r>
              <a:rPr lang="zh-CN" altLang="en-US" sz="2800"/>
              <a:t>，毕竟合成模式的目的是：让客户端不再区分操作的是树枝对象还是树叶对象，而是以一个统一的方式来操作。</a:t>
            </a:r>
          </a:p>
          <a:p>
            <a:pPr>
              <a:lnSpc>
                <a:spcPct val="80000"/>
              </a:lnSpc>
            </a:pPr>
            <a:r>
              <a:rPr lang="zh-CN" altLang="en-US" sz="2800"/>
              <a:t>而且对于安全性的实现，需要区分是树枝对象还是树叶对象。有时候，需要将对象进行类型转换，却发现类型信息丢失了，只好强行转换，这种</a:t>
            </a:r>
            <a:r>
              <a:rPr lang="zh-CN" altLang="en-US" sz="2800">
                <a:solidFill>
                  <a:schemeClr val="hlink"/>
                </a:solidFill>
              </a:rPr>
              <a:t>类型转换必然是不够安全的</a:t>
            </a:r>
            <a:r>
              <a:rPr lang="zh-CN" altLang="en-US" sz="2800"/>
              <a:t>。</a:t>
            </a:r>
          </a:p>
          <a:p>
            <a:pPr>
              <a:lnSpc>
                <a:spcPct val="80000"/>
              </a:lnSpc>
            </a:pPr>
            <a:r>
              <a:rPr lang="zh-CN" altLang="en-US" sz="2800">
                <a:solidFill>
                  <a:schemeClr val="hlink"/>
                </a:solidFill>
              </a:rPr>
              <a:t>建议多采用透明性的实现方式。</a:t>
            </a:r>
          </a:p>
        </p:txBody>
      </p:sp>
    </p:spTree>
    <p:extLst>
      <p:ext uri="{BB962C8B-B14F-4D97-AF65-F5344CB8AC3E}">
        <p14:creationId xmlns:p14="http://schemas.microsoft.com/office/powerpoint/2010/main" val="146942202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组合模式的优点</a:t>
            </a:r>
          </a:p>
        </p:txBody>
      </p:sp>
      <p:sp>
        <p:nvSpPr>
          <p:cNvPr id="22531" name="Rectangle 3"/>
          <p:cNvSpPr>
            <a:spLocks noGrp="1" noChangeArrowheads="1"/>
          </p:cNvSpPr>
          <p:nvPr>
            <p:ph type="body" idx="1"/>
          </p:nvPr>
        </p:nvSpPr>
        <p:spPr/>
        <p:txBody>
          <a:bodyPr/>
          <a:lstStyle/>
          <a:p>
            <a:pPr>
              <a:lnSpc>
                <a:spcPct val="90000"/>
              </a:lnSpc>
            </a:pPr>
            <a:r>
              <a:rPr kumimoji="1" lang="zh-CN" altLang="en-US" b="1"/>
              <a:t>组合模式中包含有个体对象和组合对象，并形成树形结构，使用户可以方便地处理个体对象和组合对象。</a:t>
            </a:r>
          </a:p>
          <a:p>
            <a:pPr>
              <a:lnSpc>
                <a:spcPct val="90000"/>
              </a:lnSpc>
            </a:pPr>
            <a:r>
              <a:rPr kumimoji="1" lang="zh-CN" altLang="en-US" b="1"/>
              <a:t>组合对象和个体对象实现了相同的接口，用户一般不需区分个体对象和组合对象。</a:t>
            </a:r>
          </a:p>
          <a:p>
            <a:pPr>
              <a:lnSpc>
                <a:spcPct val="90000"/>
              </a:lnSpc>
            </a:pPr>
            <a:r>
              <a:rPr kumimoji="1" lang="zh-CN" altLang="en-US" b="1"/>
              <a:t>当增加新的</a:t>
            </a:r>
            <a:r>
              <a:rPr kumimoji="1" lang="en-US" altLang="zh-CN" b="1"/>
              <a:t>Composite</a:t>
            </a:r>
            <a:r>
              <a:rPr kumimoji="1" lang="zh-CN" altLang="en-US" b="1"/>
              <a:t>节点和</a:t>
            </a:r>
            <a:r>
              <a:rPr kumimoji="1" lang="en-US" altLang="zh-CN" b="1"/>
              <a:t>Leaf</a:t>
            </a:r>
            <a:r>
              <a:rPr kumimoji="1" lang="zh-CN" altLang="en-US" b="1"/>
              <a:t>节点时，用户的重要代码不需要作出修改。</a:t>
            </a:r>
            <a:endParaRPr lang="zh-CN" altLang="en-US"/>
          </a:p>
        </p:txBody>
      </p:sp>
    </p:spTree>
    <p:extLst>
      <p:ext uri="{BB962C8B-B14F-4D97-AF65-F5344CB8AC3E}">
        <p14:creationId xmlns:p14="http://schemas.microsoft.com/office/powerpoint/2010/main" val="736988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a:t>UML</a:t>
            </a:r>
            <a:r>
              <a:rPr lang="zh-CN" altLang="en-US"/>
              <a:t>类图</a:t>
            </a:r>
          </a:p>
        </p:txBody>
      </p:sp>
      <p:sp>
        <p:nvSpPr>
          <p:cNvPr id="20483" name="内容占位符 2"/>
          <p:cNvSpPr>
            <a:spLocks noGrp="1"/>
          </p:cNvSpPr>
          <p:nvPr>
            <p:ph idx="1"/>
          </p:nvPr>
        </p:nvSpPr>
        <p:spPr/>
        <p:txBody>
          <a:bodyPr/>
          <a:lstStyle/>
          <a:p>
            <a:pPr eaLnBrk="1" hangingPunct="1">
              <a:lnSpc>
                <a:spcPct val="115000"/>
              </a:lnSpc>
            </a:pPr>
            <a:r>
              <a:rPr lang="zh-CN" altLang="en-US" sz="2400" b="1"/>
              <a:t>在</a:t>
            </a:r>
            <a:r>
              <a:rPr lang="en-US" altLang="zh-CN" sz="2400" b="1"/>
              <a:t>UML</a:t>
            </a:r>
            <a:r>
              <a:rPr lang="zh-CN" altLang="en-US" sz="2400" b="1"/>
              <a:t>中，使用一个长方形描述一个类的主要构成，将长方形垂直地分为三层 。</a:t>
            </a:r>
          </a:p>
          <a:p>
            <a:pPr eaLnBrk="1" hangingPunct="1">
              <a:lnSpc>
                <a:spcPct val="115000"/>
              </a:lnSpc>
            </a:pPr>
            <a:r>
              <a:rPr lang="zh-CN" altLang="en-US" sz="2400" b="1"/>
              <a:t>   </a:t>
            </a:r>
            <a:r>
              <a:rPr lang="zh-CN" altLang="en-US" sz="2400" b="1">
                <a:solidFill>
                  <a:srgbClr val="0000FF"/>
                </a:solidFill>
              </a:rPr>
              <a:t>第</a:t>
            </a:r>
            <a:r>
              <a:rPr lang="en-US" altLang="zh-CN" sz="2400" b="1">
                <a:solidFill>
                  <a:srgbClr val="0000FF"/>
                </a:solidFill>
              </a:rPr>
              <a:t>1</a:t>
            </a:r>
            <a:r>
              <a:rPr lang="zh-CN" altLang="en-US" sz="2400" b="1">
                <a:solidFill>
                  <a:srgbClr val="0000FF"/>
                </a:solidFill>
              </a:rPr>
              <a:t>层</a:t>
            </a:r>
            <a:r>
              <a:rPr lang="zh-CN" altLang="en-US" sz="2400" b="1"/>
              <a:t>是名字层，类名字是常规字形，表明该类是具体类，类名字是斜体字形，表明该类是抽象类。 </a:t>
            </a:r>
          </a:p>
          <a:p>
            <a:pPr eaLnBrk="1" hangingPunct="1">
              <a:lnSpc>
                <a:spcPct val="115000"/>
              </a:lnSpc>
            </a:pPr>
            <a:r>
              <a:rPr lang="zh-CN" altLang="en-US" sz="2400" b="1"/>
              <a:t>   </a:t>
            </a:r>
            <a:r>
              <a:rPr lang="zh-CN" altLang="en-US" sz="2400" b="1">
                <a:solidFill>
                  <a:srgbClr val="0000FF"/>
                </a:solidFill>
              </a:rPr>
              <a:t>第</a:t>
            </a:r>
            <a:r>
              <a:rPr lang="en-US" altLang="zh-CN" sz="2400" b="1">
                <a:solidFill>
                  <a:srgbClr val="0000FF"/>
                </a:solidFill>
              </a:rPr>
              <a:t>2</a:t>
            </a:r>
            <a:r>
              <a:rPr lang="zh-CN" altLang="en-US" sz="2400" b="1">
                <a:solidFill>
                  <a:srgbClr val="0000FF"/>
                </a:solidFill>
              </a:rPr>
              <a:t>层</a:t>
            </a:r>
            <a:r>
              <a:rPr lang="zh-CN" altLang="en-US" sz="2400" b="1"/>
              <a:t>是变量层，也称属性层，列出类的成员变量及类型，格式是</a:t>
            </a:r>
            <a:r>
              <a:rPr lang="zh-CN" altLang="en-US" sz="2400" b="1">
                <a:latin typeface="Times New Roman" panose="02020603050405020304" pitchFamily="18" charset="0"/>
              </a:rPr>
              <a:t>“</a:t>
            </a:r>
            <a:r>
              <a:rPr lang="zh-CN" altLang="en-US" sz="2400" b="1"/>
              <a:t>变量名字：类型</a:t>
            </a:r>
            <a:r>
              <a:rPr lang="zh-CN" altLang="en-US" sz="2400" b="1">
                <a:latin typeface="Times New Roman" panose="02020603050405020304" pitchFamily="18" charset="0"/>
              </a:rPr>
              <a:t>”</a:t>
            </a:r>
            <a:r>
              <a:rPr lang="zh-CN" altLang="en-US" sz="2400" b="1"/>
              <a:t>。 </a:t>
            </a:r>
          </a:p>
          <a:p>
            <a:pPr eaLnBrk="1" hangingPunct="1">
              <a:lnSpc>
                <a:spcPct val="115000"/>
              </a:lnSpc>
            </a:pPr>
            <a:r>
              <a:rPr lang="zh-CN" altLang="en-US" sz="2400" b="1"/>
              <a:t>  </a:t>
            </a:r>
            <a:r>
              <a:rPr lang="zh-CN" altLang="en-US" sz="2400" b="1">
                <a:solidFill>
                  <a:srgbClr val="0000FF"/>
                </a:solidFill>
              </a:rPr>
              <a:t>第</a:t>
            </a:r>
            <a:r>
              <a:rPr lang="en-US" altLang="zh-CN" sz="2400" b="1">
                <a:solidFill>
                  <a:srgbClr val="0000FF"/>
                </a:solidFill>
              </a:rPr>
              <a:t>3</a:t>
            </a:r>
            <a:r>
              <a:rPr lang="zh-CN" altLang="en-US" sz="2400" b="1">
                <a:solidFill>
                  <a:srgbClr val="0000FF"/>
                </a:solidFill>
              </a:rPr>
              <a:t>层</a:t>
            </a:r>
            <a:r>
              <a:rPr lang="zh-CN" altLang="en-US" sz="2400" b="1"/>
              <a:t>是方法层，也称操作层，列出类的方法及返回类型，格式是</a:t>
            </a:r>
            <a:r>
              <a:rPr lang="zh-CN" altLang="en-US" sz="2400" b="1">
                <a:latin typeface="Times New Roman" panose="02020603050405020304" pitchFamily="18" charset="0"/>
              </a:rPr>
              <a:t>“</a:t>
            </a:r>
            <a:r>
              <a:rPr lang="zh-CN" altLang="en-US" sz="2400" b="1"/>
              <a:t>方法名字（参数列表）：类型</a:t>
            </a:r>
            <a:r>
              <a:rPr lang="zh-CN" altLang="en-US" sz="2400" b="1">
                <a:latin typeface="Times New Roman" panose="02020603050405020304" pitchFamily="18" charset="0"/>
              </a:rPr>
              <a:t>”</a:t>
            </a:r>
            <a:r>
              <a:rPr lang="zh-CN" altLang="en-US" sz="2400" b="1"/>
              <a:t>。</a:t>
            </a:r>
            <a:endParaRPr lang="zh-CN" altLang="en-US" sz="2400"/>
          </a:p>
        </p:txBody>
      </p:sp>
    </p:spTree>
    <p:extLst>
      <p:ext uri="{BB962C8B-B14F-4D97-AF65-F5344CB8AC3E}">
        <p14:creationId xmlns:p14="http://schemas.microsoft.com/office/powerpoint/2010/main" val="3851183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组合模式示例</a:t>
            </a:r>
          </a:p>
        </p:txBody>
      </p:sp>
      <p:sp>
        <p:nvSpPr>
          <p:cNvPr id="25603" name="Rectangle 3"/>
          <p:cNvSpPr>
            <a:spLocks noGrp="1" noChangeArrowheads="1"/>
          </p:cNvSpPr>
          <p:nvPr>
            <p:ph type="body" idx="1"/>
          </p:nvPr>
        </p:nvSpPr>
        <p:spPr/>
        <p:txBody>
          <a:bodyPr>
            <a:normAutofit fontScale="92500" lnSpcReduction="20000"/>
          </a:bodyPr>
          <a:lstStyle/>
          <a:p>
            <a:pPr>
              <a:lnSpc>
                <a:spcPct val="80000"/>
              </a:lnSpc>
              <a:buFont typeface="Wingdings" panose="05000000000000000000" pitchFamily="2" charset="2"/>
              <a:buNone/>
            </a:pPr>
            <a:r>
              <a:rPr kumimoji="1" lang="en-US" altLang="zh-CN" b="1"/>
              <a:t>1</a:t>
            </a:r>
            <a:r>
              <a:rPr kumimoji="1" lang="zh-CN" altLang="en-US" b="1"/>
              <a:t>．抽象组件（</a:t>
            </a:r>
            <a:r>
              <a:rPr kumimoji="1" lang="en-US" altLang="zh-CN" b="1"/>
              <a:t>Component</a:t>
            </a:r>
            <a:r>
              <a:rPr kumimoji="1" lang="zh-CN" altLang="en-US" b="1"/>
              <a:t>） </a:t>
            </a:r>
            <a:r>
              <a:rPr kumimoji="1" lang="en-US" altLang="zh-CN" b="1"/>
              <a:t>: </a:t>
            </a:r>
            <a:r>
              <a:rPr kumimoji="1" lang="en-US" altLang="zh-CN" b="1">
                <a:solidFill>
                  <a:srgbClr val="FF0000"/>
                </a:solidFill>
              </a:rPr>
              <a:t>MilitaryPerson.java </a:t>
            </a:r>
          </a:p>
          <a:p>
            <a:pPr>
              <a:lnSpc>
                <a:spcPct val="80000"/>
              </a:lnSpc>
              <a:buFont typeface="Wingdings" panose="05000000000000000000" pitchFamily="2" charset="2"/>
              <a:buNone/>
            </a:pPr>
            <a:r>
              <a:rPr kumimoji="1" lang="en-US" altLang="zh-CN" b="1">
                <a:solidFill>
                  <a:srgbClr val="FF0000"/>
                </a:solidFill>
              </a:rPr>
              <a:t> </a:t>
            </a:r>
            <a:r>
              <a:rPr kumimoji="1" lang="en-US" altLang="zh-CN" b="1"/>
              <a:t>import java.util.*;</a:t>
            </a:r>
          </a:p>
          <a:p>
            <a:pPr>
              <a:lnSpc>
                <a:spcPct val="80000"/>
              </a:lnSpc>
              <a:buFont typeface="Wingdings" panose="05000000000000000000" pitchFamily="2" charset="2"/>
              <a:buNone/>
            </a:pPr>
            <a:r>
              <a:rPr kumimoji="1" lang="en-US" altLang="zh-CN" b="1"/>
              <a:t>public interface MilitaryPerson{</a:t>
            </a:r>
          </a:p>
          <a:p>
            <a:pPr>
              <a:lnSpc>
                <a:spcPct val="80000"/>
              </a:lnSpc>
              <a:buFont typeface="Wingdings" panose="05000000000000000000" pitchFamily="2" charset="2"/>
              <a:buNone/>
            </a:pPr>
            <a:r>
              <a:rPr kumimoji="1" lang="en-US" altLang="zh-CN" b="1"/>
              <a:t>      public void add(MilitaryPerson person) ;</a:t>
            </a:r>
          </a:p>
          <a:p>
            <a:pPr>
              <a:lnSpc>
                <a:spcPct val="80000"/>
              </a:lnSpc>
              <a:buFont typeface="Wingdings" panose="05000000000000000000" pitchFamily="2" charset="2"/>
              <a:buNone/>
            </a:pPr>
            <a:r>
              <a:rPr kumimoji="1" lang="en-US" altLang="zh-CN" b="1"/>
              <a:t>      public void remove(MilitaryPerson person) ;</a:t>
            </a:r>
          </a:p>
          <a:p>
            <a:pPr>
              <a:lnSpc>
                <a:spcPct val="80000"/>
              </a:lnSpc>
              <a:buFont typeface="Wingdings" panose="05000000000000000000" pitchFamily="2" charset="2"/>
              <a:buNone/>
            </a:pPr>
            <a:r>
              <a:rPr kumimoji="1" lang="en-US" altLang="zh-CN" b="1"/>
              <a:t>      public MilitaryPerson getChild(int index); </a:t>
            </a:r>
          </a:p>
          <a:p>
            <a:pPr>
              <a:lnSpc>
                <a:spcPct val="80000"/>
              </a:lnSpc>
              <a:buFont typeface="Wingdings" panose="05000000000000000000" pitchFamily="2" charset="2"/>
              <a:buNone/>
            </a:pPr>
            <a:r>
              <a:rPr kumimoji="1" lang="en-US" altLang="zh-CN" b="1"/>
              <a:t>      public Iterator&lt;MilitaryPerson&gt;  getAllChildren() ;</a:t>
            </a:r>
          </a:p>
          <a:p>
            <a:pPr>
              <a:lnSpc>
                <a:spcPct val="80000"/>
              </a:lnSpc>
              <a:buFont typeface="Wingdings" panose="05000000000000000000" pitchFamily="2" charset="2"/>
              <a:buNone/>
            </a:pPr>
            <a:r>
              <a:rPr kumimoji="1" lang="en-US" altLang="zh-CN" b="1"/>
              <a:t>      public boolean isLeaf();</a:t>
            </a:r>
          </a:p>
          <a:p>
            <a:pPr>
              <a:lnSpc>
                <a:spcPct val="80000"/>
              </a:lnSpc>
              <a:buFont typeface="Wingdings" panose="05000000000000000000" pitchFamily="2" charset="2"/>
              <a:buNone/>
            </a:pPr>
            <a:r>
              <a:rPr kumimoji="1" lang="en-US" altLang="zh-CN" b="1"/>
              <a:t>      public double getSalary();</a:t>
            </a:r>
          </a:p>
          <a:p>
            <a:pPr>
              <a:lnSpc>
                <a:spcPct val="80000"/>
              </a:lnSpc>
              <a:buFont typeface="Wingdings" panose="05000000000000000000" pitchFamily="2" charset="2"/>
              <a:buNone/>
            </a:pPr>
            <a:r>
              <a:rPr kumimoji="1" lang="en-US" altLang="zh-CN" b="1"/>
              <a:t>      public void setSalary(double salary);</a:t>
            </a:r>
          </a:p>
          <a:p>
            <a:pPr>
              <a:lnSpc>
                <a:spcPct val="80000"/>
              </a:lnSpc>
              <a:buFont typeface="Wingdings" panose="05000000000000000000" pitchFamily="2" charset="2"/>
              <a:buNone/>
            </a:pPr>
            <a:r>
              <a:rPr kumimoji="1" lang="en-US" altLang="zh-CN" b="1"/>
              <a:t>  } </a:t>
            </a:r>
          </a:p>
          <a:p>
            <a:pPr>
              <a:lnSpc>
                <a:spcPct val="80000"/>
              </a:lnSpc>
            </a:pPr>
            <a:endParaRPr lang="en-US" altLang="zh-CN"/>
          </a:p>
        </p:txBody>
      </p:sp>
    </p:spTree>
    <p:extLst>
      <p:ext uri="{BB962C8B-B14F-4D97-AF65-F5344CB8AC3E}">
        <p14:creationId xmlns:p14="http://schemas.microsoft.com/office/powerpoint/2010/main" val="358284524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t>组合模式示例</a:t>
            </a:r>
          </a:p>
        </p:txBody>
      </p:sp>
      <p:sp>
        <p:nvSpPr>
          <p:cNvPr id="26627" name="Rectangle 3"/>
          <p:cNvSpPr>
            <a:spLocks noGrp="1" noChangeArrowheads="1"/>
          </p:cNvSpPr>
          <p:nvPr>
            <p:ph type="body" idx="1"/>
          </p:nvPr>
        </p:nvSpPr>
        <p:spPr>
          <a:xfrm>
            <a:off x="889461" y="1828800"/>
            <a:ext cx="10365971" cy="4954385"/>
          </a:xfrm>
        </p:spPr>
        <p:txBody>
          <a:bodyPr numCol="2">
            <a:normAutofit lnSpcReduction="10000"/>
          </a:bodyPr>
          <a:lstStyle/>
          <a:p>
            <a:pPr>
              <a:lnSpc>
                <a:spcPct val="80000"/>
              </a:lnSpc>
              <a:buFont typeface="Wingdings" panose="05000000000000000000" pitchFamily="2" charset="2"/>
              <a:buNone/>
            </a:pPr>
            <a:r>
              <a:rPr kumimoji="1" lang="en-US" altLang="zh-CN" sz="1000" b="1" dirty="0"/>
              <a:t>2</a:t>
            </a:r>
            <a:r>
              <a:rPr kumimoji="1" lang="zh-CN" altLang="en-US" sz="1000" b="1" dirty="0"/>
              <a:t>． </a:t>
            </a:r>
            <a:r>
              <a:rPr kumimoji="1" lang="en-US" altLang="zh-CN" sz="1000" b="1" dirty="0"/>
              <a:t>Composite</a:t>
            </a:r>
            <a:r>
              <a:rPr kumimoji="1" lang="zh-CN" altLang="en-US" sz="1000" b="1" dirty="0"/>
              <a:t>节点（</a:t>
            </a:r>
            <a:r>
              <a:rPr kumimoji="1" lang="en-US" altLang="zh-CN" sz="1000" b="1" dirty="0"/>
              <a:t>Composite Node</a:t>
            </a:r>
            <a:r>
              <a:rPr kumimoji="1" lang="zh-CN" altLang="en-US" sz="1000" b="1" dirty="0"/>
              <a:t>）</a:t>
            </a:r>
            <a:r>
              <a:rPr kumimoji="1" lang="en-US" altLang="zh-CN" sz="1000" b="1" dirty="0"/>
              <a:t>: </a:t>
            </a:r>
            <a:r>
              <a:rPr kumimoji="1" lang="en-US" altLang="zh-CN" sz="1000" b="1" dirty="0">
                <a:solidFill>
                  <a:srgbClr val="FF0000"/>
                </a:solidFill>
              </a:rPr>
              <a:t>MilitaryOfficer.java </a:t>
            </a:r>
          </a:p>
          <a:p>
            <a:pPr>
              <a:lnSpc>
                <a:spcPct val="80000"/>
              </a:lnSpc>
              <a:buFont typeface="Wingdings" panose="05000000000000000000" pitchFamily="2" charset="2"/>
              <a:buNone/>
            </a:pPr>
            <a:r>
              <a:rPr kumimoji="1" lang="en-US" altLang="zh-CN" sz="1000" b="1" dirty="0">
                <a:solidFill>
                  <a:srgbClr val="000000"/>
                </a:solidFill>
              </a:rPr>
              <a:t>import </a:t>
            </a:r>
            <a:r>
              <a:rPr kumimoji="1" lang="en-US" altLang="zh-CN" sz="1000" b="1" dirty="0" err="1">
                <a:solidFill>
                  <a:srgbClr val="000000"/>
                </a:solidFill>
              </a:rPr>
              <a:t>java.util</a:t>
            </a:r>
            <a:r>
              <a:rPr kumimoji="1" lang="en-US" altLang="zh-CN" sz="1000" b="1" dirty="0">
                <a:solidFill>
                  <a:srgbClr val="000000"/>
                </a:solidFill>
              </a:rPr>
              <a:t>.*;</a:t>
            </a:r>
          </a:p>
          <a:p>
            <a:pPr>
              <a:lnSpc>
                <a:spcPct val="80000"/>
              </a:lnSpc>
              <a:buFont typeface="Wingdings" panose="05000000000000000000" pitchFamily="2" charset="2"/>
              <a:buNone/>
            </a:pPr>
            <a:r>
              <a:rPr kumimoji="1" lang="en-US" altLang="zh-CN" sz="1000" b="1" dirty="0">
                <a:solidFill>
                  <a:srgbClr val="000000"/>
                </a:solidFill>
              </a:rPr>
              <a:t>public class </a:t>
            </a:r>
            <a:r>
              <a:rPr kumimoji="1" lang="en-US" altLang="zh-CN" sz="1000" b="1" dirty="0" err="1">
                <a:solidFill>
                  <a:srgbClr val="000000"/>
                </a:solidFill>
              </a:rPr>
              <a:t>MilitaryOfficer</a:t>
            </a:r>
            <a:r>
              <a:rPr kumimoji="1" lang="en-US" altLang="zh-CN" sz="1000" b="1" dirty="0">
                <a:solidFill>
                  <a:srgbClr val="000000"/>
                </a:solidFill>
              </a:rPr>
              <a:t> implements </a:t>
            </a:r>
            <a:r>
              <a:rPr kumimoji="1" lang="en-US" altLang="zh-CN" sz="1000" b="1" dirty="0" err="1">
                <a:solidFill>
                  <a:srgbClr val="000000"/>
                </a:solidFill>
              </a:rPr>
              <a:t>MilitaryPerson</a:t>
            </a:r>
            <a:r>
              <a:rPr kumimoji="1" lang="en-US" altLang="zh-CN" sz="1000" b="1" dirty="0">
                <a:solidFill>
                  <a:srgbClr val="000000"/>
                </a:solidFill>
              </a:rPr>
              <a:t>{</a:t>
            </a:r>
          </a:p>
          <a:p>
            <a:pPr>
              <a:lnSpc>
                <a:spcPct val="80000"/>
              </a:lnSpc>
              <a:buFont typeface="Wingdings" panose="05000000000000000000" pitchFamily="2" charset="2"/>
              <a:buNone/>
            </a:pPr>
            <a:r>
              <a:rPr kumimoji="1" lang="en-US" altLang="zh-CN" sz="1000" b="1" dirty="0">
                <a:solidFill>
                  <a:srgbClr val="000000"/>
                </a:solidFill>
              </a:rPr>
              <a:t>      </a:t>
            </a:r>
            <a:r>
              <a:rPr kumimoji="1" lang="en-US" altLang="zh-CN" sz="1000" b="1" dirty="0" err="1">
                <a:solidFill>
                  <a:srgbClr val="000000"/>
                </a:solidFill>
              </a:rPr>
              <a:t>LinkedList</a:t>
            </a:r>
            <a:r>
              <a:rPr kumimoji="1" lang="en-US" altLang="zh-CN" sz="1000" b="1" dirty="0">
                <a:solidFill>
                  <a:srgbClr val="000000"/>
                </a:solidFill>
              </a:rPr>
              <a:t>&lt;</a:t>
            </a:r>
            <a:r>
              <a:rPr kumimoji="1" lang="en-US" altLang="zh-CN" sz="1000" b="1" dirty="0" err="1">
                <a:solidFill>
                  <a:srgbClr val="000000"/>
                </a:solidFill>
              </a:rPr>
              <a:t>MilitaryPerson</a:t>
            </a:r>
            <a:r>
              <a:rPr kumimoji="1" lang="en-US" altLang="zh-CN" sz="1000" b="1" dirty="0">
                <a:solidFill>
                  <a:srgbClr val="000000"/>
                </a:solidFill>
              </a:rPr>
              <a:t>&gt; list;</a:t>
            </a:r>
          </a:p>
          <a:p>
            <a:pPr>
              <a:lnSpc>
                <a:spcPct val="80000"/>
              </a:lnSpc>
              <a:buFont typeface="Wingdings" panose="05000000000000000000" pitchFamily="2" charset="2"/>
              <a:buNone/>
            </a:pPr>
            <a:r>
              <a:rPr kumimoji="1" lang="en-US" altLang="zh-CN" sz="1000" b="1" dirty="0">
                <a:solidFill>
                  <a:srgbClr val="000000"/>
                </a:solidFill>
              </a:rPr>
              <a:t>      String name;</a:t>
            </a:r>
          </a:p>
          <a:p>
            <a:pPr>
              <a:lnSpc>
                <a:spcPct val="80000"/>
              </a:lnSpc>
              <a:buFont typeface="Wingdings" panose="05000000000000000000" pitchFamily="2" charset="2"/>
              <a:buNone/>
            </a:pPr>
            <a:r>
              <a:rPr kumimoji="1" lang="en-US" altLang="zh-CN" sz="1000" b="1" dirty="0">
                <a:solidFill>
                  <a:srgbClr val="000000"/>
                </a:solidFill>
              </a:rPr>
              <a:t>      double salary;</a:t>
            </a:r>
          </a:p>
          <a:p>
            <a:pPr>
              <a:lnSpc>
                <a:spcPct val="80000"/>
              </a:lnSpc>
              <a:buFont typeface="Wingdings" panose="05000000000000000000" pitchFamily="2" charset="2"/>
              <a:buNone/>
            </a:pPr>
            <a:r>
              <a:rPr kumimoji="1" lang="en-US" altLang="zh-CN" sz="1000" b="1" dirty="0">
                <a:solidFill>
                  <a:srgbClr val="000000"/>
                </a:solidFill>
              </a:rPr>
              <a:t>      </a:t>
            </a:r>
            <a:r>
              <a:rPr kumimoji="1" lang="en-US" altLang="zh-CN" sz="1000" b="1" dirty="0" err="1">
                <a:solidFill>
                  <a:srgbClr val="000000"/>
                </a:solidFill>
              </a:rPr>
              <a:t>MilitaryOfficer</a:t>
            </a:r>
            <a:r>
              <a:rPr kumimoji="1" lang="en-US" altLang="zh-CN" sz="1000" b="1" dirty="0">
                <a:solidFill>
                  <a:srgbClr val="000000"/>
                </a:solidFill>
              </a:rPr>
              <a:t>(String </a:t>
            </a:r>
            <a:r>
              <a:rPr kumimoji="1" lang="en-US" altLang="zh-CN" sz="1000" b="1" dirty="0" err="1">
                <a:solidFill>
                  <a:srgbClr val="000000"/>
                </a:solidFill>
              </a:rPr>
              <a:t>name,double</a:t>
            </a:r>
            <a:r>
              <a:rPr kumimoji="1" lang="en-US" altLang="zh-CN" sz="1000" b="1" dirty="0">
                <a:solidFill>
                  <a:srgbClr val="000000"/>
                </a:solidFill>
              </a:rPr>
              <a:t> salary){</a:t>
            </a:r>
          </a:p>
          <a:p>
            <a:pPr>
              <a:lnSpc>
                <a:spcPct val="80000"/>
              </a:lnSpc>
              <a:buFont typeface="Wingdings" panose="05000000000000000000" pitchFamily="2" charset="2"/>
              <a:buNone/>
            </a:pPr>
            <a:r>
              <a:rPr kumimoji="1" lang="en-US" altLang="zh-CN" sz="1000" b="1" dirty="0">
                <a:solidFill>
                  <a:srgbClr val="000000"/>
                </a:solidFill>
              </a:rPr>
              <a:t>            this.name=name;</a:t>
            </a:r>
          </a:p>
          <a:p>
            <a:pPr>
              <a:lnSpc>
                <a:spcPct val="80000"/>
              </a:lnSpc>
              <a:buFont typeface="Wingdings" panose="05000000000000000000" pitchFamily="2" charset="2"/>
              <a:buNone/>
            </a:pPr>
            <a:r>
              <a:rPr kumimoji="1" lang="en-US" altLang="zh-CN" sz="1000" b="1" dirty="0">
                <a:solidFill>
                  <a:srgbClr val="000000"/>
                </a:solidFill>
              </a:rPr>
              <a:t>            </a:t>
            </a:r>
            <a:r>
              <a:rPr kumimoji="1" lang="en-US" altLang="zh-CN" sz="1000" b="1" dirty="0" err="1">
                <a:solidFill>
                  <a:srgbClr val="000000"/>
                </a:solidFill>
              </a:rPr>
              <a:t>this.salary</a:t>
            </a:r>
            <a:r>
              <a:rPr kumimoji="1" lang="en-US" altLang="zh-CN" sz="1000" b="1" dirty="0">
                <a:solidFill>
                  <a:srgbClr val="000000"/>
                </a:solidFill>
              </a:rPr>
              <a:t>=salary;</a:t>
            </a:r>
          </a:p>
          <a:p>
            <a:pPr>
              <a:lnSpc>
                <a:spcPct val="80000"/>
              </a:lnSpc>
              <a:buFont typeface="Wingdings" panose="05000000000000000000" pitchFamily="2" charset="2"/>
              <a:buNone/>
            </a:pPr>
            <a:r>
              <a:rPr kumimoji="1" lang="en-US" altLang="zh-CN" sz="1000" b="1" dirty="0">
                <a:solidFill>
                  <a:srgbClr val="000000"/>
                </a:solidFill>
              </a:rPr>
              <a:t>            list=new </a:t>
            </a:r>
            <a:r>
              <a:rPr kumimoji="1" lang="en-US" altLang="zh-CN" sz="1000" b="1" dirty="0" err="1">
                <a:solidFill>
                  <a:srgbClr val="000000"/>
                </a:solidFill>
              </a:rPr>
              <a:t>LinkedList</a:t>
            </a:r>
            <a:r>
              <a:rPr kumimoji="1" lang="en-US" altLang="zh-CN" sz="1000" b="1" dirty="0">
                <a:solidFill>
                  <a:srgbClr val="000000"/>
                </a:solidFill>
              </a:rPr>
              <a:t>&lt;</a:t>
            </a:r>
            <a:r>
              <a:rPr kumimoji="1" lang="en-US" altLang="zh-CN" sz="1000" b="1" dirty="0" err="1">
                <a:solidFill>
                  <a:srgbClr val="000000"/>
                </a:solidFill>
              </a:rPr>
              <a:t>MilitaryPerson</a:t>
            </a:r>
            <a:r>
              <a:rPr kumimoji="1" lang="en-US" altLang="zh-CN" sz="1000" b="1" dirty="0">
                <a:solidFill>
                  <a:srgbClr val="000000"/>
                </a:solidFill>
              </a:rPr>
              <a:t>&gt;();</a:t>
            </a:r>
          </a:p>
          <a:p>
            <a:pPr>
              <a:lnSpc>
                <a:spcPct val="80000"/>
              </a:lnSpc>
              <a:buFont typeface="Wingdings" panose="05000000000000000000" pitchFamily="2" charset="2"/>
              <a:buNone/>
            </a:pPr>
            <a:r>
              <a:rPr kumimoji="1" lang="en-US" altLang="zh-CN" sz="1000" b="1" dirty="0">
                <a:solidFill>
                  <a:srgbClr val="000000"/>
                </a:solidFill>
              </a:rPr>
              <a:t>      } </a:t>
            </a:r>
          </a:p>
          <a:p>
            <a:pPr>
              <a:lnSpc>
                <a:spcPct val="80000"/>
              </a:lnSpc>
              <a:buFont typeface="Wingdings" panose="05000000000000000000" pitchFamily="2" charset="2"/>
              <a:buNone/>
            </a:pPr>
            <a:r>
              <a:rPr kumimoji="1" lang="en-US" altLang="zh-CN" sz="1000" b="1" dirty="0">
                <a:solidFill>
                  <a:srgbClr val="000000"/>
                </a:solidFill>
              </a:rPr>
              <a:t>      public void add(</a:t>
            </a:r>
            <a:r>
              <a:rPr kumimoji="1" lang="en-US" altLang="zh-CN" sz="1000" b="1" dirty="0" err="1">
                <a:solidFill>
                  <a:srgbClr val="000000"/>
                </a:solidFill>
              </a:rPr>
              <a:t>MilitaryPerson</a:t>
            </a:r>
            <a:r>
              <a:rPr kumimoji="1" lang="en-US" altLang="zh-CN" sz="1000" b="1" dirty="0">
                <a:solidFill>
                  <a:srgbClr val="000000"/>
                </a:solidFill>
              </a:rPr>
              <a:t> person) {</a:t>
            </a:r>
          </a:p>
          <a:p>
            <a:pPr>
              <a:lnSpc>
                <a:spcPct val="80000"/>
              </a:lnSpc>
              <a:buFont typeface="Wingdings" panose="05000000000000000000" pitchFamily="2" charset="2"/>
              <a:buNone/>
            </a:pPr>
            <a:r>
              <a:rPr kumimoji="1" lang="en-US" altLang="zh-CN" sz="1000" b="1" dirty="0">
                <a:solidFill>
                  <a:srgbClr val="000000"/>
                </a:solidFill>
              </a:rPr>
              <a:t>            </a:t>
            </a:r>
            <a:r>
              <a:rPr kumimoji="1" lang="en-US" altLang="zh-CN" sz="1000" b="1" dirty="0" err="1">
                <a:solidFill>
                  <a:srgbClr val="000000"/>
                </a:solidFill>
              </a:rPr>
              <a:t>list.add</a:t>
            </a:r>
            <a:r>
              <a:rPr kumimoji="1" lang="en-US" altLang="zh-CN" sz="1000" b="1" dirty="0">
                <a:solidFill>
                  <a:srgbClr val="000000"/>
                </a:solidFill>
              </a:rPr>
              <a:t>(person);</a:t>
            </a:r>
          </a:p>
          <a:p>
            <a:pPr>
              <a:lnSpc>
                <a:spcPct val="80000"/>
              </a:lnSpc>
              <a:buFont typeface="Wingdings" panose="05000000000000000000" pitchFamily="2" charset="2"/>
              <a:buNone/>
            </a:pP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      public void remove(</a:t>
            </a:r>
            <a:r>
              <a:rPr kumimoji="1" lang="en-US" altLang="zh-CN" sz="1000" b="1" dirty="0" err="1">
                <a:solidFill>
                  <a:srgbClr val="000000"/>
                </a:solidFill>
              </a:rPr>
              <a:t>MilitaryPerson</a:t>
            </a:r>
            <a:r>
              <a:rPr kumimoji="1" lang="en-US" altLang="zh-CN" sz="1000" b="1" dirty="0">
                <a:solidFill>
                  <a:srgbClr val="000000"/>
                </a:solidFill>
              </a:rPr>
              <a:t> person){</a:t>
            </a:r>
          </a:p>
          <a:p>
            <a:pPr>
              <a:lnSpc>
                <a:spcPct val="80000"/>
              </a:lnSpc>
              <a:buFont typeface="Wingdings" panose="05000000000000000000" pitchFamily="2" charset="2"/>
              <a:buNone/>
            </a:pPr>
            <a:r>
              <a:rPr kumimoji="1" lang="en-US" altLang="zh-CN" sz="1000" b="1" dirty="0">
                <a:solidFill>
                  <a:srgbClr val="000000"/>
                </a:solidFill>
              </a:rPr>
              <a:t>            </a:t>
            </a:r>
            <a:r>
              <a:rPr kumimoji="1" lang="en-US" altLang="zh-CN" sz="1000" b="1" dirty="0" err="1">
                <a:solidFill>
                  <a:srgbClr val="000000"/>
                </a:solidFill>
              </a:rPr>
              <a:t>list.remove</a:t>
            </a:r>
            <a:r>
              <a:rPr kumimoji="1" lang="en-US" altLang="zh-CN" sz="1000" b="1" dirty="0">
                <a:solidFill>
                  <a:srgbClr val="000000"/>
                </a:solidFill>
              </a:rPr>
              <a:t>(person);</a:t>
            </a:r>
          </a:p>
          <a:p>
            <a:pPr>
              <a:lnSpc>
                <a:spcPct val="80000"/>
              </a:lnSpc>
              <a:buFont typeface="Wingdings" panose="05000000000000000000" pitchFamily="2" charset="2"/>
              <a:buNone/>
            </a:pP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      public </a:t>
            </a:r>
            <a:r>
              <a:rPr kumimoji="1" lang="en-US" altLang="zh-CN" sz="1000" b="1" dirty="0" err="1">
                <a:solidFill>
                  <a:srgbClr val="000000"/>
                </a:solidFill>
              </a:rPr>
              <a:t>MilitaryPerson</a:t>
            </a:r>
            <a:r>
              <a:rPr kumimoji="1" lang="en-US" altLang="zh-CN" sz="1000" b="1" dirty="0">
                <a:solidFill>
                  <a:srgbClr val="000000"/>
                </a:solidFill>
              </a:rPr>
              <a:t> </a:t>
            </a:r>
            <a:r>
              <a:rPr kumimoji="1" lang="en-US" altLang="zh-CN" sz="1000" b="1" dirty="0" err="1">
                <a:solidFill>
                  <a:srgbClr val="000000"/>
                </a:solidFill>
              </a:rPr>
              <a:t>getChild</a:t>
            </a:r>
            <a:r>
              <a:rPr kumimoji="1" lang="en-US" altLang="zh-CN" sz="1000" b="1" dirty="0">
                <a:solidFill>
                  <a:srgbClr val="000000"/>
                </a:solidFill>
              </a:rPr>
              <a:t>(</a:t>
            </a:r>
            <a:r>
              <a:rPr kumimoji="1" lang="en-US" altLang="zh-CN" sz="1000" b="1" dirty="0" err="1">
                <a:solidFill>
                  <a:srgbClr val="000000"/>
                </a:solidFill>
              </a:rPr>
              <a:t>int</a:t>
            </a:r>
            <a:r>
              <a:rPr kumimoji="1" lang="en-US" altLang="zh-CN" sz="1000" b="1" dirty="0">
                <a:solidFill>
                  <a:srgbClr val="000000"/>
                </a:solidFill>
              </a:rPr>
              <a:t> index) {</a:t>
            </a:r>
          </a:p>
          <a:p>
            <a:pPr>
              <a:lnSpc>
                <a:spcPct val="80000"/>
              </a:lnSpc>
              <a:buFont typeface="Wingdings" panose="05000000000000000000" pitchFamily="2" charset="2"/>
              <a:buNone/>
            </a:pPr>
            <a:r>
              <a:rPr kumimoji="1" lang="en-US" altLang="zh-CN" sz="1000" b="1" dirty="0">
                <a:solidFill>
                  <a:srgbClr val="000000"/>
                </a:solidFill>
              </a:rPr>
              <a:t>            return </a:t>
            </a:r>
            <a:r>
              <a:rPr kumimoji="1" lang="en-US" altLang="zh-CN" sz="1000" b="1" dirty="0" err="1">
                <a:solidFill>
                  <a:srgbClr val="000000"/>
                </a:solidFill>
              </a:rPr>
              <a:t>list.get</a:t>
            </a:r>
            <a:r>
              <a:rPr kumimoji="1" lang="en-US" altLang="zh-CN" sz="1000" b="1" dirty="0">
                <a:solidFill>
                  <a:srgbClr val="000000"/>
                </a:solidFill>
              </a:rPr>
              <a:t>(index); </a:t>
            </a:r>
          </a:p>
          <a:p>
            <a:pPr>
              <a:lnSpc>
                <a:spcPct val="80000"/>
              </a:lnSpc>
              <a:buFont typeface="Wingdings" panose="05000000000000000000" pitchFamily="2" charset="2"/>
              <a:buNone/>
            </a:pP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      public Iterator&lt;</a:t>
            </a:r>
            <a:r>
              <a:rPr kumimoji="1" lang="en-US" altLang="zh-CN" sz="1000" b="1" dirty="0" err="1">
                <a:solidFill>
                  <a:srgbClr val="000000"/>
                </a:solidFill>
              </a:rPr>
              <a:t>MilitaryPerson</a:t>
            </a:r>
            <a:r>
              <a:rPr kumimoji="1" lang="en-US" altLang="zh-CN" sz="1000" b="1" dirty="0">
                <a:solidFill>
                  <a:srgbClr val="000000"/>
                </a:solidFill>
              </a:rPr>
              <a:t>&gt;  </a:t>
            </a:r>
            <a:r>
              <a:rPr kumimoji="1" lang="en-US" altLang="zh-CN" sz="1000" b="1" dirty="0" err="1">
                <a:solidFill>
                  <a:srgbClr val="000000"/>
                </a:solidFill>
              </a:rPr>
              <a:t>getAllChildren</a:t>
            </a: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            return </a:t>
            </a:r>
            <a:r>
              <a:rPr kumimoji="1" lang="en-US" altLang="zh-CN" sz="1000" b="1" dirty="0" err="1">
                <a:solidFill>
                  <a:srgbClr val="000000"/>
                </a:solidFill>
              </a:rPr>
              <a:t>list.iterator</a:t>
            </a: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      public </a:t>
            </a:r>
            <a:r>
              <a:rPr kumimoji="1" lang="en-US" altLang="zh-CN" sz="1000" b="1" dirty="0" err="1">
                <a:solidFill>
                  <a:srgbClr val="000000"/>
                </a:solidFill>
              </a:rPr>
              <a:t>boolean</a:t>
            </a:r>
            <a:r>
              <a:rPr kumimoji="1" lang="en-US" altLang="zh-CN" sz="1000" b="1" dirty="0">
                <a:solidFill>
                  <a:srgbClr val="000000"/>
                </a:solidFill>
              </a:rPr>
              <a:t> </a:t>
            </a:r>
            <a:r>
              <a:rPr kumimoji="1" lang="en-US" altLang="zh-CN" sz="1000" b="1" dirty="0" err="1">
                <a:solidFill>
                  <a:srgbClr val="000000"/>
                </a:solidFill>
              </a:rPr>
              <a:t>isLeaf</a:t>
            </a:r>
            <a:r>
              <a:rPr kumimoji="1" lang="en-US" altLang="zh-CN" sz="1000" b="1" dirty="0">
                <a:solidFill>
                  <a:srgbClr val="000000"/>
                </a:solidFill>
              </a:rPr>
              <a:t>(){</a:t>
            </a:r>
          </a:p>
          <a:p>
            <a:pPr>
              <a:lnSpc>
                <a:spcPct val="80000"/>
              </a:lnSpc>
              <a:buFont typeface="Wingdings" panose="05000000000000000000" pitchFamily="2" charset="2"/>
              <a:buNone/>
            </a:pPr>
            <a:r>
              <a:rPr kumimoji="1" lang="en-US" altLang="zh-CN" sz="1000" b="1" dirty="0">
                <a:solidFill>
                  <a:srgbClr val="000000"/>
                </a:solidFill>
              </a:rPr>
              <a:t>           return false;</a:t>
            </a:r>
          </a:p>
          <a:p>
            <a:pPr>
              <a:lnSpc>
                <a:spcPct val="80000"/>
              </a:lnSpc>
              <a:buFont typeface="Wingdings" panose="05000000000000000000" pitchFamily="2" charset="2"/>
              <a:buNone/>
            </a:pPr>
            <a:r>
              <a:rPr kumimoji="1" lang="en-US" altLang="zh-CN" sz="1000" b="1" dirty="0">
                <a:solidFill>
                  <a:srgbClr val="000000"/>
                </a:solidFill>
              </a:rPr>
              <a:t>      } </a:t>
            </a:r>
          </a:p>
          <a:p>
            <a:pPr>
              <a:lnSpc>
                <a:spcPct val="80000"/>
              </a:lnSpc>
              <a:buFont typeface="Wingdings" panose="05000000000000000000" pitchFamily="2" charset="2"/>
              <a:buNone/>
            </a:pPr>
            <a:r>
              <a:rPr kumimoji="1" lang="en-US" altLang="zh-CN" sz="1000" b="1" dirty="0">
                <a:solidFill>
                  <a:srgbClr val="000000"/>
                </a:solidFill>
              </a:rPr>
              <a:t>      public double </a:t>
            </a:r>
            <a:r>
              <a:rPr kumimoji="1" lang="en-US" altLang="zh-CN" sz="1000" b="1" dirty="0" err="1">
                <a:solidFill>
                  <a:srgbClr val="000000"/>
                </a:solidFill>
              </a:rPr>
              <a:t>getSalary</a:t>
            </a:r>
            <a:r>
              <a:rPr kumimoji="1" lang="en-US" altLang="zh-CN" sz="1000" b="1" dirty="0">
                <a:solidFill>
                  <a:srgbClr val="000000"/>
                </a:solidFill>
              </a:rPr>
              <a:t>(){</a:t>
            </a:r>
          </a:p>
          <a:p>
            <a:pPr>
              <a:lnSpc>
                <a:spcPct val="80000"/>
              </a:lnSpc>
              <a:buFont typeface="Wingdings" panose="05000000000000000000" pitchFamily="2" charset="2"/>
              <a:buNone/>
            </a:pPr>
            <a:r>
              <a:rPr kumimoji="1" lang="en-US" altLang="zh-CN" sz="1000" b="1" dirty="0">
                <a:solidFill>
                  <a:srgbClr val="000000"/>
                </a:solidFill>
              </a:rPr>
              <a:t>            return salary;</a:t>
            </a:r>
          </a:p>
          <a:p>
            <a:pPr>
              <a:lnSpc>
                <a:spcPct val="80000"/>
              </a:lnSpc>
              <a:buFont typeface="Wingdings" panose="05000000000000000000" pitchFamily="2" charset="2"/>
              <a:buNone/>
            </a:pP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      public void </a:t>
            </a:r>
            <a:r>
              <a:rPr kumimoji="1" lang="en-US" altLang="zh-CN" sz="1000" b="1" dirty="0" err="1">
                <a:solidFill>
                  <a:srgbClr val="000000"/>
                </a:solidFill>
              </a:rPr>
              <a:t>setSalary</a:t>
            </a:r>
            <a:r>
              <a:rPr kumimoji="1" lang="en-US" altLang="zh-CN" sz="1000" b="1" dirty="0">
                <a:solidFill>
                  <a:srgbClr val="000000"/>
                </a:solidFill>
              </a:rPr>
              <a:t>(double salary){</a:t>
            </a:r>
          </a:p>
          <a:p>
            <a:pPr>
              <a:lnSpc>
                <a:spcPct val="80000"/>
              </a:lnSpc>
              <a:buFont typeface="Wingdings" panose="05000000000000000000" pitchFamily="2" charset="2"/>
              <a:buNone/>
            </a:pPr>
            <a:r>
              <a:rPr kumimoji="1" lang="en-US" altLang="zh-CN" sz="1000" b="1" dirty="0">
                <a:solidFill>
                  <a:srgbClr val="000000"/>
                </a:solidFill>
              </a:rPr>
              <a:t>           </a:t>
            </a:r>
            <a:r>
              <a:rPr kumimoji="1" lang="en-US" altLang="zh-CN" sz="1000" b="1" dirty="0" err="1">
                <a:solidFill>
                  <a:srgbClr val="000000"/>
                </a:solidFill>
              </a:rPr>
              <a:t>this.salary</a:t>
            </a:r>
            <a:r>
              <a:rPr kumimoji="1" lang="en-US" altLang="zh-CN" sz="1000" b="1" dirty="0">
                <a:solidFill>
                  <a:srgbClr val="000000"/>
                </a:solidFill>
              </a:rPr>
              <a:t>=salary;</a:t>
            </a:r>
          </a:p>
          <a:p>
            <a:pPr>
              <a:lnSpc>
                <a:spcPct val="80000"/>
              </a:lnSpc>
              <a:buFont typeface="Wingdings" panose="05000000000000000000" pitchFamily="2" charset="2"/>
              <a:buNone/>
            </a:pPr>
            <a:r>
              <a:rPr kumimoji="1" lang="en-US" altLang="zh-CN" sz="1000" b="1" dirty="0">
                <a:solidFill>
                  <a:srgbClr val="000000"/>
                </a:solidFill>
              </a:rPr>
              <a:t>      }</a:t>
            </a:r>
          </a:p>
          <a:p>
            <a:pPr>
              <a:lnSpc>
                <a:spcPct val="80000"/>
              </a:lnSpc>
              <a:buFont typeface="Wingdings" panose="05000000000000000000" pitchFamily="2" charset="2"/>
              <a:buNone/>
            </a:pPr>
            <a:r>
              <a:rPr kumimoji="1" lang="en-US" altLang="zh-CN" sz="1000" b="1" dirty="0">
                <a:solidFill>
                  <a:srgbClr val="000000"/>
                </a:solidFill>
              </a:rPr>
              <a:t>}</a:t>
            </a:r>
          </a:p>
          <a:p>
            <a:pPr>
              <a:lnSpc>
                <a:spcPct val="80000"/>
              </a:lnSpc>
            </a:pPr>
            <a:endParaRPr lang="en-US" altLang="zh-CN" sz="1000" dirty="0"/>
          </a:p>
        </p:txBody>
      </p:sp>
    </p:spTree>
    <p:extLst>
      <p:ext uri="{BB962C8B-B14F-4D97-AF65-F5344CB8AC3E}">
        <p14:creationId xmlns:p14="http://schemas.microsoft.com/office/powerpoint/2010/main" val="15516391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组合模式示例</a:t>
            </a:r>
          </a:p>
        </p:txBody>
      </p:sp>
      <p:sp>
        <p:nvSpPr>
          <p:cNvPr id="27651" name="Rectangle 3"/>
          <p:cNvSpPr>
            <a:spLocks noGrp="1" noChangeArrowheads="1"/>
          </p:cNvSpPr>
          <p:nvPr>
            <p:ph type="body" idx="1"/>
          </p:nvPr>
        </p:nvSpPr>
        <p:spPr>
          <a:xfrm>
            <a:off x="1172095" y="1828800"/>
            <a:ext cx="10249592" cy="5029200"/>
          </a:xfrm>
        </p:spPr>
        <p:txBody>
          <a:bodyPr numCol="2">
            <a:normAutofit/>
          </a:bodyPr>
          <a:lstStyle/>
          <a:p>
            <a:pPr>
              <a:lnSpc>
                <a:spcPct val="80000"/>
              </a:lnSpc>
              <a:buFont typeface="Wingdings" panose="05000000000000000000" pitchFamily="2" charset="2"/>
              <a:buNone/>
            </a:pPr>
            <a:r>
              <a:rPr kumimoji="1" lang="en-US" altLang="zh-CN" sz="1200" b="1" dirty="0"/>
              <a:t>3</a:t>
            </a:r>
            <a:r>
              <a:rPr kumimoji="1" lang="zh-CN" altLang="en-US" sz="1200" b="1" dirty="0"/>
              <a:t>．</a:t>
            </a:r>
            <a:r>
              <a:rPr kumimoji="1" lang="en-US" altLang="zh-CN" sz="1200" b="1" dirty="0"/>
              <a:t>Leaf</a:t>
            </a:r>
            <a:r>
              <a:rPr kumimoji="1" lang="zh-CN" altLang="en-US" sz="1200" b="1" dirty="0"/>
              <a:t>节点（</a:t>
            </a:r>
            <a:r>
              <a:rPr kumimoji="1" lang="en-US" altLang="zh-CN" sz="1200" b="1" dirty="0"/>
              <a:t>Leaf Node</a:t>
            </a:r>
            <a:r>
              <a:rPr kumimoji="1" lang="zh-CN" altLang="en-US" sz="1200" b="1" dirty="0"/>
              <a:t>）：</a:t>
            </a:r>
            <a:r>
              <a:rPr kumimoji="1" lang="en-US" altLang="zh-CN" sz="1200" b="1" dirty="0">
                <a:solidFill>
                  <a:srgbClr val="FF0000"/>
                </a:solidFill>
              </a:rPr>
              <a:t>MilitarySoldier.java </a:t>
            </a:r>
          </a:p>
          <a:p>
            <a:pPr>
              <a:lnSpc>
                <a:spcPct val="80000"/>
              </a:lnSpc>
              <a:buFont typeface="Wingdings" panose="05000000000000000000" pitchFamily="2" charset="2"/>
              <a:buNone/>
            </a:pPr>
            <a:r>
              <a:rPr kumimoji="1" lang="en-US" altLang="zh-CN" sz="1200" b="1" dirty="0"/>
              <a:t>import </a:t>
            </a:r>
            <a:r>
              <a:rPr kumimoji="1" lang="en-US" altLang="zh-CN" sz="1200" b="1" dirty="0" err="1"/>
              <a:t>java.util</a:t>
            </a:r>
            <a:r>
              <a:rPr kumimoji="1" lang="en-US" altLang="zh-CN" sz="1200" b="1" dirty="0"/>
              <a:t>.*;</a:t>
            </a:r>
          </a:p>
          <a:p>
            <a:pPr>
              <a:lnSpc>
                <a:spcPct val="80000"/>
              </a:lnSpc>
              <a:buFont typeface="Wingdings" panose="05000000000000000000" pitchFamily="2" charset="2"/>
              <a:buNone/>
            </a:pPr>
            <a:r>
              <a:rPr kumimoji="1" lang="en-US" altLang="zh-CN" sz="1200" b="1" dirty="0"/>
              <a:t>public class </a:t>
            </a:r>
            <a:r>
              <a:rPr kumimoji="1" lang="en-US" altLang="zh-CN" sz="1200" b="1" dirty="0" err="1"/>
              <a:t>MilitarySoldier</a:t>
            </a:r>
            <a:r>
              <a:rPr kumimoji="1" lang="en-US" altLang="zh-CN" sz="1200" b="1" dirty="0"/>
              <a:t> implements </a:t>
            </a:r>
            <a:r>
              <a:rPr kumimoji="1" lang="en-US" altLang="zh-CN" sz="1200" b="1" dirty="0" err="1"/>
              <a:t>MilitaryPerson</a:t>
            </a:r>
            <a:r>
              <a:rPr kumimoji="1" lang="en-US" altLang="zh-CN" sz="1200" b="1" dirty="0"/>
              <a:t>{</a:t>
            </a:r>
          </a:p>
          <a:p>
            <a:pPr>
              <a:lnSpc>
                <a:spcPct val="80000"/>
              </a:lnSpc>
              <a:buFont typeface="Wingdings" panose="05000000000000000000" pitchFamily="2" charset="2"/>
              <a:buNone/>
            </a:pPr>
            <a:r>
              <a:rPr kumimoji="1" lang="en-US" altLang="zh-CN" sz="1200" b="1" dirty="0"/>
              <a:t>      double salary;</a:t>
            </a:r>
          </a:p>
          <a:p>
            <a:pPr>
              <a:lnSpc>
                <a:spcPct val="80000"/>
              </a:lnSpc>
              <a:buFont typeface="Wingdings" panose="05000000000000000000" pitchFamily="2" charset="2"/>
              <a:buNone/>
            </a:pPr>
            <a:r>
              <a:rPr kumimoji="1" lang="en-US" altLang="zh-CN" sz="1200" b="1" dirty="0"/>
              <a:t>      String name;</a:t>
            </a:r>
          </a:p>
          <a:p>
            <a:pPr>
              <a:lnSpc>
                <a:spcPct val="80000"/>
              </a:lnSpc>
              <a:buFont typeface="Wingdings" panose="05000000000000000000" pitchFamily="2" charset="2"/>
              <a:buNone/>
            </a:pPr>
            <a:r>
              <a:rPr kumimoji="1" lang="en-US" altLang="zh-CN" sz="1200" b="1" dirty="0"/>
              <a:t>      </a:t>
            </a:r>
            <a:r>
              <a:rPr kumimoji="1" lang="en-US" altLang="zh-CN" sz="1200" b="1" dirty="0" err="1"/>
              <a:t>MilitarySoldier</a:t>
            </a:r>
            <a:r>
              <a:rPr kumimoji="1" lang="en-US" altLang="zh-CN" sz="1200" b="1" dirty="0"/>
              <a:t>(String </a:t>
            </a:r>
            <a:r>
              <a:rPr kumimoji="1" lang="en-US" altLang="zh-CN" sz="1200" b="1" dirty="0" err="1"/>
              <a:t>name,double</a:t>
            </a:r>
            <a:r>
              <a:rPr kumimoji="1" lang="en-US" altLang="zh-CN" sz="1200" b="1" dirty="0"/>
              <a:t> salary){</a:t>
            </a:r>
          </a:p>
          <a:p>
            <a:pPr>
              <a:lnSpc>
                <a:spcPct val="80000"/>
              </a:lnSpc>
              <a:buFont typeface="Wingdings" panose="05000000000000000000" pitchFamily="2" charset="2"/>
              <a:buNone/>
            </a:pPr>
            <a:r>
              <a:rPr kumimoji="1" lang="en-US" altLang="zh-CN" sz="1200" b="1" dirty="0"/>
              <a:t>            this.name=name;</a:t>
            </a:r>
          </a:p>
          <a:p>
            <a:pPr>
              <a:lnSpc>
                <a:spcPct val="80000"/>
              </a:lnSpc>
              <a:buFont typeface="Wingdings" panose="05000000000000000000" pitchFamily="2" charset="2"/>
              <a:buNone/>
            </a:pPr>
            <a:r>
              <a:rPr kumimoji="1" lang="en-US" altLang="zh-CN" sz="1200" b="1" dirty="0"/>
              <a:t>            </a:t>
            </a:r>
            <a:r>
              <a:rPr kumimoji="1" lang="en-US" altLang="zh-CN" sz="1200" b="1" dirty="0" err="1"/>
              <a:t>this.salary</a:t>
            </a:r>
            <a:r>
              <a:rPr kumimoji="1" lang="en-US" altLang="zh-CN" sz="1200" b="1" dirty="0"/>
              <a:t>=salary;</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void add(</a:t>
            </a:r>
            <a:r>
              <a:rPr kumimoji="1" lang="en-US" altLang="zh-CN" sz="1200" b="1" dirty="0" err="1"/>
              <a:t>MilitaryPerson</a:t>
            </a:r>
            <a:r>
              <a:rPr kumimoji="1" lang="en-US" altLang="zh-CN" sz="1200" b="1" dirty="0"/>
              <a:t> person)  {}</a:t>
            </a:r>
          </a:p>
          <a:p>
            <a:pPr>
              <a:lnSpc>
                <a:spcPct val="80000"/>
              </a:lnSpc>
              <a:buFont typeface="Wingdings" panose="05000000000000000000" pitchFamily="2" charset="2"/>
              <a:buNone/>
            </a:pPr>
            <a:r>
              <a:rPr kumimoji="1" lang="en-US" altLang="zh-CN" sz="1200" b="1" dirty="0"/>
              <a:t>      public void remove (</a:t>
            </a:r>
            <a:r>
              <a:rPr kumimoji="1" lang="en-US" altLang="zh-CN" sz="1200" b="1" dirty="0" err="1"/>
              <a:t>MilitaryPerson</a:t>
            </a:r>
            <a:r>
              <a:rPr kumimoji="1" lang="en-US" altLang="zh-CN" sz="1200" b="1" dirty="0"/>
              <a:t> person){}</a:t>
            </a:r>
          </a:p>
          <a:p>
            <a:pPr>
              <a:lnSpc>
                <a:spcPct val="80000"/>
              </a:lnSpc>
              <a:buFont typeface="Wingdings" panose="05000000000000000000" pitchFamily="2" charset="2"/>
              <a:buNone/>
            </a:pPr>
            <a:r>
              <a:rPr kumimoji="1" lang="en-US" altLang="zh-CN" sz="1200" b="1" dirty="0"/>
              <a:t>      public </a:t>
            </a:r>
            <a:r>
              <a:rPr kumimoji="1" lang="en-US" altLang="zh-CN" sz="1200" b="1" dirty="0" err="1"/>
              <a:t>MilitaryPerson</a:t>
            </a:r>
            <a:r>
              <a:rPr kumimoji="1" lang="en-US" altLang="zh-CN" sz="1200" b="1" dirty="0"/>
              <a:t> </a:t>
            </a:r>
            <a:r>
              <a:rPr kumimoji="1" lang="en-US" altLang="zh-CN" sz="1200" b="1" dirty="0" err="1"/>
              <a:t>getChild</a:t>
            </a:r>
            <a:r>
              <a:rPr kumimoji="1" lang="en-US" altLang="zh-CN" sz="1200" b="1" dirty="0"/>
              <a:t>(</a:t>
            </a:r>
            <a:r>
              <a:rPr kumimoji="1" lang="en-US" altLang="zh-CN" sz="1200" b="1" dirty="0" err="1"/>
              <a:t>int</a:t>
            </a:r>
            <a:r>
              <a:rPr kumimoji="1" lang="en-US" altLang="zh-CN" sz="1200" b="1" dirty="0"/>
              <a:t> index) {</a:t>
            </a:r>
          </a:p>
          <a:p>
            <a:pPr>
              <a:lnSpc>
                <a:spcPct val="80000"/>
              </a:lnSpc>
              <a:buFont typeface="Wingdings" panose="05000000000000000000" pitchFamily="2" charset="2"/>
              <a:buNone/>
            </a:pPr>
            <a:r>
              <a:rPr kumimoji="1" lang="en-US" altLang="zh-CN" sz="1200" b="1" dirty="0"/>
              <a:t>           return null;</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Iterator&lt;</a:t>
            </a:r>
            <a:r>
              <a:rPr kumimoji="1" lang="en-US" altLang="zh-CN" sz="1200" b="1" dirty="0" err="1"/>
              <a:t>MilitaryPerson</a:t>
            </a:r>
            <a:r>
              <a:rPr kumimoji="1" lang="en-US" altLang="zh-CN" sz="1200" b="1" dirty="0"/>
              <a:t>&gt;  </a:t>
            </a:r>
            <a:r>
              <a:rPr kumimoji="1" lang="en-US" altLang="zh-CN" sz="1200" b="1" dirty="0" err="1"/>
              <a:t>getAllChildren</a:t>
            </a:r>
            <a:r>
              <a:rPr kumimoji="1" lang="en-US" altLang="zh-CN" sz="1200" b="1" dirty="0"/>
              <a:t>() {</a:t>
            </a:r>
          </a:p>
          <a:p>
            <a:pPr>
              <a:lnSpc>
                <a:spcPct val="80000"/>
              </a:lnSpc>
              <a:buFont typeface="Wingdings" panose="05000000000000000000" pitchFamily="2" charset="2"/>
              <a:buNone/>
            </a:pPr>
            <a:r>
              <a:rPr kumimoji="1" lang="en-US" altLang="zh-CN" sz="1200" b="1" dirty="0"/>
              <a:t>           return null;</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a:t>
            </a:r>
            <a:r>
              <a:rPr kumimoji="1" lang="en-US" altLang="zh-CN" sz="1200" b="1" dirty="0" err="1"/>
              <a:t>boolean</a:t>
            </a:r>
            <a:r>
              <a:rPr kumimoji="1" lang="en-US" altLang="zh-CN" sz="1200" b="1" dirty="0"/>
              <a:t> </a:t>
            </a:r>
            <a:r>
              <a:rPr kumimoji="1" lang="en-US" altLang="zh-CN" sz="1200" b="1" dirty="0" err="1"/>
              <a:t>isLeaf</a:t>
            </a:r>
            <a:r>
              <a:rPr kumimoji="1" lang="en-US" altLang="zh-CN" sz="1200" b="1" dirty="0"/>
              <a:t>(){</a:t>
            </a:r>
          </a:p>
          <a:p>
            <a:pPr>
              <a:lnSpc>
                <a:spcPct val="80000"/>
              </a:lnSpc>
              <a:buFont typeface="Wingdings" panose="05000000000000000000" pitchFamily="2" charset="2"/>
              <a:buNone/>
            </a:pPr>
            <a:r>
              <a:rPr kumimoji="1" lang="en-US" altLang="zh-CN" sz="1200" b="1" dirty="0"/>
              <a:t>           return true;</a:t>
            </a:r>
          </a:p>
          <a:p>
            <a:pPr>
              <a:lnSpc>
                <a:spcPct val="80000"/>
              </a:lnSpc>
              <a:buFont typeface="Wingdings" panose="05000000000000000000" pitchFamily="2" charset="2"/>
              <a:buNone/>
            </a:pPr>
            <a:r>
              <a:rPr kumimoji="1" lang="en-US" altLang="zh-CN" sz="1200" b="1" dirty="0"/>
              <a:t>      } </a:t>
            </a:r>
          </a:p>
          <a:p>
            <a:pPr>
              <a:lnSpc>
                <a:spcPct val="80000"/>
              </a:lnSpc>
              <a:buFont typeface="Wingdings" panose="05000000000000000000" pitchFamily="2" charset="2"/>
              <a:buNone/>
            </a:pPr>
            <a:r>
              <a:rPr kumimoji="1" lang="en-US" altLang="zh-CN" sz="1200" b="1" dirty="0"/>
              <a:t>      public double </a:t>
            </a:r>
            <a:r>
              <a:rPr kumimoji="1" lang="en-US" altLang="zh-CN" sz="1200" b="1" dirty="0" err="1"/>
              <a:t>getSalary</a:t>
            </a:r>
            <a:r>
              <a:rPr kumimoji="1" lang="en-US" altLang="zh-CN" sz="1200" b="1" dirty="0"/>
              <a:t>(){</a:t>
            </a:r>
          </a:p>
          <a:p>
            <a:pPr>
              <a:lnSpc>
                <a:spcPct val="80000"/>
              </a:lnSpc>
              <a:buFont typeface="Wingdings" panose="05000000000000000000" pitchFamily="2" charset="2"/>
              <a:buNone/>
            </a:pPr>
            <a:r>
              <a:rPr kumimoji="1" lang="en-US" altLang="zh-CN" sz="1200" b="1" dirty="0"/>
              <a:t>           return salary;</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void </a:t>
            </a:r>
            <a:r>
              <a:rPr kumimoji="1" lang="en-US" altLang="zh-CN" sz="1200" b="1" dirty="0" err="1"/>
              <a:t>setSalary</a:t>
            </a:r>
            <a:r>
              <a:rPr kumimoji="1" lang="en-US" altLang="zh-CN" sz="1200" b="1" dirty="0"/>
              <a:t>(double salary){</a:t>
            </a:r>
          </a:p>
          <a:p>
            <a:pPr>
              <a:lnSpc>
                <a:spcPct val="80000"/>
              </a:lnSpc>
              <a:buFont typeface="Wingdings" panose="05000000000000000000" pitchFamily="2" charset="2"/>
              <a:buNone/>
            </a:pPr>
            <a:r>
              <a:rPr kumimoji="1" lang="en-US" altLang="zh-CN" sz="1200" b="1" dirty="0"/>
              <a:t>           </a:t>
            </a:r>
            <a:r>
              <a:rPr kumimoji="1" lang="en-US" altLang="zh-CN" sz="1200" b="1" dirty="0" err="1"/>
              <a:t>this.salary</a:t>
            </a:r>
            <a:r>
              <a:rPr kumimoji="1" lang="en-US" altLang="zh-CN" sz="1200" b="1" dirty="0"/>
              <a:t>=salary;</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a:t>
            </a:r>
            <a:endParaRPr lang="en-US" altLang="zh-CN" sz="1200" dirty="0"/>
          </a:p>
        </p:txBody>
      </p:sp>
    </p:spTree>
    <p:extLst>
      <p:ext uri="{BB962C8B-B14F-4D97-AF65-F5344CB8AC3E}">
        <p14:creationId xmlns:p14="http://schemas.microsoft.com/office/powerpoint/2010/main" val="347759703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组合模式示例</a:t>
            </a:r>
          </a:p>
        </p:txBody>
      </p:sp>
      <p:sp>
        <p:nvSpPr>
          <p:cNvPr id="28675"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kumimoji="1" lang="en-US" altLang="zh-CN" sz="1400" b="1" dirty="0"/>
              <a:t>4</a:t>
            </a:r>
            <a:r>
              <a:rPr kumimoji="1" lang="zh-CN" altLang="en-US" sz="1400" b="1" dirty="0"/>
              <a:t>．应用</a:t>
            </a:r>
            <a:r>
              <a:rPr kumimoji="1" lang="en-US" altLang="zh-CN" sz="1400" b="1" dirty="0"/>
              <a:t>_1:</a:t>
            </a:r>
            <a:r>
              <a:rPr kumimoji="1" lang="en-US" altLang="zh-CN" sz="1400" b="1" dirty="0">
                <a:solidFill>
                  <a:srgbClr val="FF0000"/>
                </a:solidFill>
              </a:rPr>
              <a:t>ComputerSalary.java </a:t>
            </a:r>
          </a:p>
          <a:p>
            <a:pPr>
              <a:lnSpc>
                <a:spcPct val="80000"/>
              </a:lnSpc>
              <a:buFont typeface="Wingdings" panose="05000000000000000000" pitchFamily="2" charset="2"/>
              <a:buNone/>
            </a:pPr>
            <a:r>
              <a:rPr kumimoji="1" lang="en-US" altLang="zh-CN" sz="1400" b="1" dirty="0"/>
              <a:t>import </a:t>
            </a:r>
            <a:r>
              <a:rPr kumimoji="1" lang="en-US" altLang="zh-CN" sz="1400" b="1" dirty="0" err="1"/>
              <a:t>java.util</a:t>
            </a:r>
            <a:r>
              <a:rPr kumimoji="1" lang="en-US" altLang="zh-CN" sz="1400" b="1" dirty="0"/>
              <a:t>.*;</a:t>
            </a:r>
          </a:p>
          <a:p>
            <a:pPr>
              <a:lnSpc>
                <a:spcPct val="80000"/>
              </a:lnSpc>
              <a:buFont typeface="Wingdings" panose="05000000000000000000" pitchFamily="2" charset="2"/>
              <a:buNone/>
            </a:pPr>
            <a:r>
              <a:rPr kumimoji="1" lang="en-US" altLang="zh-CN" sz="1400" b="1" dirty="0"/>
              <a:t>public class </a:t>
            </a:r>
            <a:r>
              <a:rPr kumimoji="1" lang="en-US" altLang="zh-CN" sz="1400" b="1" dirty="0" err="1"/>
              <a:t>ComputerSalary</a:t>
            </a:r>
            <a:r>
              <a:rPr kumimoji="1" lang="en-US" altLang="zh-CN" sz="1400" b="1" dirty="0"/>
              <a:t>{</a:t>
            </a:r>
          </a:p>
          <a:p>
            <a:pPr>
              <a:lnSpc>
                <a:spcPct val="80000"/>
              </a:lnSpc>
              <a:buFont typeface="Wingdings" panose="05000000000000000000" pitchFamily="2" charset="2"/>
              <a:buNone/>
            </a:pPr>
            <a:r>
              <a:rPr kumimoji="1" lang="en-US" altLang="zh-CN" sz="1400" b="1" dirty="0"/>
              <a:t>     public static double </a:t>
            </a:r>
            <a:r>
              <a:rPr kumimoji="1" lang="en-US" altLang="zh-CN" sz="1400" b="1" dirty="0" err="1"/>
              <a:t>computerSalary</a:t>
            </a:r>
            <a:r>
              <a:rPr kumimoji="1" lang="en-US" altLang="zh-CN" sz="1400" b="1" dirty="0"/>
              <a:t>(</a:t>
            </a:r>
            <a:r>
              <a:rPr kumimoji="1" lang="en-US" altLang="zh-CN" sz="1400" b="1" dirty="0" err="1"/>
              <a:t>MilitaryPerson</a:t>
            </a:r>
            <a:r>
              <a:rPr kumimoji="1" lang="en-US" altLang="zh-CN" sz="1400" b="1" dirty="0"/>
              <a:t> person){</a:t>
            </a:r>
          </a:p>
          <a:p>
            <a:pPr>
              <a:lnSpc>
                <a:spcPct val="80000"/>
              </a:lnSpc>
              <a:buFont typeface="Wingdings" panose="05000000000000000000" pitchFamily="2" charset="2"/>
              <a:buNone/>
            </a:pPr>
            <a:r>
              <a:rPr kumimoji="1" lang="en-US" altLang="zh-CN" sz="1400" b="1" dirty="0"/>
              <a:t>           double sum=0;</a:t>
            </a:r>
          </a:p>
          <a:p>
            <a:pPr>
              <a:lnSpc>
                <a:spcPct val="80000"/>
              </a:lnSpc>
              <a:buFont typeface="Wingdings" panose="05000000000000000000" pitchFamily="2" charset="2"/>
              <a:buNone/>
            </a:pPr>
            <a:r>
              <a:rPr kumimoji="1" lang="en-US" altLang="zh-CN" sz="1400" b="1" dirty="0"/>
              <a:t>           if(</a:t>
            </a:r>
            <a:r>
              <a:rPr kumimoji="1" lang="en-US" altLang="zh-CN" sz="1400" b="1" dirty="0" err="1"/>
              <a:t>person.isLeaf</a:t>
            </a:r>
            <a:r>
              <a:rPr kumimoji="1" lang="en-US" altLang="zh-CN" sz="1400" b="1" dirty="0"/>
              <a:t>()==true){</a:t>
            </a:r>
          </a:p>
          <a:p>
            <a:pPr>
              <a:lnSpc>
                <a:spcPct val="80000"/>
              </a:lnSpc>
              <a:buFont typeface="Wingdings" panose="05000000000000000000" pitchFamily="2" charset="2"/>
              <a:buNone/>
            </a:pPr>
            <a:r>
              <a:rPr kumimoji="1" lang="en-US" altLang="zh-CN" sz="1400" b="1" dirty="0"/>
              <a:t>                sum=</a:t>
            </a:r>
            <a:r>
              <a:rPr kumimoji="1" lang="en-US" altLang="zh-CN" sz="1400" b="1" dirty="0" err="1"/>
              <a:t>sum+person.getSalary</a:t>
            </a:r>
            <a:r>
              <a:rPr kumimoji="1" lang="en-US" altLang="zh-CN" sz="1400" b="1" dirty="0"/>
              <a:t>();</a:t>
            </a:r>
          </a:p>
          <a:p>
            <a:pPr>
              <a:lnSpc>
                <a:spcPct val="80000"/>
              </a:lnSpc>
              <a:buFont typeface="Wingdings" panose="05000000000000000000" pitchFamily="2" charset="2"/>
              <a:buNone/>
            </a:pPr>
            <a:r>
              <a:rPr kumimoji="1" lang="en-US" altLang="zh-CN" sz="1400" b="1" dirty="0"/>
              <a:t>           }</a:t>
            </a:r>
          </a:p>
          <a:p>
            <a:pPr>
              <a:lnSpc>
                <a:spcPct val="80000"/>
              </a:lnSpc>
              <a:buFont typeface="Wingdings" panose="05000000000000000000" pitchFamily="2" charset="2"/>
              <a:buNone/>
            </a:pPr>
            <a:r>
              <a:rPr kumimoji="1" lang="en-US" altLang="zh-CN" sz="1400" b="1" dirty="0"/>
              <a:t>           if(</a:t>
            </a:r>
            <a:r>
              <a:rPr kumimoji="1" lang="en-US" altLang="zh-CN" sz="1400" b="1" dirty="0" err="1"/>
              <a:t>person.isLeaf</a:t>
            </a:r>
            <a:r>
              <a:rPr kumimoji="1" lang="en-US" altLang="zh-CN" sz="1400" b="1" dirty="0"/>
              <a:t>()==false){</a:t>
            </a:r>
          </a:p>
          <a:p>
            <a:pPr>
              <a:lnSpc>
                <a:spcPct val="80000"/>
              </a:lnSpc>
              <a:buFont typeface="Wingdings" panose="05000000000000000000" pitchFamily="2" charset="2"/>
              <a:buNone/>
            </a:pPr>
            <a:r>
              <a:rPr kumimoji="1" lang="en-US" altLang="zh-CN" sz="1400" b="1" dirty="0"/>
              <a:t>                sum=</a:t>
            </a:r>
            <a:r>
              <a:rPr kumimoji="1" lang="en-US" altLang="zh-CN" sz="1400" b="1" dirty="0" err="1"/>
              <a:t>sum+person.getSalary</a:t>
            </a:r>
            <a:r>
              <a:rPr kumimoji="1" lang="en-US" altLang="zh-CN" sz="1400" b="1" dirty="0"/>
              <a:t>();</a:t>
            </a:r>
          </a:p>
          <a:p>
            <a:pPr>
              <a:lnSpc>
                <a:spcPct val="80000"/>
              </a:lnSpc>
              <a:buFont typeface="Wingdings" panose="05000000000000000000" pitchFamily="2" charset="2"/>
              <a:buNone/>
            </a:pPr>
            <a:r>
              <a:rPr kumimoji="1" lang="en-US" altLang="zh-CN" sz="1400" b="1" dirty="0"/>
              <a:t>                Iterator&lt;</a:t>
            </a:r>
            <a:r>
              <a:rPr kumimoji="1" lang="en-US" altLang="zh-CN" sz="1400" b="1" dirty="0" err="1"/>
              <a:t>MilitaryPerson</a:t>
            </a:r>
            <a:r>
              <a:rPr kumimoji="1" lang="en-US" altLang="zh-CN" sz="1400" b="1" dirty="0"/>
              <a:t>&gt; iterator=</a:t>
            </a:r>
            <a:r>
              <a:rPr kumimoji="1" lang="en-US" altLang="zh-CN" sz="1400" b="1" dirty="0" err="1"/>
              <a:t>person.getAllChildren</a:t>
            </a:r>
            <a:r>
              <a:rPr kumimoji="1" lang="en-US" altLang="zh-CN" sz="1400" b="1" dirty="0"/>
              <a:t>();</a:t>
            </a:r>
          </a:p>
          <a:p>
            <a:pPr>
              <a:lnSpc>
                <a:spcPct val="80000"/>
              </a:lnSpc>
              <a:buFont typeface="Wingdings" panose="05000000000000000000" pitchFamily="2" charset="2"/>
              <a:buNone/>
            </a:pPr>
            <a:r>
              <a:rPr kumimoji="1" lang="en-US" altLang="zh-CN" sz="1400" b="1" dirty="0"/>
              <a:t>                while(</a:t>
            </a:r>
            <a:r>
              <a:rPr kumimoji="1" lang="en-US" altLang="zh-CN" sz="1400" b="1" dirty="0" err="1"/>
              <a:t>iterator.hasNext</a:t>
            </a:r>
            <a:r>
              <a:rPr kumimoji="1" lang="en-US" altLang="zh-CN" sz="1400" b="1" dirty="0"/>
              <a:t>()){</a:t>
            </a:r>
          </a:p>
          <a:p>
            <a:pPr>
              <a:lnSpc>
                <a:spcPct val="80000"/>
              </a:lnSpc>
              <a:buFont typeface="Wingdings" panose="05000000000000000000" pitchFamily="2" charset="2"/>
              <a:buNone/>
            </a:pPr>
            <a:r>
              <a:rPr kumimoji="1" lang="en-US" altLang="zh-CN" sz="1400" b="1" dirty="0"/>
              <a:t>                             </a:t>
            </a:r>
            <a:r>
              <a:rPr kumimoji="1" lang="en-US" altLang="zh-CN" sz="1400" b="1" dirty="0" err="1"/>
              <a:t>MilitaryPerson</a:t>
            </a:r>
            <a:r>
              <a:rPr kumimoji="1" lang="en-US" altLang="zh-CN" sz="1400" b="1" dirty="0"/>
              <a:t> p= </a:t>
            </a:r>
            <a:r>
              <a:rPr kumimoji="1" lang="en-US" altLang="zh-CN" sz="1400" b="1" dirty="0" err="1"/>
              <a:t>iterator.next</a:t>
            </a:r>
            <a:r>
              <a:rPr kumimoji="1" lang="en-US" altLang="zh-CN" sz="1400" b="1" dirty="0"/>
              <a:t>();</a:t>
            </a:r>
          </a:p>
          <a:p>
            <a:pPr>
              <a:lnSpc>
                <a:spcPct val="80000"/>
              </a:lnSpc>
              <a:buFont typeface="Wingdings" panose="05000000000000000000" pitchFamily="2" charset="2"/>
              <a:buNone/>
            </a:pPr>
            <a:r>
              <a:rPr kumimoji="1" lang="en-US" altLang="zh-CN" sz="1400" b="1" dirty="0"/>
              <a:t>                             sum=</a:t>
            </a:r>
            <a:r>
              <a:rPr kumimoji="1" lang="en-US" altLang="zh-CN" sz="1400" b="1" dirty="0" err="1"/>
              <a:t>sum+computerSalary</a:t>
            </a:r>
            <a:r>
              <a:rPr kumimoji="1" lang="en-US" altLang="zh-CN" sz="1400" b="1" dirty="0"/>
              <a:t>(p);;</a:t>
            </a:r>
          </a:p>
          <a:p>
            <a:pPr>
              <a:lnSpc>
                <a:spcPct val="80000"/>
              </a:lnSpc>
              <a:buFont typeface="Wingdings" panose="05000000000000000000" pitchFamily="2" charset="2"/>
              <a:buNone/>
            </a:pPr>
            <a:r>
              <a:rPr kumimoji="1" lang="en-US" altLang="zh-CN" sz="1400" b="1" dirty="0"/>
              <a:t>                }</a:t>
            </a:r>
          </a:p>
          <a:p>
            <a:pPr>
              <a:lnSpc>
                <a:spcPct val="80000"/>
              </a:lnSpc>
              <a:buFont typeface="Wingdings" panose="05000000000000000000" pitchFamily="2" charset="2"/>
              <a:buNone/>
            </a:pPr>
            <a:r>
              <a:rPr kumimoji="1" lang="en-US" altLang="zh-CN" sz="1400" b="1" dirty="0"/>
              <a:t>           }</a:t>
            </a:r>
          </a:p>
          <a:p>
            <a:pPr>
              <a:lnSpc>
                <a:spcPct val="80000"/>
              </a:lnSpc>
              <a:buFont typeface="Wingdings" panose="05000000000000000000" pitchFamily="2" charset="2"/>
              <a:buNone/>
            </a:pPr>
            <a:r>
              <a:rPr kumimoji="1" lang="en-US" altLang="zh-CN" sz="1400" b="1" dirty="0"/>
              <a:t>           return sum;</a:t>
            </a:r>
          </a:p>
          <a:p>
            <a:pPr>
              <a:lnSpc>
                <a:spcPct val="80000"/>
              </a:lnSpc>
              <a:buFont typeface="Wingdings" panose="05000000000000000000" pitchFamily="2" charset="2"/>
              <a:buNone/>
            </a:pPr>
            <a:r>
              <a:rPr kumimoji="1" lang="en-US" altLang="zh-CN" sz="1400" b="1" dirty="0"/>
              <a:t>    }</a:t>
            </a:r>
          </a:p>
          <a:p>
            <a:pPr>
              <a:lnSpc>
                <a:spcPct val="80000"/>
              </a:lnSpc>
              <a:buFont typeface="Wingdings" panose="05000000000000000000" pitchFamily="2" charset="2"/>
              <a:buNone/>
            </a:pPr>
            <a:r>
              <a:rPr kumimoji="1" lang="en-US" altLang="zh-CN" sz="1400" b="1" dirty="0"/>
              <a:t>} </a:t>
            </a:r>
            <a:endParaRPr lang="en-US" altLang="zh-CN" sz="1400" dirty="0"/>
          </a:p>
        </p:txBody>
      </p:sp>
    </p:spTree>
    <p:extLst>
      <p:ext uri="{BB962C8B-B14F-4D97-AF65-F5344CB8AC3E}">
        <p14:creationId xmlns:p14="http://schemas.microsoft.com/office/powerpoint/2010/main" val="3532235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组合模式示例</a:t>
            </a:r>
          </a:p>
        </p:txBody>
      </p:sp>
      <p:sp>
        <p:nvSpPr>
          <p:cNvPr id="29699" name="Rectangle 3"/>
          <p:cNvSpPr>
            <a:spLocks noGrp="1" noChangeArrowheads="1"/>
          </p:cNvSpPr>
          <p:nvPr>
            <p:ph type="body" idx="1"/>
          </p:nvPr>
        </p:nvSpPr>
        <p:spPr>
          <a:xfrm>
            <a:off x="1097280" y="1984463"/>
            <a:ext cx="10058400" cy="4687887"/>
          </a:xfrm>
        </p:spPr>
        <p:txBody>
          <a:bodyPr numCol="2">
            <a:normAutofit fontScale="77500" lnSpcReduction="20000"/>
          </a:bodyPr>
          <a:lstStyle/>
          <a:p>
            <a:pPr>
              <a:lnSpc>
                <a:spcPct val="80000"/>
              </a:lnSpc>
              <a:buFont typeface="Wingdings" panose="05000000000000000000" pitchFamily="2" charset="2"/>
              <a:buNone/>
            </a:pPr>
            <a:r>
              <a:rPr kumimoji="1" lang="en-US" altLang="zh-CN" sz="800" b="1" dirty="0"/>
              <a:t>4</a:t>
            </a:r>
            <a:r>
              <a:rPr kumimoji="1" lang="zh-CN" altLang="en-US" sz="800" b="1" dirty="0"/>
              <a:t>．应用</a:t>
            </a:r>
            <a:r>
              <a:rPr kumimoji="1" lang="en-US" altLang="zh-CN" sz="800" b="1" dirty="0"/>
              <a:t>_2: </a:t>
            </a:r>
            <a:r>
              <a:rPr kumimoji="1" lang="en-US" altLang="zh-CN" sz="800" b="1" dirty="0">
                <a:solidFill>
                  <a:srgbClr val="FF0000"/>
                </a:solidFill>
              </a:rPr>
              <a:t>Application.java</a:t>
            </a:r>
          </a:p>
          <a:p>
            <a:pPr>
              <a:lnSpc>
                <a:spcPct val="80000"/>
              </a:lnSpc>
              <a:buFont typeface="Wingdings" panose="05000000000000000000" pitchFamily="2" charset="2"/>
              <a:buNone/>
            </a:pPr>
            <a:r>
              <a:rPr kumimoji="1" lang="en-US" altLang="zh-CN" sz="900" b="1" dirty="0"/>
              <a:t> public class Application{</a:t>
            </a:r>
          </a:p>
          <a:p>
            <a:pPr>
              <a:lnSpc>
                <a:spcPct val="80000"/>
              </a:lnSpc>
              <a:buFont typeface="Wingdings" panose="05000000000000000000" pitchFamily="2" charset="2"/>
              <a:buNone/>
            </a:pPr>
            <a:r>
              <a:rPr kumimoji="1" lang="en-US" altLang="zh-CN" sz="900" b="1" dirty="0"/>
              <a:t>      public static void main(String </a:t>
            </a:r>
            <a:r>
              <a:rPr kumimoji="1" lang="en-US" altLang="zh-CN" sz="900" b="1" dirty="0" err="1"/>
              <a:t>args</a:t>
            </a:r>
            <a:r>
              <a:rPr kumimoji="1" lang="en-US" altLang="zh-CN" sz="900" b="1" dirty="0"/>
              <a:t>[])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连长</a:t>
            </a:r>
            <a:r>
              <a:rPr kumimoji="1" lang="en-US" altLang="zh-CN" sz="900" b="1" dirty="0"/>
              <a:t>=new </a:t>
            </a:r>
            <a:r>
              <a:rPr kumimoji="1" lang="en-US" altLang="zh-CN" sz="900" b="1" dirty="0" err="1"/>
              <a:t>MilitaryOfficer</a:t>
            </a:r>
            <a:r>
              <a:rPr kumimoji="1" lang="en-US" altLang="zh-CN" sz="900" b="1" dirty="0"/>
              <a:t>("</a:t>
            </a:r>
            <a:r>
              <a:rPr kumimoji="1" lang="zh-CN" altLang="en-US" sz="900" b="1" dirty="0"/>
              <a:t>连长</a:t>
            </a:r>
            <a:r>
              <a:rPr kumimoji="1" lang="en-US" altLang="zh-CN" sz="900" b="1" dirty="0"/>
              <a:t>",5000);</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排长</a:t>
            </a:r>
            <a:r>
              <a:rPr kumimoji="1" lang="en-US" altLang="zh-CN" sz="900" b="1" dirty="0"/>
              <a:t>1=new </a:t>
            </a:r>
            <a:r>
              <a:rPr kumimoji="1" lang="en-US" altLang="zh-CN" sz="900" b="1" dirty="0" err="1"/>
              <a:t>MilitaryOfficer</a:t>
            </a:r>
            <a:r>
              <a:rPr kumimoji="1" lang="en-US" altLang="zh-CN" sz="900" b="1" dirty="0"/>
              <a:t>("</a:t>
            </a:r>
            <a:r>
              <a:rPr kumimoji="1" lang="zh-CN" altLang="en-US" sz="900" b="1" dirty="0"/>
              <a:t>一排长</a:t>
            </a:r>
            <a:r>
              <a:rPr kumimoji="1" lang="en-US" altLang="zh-CN" sz="900" b="1" dirty="0"/>
              <a:t>",4000);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排长</a:t>
            </a:r>
            <a:r>
              <a:rPr kumimoji="1" lang="en-US" altLang="zh-CN" sz="900" b="1" dirty="0"/>
              <a:t>2=new </a:t>
            </a:r>
            <a:r>
              <a:rPr kumimoji="1" lang="en-US" altLang="zh-CN" sz="900" b="1" dirty="0" err="1"/>
              <a:t>MilitaryOfficer</a:t>
            </a:r>
            <a:r>
              <a:rPr kumimoji="1" lang="en-US" altLang="zh-CN" sz="900" b="1" dirty="0"/>
              <a:t>("</a:t>
            </a:r>
            <a:r>
              <a:rPr kumimoji="1" lang="zh-CN" altLang="en-US" sz="900" b="1" dirty="0"/>
              <a:t>二排长</a:t>
            </a:r>
            <a:r>
              <a:rPr kumimoji="1" lang="en-US" altLang="zh-CN" sz="900" b="1" dirty="0"/>
              <a:t>",4000);</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11=new </a:t>
            </a:r>
            <a:r>
              <a:rPr kumimoji="1" lang="en-US" altLang="zh-CN" sz="900" b="1" dirty="0" err="1"/>
              <a:t>MilitaryOfficer</a:t>
            </a:r>
            <a:r>
              <a:rPr kumimoji="1" lang="en-US" altLang="zh-CN" sz="900" b="1" dirty="0"/>
              <a:t>("</a:t>
            </a:r>
            <a:r>
              <a:rPr kumimoji="1" lang="zh-CN" altLang="en-US" sz="900" b="1" dirty="0"/>
              <a:t>一班长</a:t>
            </a:r>
            <a:r>
              <a:rPr kumimoji="1" lang="en-US" altLang="zh-CN" sz="900" b="1" dirty="0"/>
              <a:t>",2000);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12=new </a:t>
            </a:r>
            <a:r>
              <a:rPr kumimoji="1" lang="en-US" altLang="zh-CN" sz="900" b="1" dirty="0" err="1"/>
              <a:t>MilitaryOfficer</a:t>
            </a:r>
            <a:r>
              <a:rPr kumimoji="1" lang="en-US" altLang="zh-CN" sz="900" b="1" dirty="0"/>
              <a:t>("</a:t>
            </a:r>
            <a:r>
              <a:rPr kumimoji="1" lang="zh-CN" altLang="en-US" sz="900" b="1" dirty="0"/>
              <a:t>二班长</a:t>
            </a:r>
            <a:r>
              <a:rPr kumimoji="1" lang="en-US" altLang="zh-CN" sz="900" b="1" dirty="0"/>
              <a:t>",2000);</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13=new </a:t>
            </a:r>
            <a:r>
              <a:rPr kumimoji="1" lang="en-US" altLang="zh-CN" sz="900" b="1" dirty="0" err="1"/>
              <a:t>MilitaryOfficer</a:t>
            </a:r>
            <a:r>
              <a:rPr kumimoji="1" lang="en-US" altLang="zh-CN" sz="900" b="1" dirty="0"/>
              <a:t>("</a:t>
            </a:r>
            <a:r>
              <a:rPr kumimoji="1" lang="zh-CN" altLang="en-US" sz="900" b="1" dirty="0"/>
              <a:t>三班长</a:t>
            </a:r>
            <a:r>
              <a:rPr kumimoji="1" lang="en-US" altLang="zh-CN" sz="900" b="1" dirty="0"/>
              <a:t>",2000);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21=new </a:t>
            </a:r>
            <a:r>
              <a:rPr kumimoji="1" lang="en-US" altLang="zh-CN" sz="900" b="1" dirty="0" err="1"/>
              <a:t>MilitaryOfficer</a:t>
            </a:r>
            <a:r>
              <a:rPr kumimoji="1" lang="en-US" altLang="zh-CN" sz="900" b="1" dirty="0"/>
              <a:t>("</a:t>
            </a:r>
            <a:r>
              <a:rPr kumimoji="1" lang="zh-CN" altLang="en-US" sz="900" b="1" dirty="0"/>
              <a:t>一班长</a:t>
            </a:r>
            <a:r>
              <a:rPr kumimoji="1" lang="en-US" altLang="zh-CN" sz="900" b="1" dirty="0"/>
              <a:t>",2000);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22=new </a:t>
            </a:r>
            <a:r>
              <a:rPr kumimoji="1" lang="en-US" altLang="zh-CN" sz="900" b="1" dirty="0" err="1"/>
              <a:t>MilitaryOfficer</a:t>
            </a:r>
            <a:r>
              <a:rPr kumimoji="1" lang="en-US" altLang="zh-CN" sz="900" b="1" dirty="0"/>
              <a:t>("</a:t>
            </a:r>
            <a:r>
              <a:rPr kumimoji="1" lang="zh-CN" altLang="en-US" sz="900" b="1" dirty="0"/>
              <a:t>二班长</a:t>
            </a:r>
            <a:r>
              <a:rPr kumimoji="1" lang="en-US" altLang="zh-CN" sz="900" b="1" dirty="0"/>
              <a:t>",2000);</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23=new </a:t>
            </a:r>
            <a:r>
              <a:rPr kumimoji="1" lang="en-US" altLang="zh-CN" sz="900" b="1" dirty="0" err="1"/>
              <a:t>MilitaryOfficer</a:t>
            </a:r>
            <a:r>
              <a:rPr kumimoji="1" lang="en-US" altLang="zh-CN" sz="900" b="1" dirty="0"/>
              <a:t>("</a:t>
            </a:r>
            <a:r>
              <a:rPr kumimoji="1" lang="zh-CN" altLang="en-US" sz="900" b="1" dirty="0"/>
              <a:t>三班长</a:t>
            </a:r>
            <a:r>
              <a:rPr kumimoji="1" lang="en-US" altLang="zh-CN" sz="900" b="1" dirty="0"/>
              <a:t>",2000);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31=new </a:t>
            </a:r>
            <a:r>
              <a:rPr kumimoji="1" lang="en-US" altLang="zh-CN" sz="900" b="1" dirty="0" err="1"/>
              <a:t>MilitaryOfficer</a:t>
            </a:r>
            <a:r>
              <a:rPr kumimoji="1" lang="en-US" altLang="zh-CN" sz="900" b="1" dirty="0"/>
              <a:t>("</a:t>
            </a:r>
            <a:r>
              <a:rPr kumimoji="1" lang="zh-CN" altLang="en-US" sz="900" b="1" dirty="0"/>
              <a:t>一班长</a:t>
            </a:r>
            <a:r>
              <a:rPr kumimoji="1" lang="en-US" altLang="zh-CN" sz="900" b="1" dirty="0"/>
              <a:t>",2000);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32=new </a:t>
            </a:r>
            <a:r>
              <a:rPr kumimoji="1" lang="en-US" altLang="zh-CN" sz="900" b="1" dirty="0" err="1"/>
              <a:t>MilitaryOfficer</a:t>
            </a:r>
            <a:r>
              <a:rPr kumimoji="1" lang="en-US" altLang="zh-CN" sz="900" b="1" dirty="0"/>
              <a:t>("</a:t>
            </a:r>
            <a:r>
              <a:rPr kumimoji="1" lang="zh-CN" altLang="en-US" sz="900" b="1" dirty="0"/>
              <a:t>二班长</a:t>
            </a:r>
            <a:r>
              <a:rPr kumimoji="1" lang="en-US" altLang="zh-CN" sz="900" b="1" dirty="0"/>
              <a:t>",2000);</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班长</a:t>
            </a:r>
            <a:r>
              <a:rPr kumimoji="1" lang="en-US" altLang="zh-CN" sz="900" b="1" dirty="0"/>
              <a:t>33=new </a:t>
            </a:r>
            <a:r>
              <a:rPr kumimoji="1" lang="en-US" altLang="zh-CN" sz="900" b="1" dirty="0" err="1"/>
              <a:t>MilitaryOfficer</a:t>
            </a:r>
            <a:r>
              <a:rPr kumimoji="1" lang="en-US" altLang="zh-CN" sz="900" b="1" dirty="0"/>
              <a:t>("</a:t>
            </a:r>
            <a:r>
              <a:rPr kumimoji="1" lang="zh-CN" altLang="en-US" sz="900" b="1" dirty="0"/>
              <a:t>三班长</a:t>
            </a:r>
            <a:r>
              <a:rPr kumimoji="1" lang="en-US" altLang="zh-CN" sz="900" b="1" dirty="0"/>
              <a:t>",2000); </a:t>
            </a:r>
          </a:p>
          <a:p>
            <a:pPr>
              <a:lnSpc>
                <a:spcPct val="80000"/>
              </a:lnSpc>
              <a:buFont typeface="Wingdings" panose="05000000000000000000" pitchFamily="2" charset="2"/>
              <a:buNone/>
            </a:pPr>
            <a:r>
              <a:rPr kumimoji="1" lang="en-US" altLang="zh-CN" sz="900" b="1" dirty="0"/>
              <a:t>          </a:t>
            </a:r>
            <a:r>
              <a:rPr kumimoji="1" lang="en-US" altLang="zh-CN" sz="900" b="1" dirty="0" err="1"/>
              <a:t>MilitaryPerson</a:t>
            </a:r>
            <a:r>
              <a:rPr kumimoji="1" lang="en-US" altLang="zh-CN" sz="900" b="1" dirty="0"/>
              <a:t> </a:t>
            </a:r>
            <a:r>
              <a:rPr kumimoji="1" lang="zh-CN" altLang="en-US" sz="900" b="1" dirty="0"/>
              <a:t>士兵</a:t>
            </a:r>
            <a:r>
              <a:rPr kumimoji="1" lang="en-US" altLang="zh-CN" sz="900" b="1" dirty="0"/>
              <a:t>[] =new </a:t>
            </a:r>
            <a:r>
              <a:rPr kumimoji="1" lang="en-US" altLang="zh-CN" sz="900" b="1" dirty="0" err="1"/>
              <a:t>MilitarySoldier</a:t>
            </a:r>
            <a:r>
              <a:rPr kumimoji="1" lang="en-US" altLang="zh-CN" sz="900" b="1" dirty="0"/>
              <a:t>[90];</a:t>
            </a:r>
          </a:p>
          <a:p>
            <a:pPr>
              <a:lnSpc>
                <a:spcPct val="80000"/>
              </a:lnSpc>
              <a:buFont typeface="Wingdings" panose="05000000000000000000" pitchFamily="2" charset="2"/>
              <a:buNone/>
            </a:pPr>
            <a:r>
              <a:rPr kumimoji="1" lang="en-US" altLang="zh-CN" sz="900" b="1" dirty="0"/>
              <a:t>          for(</a:t>
            </a:r>
            <a:r>
              <a:rPr kumimoji="1" lang="en-US" altLang="zh-CN" sz="900" b="1" dirty="0" err="1"/>
              <a:t>int</a:t>
            </a:r>
            <a:r>
              <a:rPr kumimoji="1" lang="en-US" altLang="zh-CN" sz="900" b="1" dirty="0"/>
              <a:t> </a:t>
            </a:r>
            <a:r>
              <a:rPr kumimoji="1" lang="en-US" altLang="zh-CN" sz="900" b="1" dirty="0" err="1"/>
              <a:t>i</a:t>
            </a:r>
            <a:r>
              <a:rPr kumimoji="1" lang="en-US" altLang="zh-CN" sz="900" b="1" dirty="0"/>
              <a:t>=0;i&lt;</a:t>
            </a:r>
            <a:r>
              <a:rPr kumimoji="1" lang="zh-CN" altLang="en-US" sz="900" b="1" dirty="0"/>
              <a:t>士兵</a:t>
            </a:r>
            <a:r>
              <a:rPr kumimoji="1" lang="en-US" altLang="zh-CN" sz="900" b="1" dirty="0"/>
              <a:t>.</a:t>
            </a:r>
            <a:r>
              <a:rPr kumimoji="1" lang="en-US" altLang="zh-CN" sz="900" b="1" dirty="0" err="1"/>
              <a:t>length;i</a:t>
            </a:r>
            <a:r>
              <a:rPr kumimoji="1" lang="en-US" altLang="zh-CN" sz="900" b="1" dirty="0"/>
              <a:t>++){</a:t>
            </a:r>
          </a:p>
          <a:p>
            <a:pPr>
              <a:lnSpc>
                <a:spcPct val="80000"/>
              </a:lnSpc>
              <a:buFont typeface="Wingdings" panose="05000000000000000000" pitchFamily="2" charset="2"/>
              <a:buNone/>
            </a:pPr>
            <a:r>
              <a:rPr kumimoji="1" lang="en-US" altLang="zh-CN" sz="900" b="1" dirty="0"/>
              <a:t>                </a:t>
            </a:r>
            <a:r>
              <a:rPr kumimoji="1" lang="zh-CN" altLang="en-US" sz="900" b="1" dirty="0"/>
              <a:t>士兵</a:t>
            </a:r>
            <a:r>
              <a:rPr kumimoji="1" lang="en-US" altLang="zh-CN" sz="900" b="1" dirty="0"/>
              <a:t>[</a:t>
            </a:r>
            <a:r>
              <a:rPr kumimoji="1" lang="en-US" altLang="zh-CN" sz="900" b="1" dirty="0" err="1"/>
              <a:t>i</a:t>
            </a:r>
            <a:r>
              <a:rPr kumimoji="1" lang="en-US" altLang="zh-CN" sz="900" b="1" dirty="0"/>
              <a:t>]=new </a:t>
            </a:r>
            <a:r>
              <a:rPr kumimoji="1" lang="en-US" altLang="zh-CN" sz="900" b="1" dirty="0" err="1"/>
              <a:t>MilitarySoldier</a:t>
            </a:r>
            <a:r>
              <a:rPr kumimoji="1" lang="en-US" altLang="zh-CN" sz="900" b="1" dirty="0"/>
              <a:t>("</a:t>
            </a:r>
            <a:r>
              <a:rPr kumimoji="1" lang="zh-CN" altLang="en-US" sz="900" b="1" dirty="0"/>
              <a:t>小兵</a:t>
            </a:r>
            <a:r>
              <a:rPr kumimoji="1" lang="en-US" altLang="zh-CN" sz="900" b="1" dirty="0"/>
              <a:t>",1000);</a:t>
            </a:r>
          </a:p>
          <a:p>
            <a:pPr>
              <a:lnSpc>
                <a:spcPct val="80000"/>
              </a:lnSpc>
              <a:buFont typeface="Wingdings" panose="05000000000000000000" pitchFamily="2" charset="2"/>
              <a:buNone/>
            </a:pPr>
            <a:r>
              <a:rPr kumimoji="1" lang="en-US" altLang="zh-CN" sz="900" b="1" dirty="0"/>
              <a:t>          }</a:t>
            </a:r>
          </a:p>
          <a:p>
            <a:pPr>
              <a:lnSpc>
                <a:spcPct val="80000"/>
              </a:lnSpc>
              <a:buFont typeface="Wingdings" panose="05000000000000000000" pitchFamily="2" charset="2"/>
              <a:buNone/>
            </a:pPr>
            <a:r>
              <a:rPr kumimoji="1" lang="en-US" altLang="zh-CN" sz="900" b="1" dirty="0"/>
              <a:t>          </a:t>
            </a:r>
            <a:r>
              <a:rPr kumimoji="1" lang="zh-CN" altLang="en-US" sz="900" b="1" dirty="0"/>
              <a:t>连长</a:t>
            </a:r>
            <a:r>
              <a:rPr kumimoji="1" lang="en-US" altLang="zh-CN" sz="900" b="1" dirty="0"/>
              <a:t>.add(</a:t>
            </a:r>
            <a:r>
              <a:rPr kumimoji="1" lang="zh-CN" altLang="en-US" sz="900" b="1" dirty="0"/>
              <a:t>排长</a:t>
            </a:r>
            <a:r>
              <a:rPr kumimoji="1" lang="en-US" altLang="zh-CN" sz="900" b="1" dirty="0"/>
              <a:t>1);             </a:t>
            </a:r>
            <a:r>
              <a:rPr kumimoji="1" lang="zh-CN" altLang="en-US" sz="900" b="1" dirty="0"/>
              <a:t>连长</a:t>
            </a:r>
            <a:r>
              <a:rPr kumimoji="1" lang="en-US" altLang="zh-CN" sz="900" b="1" dirty="0"/>
              <a:t>.add(</a:t>
            </a:r>
            <a:r>
              <a:rPr kumimoji="1" lang="zh-CN" altLang="en-US" sz="900" b="1" dirty="0"/>
              <a:t>排长</a:t>
            </a:r>
            <a:r>
              <a:rPr kumimoji="1" lang="en-US" altLang="zh-CN" sz="900" b="1" dirty="0"/>
              <a:t>2);  </a:t>
            </a:r>
          </a:p>
          <a:p>
            <a:pPr>
              <a:lnSpc>
                <a:spcPct val="80000"/>
              </a:lnSpc>
              <a:buFont typeface="Wingdings" panose="05000000000000000000" pitchFamily="2" charset="2"/>
              <a:buNone/>
            </a:pPr>
            <a:r>
              <a:rPr kumimoji="1" lang="en-US" altLang="zh-CN" sz="900" b="1" dirty="0"/>
              <a:t>          </a:t>
            </a:r>
            <a:r>
              <a:rPr kumimoji="1" lang="zh-CN" altLang="en-US" sz="900" b="1" dirty="0"/>
              <a:t>排长</a:t>
            </a:r>
            <a:r>
              <a:rPr kumimoji="1" lang="en-US" altLang="zh-CN" sz="900" b="1" dirty="0"/>
              <a:t>1.add(</a:t>
            </a:r>
            <a:r>
              <a:rPr kumimoji="1" lang="zh-CN" altLang="en-US" sz="900" b="1" dirty="0"/>
              <a:t>班长</a:t>
            </a:r>
            <a:r>
              <a:rPr kumimoji="1" lang="en-US" altLang="zh-CN" sz="900" b="1" dirty="0"/>
              <a:t>11);           </a:t>
            </a:r>
            <a:r>
              <a:rPr kumimoji="1" lang="zh-CN" altLang="en-US" sz="900" b="1" dirty="0"/>
              <a:t>排长</a:t>
            </a:r>
            <a:r>
              <a:rPr kumimoji="1" lang="en-US" altLang="zh-CN" sz="900" b="1" dirty="0"/>
              <a:t>1.add(</a:t>
            </a:r>
            <a:r>
              <a:rPr kumimoji="1" lang="zh-CN" altLang="en-US" sz="900" b="1" dirty="0"/>
              <a:t>班长</a:t>
            </a:r>
            <a:r>
              <a:rPr kumimoji="1" lang="en-US" altLang="zh-CN" sz="900" b="1" dirty="0"/>
              <a:t>12);</a:t>
            </a:r>
          </a:p>
          <a:p>
            <a:pPr>
              <a:lnSpc>
                <a:spcPct val="80000"/>
              </a:lnSpc>
              <a:buFont typeface="Wingdings" panose="05000000000000000000" pitchFamily="2" charset="2"/>
              <a:buNone/>
            </a:pPr>
            <a:r>
              <a:rPr kumimoji="1" lang="en-US" altLang="zh-CN" sz="900" b="1" dirty="0"/>
              <a:t>          </a:t>
            </a:r>
            <a:r>
              <a:rPr kumimoji="1" lang="zh-CN" altLang="en-US" sz="900" b="1" dirty="0"/>
              <a:t>排长</a:t>
            </a:r>
            <a:r>
              <a:rPr kumimoji="1" lang="en-US" altLang="zh-CN" sz="900" b="1" dirty="0"/>
              <a:t>1.add(</a:t>
            </a:r>
            <a:r>
              <a:rPr kumimoji="1" lang="zh-CN" altLang="en-US" sz="900" b="1" dirty="0"/>
              <a:t>班长</a:t>
            </a:r>
            <a:r>
              <a:rPr kumimoji="1" lang="en-US" altLang="zh-CN" sz="900" b="1" dirty="0"/>
              <a:t>13);           </a:t>
            </a:r>
            <a:r>
              <a:rPr kumimoji="1" lang="zh-CN" altLang="en-US" sz="900" b="1" dirty="0"/>
              <a:t>排长</a:t>
            </a:r>
            <a:r>
              <a:rPr kumimoji="1" lang="en-US" altLang="zh-CN" sz="900" b="1" dirty="0"/>
              <a:t>2.add(</a:t>
            </a:r>
            <a:r>
              <a:rPr kumimoji="1" lang="zh-CN" altLang="en-US" sz="900" b="1" dirty="0"/>
              <a:t>班长</a:t>
            </a:r>
            <a:r>
              <a:rPr kumimoji="1" lang="en-US" altLang="zh-CN" sz="900" b="1" dirty="0"/>
              <a:t>21);  </a:t>
            </a:r>
          </a:p>
          <a:p>
            <a:pPr>
              <a:lnSpc>
                <a:spcPct val="80000"/>
              </a:lnSpc>
              <a:buFont typeface="Wingdings" panose="05000000000000000000" pitchFamily="2" charset="2"/>
              <a:buNone/>
            </a:pPr>
            <a:r>
              <a:rPr kumimoji="1" lang="en-US" altLang="zh-CN" sz="900" b="1" dirty="0"/>
              <a:t>          </a:t>
            </a:r>
            <a:r>
              <a:rPr kumimoji="1" lang="zh-CN" altLang="en-US" sz="900" b="1" dirty="0"/>
              <a:t>排长</a:t>
            </a:r>
            <a:r>
              <a:rPr kumimoji="1" lang="en-US" altLang="zh-CN" sz="900" b="1" dirty="0"/>
              <a:t>2.add(</a:t>
            </a:r>
            <a:r>
              <a:rPr kumimoji="1" lang="zh-CN" altLang="en-US" sz="900" b="1" dirty="0"/>
              <a:t>班长</a:t>
            </a:r>
            <a:r>
              <a:rPr kumimoji="1" lang="en-US" altLang="zh-CN" sz="900" b="1" dirty="0"/>
              <a:t>22);           </a:t>
            </a:r>
            <a:r>
              <a:rPr kumimoji="1" lang="zh-CN" altLang="en-US" sz="900" b="1" dirty="0"/>
              <a:t>排长</a:t>
            </a:r>
            <a:r>
              <a:rPr kumimoji="1" lang="en-US" altLang="zh-CN" sz="900" b="1" dirty="0"/>
              <a:t>2.add(</a:t>
            </a:r>
            <a:r>
              <a:rPr kumimoji="1" lang="zh-CN" altLang="en-US" sz="900" b="1" dirty="0"/>
              <a:t>班长</a:t>
            </a:r>
            <a:r>
              <a:rPr kumimoji="1" lang="en-US" altLang="zh-CN" sz="900" b="1" dirty="0"/>
              <a:t>23);</a:t>
            </a:r>
          </a:p>
          <a:p>
            <a:pPr>
              <a:lnSpc>
                <a:spcPct val="80000"/>
              </a:lnSpc>
              <a:buFont typeface="Wingdings" panose="05000000000000000000" pitchFamily="2" charset="2"/>
              <a:buNone/>
            </a:pPr>
            <a:r>
              <a:rPr kumimoji="1" lang="en-US" altLang="zh-CN" sz="900" b="1" dirty="0"/>
              <a:t>          for(</a:t>
            </a:r>
            <a:r>
              <a:rPr kumimoji="1" lang="en-US" altLang="zh-CN" sz="900" b="1" dirty="0" err="1"/>
              <a:t>int</a:t>
            </a:r>
            <a:r>
              <a:rPr kumimoji="1" lang="en-US" altLang="zh-CN" sz="900" b="1" dirty="0"/>
              <a:t> </a:t>
            </a:r>
            <a:r>
              <a:rPr kumimoji="1" lang="en-US" altLang="zh-CN" sz="900" b="1" dirty="0" err="1"/>
              <a:t>i</a:t>
            </a:r>
            <a:r>
              <a:rPr kumimoji="1" lang="en-US" altLang="zh-CN" sz="900" b="1" dirty="0"/>
              <a:t>=0;i&lt;=9;i++){</a:t>
            </a:r>
          </a:p>
          <a:p>
            <a:pPr>
              <a:lnSpc>
                <a:spcPct val="80000"/>
              </a:lnSpc>
              <a:buFont typeface="Wingdings" panose="05000000000000000000" pitchFamily="2" charset="2"/>
              <a:buNone/>
            </a:pPr>
            <a:r>
              <a:rPr kumimoji="1" lang="en-US" altLang="zh-CN" sz="900" b="1" dirty="0"/>
              <a:t>                     </a:t>
            </a:r>
            <a:r>
              <a:rPr kumimoji="1" lang="zh-CN" altLang="en-US" sz="900" b="1" dirty="0"/>
              <a:t>班长</a:t>
            </a:r>
            <a:r>
              <a:rPr kumimoji="1" lang="en-US" altLang="zh-CN" sz="900" b="1" dirty="0"/>
              <a:t>11.add(</a:t>
            </a:r>
            <a:r>
              <a:rPr kumimoji="1" lang="zh-CN" altLang="en-US" sz="900" b="1" dirty="0"/>
              <a:t>士兵</a:t>
            </a:r>
            <a:r>
              <a:rPr kumimoji="1" lang="en-US" altLang="zh-CN" sz="900" b="1" dirty="0"/>
              <a:t>[</a:t>
            </a:r>
            <a:r>
              <a:rPr kumimoji="1" lang="en-US" altLang="zh-CN" sz="900" b="1" dirty="0" err="1"/>
              <a:t>i</a:t>
            </a:r>
            <a:r>
              <a:rPr kumimoji="1" lang="en-US" altLang="zh-CN" sz="900" b="1" dirty="0"/>
              <a:t>]);                    </a:t>
            </a:r>
            <a:r>
              <a:rPr kumimoji="1" lang="zh-CN" altLang="en-US" sz="900" b="1" dirty="0"/>
              <a:t>班长</a:t>
            </a:r>
            <a:r>
              <a:rPr kumimoji="1" lang="en-US" altLang="zh-CN" sz="900" b="1" dirty="0"/>
              <a:t>12.add(</a:t>
            </a:r>
            <a:r>
              <a:rPr kumimoji="1" lang="zh-CN" altLang="en-US" sz="900" b="1" dirty="0"/>
              <a:t>士兵</a:t>
            </a:r>
            <a:r>
              <a:rPr kumimoji="1" lang="en-US" altLang="zh-CN" sz="900" b="1" dirty="0"/>
              <a:t>[i+10]);</a:t>
            </a:r>
          </a:p>
          <a:p>
            <a:pPr>
              <a:lnSpc>
                <a:spcPct val="80000"/>
              </a:lnSpc>
              <a:buFont typeface="Wingdings" panose="05000000000000000000" pitchFamily="2" charset="2"/>
              <a:buNone/>
            </a:pPr>
            <a:r>
              <a:rPr kumimoji="1" lang="en-US" altLang="zh-CN" sz="900" b="1" dirty="0"/>
              <a:t>                     </a:t>
            </a:r>
            <a:r>
              <a:rPr kumimoji="1" lang="zh-CN" altLang="en-US" sz="900" b="1" dirty="0"/>
              <a:t>班长</a:t>
            </a:r>
            <a:r>
              <a:rPr kumimoji="1" lang="en-US" altLang="zh-CN" sz="900" b="1" dirty="0"/>
              <a:t>13.add(</a:t>
            </a:r>
            <a:r>
              <a:rPr kumimoji="1" lang="zh-CN" altLang="en-US" sz="900" b="1" dirty="0"/>
              <a:t>士兵</a:t>
            </a:r>
            <a:r>
              <a:rPr kumimoji="1" lang="en-US" altLang="zh-CN" sz="900" b="1" dirty="0"/>
              <a:t>[i+20]);                 </a:t>
            </a:r>
            <a:r>
              <a:rPr kumimoji="1" lang="zh-CN" altLang="en-US" sz="900" b="1" dirty="0"/>
              <a:t>班长</a:t>
            </a:r>
            <a:r>
              <a:rPr kumimoji="1" lang="en-US" altLang="zh-CN" sz="900" b="1" dirty="0"/>
              <a:t>21.add(</a:t>
            </a:r>
            <a:r>
              <a:rPr kumimoji="1" lang="zh-CN" altLang="en-US" sz="900" b="1" dirty="0"/>
              <a:t>士兵</a:t>
            </a:r>
            <a:r>
              <a:rPr kumimoji="1" lang="en-US" altLang="zh-CN" sz="900" b="1" dirty="0"/>
              <a:t>[i+30]);</a:t>
            </a:r>
          </a:p>
          <a:p>
            <a:pPr>
              <a:lnSpc>
                <a:spcPct val="80000"/>
              </a:lnSpc>
              <a:buFont typeface="Wingdings" panose="05000000000000000000" pitchFamily="2" charset="2"/>
              <a:buNone/>
            </a:pPr>
            <a:r>
              <a:rPr kumimoji="1" lang="en-US" altLang="zh-CN" sz="900" b="1" dirty="0"/>
              <a:t>                     </a:t>
            </a:r>
            <a:r>
              <a:rPr kumimoji="1" lang="zh-CN" altLang="en-US" sz="900" b="1" dirty="0"/>
              <a:t>班长</a:t>
            </a:r>
            <a:r>
              <a:rPr kumimoji="1" lang="en-US" altLang="zh-CN" sz="900" b="1" dirty="0"/>
              <a:t>22.add(</a:t>
            </a:r>
            <a:r>
              <a:rPr kumimoji="1" lang="zh-CN" altLang="en-US" sz="900" b="1" dirty="0"/>
              <a:t>士兵</a:t>
            </a:r>
            <a:r>
              <a:rPr kumimoji="1" lang="en-US" altLang="zh-CN" sz="900" b="1" dirty="0"/>
              <a:t>[i+40]);                 </a:t>
            </a:r>
            <a:r>
              <a:rPr kumimoji="1" lang="zh-CN" altLang="en-US" sz="900" b="1" dirty="0"/>
              <a:t>班长</a:t>
            </a:r>
            <a:r>
              <a:rPr kumimoji="1" lang="en-US" altLang="zh-CN" sz="900" b="1" dirty="0"/>
              <a:t>23.add(</a:t>
            </a:r>
            <a:r>
              <a:rPr kumimoji="1" lang="zh-CN" altLang="en-US" sz="900" b="1" dirty="0"/>
              <a:t>士兵</a:t>
            </a:r>
            <a:r>
              <a:rPr kumimoji="1" lang="en-US" altLang="zh-CN" sz="900" b="1" dirty="0"/>
              <a:t>[i+50]);</a:t>
            </a:r>
          </a:p>
          <a:p>
            <a:pPr>
              <a:lnSpc>
                <a:spcPct val="80000"/>
              </a:lnSpc>
              <a:buFont typeface="Wingdings" panose="05000000000000000000" pitchFamily="2" charset="2"/>
              <a:buNone/>
            </a:pPr>
            <a:r>
              <a:rPr kumimoji="1" lang="en-US" altLang="zh-CN" sz="900" b="1" dirty="0"/>
              <a:t>                     </a:t>
            </a:r>
            <a:r>
              <a:rPr kumimoji="1" lang="zh-CN" altLang="en-US" sz="900" b="1" dirty="0"/>
              <a:t>班长</a:t>
            </a:r>
            <a:r>
              <a:rPr kumimoji="1" lang="en-US" altLang="zh-CN" sz="900" b="1" dirty="0"/>
              <a:t>31.add(</a:t>
            </a:r>
            <a:r>
              <a:rPr kumimoji="1" lang="zh-CN" altLang="en-US" sz="900" b="1" dirty="0"/>
              <a:t>士兵</a:t>
            </a:r>
            <a:r>
              <a:rPr kumimoji="1" lang="en-US" altLang="zh-CN" sz="900" b="1" dirty="0"/>
              <a:t>[i+60]);                 </a:t>
            </a:r>
            <a:r>
              <a:rPr kumimoji="1" lang="zh-CN" altLang="en-US" sz="900" b="1" dirty="0"/>
              <a:t>班长</a:t>
            </a:r>
            <a:r>
              <a:rPr kumimoji="1" lang="en-US" altLang="zh-CN" sz="900" b="1" dirty="0"/>
              <a:t>32.add(</a:t>
            </a:r>
            <a:r>
              <a:rPr kumimoji="1" lang="zh-CN" altLang="en-US" sz="900" b="1" dirty="0"/>
              <a:t>士兵</a:t>
            </a:r>
            <a:r>
              <a:rPr kumimoji="1" lang="en-US" altLang="zh-CN" sz="900" b="1" dirty="0"/>
              <a:t>[i+70]);</a:t>
            </a:r>
          </a:p>
          <a:p>
            <a:pPr>
              <a:lnSpc>
                <a:spcPct val="80000"/>
              </a:lnSpc>
              <a:buFont typeface="Wingdings" panose="05000000000000000000" pitchFamily="2" charset="2"/>
              <a:buNone/>
            </a:pPr>
            <a:r>
              <a:rPr kumimoji="1" lang="en-US" altLang="zh-CN" sz="900" b="1" dirty="0"/>
              <a:t>                     </a:t>
            </a:r>
            <a:r>
              <a:rPr kumimoji="1" lang="zh-CN" altLang="en-US" sz="900" b="1" dirty="0"/>
              <a:t>班长</a:t>
            </a:r>
            <a:r>
              <a:rPr kumimoji="1" lang="en-US" altLang="zh-CN" sz="900" b="1" dirty="0"/>
              <a:t>33.add(</a:t>
            </a:r>
            <a:r>
              <a:rPr kumimoji="1" lang="zh-CN" altLang="en-US" sz="900" b="1" dirty="0"/>
              <a:t>士兵</a:t>
            </a:r>
            <a:r>
              <a:rPr kumimoji="1" lang="en-US" altLang="zh-CN" sz="900" b="1" dirty="0"/>
              <a:t>[i+80]);</a:t>
            </a:r>
          </a:p>
          <a:p>
            <a:pPr>
              <a:lnSpc>
                <a:spcPct val="80000"/>
              </a:lnSpc>
              <a:buFont typeface="Wingdings" panose="05000000000000000000" pitchFamily="2" charset="2"/>
              <a:buNone/>
            </a:pPr>
            <a:r>
              <a:rPr kumimoji="1" lang="en-US" altLang="zh-CN" sz="900" b="1" dirty="0"/>
              <a:t>          }</a:t>
            </a:r>
          </a:p>
          <a:p>
            <a:pPr>
              <a:lnSpc>
                <a:spcPct val="80000"/>
              </a:lnSpc>
              <a:buFont typeface="Wingdings" panose="05000000000000000000" pitchFamily="2" charset="2"/>
              <a:buNone/>
            </a:pPr>
            <a:r>
              <a:rPr kumimoji="1" lang="en-US" altLang="zh-CN" sz="900" b="1" dirty="0"/>
              <a:t>          </a:t>
            </a:r>
            <a:r>
              <a:rPr kumimoji="1" lang="en-US" altLang="zh-CN" sz="900" b="1" dirty="0" err="1"/>
              <a:t>System.out.println</a:t>
            </a:r>
            <a:r>
              <a:rPr kumimoji="1" lang="en-US" altLang="zh-CN" sz="900" b="1" dirty="0"/>
              <a:t>("</a:t>
            </a:r>
            <a:r>
              <a:rPr kumimoji="1" lang="zh-CN" altLang="en-US" sz="900" b="1" dirty="0"/>
              <a:t>一排的军饷</a:t>
            </a:r>
            <a:r>
              <a:rPr kumimoji="1" lang="en-US" altLang="zh-CN" sz="900" b="1" dirty="0"/>
              <a:t>:"+</a:t>
            </a:r>
            <a:r>
              <a:rPr kumimoji="1" lang="en-US" altLang="zh-CN" sz="900" b="1" dirty="0" err="1"/>
              <a:t>ComputerSalary.computerSalary</a:t>
            </a:r>
            <a:r>
              <a:rPr kumimoji="1" lang="en-US" altLang="zh-CN" sz="900" b="1" dirty="0"/>
              <a:t>(</a:t>
            </a:r>
            <a:r>
              <a:rPr kumimoji="1" lang="zh-CN" altLang="en-US" sz="900" b="1" dirty="0"/>
              <a:t>排长</a:t>
            </a:r>
            <a:r>
              <a:rPr kumimoji="1" lang="en-US" altLang="zh-CN" sz="900" b="1" dirty="0"/>
              <a:t>1));</a:t>
            </a:r>
          </a:p>
          <a:p>
            <a:pPr>
              <a:lnSpc>
                <a:spcPct val="80000"/>
              </a:lnSpc>
              <a:buFont typeface="Wingdings" panose="05000000000000000000" pitchFamily="2" charset="2"/>
              <a:buNone/>
            </a:pPr>
            <a:r>
              <a:rPr kumimoji="1" lang="en-US" altLang="zh-CN" sz="900" b="1" dirty="0"/>
              <a:t>          </a:t>
            </a:r>
            <a:r>
              <a:rPr kumimoji="1" lang="en-US" altLang="zh-CN" sz="900" b="1" dirty="0" err="1"/>
              <a:t>System.out.println</a:t>
            </a:r>
            <a:r>
              <a:rPr kumimoji="1" lang="en-US" altLang="zh-CN" sz="900" b="1" dirty="0"/>
              <a:t>("</a:t>
            </a:r>
            <a:r>
              <a:rPr kumimoji="1" lang="zh-CN" altLang="en-US" sz="900" b="1" dirty="0"/>
              <a:t>一班的军饷</a:t>
            </a:r>
            <a:r>
              <a:rPr kumimoji="1" lang="en-US" altLang="zh-CN" sz="900" b="1" dirty="0"/>
              <a:t>:"+</a:t>
            </a:r>
            <a:r>
              <a:rPr kumimoji="1" lang="en-US" altLang="zh-CN" sz="900" b="1" dirty="0" err="1"/>
              <a:t>ComputerSalary.computerSalary</a:t>
            </a:r>
            <a:r>
              <a:rPr kumimoji="1" lang="en-US" altLang="zh-CN" sz="900" b="1" dirty="0"/>
              <a:t>(</a:t>
            </a:r>
            <a:r>
              <a:rPr kumimoji="1" lang="zh-CN" altLang="en-US" sz="900" b="1" dirty="0"/>
              <a:t>班长</a:t>
            </a:r>
            <a:r>
              <a:rPr kumimoji="1" lang="en-US" altLang="zh-CN" sz="900" b="1" dirty="0"/>
              <a:t>11));</a:t>
            </a:r>
          </a:p>
          <a:p>
            <a:pPr>
              <a:lnSpc>
                <a:spcPct val="80000"/>
              </a:lnSpc>
              <a:buFont typeface="Wingdings" panose="05000000000000000000" pitchFamily="2" charset="2"/>
              <a:buNone/>
            </a:pPr>
            <a:r>
              <a:rPr kumimoji="1" lang="en-US" altLang="zh-CN" sz="900" b="1" dirty="0"/>
              <a:t>          </a:t>
            </a:r>
            <a:r>
              <a:rPr kumimoji="1" lang="en-US" altLang="zh-CN" sz="900" b="1" dirty="0" err="1"/>
              <a:t>System.out.println</a:t>
            </a:r>
            <a:r>
              <a:rPr kumimoji="1" lang="en-US" altLang="zh-CN" sz="900" b="1" dirty="0"/>
              <a:t>("</a:t>
            </a:r>
            <a:r>
              <a:rPr kumimoji="1" lang="zh-CN" altLang="en-US" sz="900" b="1" dirty="0"/>
              <a:t>全连的军饷</a:t>
            </a:r>
            <a:r>
              <a:rPr kumimoji="1" lang="en-US" altLang="zh-CN" sz="900" b="1" dirty="0"/>
              <a:t>:"+</a:t>
            </a:r>
            <a:r>
              <a:rPr kumimoji="1" lang="en-US" altLang="zh-CN" sz="900" b="1" dirty="0" err="1"/>
              <a:t>ComputerSalary.computerSalary</a:t>
            </a:r>
            <a:r>
              <a:rPr kumimoji="1" lang="en-US" altLang="zh-CN" sz="900" b="1" dirty="0"/>
              <a:t>(</a:t>
            </a:r>
            <a:r>
              <a:rPr kumimoji="1" lang="zh-CN" altLang="en-US" sz="900" b="1" dirty="0"/>
              <a:t>连长</a:t>
            </a:r>
            <a:r>
              <a:rPr kumimoji="1" lang="en-US" altLang="zh-CN" sz="900" b="1" dirty="0"/>
              <a:t>));</a:t>
            </a:r>
          </a:p>
          <a:p>
            <a:pPr>
              <a:lnSpc>
                <a:spcPct val="80000"/>
              </a:lnSpc>
              <a:buFont typeface="Wingdings" panose="05000000000000000000" pitchFamily="2" charset="2"/>
              <a:buNone/>
            </a:pPr>
            <a:r>
              <a:rPr kumimoji="1" lang="en-US" altLang="zh-CN" sz="900" b="1" dirty="0"/>
              <a:t>    }</a:t>
            </a:r>
          </a:p>
          <a:p>
            <a:pPr>
              <a:lnSpc>
                <a:spcPct val="80000"/>
              </a:lnSpc>
              <a:buFont typeface="Wingdings" panose="05000000000000000000" pitchFamily="2" charset="2"/>
              <a:buNone/>
            </a:pPr>
            <a:r>
              <a:rPr kumimoji="1" lang="en-US" altLang="zh-CN" sz="900" b="1" dirty="0"/>
              <a:t>}</a:t>
            </a:r>
          </a:p>
        </p:txBody>
      </p:sp>
    </p:spTree>
    <p:extLst>
      <p:ext uri="{BB962C8B-B14F-4D97-AF65-F5344CB8AC3E}">
        <p14:creationId xmlns:p14="http://schemas.microsoft.com/office/powerpoint/2010/main" val="42675782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组合模式的缺点</a:t>
            </a:r>
          </a:p>
        </p:txBody>
      </p:sp>
      <p:sp>
        <p:nvSpPr>
          <p:cNvPr id="23555" name="Rectangle 3"/>
          <p:cNvSpPr>
            <a:spLocks noGrp="1" noChangeArrowheads="1"/>
          </p:cNvSpPr>
          <p:nvPr>
            <p:ph type="body" idx="1"/>
          </p:nvPr>
        </p:nvSpPr>
        <p:spPr/>
        <p:txBody>
          <a:bodyPr/>
          <a:lstStyle/>
          <a:p>
            <a:r>
              <a:rPr lang="zh-CN" altLang="en-US" sz="3400">
                <a:solidFill>
                  <a:srgbClr val="FF3300"/>
                </a:solidFill>
              </a:rPr>
              <a:t>设计变得更加抽象</a:t>
            </a:r>
            <a:r>
              <a:rPr lang="zh-CN" altLang="en-US" sz="3400"/>
              <a:t>，对象的业务规则如果很复杂，则实现组合模式具有很大挑战性，而且不是所有的方法都与叶子对象子类都有关联。</a:t>
            </a:r>
          </a:p>
          <a:p>
            <a:r>
              <a:rPr lang="zh-CN" altLang="en-US" sz="3400"/>
              <a:t>增加新构件时可能会产生一些问题，</a:t>
            </a:r>
            <a:r>
              <a:rPr lang="zh-CN" altLang="en-US" sz="3400">
                <a:solidFill>
                  <a:srgbClr val="FF3300"/>
                </a:solidFill>
              </a:rPr>
              <a:t>很难对容器中的构件类型进行限制</a:t>
            </a:r>
            <a:r>
              <a:rPr lang="zh-CN" altLang="en-US" sz="3400"/>
              <a:t>。</a:t>
            </a:r>
          </a:p>
        </p:txBody>
      </p:sp>
    </p:spTree>
    <p:extLst>
      <p:ext uri="{BB962C8B-B14F-4D97-AF65-F5344CB8AC3E}">
        <p14:creationId xmlns:p14="http://schemas.microsoft.com/office/powerpoint/2010/main" val="31951175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组合模式的适用性</a:t>
            </a:r>
          </a:p>
        </p:txBody>
      </p:sp>
      <p:sp>
        <p:nvSpPr>
          <p:cNvPr id="24579" name="Rectangle 3"/>
          <p:cNvSpPr>
            <a:spLocks noGrp="1" noChangeArrowheads="1"/>
          </p:cNvSpPr>
          <p:nvPr>
            <p:ph type="body" idx="1"/>
          </p:nvPr>
        </p:nvSpPr>
        <p:spPr/>
        <p:txBody>
          <a:bodyPr/>
          <a:lstStyle/>
          <a:p>
            <a:pPr>
              <a:lnSpc>
                <a:spcPct val="80000"/>
              </a:lnSpc>
            </a:pPr>
            <a:r>
              <a:rPr lang="zh-CN" altLang="en-US" sz="3400"/>
              <a:t>需要表示一个</a:t>
            </a:r>
            <a:r>
              <a:rPr lang="zh-CN" altLang="en-US" sz="3400">
                <a:solidFill>
                  <a:srgbClr val="FF3300"/>
                </a:solidFill>
              </a:rPr>
              <a:t>对象整体或部分层次</a:t>
            </a:r>
            <a:r>
              <a:rPr lang="zh-CN" altLang="en-US" sz="3400"/>
              <a:t>，在具有整体和部分的层次结构中，希望通过一种方式忽略整体与部分的差异，可以一致地对待它们。</a:t>
            </a:r>
          </a:p>
          <a:p>
            <a:pPr>
              <a:lnSpc>
                <a:spcPct val="80000"/>
              </a:lnSpc>
            </a:pPr>
            <a:r>
              <a:rPr lang="zh-CN" altLang="en-US" sz="3400"/>
              <a:t>让客户能够忽略不同对象层次的变化，</a:t>
            </a:r>
            <a:r>
              <a:rPr lang="zh-CN" altLang="en-US" sz="3400">
                <a:solidFill>
                  <a:srgbClr val="FF3300"/>
                </a:solidFill>
              </a:rPr>
              <a:t>客户端可以针对抽象构件编程，无需关心对象层次结构的细节</a:t>
            </a:r>
            <a:r>
              <a:rPr lang="zh-CN" altLang="en-US" sz="3400"/>
              <a:t>。</a:t>
            </a:r>
          </a:p>
          <a:p>
            <a:pPr>
              <a:lnSpc>
                <a:spcPct val="80000"/>
              </a:lnSpc>
            </a:pPr>
            <a:r>
              <a:rPr lang="zh-CN" altLang="en-US" sz="3400">
                <a:solidFill>
                  <a:srgbClr val="FF3300"/>
                </a:solidFill>
              </a:rPr>
              <a:t>对象的结构是动态的并且复杂程度不一样，但客户需要一致地处理它们</a:t>
            </a:r>
            <a:r>
              <a:rPr lang="zh-CN" altLang="en-US" sz="3400"/>
              <a:t>。</a:t>
            </a:r>
          </a:p>
          <a:p>
            <a:pPr>
              <a:lnSpc>
                <a:spcPct val="80000"/>
              </a:lnSpc>
            </a:pPr>
            <a:endParaRPr lang="en-US" altLang="zh-CN" sz="2800"/>
          </a:p>
        </p:txBody>
      </p:sp>
    </p:spTree>
    <p:extLst>
      <p:ext uri="{BB962C8B-B14F-4D97-AF65-F5344CB8AC3E}">
        <p14:creationId xmlns:p14="http://schemas.microsoft.com/office/powerpoint/2010/main" val="366145042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normAutofit/>
          </a:bodyPr>
          <a:lstStyle/>
          <a:p>
            <a:r>
              <a:rPr lang="zh-CN" altLang="en-US" sz="7200" dirty="0"/>
              <a:t>装饰（</a:t>
            </a:r>
            <a:r>
              <a:rPr lang="en-US" altLang="zh-CN" sz="7200" dirty="0"/>
              <a:t>Decorator</a:t>
            </a:r>
            <a:r>
              <a:rPr lang="zh-CN" altLang="en-US" sz="7200" b="1" dirty="0"/>
              <a:t>）</a:t>
            </a:r>
            <a:r>
              <a:rPr lang="zh-CN" altLang="en-US" sz="7200" dirty="0"/>
              <a:t>模式</a:t>
            </a:r>
          </a:p>
        </p:txBody>
      </p:sp>
      <p:sp>
        <p:nvSpPr>
          <p:cNvPr id="4099" name="Rectangle 3"/>
          <p:cNvSpPr>
            <a:spLocks noGrp="1" noChangeArrowheads="1"/>
          </p:cNvSpPr>
          <p:nvPr>
            <p:ph type="subTitle" idx="1"/>
          </p:nvPr>
        </p:nvSpPr>
        <p:spPr/>
        <p:txBody>
          <a:bodyPr/>
          <a:lstStyle/>
          <a:p>
            <a:endParaRPr lang="zh-CN" altLang="en-US" dirty="0"/>
          </a:p>
        </p:txBody>
      </p:sp>
    </p:spTree>
    <p:extLst>
      <p:ext uri="{BB962C8B-B14F-4D97-AF65-F5344CB8AC3E}">
        <p14:creationId xmlns:p14="http://schemas.microsoft.com/office/powerpoint/2010/main" val="40927001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场景</a:t>
            </a:r>
          </a:p>
        </p:txBody>
      </p:sp>
      <p:sp>
        <p:nvSpPr>
          <p:cNvPr id="5123" name="Rectangle 3"/>
          <p:cNvSpPr>
            <a:spLocks noGrp="1" noChangeArrowheads="1"/>
          </p:cNvSpPr>
          <p:nvPr>
            <p:ph type="body" idx="1"/>
          </p:nvPr>
        </p:nvSpPr>
        <p:spPr/>
        <p:txBody>
          <a:bodyPr/>
          <a:lstStyle/>
          <a:p>
            <a:r>
              <a:rPr lang="en-US" altLang="zh-CN"/>
              <a:t>Mary</a:t>
            </a:r>
            <a:r>
              <a:rPr lang="zh-CN" altLang="en-US"/>
              <a:t>过完轮到</a:t>
            </a:r>
            <a:r>
              <a:rPr lang="en-US" altLang="zh-CN"/>
              <a:t>Sarly</a:t>
            </a:r>
            <a:r>
              <a:rPr lang="zh-CN" altLang="en-US"/>
              <a:t>过生日，还是不要叫她自己挑了，不然这个月伙食费肯定玩完，拿出我去年在华山顶上照的照片，在背面写上</a:t>
            </a:r>
            <a:r>
              <a:rPr lang="zh-CN" altLang="en-US">
                <a:latin typeface="Arial" panose="020B0604020202020204" pitchFamily="34" charset="0"/>
              </a:rPr>
              <a:t>“</a:t>
            </a:r>
            <a:r>
              <a:rPr lang="zh-CN" altLang="en-US"/>
              <a:t>最好的礼物，就是爱你的</a:t>
            </a:r>
            <a:r>
              <a:rPr lang="en-US" altLang="zh-CN"/>
              <a:t>Fita</a:t>
            </a:r>
            <a:r>
              <a:rPr lang="en-US" altLang="zh-CN">
                <a:latin typeface="Arial" panose="020B0604020202020204" pitchFamily="34" charset="0"/>
              </a:rPr>
              <a:t>”</a:t>
            </a:r>
            <a:r>
              <a:rPr lang="zh-CN" altLang="en-US"/>
              <a:t>，再到街上礼品店买了个像框，再找隔壁搞美术设计的</a:t>
            </a:r>
            <a:r>
              <a:rPr lang="en-US" altLang="zh-CN"/>
              <a:t>Mike</a:t>
            </a:r>
            <a:r>
              <a:rPr lang="zh-CN" altLang="en-US"/>
              <a:t>设计了一个漂亮的盒子装起来</a:t>
            </a:r>
            <a:r>
              <a:rPr lang="en-US" altLang="zh-CN"/>
              <a:t>......</a:t>
            </a:r>
            <a:r>
              <a:rPr lang="zh-CN" altLang="en-US"/>
              <a:t>，我们都是</a:t>
            </a:r>
            <a:r>
              <a:rPr lang="en-US" altLang="zh-CN"/>
              <a:t>Decorator</a:t>
            </a:r>
            <a:r>
              <a:rPr lang="zh-CN" altLang="en-US"/>
              <a:t>，最终都在修饰我这个人呀</a:t>
            </a:r>
            <a:br>
              <a:rPr lang="zh-CN" altLang="en-US"/>
            </a:br>
            <a:endParaRPr lang="zh-CN" altLang="en-US"/>
          </a:p>
        </p:txBody>
      </p:sp>
    </p:spTree>
    <p:extLst>
      <p:ext uri="{BB962C8B-B14F-4D97-AF65-F5344CB8AC3E}">
        <p14:creationId xmlns:p14="http://schemas.microsoft.com/office/powerpoint/2010/main" val="45039352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装饰模式概述</a:t>
            </a:r>
          </a:p>
        </p:txBody>
      </p:sp>
      <p:sp>
        <p:nvSpPr>
          <p:cNvPr id="10243" name="Rectangle 3"/>
          <p:cNvSpPr>
            <a:spLocks noGrp="1" noChangeArrowheads="1"/>
          </p:cNvSpPr>
          <p:nvPr>
            <p:ph type="body" idx="1"/>
          </p:nvPr>
        </p:nvSpPr>
        <p:spPr/>
        <p:txBody>
          <a:bodyPr/>
          <a:lstStyle/>
          <a:p>
            <a:r>
              <a:rPr lang="zh-CN" altLang="en-US" dirty="0"/>
              <a:t>装饰模式是动态地扩展一个对象的功能，而不需要改变原始类代码的一种成熟模式。</a:t>
            </a:r>
          </a:p>
          <a:p>
            <a:r>
              <a:rPr lang="zh-CN" altLang="en-US" dirty="0"/>
              <a:t>装饰模式以对客户端透明的方式扩展对象的功能，是继承关系的一个替代方案，提供比继承更多的灵活性。动态给一个对象增加功能，这些功能可以再动态的撤消。</a:t>
            </a:r>
          </a:p>
        </p:txBody>
      </p:sp>
    </p:spTree>
    <p:extLst>
      <p:ext uri="{BB962C8B-B14F-4D97-AF65-F5344CB8AC3E}">
        <p14:creationId xmlns:p14="http://schemas.microsoft.com/office/powerpoint/2010/main" val="164110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7"/>
          <p:cNvSpPr>
            <a:spLocks noChangeArrowheads="1"/>
          </p:cNvSpPr>
          <p:nvPr/>
        </p:nvSpPr>
        <p:spPr bwMode="auto">
          <a:xfrm>
            <a:off x="6019800" y="1828800"/>
            <a:ext cx="3657600" cy="441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507" name="标题 1"/>
          <p:cNvSpPr>
            <a:spLocks noGrp="1"/>
          </p:cNvSpPr>
          <p:nvPr>
            <p:ph type="title"/>
          </p:nvPr>
        </p:nvSpPr>
        <p:spPr/>
        <p:txBody>
          <a:bodyPr/>
          <a:lstStyle/>
          <a:p>
            <a:pPr eaLnBrk="1" hangingPunct="1"/>
            <a:r>
              <a:rPr lang="en-US" altLang="zh-CN"/>
              <a:t>UML</a:t>
            </a:r>
            <a:r>
              <a:rPr lang="zh-CN" altLang="en-US"/>
              <a:t>类图</a:t>
            </a:r>
            <a:r>
              <a:rPr lang="en-US" altLang="zh-CN"/>
              <a:t>—</a:t>
            </a:r>
            <a:r>
              <a:rPr lang="zh-CN" altLang="en-US"/>
              <a:t>类</a:t>
            </a:r>
          </a:p>
        </p:txBody>
      </p:sp>
      <p:sp>
        <p:nvSpPr>
          <p:cNvPr id="21508" name="内容占位符 2"/>
          <p:cNvSpPr>
            <a:spLocks noGrp="1"/>
          </p:cNvSpPr>
          <p:nvPr>
            <p:ph idx="1"/>
          </p:nvPr>
        </p:nvSpPr>
        <p:spPr/>
        <p:txBody>
          <a:bodyPr/>
          <a:lstStyle/>
          <a:p>
            <a:pPr eaLnBrk="1" hangingPunct="1"/>
            <a:endParaRPr lang="zh-CN" altLang="en-US"/>
          </a:p>
        </p:txBody>
      </p:sp>
      <p:sp>
        <p:nvSpPr>
          <p:cNvPr id="4" name="Line 38"/>
          <p:cNvSpPr>
            <a:spLocks noChangeShapeType="1"/>
          </p:cNvSpPr>
          <p:nvPr/>
        </p:nvSpPr>
        <p:spPr bwMode="auto">
          <a:xfrm>
            <a:off x="6019800" y="2743200"/>
            <a:ext cx="3657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39"/>
          <p:cNvSpPr>
            <a:spLocks noChangeShapeType="1"/>
          </p:cNvSpPr>
          <p:nvPr/>
        </p:nvSpPr>
        <p:spPr bwMode="auto">
          <a:xfrm>
            <a:off x="6019800" y="4038600"/>
            <a:ext cx="3657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41"/>
          <p:cNvSpPr txBox="1">
            <a:spLocks noChangeArrowheads="1"/>
          </p:cNvSpPr>
          <p:nvPr/>
        </p:nvSpPr>
        <p:spPr bwMode="auto">
          <a:xfrm>
            <a:off x="6400800" y="2057400"/>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i="1">
                <a:latin typeface="Times New Roman" panose="02020603050405020304" pitchFamily="18" charset="0"/>
              </a:rPr>
              <a:t>Student</a:t>
            </a:r>
            <a:endParaRPr lang="en-US" altLang="zh-CN">
              <a:latin typeface="Times New Roman" panose="02020603050405020304" pitchFamily="18" charset="0"/>
            </a:endParaRPr>
          </a:p>
        </p:txBody>
      </p:sp>
      <p:sp>
        <p:nvSpPr>
          <p:cNvPr id="7" name="Text Box 42"/>
          <p:cNvSpPr txBox="1">
            <a:spLocks noChangeArrowheads="1"/>
          </p:cNvSpPr>
          <p:nvPr/>
        </p:nvSpPr>
        <p:spPr bwMode="auto">
          <a:xfrm>
            <a:off x="6248400" y="2743200"/>
            <a:ext cx="2438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i="1">
                <a:latin typeface="Times New Roman" panose="02020603050405020304" pitchFamily="18" charset="0"/>
              </a:rPr>
              <a:t>+name:String</a:t>
            </a:r>
          </a:p>
          <a:p>
            <a:pPr algn="just"/>
            <a:r>
              <a:rPr lang="en-US" altLang="zh-CN" b="1" i="1">
                <a:latin typeface="Times New Roman" panose="02020603050405020304" pitchFamily="18" charset="0"/>
              </a:rPr>
              <a:t>#age:int</a:t>
            </a:r>
          </a:p>
          <a:p>
            <a:pPr algn="just"/>
            <a:r>
              <a:rPr lang="en-US" altLang="zh-CN" b="1" i="1">
                <a:latin typeface="Times New Roman" panose="02020603050405020304" pitchFamily="18" charset="0"/>
              </a:rPr>
              <a:t>-money:double</a:t>
            </a:r>
          </a:p>
        </p:txBody>
      </p:sp>
      <p:sp>
        <p:nvSpPr>
          <p:cNvPr id="8" name="Text Box 43"/>
          <p:cNvSpPr txBox="1">
            <a:spLocks noChangeArrowheads="1"/>
          </p:cNvSpPr>
          <p:nvPr/>
        </p:nvSpPr>
        <p:spPr bwMode="auto">
          <a:xfrm>
            <a:off x="6172201" y="4191000"/>
            <a:ext cx="31146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i="1">
                <a:latin typeface="Times New Roman" panose="02020603050405020304" pitchFamily="18" charset="0"/>
              </a:rPr>
              <a:t>+setName(String):void</a:t>
            </a:r>
          </a:p>
          <a:p>
            <a:pPr algn="just"/>
            <a:r>
              <a:rPr lang="en-US" altLang="zh-CN" b="1" i="1">
                <a:latin typeface="Times New Roman" panose="02020603050405020304" pitchFamily="18" charset="0"/>
              </a:rPr>
              <a:t>#printMess():void</a:t>
            </a:r>
          </a:p>
          <a:p>
            <a:pPr algn="just"/>
            <a:r>
              <a:rPr lang="en-US" altLang="zh-CN" b="1" i="1">
                <a:latin typeface="Times New Roman" panose="02020603050405020304" pitchFamily="18" charset="0"/>
              </a:rPr>
              <a:t>+getAge():int</a:t>
            </a:r>
          </a:p>
          <a:p>
            <a:pPr algn="just"/>
            <a:r>
              <a:rPr lang="en-US" altLang="zh-CN" b="1" i="1">
                <a:latin typeface="Times New Roman" panose="02020603050405020304" pitchFamily="18" charset="0"/>
              </a:rPr>
              <a:t>setAge(int):void</a:t>
            </a:r>
          </a:p>
          <a:p>
            <a:pPr algn="just"/>
            <a:r>
              <a:rPr lang="en-US" altLang="zh-CN" b="1" i="1">
                <a:latin typeface="Times New Roman" panose="02020603050405020304" pitchFamily="18" charset="0"/>
              </a:rPr>
              <a:t>-getMoney();</a:t>
            </a:r>
          </a:p>
        </p:txBody>
      </p:sp>
      <p:sp>
        <p:nvSpPr>
          <p:cNvPr id="9" name="Rectangle 46"/>
          <p:cNvSpPr>
            <a:spLocks noChangeArrowheads="1"/>
          </p:cNvSpPr>
          <p:nvPr/>
        </p:nvSpPr>
        <p:spPr bwMode="auto">
          <a:xfrm>
            <a:off x="8610600" y="2057400"/>
            <a:ext cx="9906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名字层</a:t>
            </a:r>
            <a:r>
              <a:rPr lang="zh-CN" altLang="en-US">
                <a:latin typeface="Times New Roman" panose="02020603050405020304" pitchFamily="18" charset="0"/>
              </a:rPr>
              <a:t> </a:t>
            </a:r>
          </a:p>
        </p:txBody>
      </p:sp>
      <p:sp>
        <p:nvSpPr>
          <p:cNvPr id="10" name="Rectangle 48"/>
          <p:cNvSpPr>
            <a:spLocks noChangeArrowheads="1"/>
          </p:cNvSpPr>
          <p:nvPr/>
        </p:nvSpPr>
        <p:spPr bwMode="auto">
          <a:xfrm>
            <a:off x="8534400" y="3124200"/>
            <a:ext cx="10668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indent="100013" defTabSz="1052513" eaLnBrk="0" hangingPunct="0">
              <a:defRPr>
                <a:solidFill>
                  <a:schemeClr val="tx1"/>
                </a:solidFill>
                <a:latin typeface="Tahoma" panose="020B0604030504040204" pitchFamily="34" charset="0"/>
                <a:ea typeface="宋体" panose="02010600030101010101" pitchFamily="2" charset="-122"/>
              </a:defRPr>
            </a:lvl1pPr>
            <a:lvl2pPr marL="742950" indent="-285750" defTabSz="1052513" eaLnBrk="0" hangingPunct="0">
              <a:defRPr>
                <a:solidFill>
                  <a:schemeClr val="tx1"/>
                </a:solidFill>
                <a:latin typeface="Tahoma" panose="020B0604030504040204" pitchFamily="34" charset="0"/>
                <a:ea typeface="宋体" panose="02010600030101010101" pitchFamily="2" charset="-122"/>
              </a:defRPr>
            </a:lvl2pPr>
            <a:lvl3pPr marL="1143000" indent="-228600" defTabSz="1052513" eaLnBrk="0" hangingPunct="0">
              <a:defRPr>
                <a:solidFill>
                  <a:schemeClr val="tx1"/>
                </a:solidFill>
                <a:latin typeface="Tahoma" panose="020B0604030504040204" pitchFamily="34" charset="0"/>
                <a:ea typeface="宋体" panose="02010600030101010101" pitchFamily="2" charset="-122"/>
              </a:defRPr>
            </a:lvl3pPr>
            <a:lvl4pPr marL="1600200" indent="-228600" defTabSz="1052513" eaLnBrk="0" hangingPunct="0">
              <a:defRPr>
                <a:solidFill>
                  <a:schemeClr val="tx1"/>
                </a:solidFill>
                <a:latin typeface="Tahoma" panose="020B0604030504040204" pitchFamily="34" charset="0"/>
                <a:ea typeface="宋体" panose="02010600030101010101" pitchFamily="2" charset="-122"/>
              </a:defRPr>
            </a:lvl4pPr>
            <a:lvl5pPr marL="2057400" indent="-228600" defTabSz="1052513" eaLnBrk="0" hangingPunct="0">
              <a:defRPr>
                <a:solidFill>
                  <a:schemeClr val="tx1"/>
                </a:solidFill>
                <a:latin typeface="Tahoma" panose="020B0604030504040204" pitchFamily="34" charset="0"/>
                <a:ea typeface="宋体" panose="02010600030101010101" pitchFamily="2" charset="-122"/>
              </a:defRPr>
            </a:lvl5pPr>
            <a:lvl6pPr marL="25146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变量层</a:t>
            </a:r>
            <a:r>
              <a:rPr lang="zh-CN" altLang="en-US"/>
              <a:t> </a:t>
            </a:r>
          </a:p>
        </p:txBody>
      </p:sp>
      <p:sp>
        <p:nvSpPr>
          <p:cNvPr id="11" name="Rectangle 49"/>
          <p:cNvSpPr>
            <a:spLocks noChangeArrowheads="1"/>
          </p:cNvSpPr>
          <p:nvPr/>
        </p:nvSpPr>
        <p:spPr bwMode="auto">
          <a:xfrm>
            <a:off x="8534400" y="5410200"/>
            <a:ext cx="10668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indent="100013" defTabSz="1052513" eaLnBrk="0" hangingPunct="0">
              <a:defRPr>
                <a:solidFill>
                  <a:schemeClr val="tx1"/>
                </a:solidFill>
                <a:latin typeface="Tahoma" panose="020B0604030504040204" pitchFamily="34" charset="0"/>
                <a:ea typeface="宋体" panose="02010600030101010101" pitchFamily="2" charset="-122"/>
              </a:defRPr>
            </a:lvl1pPr>
            <a:lvl2pPr marL="742950" indent="-285750" defTabSz="1052513" eaLnBrk="0" hangingPunct="0">
              <a:defRPr>
                <a:solidFill>
                  <a:schemeClr val="tx1"/>
                </a:solidFill>
                <a:latin typeface="Tahoma" panose="020B0604030504040204" pitchFamily="34" charset="0"/>
                <a:ea typeface="宋体" panose="02010600030101010101" pitchFamily="2" charset="-122"/>
              </a:defRPr>
            </a:lvl2pPr>
            <a:lvl3pPr marL="1143000" indent="-228600" defTabSz="1052513" eaLnBrk="0" hangingPunct="0">
              <a:defRPr>
                <a:solidFill>
                  <a:schemeClr val="tx1"/>
                </a:solidFill>
                <a:latin typeface="Tahoma" panose="020B0604030504040204" pitchFamily="34" charset="0"/>
                <a:ea typeface="宋体" panose="02010600030101010101" pitchFamily="2" charset="-122"/>
              </a:defRPr>
            </a:lvl3pPr>
            <a:lvl4pPr marL="1600200" indent="-228600" defTabSz="1052513" eaLnBrk="0" hangingPunct="0">
              <a:defRPr>
                <a:solidFill>
                  <a:schemeClr val="tx1"/>
                </a:solidFill>
                <a:latin typeface="Tahoma" panose="020B0604030504040204" pitchFamily="34" charset="0"/>
                <a:ea typeface="宋体" panose="02010600030101010101" pitchFamily="2" charset="-122"/>
              </a:defRPr>
            </a:lvl4pPr>
            <a:lvl5pPr marL="2057400" indent="-228600" defTabSz="1052513" eaLnBrk="0" hangingPunct="0">
              <a:defRPr>
                <a:solidFill>
                  <a:schemeClr val="tx1"/>
                </a:solidFill>
                <a:latin typeface="Tahoma" panose="020B0604030504040204" pitchFamily="34" charset="0"/>
                <a:ea typeface="宋体" panose="02010600030101010101" pitchFamily="2" charset="-122"/>
              </a:defRPr>
            </a:lvl5pPr>
            <a:lvl6pPr marL="25146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方法层</a:t>
            </a:r>
            <a:r>
              <a:rPr lang="zh-CN" altLang="en-US"/>
              <a:t> </a:t>
            </a:r>
          </a:p>
        </p:txBody>
      </p:sp>
      <p:grpSp>
        <p:nvGrpSpPr>
          <p:cNvPr id="12" name="Group 74"/>
          <p:cNvGrpSpPr>
            <a:grpSpLocks/>
          </p:cNvGrpSpPr>
          <p:nvPr/>
        </p:nvGrpSpPr>
        <p:grpSpPr bwMode="auto">
          <a:xfrm>
            <a:off x="2416176" y="2514600"/>
            <a:ext cx="3222625" cy="2971800"/>
            <a:chOff x="562" y="1584"/>
            <a:chExt cx="2030" cy="1872"/>
          </a:xfrm>
        </p:grpSpPr>
        <p:sp>
          <p:nvSpPr>
            <p:cNvPr id="21518" name="Line 67"/>
            <p:cNvSpPr>
              <a:spLocks noChangeShapeType="1"/>
            </p:cNvSpPr>
            <p:nvPr/>
          </p:nvSpPr>
          <p:spPr bwMode="auto">
            <a:xfrm flipV="1">
              <a:off x="2124" y="3264"/>
              <a:ext cx="180"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519" name="Group 73"/>
            <p:cNvGrpSpPr>
              <a:grpSpLocks/>
            </p:cNvGrpSpPr>
            <p:nvPr/>
          </p:nvGrpSpPr>
          <p:grpSpPr bwMode="auto">
            <a:xfrm>
              <a:off x="562" y="1584"/>
              <a:ext cx="2030" cy="1872"/>
              <a:chOff x="562" y="1584"/>
              <a:chExt cx="2030" cy="1872"/>
            </a:xfrm>
          </p:grpSpPr>
          <p:grpSp>
            <p:nvGrpSpPr>
              <p:cNvPr id="21520" name="Group 70"/>
              <p:cNvGrpSpPr>
                <a:grpSpLocks/>
              </p:cNvGrpSpPr>
              <p:nvPr/>
            </p:nvGrpSpPr>
            <p:grpSpPr bwMode="auto">
              <a:xfrm>
                <a:off x="2304" y="1584"/>
                <a:ext cx="288" cy="1767"/>
                <a:chOff x="2304" y="1584"/>
                <a:chExt cx="288" cy="1767"/>
              </a:xfrm>
            </p:grpSpPr>
            <p:sp>
              <p:nvSpPr>
                <p:cNvPr id="21535" name="Rectangle 57"/>
                <p:cNvSpPr>
                  <a:spLocks noChangeArrowheads="1"/>
                </p:cNvSpPr>
                <p:nvPr/>
              </p:nvSpPr>
              <p:spPr bwMode="auto">
                <a:xfrm>
                  <a:off x="2304" y="1584"/>
                  <a:ext cx="288" cy="23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a:t>
                  </a:r>
                  <a:endParaRPr lang="en-US" altLang="zh-CN" b="1"/>
                </a:p>
              </p:txBody>
            </p:sp>
            <p:sp>
              <p:nvSpPr>
                <p:cNvPr id="21536" name="Rectangle 58"/>
                <p:cNvSpPr>
                  <a:spLocks noChangeArrowheads="1"/>
                </p:cNvSpPr>
                <p:nvPr/>
              </p:nvSpPr>
              <p:spPr bwMode="auto">
                <a:xfrm>
                  <a:off x="2304" y="2112"/>
                  <a:ext cx="288" cy="23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a:t>
                  </a:r>
                  <a:endParaRPr lang="en-US" altLang="zh-CN" b="1"/>
                </a:p>
              </p:txBody>
            </p:sp>
            <p:sp>
              <p:nvSpPr>
                <p:cNvPr id="21537" name="Rectangle 59"/>
                <p:cNvSpPr>
                  <a:spLocks noChangeArrowheads="1"/>
                </p:cNvSpPr>
                <p:nvPr/>
              </p:nvSpPr>
              <p:spPr bwMode="auto">
                <a:xfrm>
                  <a:off x="2304" y="2640"/>
                  <a:ext cx="288" cy="23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a:t>
                  </a:r>
                  <a:endParaRPr lang="en-US" altLang="zh-CN" b="1"/>
                </a:p>
              </p:txBody>
            </p:sp>
            <p:sp>
              <p:nvSpPr>
                <p:cNvPr id="21538" name="Rectangle 60"/>
                <p:cNvSpPr>
                  <a:spLocks noChangeArrowheads="1"/>
                </p:cNvSpPr>
                <p:nvPr/>
              </p:nvSpPr>
              <p:spPr bwMode="auto">
                <a:xfrm>
                  <a:off x="2304" y="3120"/>
                  <a:ext cx="288" cy="23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a:t>
                  </a:r>
                  <a:endParaRPr lang="en-US" altLang="zh-CN" b="1"/>
                </a:p>
              </p:txBody>
            </p:sp>
          </p:grpSp>
          <p:grpSp>
            <p:nvGrpSpPr>
              <p:cNvPr id="21521" name="Group 72"/>
              <p:cNvGrpSpPr>
                <a:grpSpLocks/>
              </p:cNvGrpSpPr>
              <p:nvPr/>
            </p:nvGrpSpPr>
            <p:grpSpPr bwMode="auto">
              <a:xfrm>
                <a:off x="562" y="1659"/>
                <a:ext cx="1553" cy="1797"/>
                <a:chOff x="532" y="1632"/>
                <a:chExt cx="1553" cy="1797"/>
              </a:xfrm>
            </p:grpSpPr>
            <p:grpSp>
              <p:nvGrpSpPr>
                <p:cNvPr id="21527" name="Group 71"/>
                <p:cNvGrpSpPr>
                  <a:grpSpLocks/>
                </p:cNvGrpSpPr>
                <p:nvPr/>
              </p:nvGrpSpPr>
              <p:grpSpPr bwMode="auto">
                <a:xfrm>
                  <a:off x="532" y="1632"/>
                  <a:ext cx="1299" cy="1797"/>
                  <a:chOff x="388" y="1632"/>
                  <a:chExt cx="1299" cy="1797"/>
                </a:xfrm>
              </p:grpSpPr>
              <p:sp>
                <p:nvSpPr>
                  <p:cNvPr id="21529" name="Rectangle 50"/>
                  <p:cNvSpPr>
                    <a:spLocks noChangeArrowheads="1"/>
                  </p:cNvSpPr>
                  <p:nvPr/>
                </p:nvSpPr>
                <p:spPr bwMode="auto">
                  <a:xfrm>
                    <a:off x="672" y="2160"/>
                    <a:ext cx="720" cy="213"/>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600" b="1">
                        <a:solidFill>
                          <a:srgbClr val="FF0000"/>
                        </a:solidFill>
                        <a:latin typeface="Times New Roman" panose="02020603050405020304" pitchFamily="18" charset="0"/>
                      </a:rPr>
                      <a:t>protected</a:t>
                    </a:r>
                    <a:r>
                      <a:rPr lang="zh-CN" altLang="en-US" sz="1600" b="1"/>
                      <a:t>的</a:t>
                    </a:r>
                  </a:p>
                </p:txBody>
              </p:sp>
              <p:sp>
                <p:nvSpPr>
                  <p:cNvPr id="21530" name="Rectangle 51"/>
                  <p:cNvSpPr>
                    <a:spLocks noChangeArrowheads="1"/>
                  </p:cNvSpPr>
                  <p:nvPr/>
                </p:nvSpPr>
                <p:spPr bwMode="auto">
                  <a:xfrm>
                    <a:off x="672" y="2640"/>
                    <a:ext cx="699" cy="240"/>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FF0000"/>
                        </a:solidFill>
                        <a:latin typeface="Times New Roman" panose="02020603050405020304" pitchFamily="18" charset="0"/>
                      </a:rPr>
                      <a:t>private</a:t>
                    </a:r>
                    <a:r>
                      <a:rPr lang="zh-CN" altLang="en-US" b="1"/>
                      <a:t>的</a:t>
                    </a:r>
                  </a:p>
                </p:txBody>
              </p:sp>
              <p:sp>
                <p:nvSpPr>
                  <p:cNvPr id="21531" name="Rectangle 52"/>
                  <p:cNvSpPr>
                    <a:spLocks noChangeArrowheads="1"/>
                  </p:cNvSpPr>
                  <p:nvPr/>
                </p:nvSpPr>
                <p:spPr bwMode="auto">
                  <a:xfrm>
                    <a:off x="672" y="3168"/>
                    <a:ext cx="738" cy="26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package</a:t>
                    </a:r>
                    <a:r>
                      <a:rPr lang="zh-CN" altLang="en-US" b="1"/>
                      <a:t>的</a:t>
                    </a:r>
                  </a:p>
                </p:txBody>
              </p:sp>
              <p:sp>
                <p:nvSpPr>
                  <p:cNvPr id="21532" name="Rectangle 53"/>
                  <p:cNvSpPr>
                    <a:spLocks noChangeArrowheads="1"/>
                  </p:cNvSpPr>
                  <p:nvPr/>
                </p:nvSpPr>
                <p:spPr bwMode="auto">
                  <a:xfrm>
                    <a:off x="672" y="1632"/>
                    <a:ext cx="702" cy="23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public</a:t>
                    </a:r>
                    <a:r>
                      <a:rPr lang="zh-CN" altLang="en-US" b="1"/>
                      <a:t>的</a:t>
                    </a:r>
                  </a:p>
                </p:txBody>
              </p:sp>
              <p:sp>
                <p:nvSpPr>
                  <p:cNvPr id="21533" name="Text Box 55"/>
                  <p:cNvSpPr txBox="1">
                    <a:spLocks noChangeArrowheads="1"/>
                  </p:cNvSpPr>
                  <p:nvPr/>
                </p:nvSpPr>
                <p:spPr bwMode="auto">
                  <a:xfrm>
                    <a:off x="388" y="1632"/>
                    <a:ext cx="291" cy="1776"/>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rgbClr val="FF0000"/>
                        </a:solidFill>
                      </a:rPr>
                      <a:t>变量</a:t>
                    </a:r>
                    <a:r>
                      <a:rPr lang="zh-CN" altLang="en-US" b="1"/>
                      <a:t>或</a:t>
                    </a:r>
                    <a:r>
                      <a:rPr lang="zh-CN" altLang="en-US" b="1">
                        <a:solidFill>
                          <a:srgbClr val="0000FF"/>
                        </a:solidFill>
                      </a:rPr>
                      <a:t>方法</a:t>
                    </a:r>
                    <a:r>
                      <a:rPr lang="zh-CN" altLang="en-US" b="1"/>
                      <a:t>的访问权限是</a:t>
                    </a:r>
                  </a:p>
                </p:txBody>
              </p:sp>
              <p:sp>
                <p:nvSpPr>
                  <p:cNvPr id="21534" name="Text Box 56"/>
                  <p:cNvSpPr txBox="1">
                    <a:spLocks noChangeArrowheads="1"/>
                  </p:cNvSpPr>
                  <p:nvPr/>
                </p:nvSpPr>
                <p:spPr bwMode="auto">
                  <a:xfrm>
                    <a:off x="1396" y="1632"/>
                    <a:ext cx="291" cy="1776"/>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rgbClr val="FF33CC"/>
                        </a:solidFill>
                      </a:rPr>
                      <a:t>名字</a:t>
                    </a:r>
                    <a:r>
                      <a:rPr lang="zh-CN" altLang="en-US" b="1"/>
                      <a:t>前加</a:t>
                    </a:r>
                  </a:p>
                </p:txBody>
              </p:sp>
            </p:grpSp>
            <p:sp>
              <p:nvSpPr>
                <p:cNvPr id="21528" name="Line 61"/>
                <p:cNvSpPr>
                  <a:spLocks noChangeShapeType="1"/>
                </p:cNvSpPr>
                <p:nvPr/>
              </p:nvSpPr>
              <p:spPr bwMode="auto">
                <a:xfrm>
                  <a:off x="1845" y="2451"/>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522" name="Group 69"/>
              <p:cNvGrpSpPr>
                <a:grpSpLocks/>
              </p:cNvGrpSpPr>
              <p:nvPr/>
            </p:nvGrpSpPr>
            <p:grpSpPr bwMode="auto">
              <a:xfrm>
                <a:off x="2112" y="1680"/>
                <a:ext cx="192" cy="1584"/>
                <a:chOff x="2112" y="1680"/>
                <a:chExt cx="192" cy="1584"/>
              </a:xfrm>
            </p:grpSpPr>
            <p:sp>
              <p:nvSpPr>
                <p:cNvPr id="21523" name="Line 64"/>
                <p:cNvSpPr>
                  <a:spLocks noChangeShapeType="1"/>
                </p:cNvSpPr>
                <p:nvPr/>
              </p:nvSpPr>
              <p:spPr bwMode="auto">
                <a:xfrm flipV="1">
                  <a:off x="2124" y="1680"/>
                  <a:ext cx="180"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4" name="Line 65"/>
                <p:cNvSpPr>
                  <a:spLocks noChangeShapeType="1"/>
                </p:cNvSpPr>
                <p:nvPr/>
              </p:nvSpPr>
              <p:spPr bwMode="auto">
                <a:xfrm flipV="1">
                  <a:off x="2124" y="2265"/>
                  <a:ext cx="180"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5" name="Line 66"/>
                <p:cNvSpPr>
                  <a:spLocks noChangeShapeType="1"/>
                </p:cNvSpPr>
                <p:nvPr/>
              </p:nvSpPr>
              <p:spPr bwMode="auto">
                <a:xfrm flipV="1">
                  <a:off x="2124" y="2736"/>
                  <a:ext cx="180"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6" name="Line 68"/>
                <p:cNvSpPr>
                  <a:spLocks noChangeShapeType="1"/>
                </p:cNvSpPr>
                <p:nvPr/>
              </p:nvSpPr>
              <p:spPr bwMode="auto">
                <a:xfrm>
                  <a:off x="2112" y="168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extLst>
      <p:ext uri="{BB962C8B-B14F-4D97-AF65-F5344CB8AC3E}">
        <p14:creationId xmlns:p14="http://schemas.microsoft.com/office/powerpoint/2010/main" val="153178436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装饰模式概述</a:t>
            </a:r>
          </a:p>
        </p:txBody>
      </p:sp>
      <p:sp>
        <p:nvSpPr>
          <p:cNvPr id="14339" name="Rectangle 3"/>
          <p:cNvSpPr>
            <a:spLocks noGrp="1" noChangeArrowheads="1"/>
          </p:cNvSpPr>
          <p:nvPr>
            <p:ph type="body" idx="1"/>
          </p:nvPr>
        </p:nvSpPr>
        <p:spPr/>
        <p:txBody>
          <a:bodyPr/>
          <a:lstStyle/>
          <a:p>
            <a:r>
              <a:rPr lang="zh-CN" altLang="en-US" sz="3400"/>
              <a:t>使用装饰模式扩展功能不会产生类爆炸。它采用的是合成方式，比继承方式更加灵活。</a:t>
            </a:r>
          </a:p>
          <a:p>
            <a:r>
              <a:rPr lang="zh-CN" altLang="en-US" sz="3400"/>
              <a:t>装饰模式要解决的问题：提供一种修改类的行为，而避免创建众多的派生类的途径。</a:t>
            </a:r>
          </a:p>
        </p:txBody>
      </p:sp>
    </p:spTree>
    <p:extLst>
      <p:ext uri="{BB962C8B-B14F-4D97-AF65-F5344CB8AC3E}">
        <p14:creationId xmlns:p14="http://schemas.microsoft.com/office/powerpoint/2010/main" val="251232298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装饰模式的角色</a:t>
            </a:r>
          </a:p>
        </p:txBody>
      </p:sp>
      <p:sp>
        <p:nvSpPr>
          <p:cNvPr id="11267" name="Rectangle 3"/>
          <p:cNvSpPr>
            <a:spLocks noGrp="1" noChangeArrowheads="1"/>
          </p:cNvSpPr>
          <p:nvPr>
            <p:ph type="body" idx="1"/>
          </p:nvPr>
        </p:nvSpPr>
        <p:spPr/>
        <p:txBody>
          <a:bodyPr/>
          <a:lstStyle/>
          <a:p>
            <a:r>
              <a:rPr kumimoji="1" lang="zh-CN" altLang="en-US"/>
              <a:t>抽象组件（</a:t>
            </a:r>
            <a:r>
              <a:rPr kumimoji="1" lang="en-US" altLang="zh-CN"/>
              <a:t>Component</a:t>
            </a:r>
            <a:r>
              <a:rPr kumimoji="1" lang="zh-CN" altLang="en-US"/>
              <a:t>） </a:t>
            </a:r>
          </a:p>
          <a:p>
            <a:r>
              <a:rPr kumimoji="1" lang="zh-CN" altLang="en-US"/>
              <a:t>具体组件（</a:t>
            </a:r>
            <a:r>
              <a:rPr kumimoji="1" lang="en-US" altLang="zh-CN"/>
              <a:t>ConcreteComponent</a:t>
            </a:r>
            <a:r>
              <a:rPr kumimoji="1" lang="zh-CN" altLang="en-US"/>
              <a:t>） </a:t>
            </a:r>
          </a:p>
          <a:p>
            <a:r>
              <a:rPr kumimoji="1" lang="zh-CN" altLang="en-US"/>
              <a:t>装饰（</a:t>
            </a:r>
            <a:r>
              <a:rPr kumimoji="1" lang="en-US" altLang="zh-CN"/>
              <a:t>Decorator</a:t>
            </a:r>
            <a:r>
              <a:rPr kumimoji="1" lang="zh-CN" altLang="en-US"/>
              <a:t>） </a:t>
            </a:r>
          </a:p>
          <a:p>
            <a:r>
              <a:rPr kumimoji="1" lang="zh-CN" altLang="en-US"/>
              <a:t>具体装饰（</a:t>
            </a:r>
            <a:r>
              <a:rPr kumimoji="1" lang="en-US" altLang="zh-CN"/>
              <a:t>ConcreteDecotator</a:t>
            </a:r>
            <a:r>
              <a:rPr kumimoji="1" lang="zh-CN" altLang="en-US"/>
              <a:t>） </a:t>
            </a:r>
            <a:endParaRPr lang="zh-CN" altLang="en-US"/>
          </a:p>
        </p:txBody>
      </p:sp>
    </p:spTree>
    <p:extLst>
      <p:ext uri="{BB962C8B-B14F-4D97-AF65-F5344CB8AC3E}">
        <p14:creationId xmlns:p14="http://schemas.microsoft.com/office/powerpoint/2010/main" val="274263245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667000" y="0"/>
            <a:ext cx="7793038" cy="1462088"/>
          </a:xfrm>
        </p:spPr>
        <p:txBody>
          <a:bodyPr/>
          <a:lstStyle/>
          <a:p>
            <a:r>
              <a:rPr lang="zh-CN" altLang="en-US"/>
              <a:t>装饰模式的</a:t>
            </a:r>
            <a:r>
              <a:rPr lang="en-US" altLang="zh-CN"/>
              <a:t>UML</a:t>
            </a:r>
            <a:r>
              <a:rPr lang="zh-CN" altLang="en-US"/>
              <a:t>类图</a:t>
            </a:r>
          </a:p>
        </p:txBody>
      </p:sp>
      <p:sp>
        <p:nvSpPr>
          <p:cNvPr id="12291" name="Rectangle 3"/>
          <p:cNvSpPr>
            <a:spLocks noGrp="1" noChangeArrowheads="1"/>
          </p:cNvSpPr>
          <p:nvPr>
            <p:ph type="body" idx="1"/>
          </p:nvPr>
        </p:nvSpPr>
        <p:spPr/>
        <p:txBody>
          <a:bodyPr/>
          <a:lstStyle/>
          <a:p>
            <a:endParaRPr lang="zh-CN" altLang="zh-CN"/>
          </a:p>
        </p:txBody>
      </p:sp>
      <p:sp>
        <p:nvSpPr>
          <p:cNvPr id="12293" name="Rectangle 5"/>
          <p:cNvSpPr>
            <a:spLocks noChangeArrowheads="1"/>
          </p:cNvSpPr>
          <p:nvPr/>
        </p:nvSpPr>
        <p:spPr bwMode="auto">
          <a:xfrm>
            <a:off x="1524001" y="1058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92" name="Object 4"/>
          <p:cNvGraphicFramePr>
            <a:graphicFrameLocks noChangeAspect="1"/>
          </p:cNvGraphicFramePr>
          <p:nvPr/>
        </p:nvGraphicFramePr>
        <p:xfrm>
          <a:off x="2819400" y="1371600"/>
          <a:ext cx="6629400" cy="5486400"/>
        </p:xfrm>
        <a:graphic>
          <a:graphicData uri="http://schemas.openxmlformats.org/presentationml/2006/ole">
            <mc:AlternateContent xmlns:mc="http://schemas.openxmlformats.org/markup-compatibility/2006">
              <mc:Choice xmlns:v="urn:schemas-microsoft-com:vml" Requires="v">
                <p:oleObj spid="_x0000_s3076" name="位图图像" r:id="rId3" imgW="5095238" imgH="4371429" progId="Paint.Picture">
                  <p:embed/>
                </p:oleObj>
              </mc:Choice>
              <mc:Fallback>
                <p:oleObj name="位图图像" r:id="rId3" imgW="5095238" imgH="4371429" progId="Paint.Picture">
                  <p:embed/>
                  <p:pic>
                    <p:nvPicPr>
                      <p:cNvPr id="12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371600"/>
                        <a:ext cx="6629400" cy="548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10904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装饰模式示例</a:t>
            </a:r>
          </a:p>
        </p:txBody>
      </p:sp>
      <p:sp>
        <p:nvSpPr>
          <p:cNvPr id="15363" name="Rectangle 3"/>
          <p:cNvSpPr>
            <a:spLocks noGrp="1" noChangeArrowheads="1"/>
          </p:cNvSpPr>
          <p:nvPr>
            <p:ph type="body" idx="1"/>
          </p:nvPr>
        </p:nvSpPr>
        <p:spPr/>
        <p:txBody>
          <a:bodyPr/>
          <a:lstStyle/>
          <a:p>
            <a:pPr>
              <a:buFont typeface="Wingdings" panose="05000000000000000000" pitchFamily="2" charset="2"/>
              <a:buNone/>
            </a:pPr>
            <a:r>
              <a:rPr kumimoji="1" lang="en-US" altLang="zh-CN" b="1"/>
              <a:t>1</a:t>
            </a:r>
            <a:r>
              <a:rPr kumimoji="1" lang="zh-CN" altLang="en-US" b="1"/>
              <a:t>．抽象组件 </a:t>
            </a:r>
            <a:r>
              <a:rPr kumimoji="1" lang="en-US" altLang="zh-CN" b="1"/>
              <a:t>: </a:t>
            </a:r>
            <a:r>
              <a:rPr kumimoji="1" lang="en-US" altLang="zh-CN" b="1">
                <a:solidFill>
                  <a:srgbClr val="FF0000"/>
                </a:solidFill>
              </a:rPr>
              <a:t>Bird.java </a:t>
            </a:r>
          </a:p>
          <a:p>
            <a:pPr>
              <a:buFont typeface="Wingdings" panose="05000000000000000000" pitchFamily="2" charset="2"/>
              <a:buNone/>
            </a:pPr>
            <a:r>
              <a:rPr kumimoji="1" lang="en-US" altLang="zh-CN" b="1"/>
              <a:t>public abstract class Bird{</a:t>
            </a:r>
          </a:p>
          <a:p>
            <a:pPr>
              <a:buFont typeface="Wingdings" panose="05000000000000000000" pitchFamily="2" charset="2"/>
              <a:buNone/>
            </a:pPr>
            <a:r>
              <a:rPr kumimoji="1" lang="en-US" altLang="zh-CN" b="1"/>
              <a:t>   public abstract int fly();</a:t>
            </a:r>
          </a:p>
          <a:p>
            <a:pPr>
              <a:buFont typeface="Wingdings" panose="05000000000000000000" pitchFamily="2" charset="2"/>
              <a:buNone/>
            </a:pPr>
            <a:r>
              <a:rPr kumimoji="1" lang="en-US" altLang="zh-CN" b="1"/>
              <a:t>}</a:t>
            </a:r>
            <a:endParaRPr lang="en-US" altLang="zh-CN"/>
          </a:p>
        </p:txBody>
      </p:sp>
    </p:spTree>
    <p:extLst>
      <p:ext uri="{BB962C8B-B14F-4D97-AF65-F5344CB8AC3E}">
        <p14:creationId xmlns:p14="http://schemas.microsoft.com/office/powerpoint/2010/main" val="182279994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装饰模式示例</a:t>
            </a:r>
          </a:p>
        </p:txBody>
      </p:sp>
      <p:sp>
        <p:nvSpPr>
          <p:cNvPr id="16387"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kumimoji="1" lang="en-US" altLang="zh-CN" sz="2800" b="1"/>
              <a:t>2</a:t>
            </a:r>
            <a:r>
              <a:rPr kumimoji="1" lang="zh-CN" altLang="en-US" sz="2800" b="1"/>
              <a:t>．具体组件 </a:t>
            </a:r>
            <a:r>
              <a:rPr kumimoji="1" lang="en-US" altLang="zh-CN" sz="2800" b="1"/>
              <a:t>: </a:t>
            </a:r>
            <a:r>
              <a:rPr kumimoji="1" lang="en-US" altLang="zh-CN" sz="2800" b="1">
                <a:solidFill>
                  <a:srgbClr val="FF0000"/>
                </a:solidFill>
              </a:rPr>
              <a:t>Sparrow.java </a:t>
            </a:r>
          </a:p>
          <a:p>
            <a:pPr>
              <a:buFont typeface="Wingdings" panose="05000000000000000000" pitchFamily="2" charset="2"/>
              <a:buNone/>
            </a:pPr>
            <a:endParaRPr kumimoji="1" lang="en-US" altLang="zh-CN" sz="2800" b="1">
              <a:solidFill>
                <a:srgbClr val="000000"/>
              </a:solidFill>
            </a:endParaRPr>
          </a:p>
          <a:p>
            <a:pPr>
              <a:buFont typeface="Wingdings" panose="05000000000000000000" pitchFamily="2" charset="2"/>
              <a:buNone/>
            </a:pPr>
            <a:r>
              <a:rPr kumimoji="1" lang="en-US" altLang="zh-CN" sz="2800" b="1">
                <a:solidFill>
                  <a:srgbClr val="000000"/>
                </a:solidFill>
              </a:rPr>
              <a:t>public class Sparrow extends Bird{</a:t>
            </a:r>
          </a:p>
          <a:p>
            <a:pPr>
              <a:buFont typeface="Wingdings" panose="05000000000000000000" pitchFamily="2" charset="2"/>
              <a:buNone/>
            </a:pPr>
            <a:r>
              <a:rPr kumimoji="1" lang="en-US" altLang="zh-CN" sz="2800" b="1">
                <a:solidFill>
                  <a:srgbClr val="000000"/>
                </a:solidFill>
              </a:rPr>
              <a:t>   public final int DISTANCE=100;</a:t>
            </a:r>
          </a:p>
          <a:p>
            <a:pPr>
              <a:buFont typeface="Wingdings" panose="05000000000000000000" pitchFamily="2" charset="2"/>
              <a:buNone/>
            </a:pPr>
            <a:r>
              <a:rPr kumimoji="1" lang="en-US" altLang="zh-CN" sz="2800" b="1">
                <a:solidFill>
                  <a:srgbClr val="000000"/>
                </a:solidFill>
              </a:rPr>
              <a:t>   public int fly(){</a:t>
            </a:r>
          </a:p>
          <a:p>
            <a:pPr>
              <a:buFont typeface="Wingdings" panose="05000000000000000000" pitchFamily="2" charset="2"/>
              <a:buNone/>
            </a:pPr>
            <a:r>
              <a:rPr kumimoji="1" lang="en-US" altLang="zh-CN" sz="2800" b="1">
                <a:solidFill>
                  <a:srgbClr val="000000"/>
                </a:solidFill>
              </a:rPr>
              <a:t>      return DISTANCE;</a:t>
            </a:r>
          </a:p>
          <a:p>
            <a:pPr>
              <a:buFont typeface="Wingdings" panose="05000000000000000000" pitchFamily="2" charset="2"/>
              <a:buNone/>
            </a:pPr>
            <a:r>
              <a:rPr kumimoji="1" lang="en-US" altLang="zh-CN" sz="2800" b="1">
                <a:solidFill>
                  <a:srgbClr val="000000"/>
                </a:solidFill>
              </a:rPr>
              <a:t>   }</a:t>
            </a:r>
          </a:p>
          <a:p>
            <a:pPr>
              <a:buFont typeface="Wingdings" panose="05000000000000000000" pitchFamily="2" charset="2"/>
              <a:buNone/>
            </a:pPr>
            <a:r>
              <a:rPr kumimoji="1" lang="en-US" altLang="zh-CN" sz="2800" b="1">
                <a:solidFill>
                  <a:srgbClr val="000000"/>
                </a:solidFill>
              </a:rPr>
              <a:t>}</a:t>
            </a:r>
          </a:p>
          <a:p>
            <a:pPr>
              <a:buFont typeface="Wingdings" panose="05000000000000000000" pitchFamily="2" charset="2"/>
              <a:buNone/>
            </a:pPr>
            <a:endParaRPr lang="en-US" altLang="zh-CN" sz="2800"/>
          </a:p>
        </p:txBody>
      </p:sp>
    </p:spTree>
    <p:extLst>
      <p:ext uri="{BB962C8B-B14F-4D97-AF65-F5344CB8AC3E}">
        <p14:creationId xmlns:p14="http://schemas.microsoft.com/office/powerpoint/2010/main" val="4503811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装饰模式示例</a:t>
            </a:r>
          </a:p>
        </p:txBody>
      </p:sp>
      <p:sp>
        <p:nvSpPr>
          <p:cNvPr id="17411" name="Rectangle 3"/>
          <p:cNvSpPr>
            <a:spLocks noGrp="1" noChangeArrowheads="1"/>
          </p:cNvSpPr>
          <p:nvPr>
            <p:ph type="body" idx="1"/>
          </p:nvPr>
        </p:nvSpPr>
        <p:spPr/>
        <p:txBody>
          <a:bodyPr>
            <a:normAutofit fontScale="85000" lnSpcReduction="20000"/>
          </a:bodyPr>
          <a:lstStyle/>
          <a:p>
            <a:pPr>
              <a:lnSpc>
                <a:spcPct val="90000"/>
              </a:lnSpc>
              <a:buFont typeface="Wingdings" panose="05000000000000000000" pitchFamily="2" charset="2"/>
              <a:buNone/>
            </a:pPr>
            <a:r>
              <a:rPr kumimoji="1" lang="en-US" altLang="zh-CN" sz="2400" b="1"/>
              <a:t>3</a:t>
            </a:r>
            <a:r>
              <a:rPr kumimoji="1" lang="zh-CN" altLang="en-US" sz="2400" b="1"/>
              <a:t>．装饰 （</a:t>
            </a:r>
            <a:r>
              <a:rPr kumimoji="1" lang="en-US" altLang="zh-CN" sz="2400" b="1"/>
              <a:t>Decorator</a:t>
            </a:r>
            <a:r>
              <a:rPr kumimoji="1" lang="zh-CN" altLang="en-US" sz="2400" b="1"/>
              <a:t>）</a:t>
            </a:r>
            <a:r>
              <a:rPr kumimoji="1" lang="en-US" altLang="zh-CN" sz="2400" b="1"/>
              <a:t>: </a:t>
            </a:r>
            <a:r>
              <a:rPr kumimoji="1" lang="en-US" altLang="zh-CN" sz="2400" b="1">
                <a:solidFill>
                  <a:srgbClr val="FF0000"/>
                </a:solidFill>
              </a:rPr>
              <a:t>Decorator.java </a:t>
            </a:r>
          </a:p>
          <a:p>
            <a:pPr>
              <a:lnSpc>
                <a:spcPct val="90000"/>
              </a:lnSpc>
              <a:buFont typeface="Wingdings" panose="05000000000000000000" pitchFamily="2" charset="2"/>
              <a:buNone/>
            </a:pPr>
            <a:endParaRPr kumimoji="1" lang="en-US" altLang="zh-CN" sz="2400" b="1"/>
          </a:p>
          <a:p>
            <a:pPr>
              <a:lnSpc>
                <a:spcPct val="90000"/>
              </a:lnSpc>
              <a:buFont typeface="Wingdings" panose="05000000000000000000" pitchFamily="2" charset="2"/>
              <a:buNone/>
            </a:pPr>
            <a:r>
              <a:rPr kumimoji="1" lang="en-US" altLang="zh-CN" sz="2400" b="1"/>
              <a:t>public abstract class Decorator extends Bird{</a:t>
            </a:r>
          </a:p>
          <a:p>
            <a:pPr>
              <a:lnSpc>
                <a:spcPct val="90000"/>
              </a:lnSpc>
              <a:buFont typeface="Wingdings" panose="05000000000000000000" pitchFamily="2" charset="2"/>
              <a:buNone/>
            </a:pPr>
            <a:r>
              <a:rPr kumimoji="1" lang="en-US" altLang="zh-CN" sz="2400" b="1"/>
              <a:t>    </a:t>
            </a:r>
            <a:r>
              <a:rPr kumimoji="1" lang="en-US" altLang="zh-CN" sz="2400" b="1">
                <a:solidFill>
                  <a:schemeClr val="hlink"/>
                </a:solidFill>
              </a:rPr>
              <a:t>protected Bird bird;</a:t>
            </a:r>
          </a:p>
          <a:p>
            <a:pPr>
              <a:lnSpc>
                <a:spcPct val="90000"/>
              </a:lnSpc>
              <a:buFont typeface="Wingdings" panose="05000000000000000000" pitchFamily="2" charset="2"/>
              <a:buNone/>
            </a:pPr>
            <a:r>
              <a:rPr kumimoji="1" lang="en-US" altLang="zh-CN" sz="2400" b="1">
                <a:solidFill>
                  <a:schemeClr val="hlink"/>
                </a:solidFill>
              </a:rPr>
              <a:t>    </a:t>
            </a:r>
            <a:r>
              <a:rPr kumimoji="1" lang="en-US" altLang="zh-CN" sz="2400" b="1"/>
              <a:t>public Decorator(){</a:t>
            </a:r>
          </a:p>
          <a:p>
            <a:pPr>
              <a:lnSpc>
                <a:spcPct val="90000"/>
              </a:lnSpc>
              <a:buFont typeface="Wingdings" panose="05000000000000000000" pitchFamily="2" charset="2"/>
              <a:buNone/>
            </a:pPr>
            <a:r>
              <a:rPr kumimoji="1" lang="en-US" altLang="zh-CN" sz="2400" b="1"/>
              <a:t>    }</a:t>
            </a:r>
          </a:p>
          <a:p>
            <a:pPr>
              <a:lnSpc>
                <a:spcPct val="90000"/>
              </a:lnSpc>
              <a:buFont typeface="Wingdings" panose="05000000000000000000" pitchFamily="2" charset="2"/>
              <a:buNone/>
            </a:pPr>
            <a:r>
              <a:rPr kumimoji="1" lang="en-US" altLang="zh-CN" sz="2400" b="1"/>
              <a:t>    public Decorator(Bird bird){</a:t>
            </a:r>
          </a:p>
          <a:p>
            <a:pPr>
              <a:lnSpc>
                <a:spcPct val="90000"/>
              </a:lnSpc>
              <a:buFont typeface="Wingdings" panose="05000000000000000000" pitchFamily="2" charset="2"/>
              <a:buNone/>
            </a:pPr>
            <a:r>
              <a:rPr kumimoji="1" lang="en-US" altLang="zh-CN" sz="2400" b="1"/>
              <a:t>       this.bird=bird; </a:t>
            </a:r>
          </a:p>
          <a:p>
            <a:pPr>
              <a:lnSpc>
                <a:spcPct val="90000"/>
              </a:lnSpc>
              <a:buFont typeface="Wingdings" panose="05000000000000000000" pitchFamily="2" charset="2"/>
              <a:buNone/>
            </a:pPr>
            <a:r>
              <a:rPr kumimoji="1" lang="en-US" altLang="zh-CN" sz="2400" b="1"/>
              <a:t>    }</a:t>
            </a:r>
          </a:p>
          <a:p>
            <a:pPr>
              <a:lnSpc>
                <a:spcPct val="90000"/>
              </a:lnSpc>
              <a:buFont typeface="Wingdings" panose="05000000000000000000" pitchFamily="2" charset="2"/>
              <a:buNone/>
            </a:pPr>
            <a:r>
              <a:rPr kumimoji="1" lang="en-US" altLang="zh-CN" sz="2400" b="1"/>
              <a:t>}</a:t>
            </a:r>
            <a:endParaRPr lang="en-US" altLang="zh-CN" sz="2400"/>
          </a:p>
        </p:txBody>
      </p:sp>
    </p:spTree>
    <p:extLst>
      <p:ext uri="{BB962C8B-B14F-4D97-AF65-F5344CB8AC3E}">
        <p14:creationId xmlns:p14="http://schemas.microsoft.com/office/powerpoint/2010/main" val="217087378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装饰模式示例</a:t>
            </a:r>
          </a:p>
        </p:txBody>
      </p:sp>
      <p:sp>
        <p:nvSpPr>
          <p:cNvPr id="18435"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kumimoji="1" lang="en-US" altLang="zh-CN" sz="1600" b="1" dirty="0"/>
              <a:t>4</a:t>
            </a:r>
            <a:r>
              <a:rPr kumimoji="1" lang="zh-CN" altLang="en-US" sz="1600" b="1" dirty="0"/>
              <a:t>．具体装饰（</a:t>
            </a:r>
            <a:r>
              <a:rPr kumimoji="1" lang="en-US" altLang="zh-CN" sz="1600" b="1" dirty="0" err="1"/>
              <a:t>ConcreteDecotator</a:t>
            </a:r>
            <a:r>
              <a:rPr kumimoji="1" lang="zh-CN" altLang="en-US" sz="1600" b="1" dirty="0"/>
              <a:t>）</a:t>
            </a:r>
            <a:r>
              <a:rPr kumimoji="1" lang="en-US" altLang="zh-CN" sz="1600" b="1" dirty="0"/>
              <a:t>: </a:t>
            </a:r>
            <a:r>
              <a:rPr kumimoji="1" lang="en-US" altLang="zh-CN" sz="1600" b="1" dirty="0">
                <a:solidFill>
                  <a:srgbClr val="FF0000"/>
                </a:solidFill>
              </a:rPr>
              <a:t>SparrowDecorator.java </a:t>
            </a:r>
          </a:p>
          <a:p>
            <a:pPr>
              <a:lnSpc>
                <a:spcPct val="80000"/>
              </a:lnSpc>
              <a:buFont typeface="Wingdings" panose="05000000000000000000" pitchFamily="2" charset="2"/>
              <a:buNone/>
            </a:pPr>
            <a:endParaRPr kumimoji="1" lang="en-US" altLang="zh-CN" sz="1600" b="1" dirty="0"/>
          </a:p>
          <a:p>
            <a:pPr>
              <a:lnSpc>
                <a:spcPct val="80000"/>
              </a:lnSpc>
              <a:buFont typeface="Wingdings" panose="05000000000000000000" pitchFamily="2" charset="2"/>
              <a:buNone/>
            </a:pPr>
            <a:r>
              <a:rPr kumimoji="1" lang="en-US" altLang="zh-CN" sz="1600" b="1" dirty="0"/>
              <a:t>public class  </a:t>
            </a:r>
            <a:r>
              <a:rPr kumimoji="1" lang="en-US" altLang="zh-CN" sz="1600" b="1" dirty="0" err="1"/>
              <a:t>SparrowDecorator</a:t>
            </a:r>
            <a:r>
              <a:rPr kumimoji="1" lang="en-US" altLang="zh-CN" sz="1600" b="1" dirty="0"/>
              <a:t> extends Decorator{</a:t>
            </a:r>
          </a:p>
          <a:p>
            <a:pPr>
              <a:lnSpc>
                <a:spcPct val="80000"/>
              </a:lnSpc>
              <a:buFont typeface="Wingdings" panose="05000000000000000000" pitchFamily="2" charset="2"/>
              <a:buNone/>
            </a:pPr>
            <a:r>
              <a:rPr kumimoji="1" lang="en-US" altLang="zh-CN" sz="1600" b="1" dirty="0"/>
              <a:t>   public final </a:t>
            </a:r>
            <a:r>
              <a:rPr kumimoji="1" lang="en-US" altLang="zh-CN" sz="1600" b="1" dirty="0" err="1"/>
              <a:t>int</a:t>
            </a:r>
            <a:r>
              <a:rPr kumimoji="1" lang="en-US" altLang="zh-CN" sz="1600" b="1" dirty="0"/>
              <a:t> DISTANCE=50;        //</a:t>
            </a:r>
            <a:r>
              <a:rPr kumimoji="1" lang="en-US" altLang="zh-CN" sz="1600" b="1" dirty="0" err="1"/>
              <a:t>eleFly</a:t>
            </a:r>
            <a:r>
              <a:rPr kumimoji="1" lang="zh-CN" altLang="en-US" sz="1600" b="1" dirty="0"/>
              <a:t>方法能飞</a:t>
            </a:r>
            <a:r>
              <a:rPr kumimoji="1" lang="en-US" altLang="zh-CN" sz="1600" b="1" dirty="0"/>
              <a:t>50</a:t>
            </a:r>
            <a:r>
              <a:rPr kumimoji="1" lang="zh-CN" altLang="en-US" sz="1600" b="1" dirty="0"/>
              <a:t>米</a:t>
            </a:r>
          </a:p>
          <a:p>
            <a:pPr>
              <a:lnSpc>
                <a:spcPct val="80000"/>
              </a:lnSpc>
              <a:buFont typeface="Wingdings" panose="05000000000000000000" pitchFamily="2" charset="2"/>
              <a:buNone/>
            </a:pPr>
            <a:r>
              <a:rPr kumimoji="1" lang="zh-CN" altLang="en-US" sz="1600" b="1" dirty="0"/>
              <a:t>   </a:t>
            </a:r>
            <a:r>
              <a:rPr kumimoji="1" lang="en-US" altLang="zh-CN" sz="1600" b="1" dirty="0" err="1"/>
              <a:t>SparrowDecorator</a:t>
            </a:r>
            <a:r>
              <a:rPr kumimoji="1" lang="en-US" altLang="zh-CN" sz="1600" b="1" dirty="0"/>
              <a:t>(Bird bird){</a:t>
            </a:r>
          </a:p>
          <a:p>
            <a:pPr>
              <a:lnSpc>
                <a:spcPct val="80000"/>
              </a:lnSpc>
              <a:buFont typeface="Wingdings" panose="05000000000000000000" pitchFamily="2" charset="2"/>
              <a:buNone/>
            </a:pPr>
            <a:r>
              <a:rPr kumimoji="1" lang="en-US" altLang="zh-CN" sz="1600" b="1" dirty="0"/>
              <a:t>      super(bird);</a:t>
            </a:r>
          </a:p>
          <a:p>
            <a:pPr>
              <a:lnSpc>
                <a:spcPct val="80000"/>
              </a:lnSpc>
              <a:buFont typeface="Wingdings" panose="05000000000000000000" pitchFamily="2" charset="2"/>
              <a:buNone/>
            </a:pPr>
            <a:r>
              <a:rPr kumimoji="1" lang="en-US" altLang="zh-CN" sz="1600" b="1" dirty="0"/>
              <a:t>   }</a:t>
            </a:r>
          </a:p>
          <a:p>
            <a:pPr>
              <a:lnSpc>
                <a:spcPct val="80000"/>
              </a:lnSpc>
              <a:buFont typeface="Wingdings" panose="05000000000000000000" pitchFamily="2" charset="2"/>
              <a:buNone/>
            </a:pPr>
            <a:r>
              <a:rPr kumimoji="1" lang="en-US" altLang="zh-CN" sz="1600" b="1" dirty="0"/>
              <a:t>   public </a:t>
            </a:r>
            <a:r>
              <a:rPr kumimoji="1" lang="en-US" altLang="zh-CN" sz="1600" b="1" dirty="0" err="1"/>
              <a:t>int</a:t>
            </a:r>
            <a:r>
              <a:rPr kumimoji="1" lang="en-US" altLang="zh-CN" sz="1600" b="1" dirty="0"/>
              <a:t> fly(){</a:t>
            </a:r>
          </a:p>
          <a:p>
            <a:pPr>
              <a:lnSpc>
                <a:spcPct val="80000"/>
              </a:lnSpc>
              <a:buFont typeface="Wingdings" panose="05000000000000000000" pitchFamily="2" charset="2"/>
              <a:buNone/>
            </a:pPr>
            <a:r>
              <a:rPr kumimoji="1" lang="en-US" altLang="zh-CN" sz="1600" b="1" dirty="0"/>
              <a:t>      </a:t>
            </a:r>
            <a:r>
              <a:rPr kumimoji="1" lang="en-US" altLang="zh-CN" sz="1600" b="1" dirty="0" err="1"/>
              <a:t>int</a:t>
            </a:r>
            <a:r>
              <a:rPr kumimoji="1" lang="en-US" altLang="zh-CN" sz="1600" b="1" dirty="0"/>
              <a:t> distance=0;</a:t>
            </a:r>
          </a:p>
          <a:p>
            <a:pPr>
              <a:lnSpc>
                <a:spcPct val="80000"/>
              </a:lnSpc>
              <a:buFont typeface="Wingdings" panose="05000000000000000000" pitchFamily="2" charset="2"/>
              <a:buNone/>
            </a:pPr>
            <a:r>
              <a:rPr kumimoji="1" lang="en-US" altLang="zh-CN" sz="1600" b="1" dirty="0"/>
              <a:t>      distance=</a:t>
            </a:r>
            <a:r>
              <a:rPr kumimoji="1" lang="en-US" altLang="zh-CN" sz="1600" b="1" dirty="0" err="1"/>
              <a:t>bird.fly</a:t>
            </a:r>
            <a:r>
              <a:rPr kumimoji="1" lang="en-US" altLang="zh-CN" sz="1600" b="1" dirty="0"/>
              <a:t>()+</a:t>
            </a:r>
            <a:r>
              <a:rPr kumimoji="1" lang="en-US" altLang="zh-CN" sz="1600" b="1" dirty="0" err="1"/>
              <a:t>eleFly</a:t>
            </a:r>
            <a:r>
              <a:rPr kumimoji="1" lang="en-US" altLang="zh-CN" sz="1600" b="1" dirty="0"/>
              <a:t>(); </a:t>
            </a:r>
          </a:p>
          <a:p>
            <a:pPr>
              <a:lnSpc>
                <a:spcPct val="80000"/>
              </a:lnSpc>
              <a:buFont typeface="Wingdings" panose="05000000000000000000" pitchFamily="2" charset="2"/>
              <a:buNone/>
            </a:pPr>
            <a:r>
              <a:rPr kumimoji="1" lang="en-US" altLang="zh-CN" sz="1600" b="1" dirty="0"/>
              <a:t>      return distance; </a:t>
            </a:r>
          </a:p>
          <a:p>
            <a:pPr>
              <a:lnSpc>
                <a:spcPct val="80000"/>
              </a:lnSpc>
              <a:buFont typeface="Wingdings" panose="05000000000000000000" pitchFamily="2" charset="2"/>
              <a:buNone/>
            </a:pPr>
            <a:r>
              <a:rPr kumimoji="1" lang="en-US" altLang="zh-CN" sz="1600" b="1" dirty="0"/>
              <a:t>   }</a:t>
            </a:r>
          </a:p>
          <a:p>
            <a:pPr>
              <a:lnSpc>
                <a:spcPct val="80000"/>
              </a:lnSpc>
              <a:buFont typeface="Wingdings" panose="05000000000000000000" pitchFamily="2" charset="2"/>
              <a:buNone/>
            </a:pPr>
            <a:r>
              <a:rPr kumimoji="1" lang="en-US" altLang="zh-CN" sz="1600" b="1" dirty="0"/>
              <a:t>   private </a:t>
            </a:r>
            <a:r>
              <a:rPr kumimoji="1" lang="en-US" altLang="zh-CN" sz="1600" b="1" dirty="0" err="1"/>
              <a:t>int</a:t>
            </a:r>
            <a:r>
              <a:rPr kumimoji="1" lang="en-US" altLang="zh-CN" sz="1600" b="1" dirty="0"/>
              <a:t> </a:t>
            </a:r>
            <a:r>
              <a:rPr kumimoji="1" lang="en-US" altLang="zh-CN" sz="1600" b="1" dirty="0" err="1"/>
              <a:t>eleFly</a:t>
            </a:r>
            <a:r>
              <a:rPr kumimoji="1" lang="en-US" altLang="zh-CN" sz="1600" b="1" dirty="0"/>
              <a:t>(){              //</a:t>
            </a:r>
            <a:r>
              <a:rPr kumimoji="1" lang="zh-CN" altLang="en-US" sz="1600" b="1" dirty="0"/>
              <a:t>装饰者新添加的方法</a:t>
            </a:r>
          </a:p>
          <a:p>
            <a:pPr>
              <a:lnSpc>
                <a:spcPct val="80000"/>
              </a:lnSpc>
              <a:buFont typeface="Wingdings" panose="05000000000000000000" pitchFamily="2" charset="2"/>
              <a:buNone/>
            </a:pPr>
            <a:r>
              <a:rPr kumimoji="1" lang="zh-CN" altLang="en-US" sz="1600" b="1" dirty="0"/>
              <a:t>      </a:t>
            </a:r>
            <a:r>
              <a:rPr kumimoji="1" lang="en-US" altLang="zh-CN" sz="1600" b="1" dirty="0"/>
              <a:t>return DISTANCE;</a:t>
            </a:r>
          </a:p>
          <a:p>
            <a:pPr>
              <a:lnSpc>
                <a:spcPct val="80000"/>
              </a:lnSpc>
              <a:buFont typeface="Wingdings" panose="05000000000000000000" pitchFamily="2" charset="2"/>
              <a:buNone/>
            </a:pPr>
            <a:r>
              <a:rPr kumimoji="1" lang="en-US" altLang="zh-CN" sz="1600" b="1" dirty="0"/>
              <a:t>   }</a:t>
            </a:r>
          </a:p>
          <a:p>
            <a:pPr>
              <a:lnSpc>
                <a:spcPct val="80000"/>
              </a:lnSpc>
              <a:buFont typeface="Wingdings" panose="05000000000000000000" pitchFamily="2" charset="2"/>
              <a:buNone/>
            </a:pPr>
            <a:r>
              <a:rPr kumimoji="1" lang="en-US" altLang="zh-CN" sz="1600" b="1" dirty="0"/>
              <a:t>} </a:t>
            </a:r>
            <a:endParaRPr lang="en-US" altLang="zh-CN" sz="1600" dirty="0"/>
          </a:p>
        </p:txBody>
      </p:sp>
    </p:spTree>
    <p:extLst>
      <p:ext uri="{BB962C8B-B14F-4D97-AF65-F5344CB8AC3E}">
        <p14:creationId xmlns:p14="http://schemas.microsoft.com/office/powerpoint/2010/main" val="195850530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装饰模式示例</a:t>
            </a:r>
          </a:p>
        </p:txBody>
      </p:sp>
      <p:sp>
        <p:nvSpPr>
          <p:cNvPr id="19459"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kumimoji="1" lang="en-US" altLang="zh-CN" sz="1600" b="1" dirty="0"/>
              <a:t>5</a:t>
            </a:r>
            <a:r>
              <a:rPr kumimoji="1" lang="zh-CN" altLang="en-US" sz="1600" b="1" dirty="0"/>
              <a:t>．应用 </a:t>
            </a:r>
            <a:r>
              <a:rPr kumimoji="1" lang="en-US" altLang="zh-CN" sz="1600" b="1" dirty="0">
                <a:solidFill>
                  <a:srgbClr val="FF0000"/>
                </a:solidFill>
              </a:rPr>
              <a:t>Application.java</a:t>
            </a:r>
          </a:p>
          <a:p>
            <a:pPr>
              <a:lnSpc>
                <a:spcPct val="80000"/>
              </a:lnSpc>
              <a:buFont typeface="Wingdings" panose="05000000000000000000" pitchFamily="2" charset="2"/>
              <a:buNone/>
            </a:pPr>
            <a:r>
              <a:rPr kumimoji="1" lang="en-US" altLang="zh-CN" sz="1600" b="1" dirty="0"/>
              <a:t> public class Application{</a:t>
            </a:r>
          </a:p>
          <a:p>
            <a:pPr>
              <a:lnSpc>
                <a:spcPct val="80000"/>
              </a:lnSpc>
              <a:buFont typeface="Wingdings" panose="05000000000000000000" pitchFamily="2" charset="2"/>
              <a:buNone/>
            </a:pPr>
            <a:r>
              <a:rPr kumimoji="1" lang="en-US" altLang="zh-CN" sz="1600" b="1" dirty="0"/>
              <a:t>   public void </a:t>
            </a:r>
            <a:r>
              <a:rPr kumimoji="1" lang="en-US" altLang="zh-CN" sz="1600" b="1" dirty="0" err="1"/>
              <a:t>needBird</a:t>
            </a:r>
            <a:r>
              <a:rPr kumimoji="1" lang="en-US" altLang="zh-CN" sz="1600" b="1" dirty="0"/>
              <a:t>(Bird bird){</a:t>
            </a:r>
          </a:p>
          <a:p>
            <a:pPr>
              <a:lnSpc>
                <a:spcPct val="80000"/>
              </a:lnSpc>
              <a:buFont typeface="Wingdings" panose="05000000000000000000" pitchFamily="2" charset="2"/>
              <a:buNone/>
            </a:pPr>
            <a:r>
              <a:rPr kumimoji="1" lang="en-US" altLang="zh-CN" sz="1600" b="1" dirty="0"/>
              <a:t>       </a:t>
            </a:r>
            <a:r>
              <a:rPr kumimoji="1" lang="en-US" altLang="zh-CN" sz="1600" b="1" dirty="0" err="1"/>
              <a:t>int</a:t>
            </a:r>
            <a:r>
              <a:rPr kumimoji="1" lang="en-US" altLang="zh-CN" sz="1600" b="1" dirty="0"/>
              <a:t> </a:t>
            </a:r>
            <a:r>
              <a:rPr kumimoji="1" lang="en-US" altLang="zh-CN" sz="1600" b="1" dirty="0" err="1"/>
              <a:t>flyDistance</a:t>
            </a:r>
            <a:r>
              <a:rPr kumimoji="1" lang="en-US" altLang="zh-CN" sz="1600" b="1" dirty="0"/>
              <a:t>=</a:t>
            </a:r>
            <a:r>
              <a:rPr kumimoji="1" lang="en-US" altLang="zh-CN" sz="1600" b="1" dirty="0" err="1"/>
              <a:t>bird.fly</a:t>
            </a:r>
            <a:r>
              <a:rPr kumimoji="1" lang="en-US" altLang="zh-CN" sz="1600" b="1" dirty="0"/>
              <a:t>();</a:t>
            </a:r>
          </a:p>
          <a:p>
            <a:pPr>
              <a:lnSpc>
                <a:spcPct val="80000"/>
              </a:lnSpc>
              <a:buFont typeface="Wingdings" panose="05000000000000000000" pitchFamily="2" charset="2"/>
              <a:buNone/>
            </a:pPr>
            <a:r>
              <a:rPr kumimoji="1" lang="en-US" altLang="zh-CN" sz="1600" b="1" dirty="0"/>
              <a:t>       </a:t>
            </a:r>
            <a:r>
              <a:rPr kumimoji="1" lang="en-US" altLang="zh-CN" sz="1600" b="1" dirty="0" err="1"/>
              <a:t>System.out.println</a:t>
            </a:r>
            <a:r>
              <a:rPr kumimoji="1" lang="en-US" altLang="zh-CN" sz="1600" b="1" dirty="0"/>
              <a:t>("</a:t>
            </a:r>
            <a:r>
              <a:rPr kumimoji="1" lang="zh-CN" altLang="en-US" sz="1600" b="1" dirty="0"/>
              <a:t>这只鸟能飞行</a:t>
            </a:r>
            <a:r>
              <a:rPr kumimoji="1" lang="en-US" altLang="zh-CN" sz="1600" b="1" dirty="0"/>
              <a:t>"+</a:t>
            </a:r>
            <a:r>
              <a:rPr kumimoji="1" lang="en-US" altLang="zh-CN" sz="1600" b="1" dirty="0" err="1"/>
              <a:t>flyDistance</a:t>
            </a:r>
            <a:r>
              <a:rPr kumimoji="1" lang="en-US" altLang="zh-CN" sz="1600" b="1" dirty="0"/>
              <a:t> +"</a:t>
            </a:r>
            <a:r>
              <a:rPr kumimoji="1" lang="zh-CN" altLang="en-US" sz="1600" b="1" dirty="0"/>
              <a:t>米</a:t>
            </a:r>
            <a:r>
              <a:rPr kumimoji="1" lang="en-US" altLang="zh-CN" sz="1600" b="1" dirty="0"/>
              <a:t>");  </a:t>
            </a:r>
          </a:p>
          <a:p>
            <a:pPr>
              <a:lnSpc>
                <a:spcPct val="80000"/>
              </a:lnSpc>
              <a:buFont typeface="Wingdings" panose="05000000000000000000" pitchFamily="2" charset="2"/>
              <a:buNone/>
            </a:pPr>
            <a:r>
              <a:rPr kumimoji="1" lang="en-US" altLang="zh-CN" sz="1600" b="1" dirty="0"/>
              <a:t>   }</a:t>
            </a:r>
          </a:p>
          <a:p>
            <a:pPr>
              <a:lnSpc>
                <a:spcPct val="80000"/>
              </a:lnSpc>
              <a:buFont typeface="Wingdings" panose="05000000000000000000" pitchFamily="2" charset="2"/>
              <a:buNone/>
            </a:pPr>
            <a:r>
              <a:rPr kumimoji="1" lang="en-US" altLang="zh-CN" sz="1600" b="1" dirty="0"/>
              <a:t>   public static void main(String </a:t>
            </a:r>
            <a:r>
              <a:rPr kumimoji="1" lang="en-US" altLang="zh-CN" sz="1600" b="1" dirty="0" err="1"/>
              <a:t>args</a:t>
            </a:r>
            <a:r>
              <a:rPr kumimoji="1" lang="en-US" altLang="zh-CN" sz="1600" b="1" dirty="0"/>
              <a:t>[]){</a:t>
            </a:r>
          </a:p>
          <a:p>
            <a:pPr>
              <a:lnSpc>
                <a:spcPct val="80000"/>
              </a:lnSpc>
              <a:buFont typeface="Wingdings" panose="05000000000000000000" pitchFamily="2" charset="2"/>
              <a:buNone/>
            </a:pPr>
            <a:r>
              <a:rPr kumimoji="1" lang="en-US" altLang="zh-CN" sz="1600" b="1" dirty="0"/>
              <a:t>      Application client=new Application ();    </a:t>
            </a:r>
          </a:p>
          <a:p>
            <a:pPr>
              <a:lnSpc>
                <a:spcPct val="80000"/>
              </a:lnSpc>
              <a:buFont typeface="Wingdings" panose="05000000000000000000" pitchFamily="2" charset="2"/>
              <a:buNone/>
            </a:pPr>
            <a:r>
              <a:rPr kumimoji="1" lang="en-US" altLang="zh-CN" sz="1600" b="1" dirty="0"/>
              <a:t>      Bird sparrow=new Sparrow();          </a:t>
            </a:r>
          </a:p>
          <a:p>
            <a:pPr>
              <a:lnSpc>
                <a:spcPct val="80000"/>
              </a:lnSpc>
              <a:buFont typeface="Wingdings" panose="05000000000000000000" pitchFamily="2" charset="2"/>
              <a:buNone/>
            </a:pPr>
            <a:r>
              <a:rPr kumimoji="1" lang="en-US" altLang="zh-CN" sz="1600" b="1" dirty="0"/>
              <a:t>      Bird sparrowDecorator1=</a:t>
            </a:r>
          </a:p>
          <a:p>
            <a:pPr>
              <a:lnSpc>
                <a:spcPct val="80000"/>
              </a:lnSpc>
              <a:buFont typeface="Wingdings" panose="05000000000000000000" pitchFamily="2" charset="2"/>
              <a:buNone/>
            </a:pPr>
            <a:r>
              <a:rPr kumimoji="1" lang="en-US" altLang="zh-CN" sz="1600" b="1" dirty="0"/>
              <a:t>      new </a:t>
            </a:r>
            <a:r>
              <a:rPr kumimoji="1" lang="en-US" altLang="zh-CN" sz="1600" b="1" dirty="0" err="1"/>
              <a:t>SparrowDecorator</a:t>
            </a:r>
            <a:r>
              <a:rPr kumimoji="1" lang="en-US" altLang="zh-CN" sz="1600" b="1" dirty="0"/>
              <a:t>(sparrow);       </a:t>
            </a:r>
          </a:p>
          <a:p>
            <a:pPr>
              <a:lnSpc>
                <a:spcPct val="80000"/>
              </a:lnSpc>
              <a:buFont typeface="Wingdings" panose="05000000000000000000" pitchFamily="2" charset="2"/>
              <a:buNone/>
            </a:pPr>
            <a:r>
              <a:rPr kumimoji="1" lang="en-US" altLang="zh-CN" sz="1600" b="1" dirty="0"/>
              <a:t>      Bird sparrowDecorator2=</a:t>
            </a:r>
          </a:p>
          <a:p>
            <a:pPr>
              <a:lnSpc>
                <a:spcPct val="80000"/>
              </a:lnSpc>
              <a:buFont typeface="Wingdings" panose="05000000000000000000" pitchFamily="2" charset="2"/>
              <a:buNone/>
            </a:pPr>
            <a:r>
              <a:rPr kumimoji="1" lang="en-US" altLang="zh-CN" sz="1600" b="1" dirty="0"/>
              <a:t>      new </a:t>
            </a:r>
            <a:r>
              <a:rPr kumimoji="1" lang="en-US" altLang="zh-CN" sz="1600" b="1" dirty="0" err="1"/>
              <a:t>SparrowDecorator</a:t>
            </a:r>
            <a:r>
              <a:rPr kumimoji="1" lang="en-US" altLang="zh-CN" sz="1600" b="1" dirty="0"/>
              <a:t>(sparrowDecorator1); </a:t>
            </a:r>
          </a:p>
          <a:p>
            <a:pPr>
              <a:lnSpc>
                <a:spcPct val="80000"/>
              </a:lnSpc>
              <a:buFont typeface="Wingdings" panose="05000000000000000000" pitchFamily="2" charset="2"/>
              <a:buNone/>
            </a:pPr>
            <a:r>
              <a:rPr kumimoji="1" lang="en-US" altLang="zh-CN" sz="1600" b="1" dirty="0"/>
              <a:t>      </a:t>
            </a:r>
            <a:r>
              <a:rPr kumimoji="1" lang="en-US" altLang="zh-CN" sz="1600" b="1" dirty="0" err="1"/>
              <a:t>client.needBird</a:t>
            </a:r>
            <a:r>
              <a:rPr kumimoji="1" lang="en-US" altLang="zh-CN" sz="1600" b="1" dirty="0"/>
              <a:t>(sparrowDecorator1); </a:t>
            </a:r>
          </a:p>
          <a:p>
            <a:pPr>
              <a:lnSpc>
                <a:spcPct val="80000"/>
              </a:lnSpc>
              <a:buFont typeface="Wingdings" panose="05000000000000000000" pitchFamily="2" charset="2"/>
              <a:buNone/>
            </a:pPr>
            <a:r>
              <a:rPr kumimoji="1" lang="en-US" altLang="zh-CN" sz="1600" b="1" dirty="0"/>
              <a:t>      </a:t>
            </a:r>
            <a:r>
              <a:rPr kumimoji="1" lang="en-US" altLang="zh-CN" sz="1600" b="1" dirty="0" err="1"/>
              <a:t>client.needBird</a:t>
            </a:r>
            <a:r>
              <a:rPr kumimoji="1" lang="en-US" altLang="zh-CN" sz="1600" b="1" dirty="0"/>
              <a:t>(sparrowDecorator2);                </a:t>
            </a:r>
          </a:p>
          <a:p>
            <a:pPr>
              <a:lnSpc>
                <a:spcPct val="80000"/>
              </a:lnSpc>
              <a:buFont typeface="Wingdings" panose="05000000000000000000" pitchFamily="2" charset="2"/>
              <a:buNone/>
            </a:pPr>
            <a:r>
              <a:rPr kumimoji="1" lang="en-US" altLang="zh-CN" sz="1600" b="1" dirty="0"/>
              <a:t>  }</a:t>
            </a:r>
          </a:p>
          <a:p>
            <a:pPr>
              <a:lnSpc>
                <a:spcPct val="80000"/>
              </a:lnSpc>
              <a:buFont typeface="Wingdings" panose="05000000000000000000" pitchFamily="2" charset="2"/>
              <a:buNone/>
            </a:pPr>
            <a:r>
              <a:rPr kumimoji="1" lang="en-US" altLang="zh-CN" sz="1600" b="1" dirty="0"/>
              <a:t>}</a:t>
            </a:r>
            <a:endParaRPr lang="en-US" altLang="zh-CN" sz="1600" dirty="0"/>
          </a:p>
        </p:txBody>
      </p:sp>
    </p:spTree>
    <p:extLst>
      <p:ext uri="{BB962C8B-B14F-4D97-AF65-F5344CB8AC3E}">
        <p14:creationId xmlns:p14="http://schemas.microsoft.com/office/powerpoint/2010/main" val="42173488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使用装饰模式的要点</a:t>
            </a:r>
          </a:p>
        </p:txBody>
      </p:sp>
      <p:sp>
        <p:nvSpPr>
          <p:cNvPr id="20483" name="Rectangle 3"/>
          <p:cNvSpPr>
            <a:spLocks noGrp="1" noChangeArrowheads="1"/>
          </p:cNvSpPr>
          <p:nvPr>
            <p:ph type="body" idx="1"/>
          </p:nvPr>
        </p:nvSpPr>
        <p:spPr/>
        <p:txBody>
          <a:bodyPr/>
          <a:lstStyle/>
          <a:p>
            <a:pPr>
              <a:lnSpc>
                <a:spcPct val="90000"/>
              </a:lnSpc>
            </a:pPr>
            <a:r>
              <a:rPr kumimoji="1" lang="zh-CN" altLang="en-US" sz="2800" b="1"/>
              <a:t>装饰者与被装饰者具有</a:t>
            </a:r>
            <a:r>
              <a:rPr kumimoji="1" lang="zh-CN" altLang="en-US" sz="2800" b="1">
                <a:solidFill>
                  <a:schemeClr val="hlink"/>
                </a:solidFill>
              </a:rPr>
              <a:t>相同的类型</a:t>
            </a:r>
          </a:p>
          <a:p>
            <a:pPr>
              <a:lnSpc>
                <a:spcPct val="90000"/>
              </a:lnSpc>
            </a:pPr>
            <a:r>
              <a:rPr kumimoji="1" lang="zh-CN" altLang="en-US" sz="2800" b="1"/>
              <a:t>可以用多个装饰者装饰一个对象</a:t>
            </a:r>
          </a:p>
          <a:p>
            <a:pPr>
              <a:lnSpc>
                <a:spcPct val="90000"/>
              </a:lnSpc>
            </a:pPr>
            <a:r>
              <a:rPr lang="zh-CN" altLang="en-US" sz="2800" b="1"/>
              <a:t>由于</a:t>
            </a:r>
            <a:r>
              <a:rPr kumimoji="1" lang="zh-CN" altLang="en-US" sz="2800" b="1"/>
              <a:t>装饰者与被装饰者具有相同的类型，我们可以用装饰后的对象代替原来的对象</a:t>
            </a:r>
          </a:p>
          <a:p>
            <a:pPr>
              <a:lnSpc>
                <a:spcPct val="90000"/>
              </a:lnSpc>
            </a:pPr>
            <a:r>
              <a:rPr kumimoji="1" lang="zh-CN" altLang="en-US" sz="2800" b="1"/>
              <a:t>对象可以在任何时候被装饰，因此我们能</a:t>
            </a:r>
            <a:r>
              <a:rPr kumimoji="1" lang="zh-CN" altLang="en-US" sz="2800" b="1">
                <a:solidFill>
                  <a:schemeClr val="hlink"/>
                </a:solidFill>
              </a:rPr>
              <a:t>在运行时动态的装饰对象</a:t>
            </a:r>
            <a:r>
              <a:rPr kumimoji="1" lang="zh-CN" altLang="en-US" sz="2800" b="1"/>
              <a:t>。</a:t>
            </a:r>
          </a:p>
          <a:p>
            <a:pPr>
              <a:lnSpc>
                <a:spcPct val="90000"/>
              </a:lnSpc>
            </a:pPr>
            <a:r>
              <a:rPr kumimoji="1" lang="zh-CN" altLang="en-US" sz="2800" b="1"/>
              <a:t>装饰者在</a:t>
            </a:r>
            <a:r>
              <a:rPr kumimoji="1" lang="zh-CN" altLang="en-US" sz="2800" b="1">
                <a:solidFill>
                  <a:schemeClr val="hlink"/>
                </a:solidFill>
              </a:rPr>
              <a:t>委派</a:t>
            </a:r>
            <a:r>
              <a:rPr kumimoji="1" lang="zh-CN" altLang="en-US" sz="2800" b="1"/>
              <a:t>它装饰的对象作某种处理时，可以添加上自己的行为（功能扩展）（在委派之前或</a:t>
            </a:r>
            <a:r>
              <a:rPr kumimoji="1" lang="en-US" altLang="zh-CN" sz="2800" b="1"/>
              <a:t>/</a:t>
            </a:r>
            <a:r>
              <a:rPr kumimoji="1" lang="zh-CN" altLang="en-US" sz="2800" b="1"/>
              <a:t>和之后）。</a:t>
            </a:r>
          </a:p>
        </p:txBody>
      </p:sp>
    </p:spTree>
    <p:extLst>
      <p:ext uri="{BB962C8B-B14F-4D97-AF65-F5344CB8AC3E}">
        <p14:creationId xmlns:p14="http://schemas.microsoft.com/office/powerpoint/2010/main" val="208535769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使用装饰模式的要点</a:t>
            </a:r>
          </a:p>
        </p:txBody>
      </p:sp>
      <p:sp>
        <p:nvSpPr>
          <p:cNvPr id="21507" name="Rectangle 3"/>
          <p:cNvSpPr>
            <a:spLocks noGrp="1" noChangeArrowheads="1"/>
          </p:cNvSpPr>
          <p:nvPr>
            <p:ph type="body" idx="1"/>
          </p:nvPr>
        </p:nvSpPr>
        <p:spPr/>
        <p:txBody>
          <a:bodyPr/>
          <a:lstStyle/>
          <a:p>
            <a:r>
              <a:rPr kumimoji="1" lang="zh-CN" altLang="en-US" b="1"/>
              <a:t>所谓委派就是一个对象将工作（或工作的一步分）交给另一个对象来完成。</a:t>
            </a:r>
          </a:p>
          <a:p>
            <a:r>
              <a:rPr kumimoji="1" lang="zh-CN" altLang="en-US" b="1"/>
              <a:t>在装饰模式中，委派是指</a:t>
            </a:r>
            <a:r>
              <a:rPr kumimoji="1" lang="zh-CN" altLang="en-US" b="1">
                <a:solidFill>
                  <a:srgbClr val="FF0000"/>
                </a:solidFill>
              </a:rPr>
              <a:t>装饰对象</a:t>
            </a:r>
            <a:r>
              <a:rPr kumimoji="1" lang="zh-CN" altLang="en-US" b="1"/>
              <a:t>将任务交给</a:t>
            </a:r>
            <a:r>
              <a:rPr kumimoji="1" lang="zh-CN" altLang="en-US" b="1">
                <a:solidFill>
                  <a:srgbClr val="FF0000"/>
                </a:solidFill>
              </a:rPr>
              <a:t>被装饰对象</a:t>
            </a:r>
            <a:r>
              <a:rPr kumimoji="1" lang="zh-CN" altLang="en-US" b="1"/>
              <a:t>来完成。</a:t>
            </a:r>
          </a:p>
          <a:p>
            <a:r>
              <a:rPr kumimoji="1" lang="zh-CN" altLang="en-US" b="1"/>
              <a:t>委派可以传递，最终必须要有一个</a:t>
            </a:r>
            <a:r>
              <a:rPr kumimoji="1" lang="zh-CN" altLang="en-US" b="1">
                <a:solidFill>
                  <a:srgbClr val="FF0000"/>
                </a:solidFill>
              </a:rPr>
              <a:t>干实事的对象</a:t>
            </a:r>
            <a:r>
              <a:rPr kumimoji="1" lang="zh-CN" altLang="en-US" b="1"/>
              <a:t>。</a:t>
            </a:r>
          </a:p>
          <a:p>
            <a:endParaRPr kumimoji="1" lang="en-US" altLang="zh-CN" b="1"/>
          </a:p>
        </p:txBody>
      </p:sp>
    </p:spTree>
    <p:extLst>
      <p:ext uri="{BB962C8B-B14F-4D97-AF65-F5344CB8AC3E}">
        <p14:creationId xmlns:p14="http://schemas.microsoft.com/office/powerpoint/2010/main" val="353683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设计模式基础</a:t>
            </a:r>
            <a:r>
              <a:rPr lang="en-US" altLang="zh-CN"/>
              <a:t>--UML</a:t>
            </a:r>
            <a:r>
              <a:rPr lang="zh-CN" altLang="en-US"/>
              <a:t>类图</a:t>
            </a:r>
          </a:p>
        </p:txBody>
      </p:sp>
      <p:graphicFrame>
        <p:nvGraphicFramePr>
          <p:cNvPr id="54381" name="Group 109"/>
          <p:cNvGraphicFramePr>
            <a:graphicFrameLocks noGrp="1"/>
          </p:cNvGraphicFramePr>
          <p:nvPr/>
        </p:nvGraphicFramePr>
        <p:xfrm>
          <a:off x="1828800" y="2590800"/>
          <a:ext cx="8312150" cy="2381324"/>
        </p:xfrm>
        <a:graphic>
          <a:graphicData uri="http://schemas.openxmlformats.org/drawingml/2006/table">
            <a:tbl>
              <a:tblPr/>
              <a:tblGrid>
                <a:gridCol w="1225550">
                  <a:extLst>
                    <a:ext uri="{9D8B030D-6E8A-4147-A177-3AD203B41FA5}">
                      <a16:colId xmlns:a16="http://schemas.microsoft.com/office/drawing/2014/main" val="20000"/>
                    </a:ext>
                  </a:extLst>
                </a:gridCol>
                <a:gridCol w="681038">
                  <a:extLst>
                    <a:ext uri="{9D8B030D-6E8A-4147-A177-3AD203B41FA5}">
                      <a16:colId xmlns:a16="http://schemas.microsoft.com/office/drawing/2014/main" val="20001"/>
                    </a:ext>
                  </a:extLst>
                </a:gridCol>
                <a:gridCol w="6405562">
                  <a:extLst>
                    <a:ext uri="{9D8B030D-6E8A-4147-A177-3AD203B41FA5}">
                      <a16:colId xmlns:a16="http://schemas.microsoft.com/office/drawing/2014/main" val="20002"/>
                    </a:ext>
                  </a:extLst>
                </a:gridCol>
              </a:tblGrid>
              <a:tr h="6400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itchFamily="34" charset="0"/>
                          <a:ea typeface="宋体" pitchFamily="2" charset="-122"/>
                        </a:rPr>
                        <a:t>名称 </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itchFamily="34" charset="0"/>
                          <a:ea typeface="宋体" pitchFamily="2" charset="-122"/>
                        </a:rPr>
                        <a:t>缩写形式 </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pitchFamily="34" charset="0"/>
                          <a:ea typeface="宋体" pitchFamily="2" charset="-122"/>
                        </a:rPr>
                        <a:t>含义 </a:t>
                      </a:r>
                      <a:endParaRPr kumimoji="0" lang="zh-CN" altLang="en-US" sz="1800" b="0" i="0" u="none" strike="noStrike" cap="none" normalizeH="0" baseline="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6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Public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可从所有其他类型访问。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6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Private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只能由此类型的内部定义访问。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2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Package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只能在包含此类型的包以及显式导入此类型的所有包中访问。</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6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Protected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只能由此类型以及从其继承的类型访问。 </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2581775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代理（</a:t>
            </a:r>
            <a:r>
              <a:rPr lang="en-US" altLang="zh-CN" dirty="0"/>
              <a:t>Proxy</a:t>
            </a:r>
            <a:r>
              <a:rPr lang="zh-CN" altLang="en-US" dirty="0"/>
              <a:t>）模式</a:t>
            </a:r>
          </a:p>
        </p:txBody>
      </p:sp>
      <p:sp>
        <p:nvSpPr>
          <p:cNvPr id="4099" name="Rectangle 3"/>
          <p:cNvSpPr>
            <a:spLocks noGrp="1" noChangeArrowheads="1"/>
          </p:cNvSpPr>
          <p:nvPr>
            <p:ph type="subTitle" idx="1"/>
          </p:nvPr>
        </p:nvSpPr>
        <p:spPr/>
        <p:txBody>
          <a:bodyPr/>
          <a:lstStyle/>
          <a:p>
            <a:endParaRPr lang="zh-CN" altLang="en-US" dirty="0"/>
          </a:p>
        </p:txBody>
      </p:sp>
    </p:spTree>
    <p:extLst>
      <p:ext uri="{BB962C8B-B14F-4D97-AF65-F5344CB8AC3E}">
        <p14:creationId xmlns:p14="http://schemas.microsoft.com/office/powerpoint/2010/main" val="2148841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场景</a:t>
            </a:r>
          </a:p>
        </p:txBody>
      </p:sp>
      <p:sp>
        <p:nvSpPr>
          <p:cNvPr id="5123" name="Rectangle 3"/>
          <p:cNvSpPr>
            <a:spLocks noGrp="1" noChangeArrowheads="1"/>
          </p:cNvSpPr>
          <p:nvPr>
            <p:ph type="body" idx="1"/>
          </p:nvPr>
        </p:nvSpPr>
        <p:spPr/>
        <p:txBody>
          <a:bodyPr/>
          <a:lstStyle/>
          <a:p>
            <a:r>
              <a:rPr lang="zh-CN" altLang="en-US"/>
              <a:t>跟</a:t>
            </a:r>
            <a:r>
              <a:rPr lang="en-US" altLang="zh-CN"/>
              <a:t>MM</a:t>
            </a:r>
            <a:r>
              <a:rPr lang="zh-CN" altLang="en-US"/>
              <a:t>在网上聊天，一开头总是</a:t>
            </a:r>
            <a:r>
              <a:rPr lang="en-US" altLang="zh-CN"/>
              <a:t>"hi,</a:t>
            </a:r>
            <a:r>
              <a:rPr lang="zh-CN" altLang="en-US"/>
              <a:t>你好</a:t>
            </a:r>
            <a:r>
              <a:rPr lang="en-US" altLang="zh-CN"/>
              <a:t>","</a:t>
            </a:r>
            <a:r>
              <a:rPr lang="zh-CN" altLang="en-US"/>
              <a:t>你从哪儿来呀？</a:t>
            </a:r>
            <a:r>
              <a:rPr lang="en-US" altLang="zh-CN"/>
              <a:t>""</a:t>
            </a:r>
            <a:r>
              <a:rPr lang="zh-CN" altLang="en-US"/>
              <a:t>你多大了？</a:t>
            </a:r>
            <a:r>
              <a:rPr lang="en-US" altLang="zh-CN"/>
              <a:t>""</a:t>
            </a:r>
            <a:r>
              <a:rPr lang="zh-CN" altLang="en-US"/>
              <a:t>身高多少呀？</a:t>
            </a:r>
            <a:r>
              <a:rPr lang="en-US" altLang="zh-CN"/>
              <a:t>"</a:t>
            </a:r>
            <a:r>
              <a:rPr lang="zh-CN" altLang="en-US"/>
              <a:t>这些话，真烦人，写个程序做为我的</a:t>
            </a:r>
            <a:r>
              <a:rPr lang="en-US" altLang="zh-CN"/>
              <a:t>Proxy</a:t>
            </a:r>
            <a:r>
              <a:rPr lang="zh-CN" altLang="en-US"/>
              <a:t>吧，凡是接收到这些话都设置好了自动的回答，接收到其他的话时再通知我回答，怎么样，酷吧。</a:t>
            </a:r>
            <a:br>
              <a:rPr lang="zh-CN" altLang="en-US"/>
            </a:br>
            <a:endParaRPr lang="zh-CN" altLang="en-US"/>
          </a:p>
        </p:txBody>
      </p:sp>
    </p:spTree>
    <p:extLst>
      <p:ext uri="{BB962C8B-B14F-4D97-AF65-F5344CB8AC3E}">
        <p14:creationId xmlns:p14="http://schemas.microsoft.com/office/powerpoint/2010/main" val="27761450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代理模式概述</a:t>
            </a:r>
          </a:p>
        </p:txBody>
      </p:sp>
      <p:sp>
        <p:nvSpPr>
          <p:cNvPr id="10243" name="Rectangle 3"/>
          <p:cNvSpPr>
            <a:spLocks noGrp="1" noChangeArrowheads="1"/>
          </p:cNvSpPr>
          <p:nvPr>
            <p:ph type="body" idx="1"/>
          </p:nvPr>
        </p:nvSpPr>
        <p:spPr>
          <a:xfrm>
            <a:off x="2706688" y="2017714"/>
            <a:ext cx="7772400" cy="4154487"/>
          </a:xfrm>
        </p:spPr>
        <p:txBody>
          <a:bodyPr/>
          <a:lstStyle/>
          <a:p>
            <a:pPr>
              <a:lnSpc>
                <a:spcPct val="90000"/>
              </a:lnSpc>
            </a:pPr>
            <a:r>
              <a:rPr lang="zh-CN" altLang="en-US" sz="2400"/>
              <a:t>代理模式给某一个对象提供一个代理对象，并</a:t>
            </a:r>
            <a:r>
              <a:rPr lang="zh-CN" altLang="en-US" sz="2400">
                <a:solidFill>
                  <a:schemeClr val="hlink"/>
                </a:solidFill>
              </a:rPr>
              <a:t>由代理对象控制对源对象的引用</a:t>
            </a:r>
            <a:r>
              <a:rPr lang="zh-CN" altLang="en-US" sz="2400"/>
              <a:t>。</a:t>
            </a:r>
          </a:p>
          <a:p>
            <a:pPr>
              <a:lnSpc>
                <a:spcPct val="90000"/>
              </a:lnSpc>
              <a:spcBef>
                <a:spcPct val="0"/>
              </a:spcBef>
            </a:pPr>
            <a:r>
              <a:rPr lang="zh-CN" altLang="en-US" sz="2400"/>
              <a:t>代理</a:t>
            </a:r>
            <a:r>
              <a:rPr lang="zh-CN" altLang="en-US" sz="2400">
                <a:solidFill>
                  <a:schemeClr val="hlink"/>
                </a:solidFill>
              </a:rPr>
              <a:t>就是一个人或一个机构代表另一个人或者一个机构采取行动。</a:t>
            </a:r>
            <a:r>
              <a:rPr lang="zh-CN" altLang="en-US" sz="2400"/>
              <a:t>某些情况下，客户不想或者不能够直接引用一个对象，代理对象可以在客户和目标对象直接起到</a:t>
            </a:r>
            <a:r>
              <a:rPr lang="zh-CN" altLang="en-US" sz="2400">
                <a:solidFill>
                  <a:schemeClr val="hlink"/>
                </a:solidFill>
              </a:rPr>
              <a:t>中介</a:t>
            </a:r>
            <a:r>
              <a:rPr lang="zh-CN" altLang="en-US" sz="2400"/>
              <a:t>的作用。客户端分辨不出代理主题对象与真实主题对象。</a:t>
            </a:r>
          </a:p>
          <a:p>
            <a:pPr>
              <a:spcBef>
                <a:spcPct val="0"/>
              </a:spcBef>
            </a:pPr>
            <a:r>
              <a:rPr lang="zh-CN" altLang="en-US" sz="2400"/>
              <a:t>代理模式可以并不知道真正的被代理对象，而</a:t>
            </a:r>
            <a:r>
              <a:rPr lang="zh-CN" altLang="en-US" sz="2400">
                <a:solidFill>
                  <a:schemeClr val="hlink"/>
                </a:solidFill>
              </a:rPr>
              <a:t>仅仅持有一个被代理对象的接口</a:t>
            </a:r>
            <a:r>
              <a:rPr lang="zh-CN" altLang="en-US" sz="2400"/>
              <a:t>，这时候代理对象</a:t>
            </a:r>
            <a:r>
              <a:rPr lang="zh-CN" altLang="en-US" sz="2400">
                <a:solidFill>
                  <a:schemeClr val="hlink"/>
                </a:solidFill>
              </a:rPr>
              <a:t>不能够创建被代理对象</a:t>
            </a:r>
            <a:r>
              <a:rPr lang="zh-CN" altLang="en-US" sz="2400"/>
              <a:t>，被代理对象必须有系统的其他角色代为创建并传入。</a:t>
            </a:r>
          </a:p>
          <a:p>
            <a:pPr>
              <a:lnSpc>
                <a:spcPct val="90000"/>
              </a:lnSpc>
              <a:spcBef>
                <a:spcPct val="0"/>
              </a:spcBef>
            </a:pPr>
            <a:endParaRPr lang="en-US" altLang="zh-CN" sz="2400"/>
          </a:p>
        </p:txBody>
      </p:sp>
    </p:spTree>
    <p:extLst>
      <p:ext uri="{BB962C8B-B14F-4D97-AF65-F5344CB8AC3E}">
        <p14:creationId xmlns:p14="http://schemas.microsoft.com/office/powerpoint/2010/main" val="26449262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代理模式的角色</a:t>
            </a:r>
          </a:p>
        </p:txBody>
      </p:sp>
      <p:sp>
        <p:nvSpPr>
          <p:cNvPr id="12291" name="Rectangle 3"/>
          <p:cNvSpPr>
            <a:spLocks noGrp="1" noChangeArrowheads="1"/>
          </p:cNvSpPr>
          <p:nvPr>
            <p:ph type="body" idx="1"/>
          </p:nvPr>
        </p:nvSpPr>
        <p:spPr/>
        <p:txBody>
          <a:bodyPr/>
          <a:lstStyle/>
          <a:p>
            <a:r>
              <a:rPr kumimoji="1" lang="zh-CN" altLang="en-US" b="1"/>
              <a:t>抽象主题（</a:t>
            </a:r>
            <a:r>
              <a:rPr kumimoji="1" lang="en-US" altLang="zh-CN" b="1"/>
              <a:t>Subject</a:t>
            </a:r>
            <a:r>
              <a:rPr kumimoji="1" lang="zh-CN" altLang="en-US" b="1"/>
              <a:t>） </a:t>
            </a:r>
          </a:p>
          <a:p>
            <a:r>
              <a:rPr kumimoji="1" lang="zh-CN" altLang="en-US" b="1"/>
              <a:t>实际主题（</a:t>
            </a:r>
            <a:r>
              <a:rPr kumimoji="1" lang="en-US" altLang="zh-CN" b="1"/>
              <a:t>RealSubject</a:t>
            </a:r>
            <a:r>
              <a:rPr kumimoji="1" lang="zh-CN" altLang="en-US" b="1"/>
              <a:t>） </a:t>
            </a:r>
          </a:p>
          <a:p>
            <a:r>
              <a:rPr kumimoji="1" lang="zh-CN" altLang="en-US" b="1"/>
              <a:t>代理（</a:t>
            </a:r>
            <a:r>
              <a:rPr kumimoji="1" lang="en-US" altLang="zh-CN" b="1"/>
              <a:t>Proxy</a:t>
            </a:r>
            <a:r>
              <a:rPr kumimoji="1" lang="zh-CN" altLang="en-US" b="1"/>
              <a:t>）</a:t>
            </a:r>
          </a:p>
        </p:txBody>
      </p:sp>
    </p:spTree>
    <p:extLst>
      <p:ext uri="{BB962C8B-B14F-4D97-AF65-F5344CB8AC3E}">
        <p14:creationId xmlns:p14="http://schemas.microsoft.com/office/powerpoint/2010/main" val="32052045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代理模式的</a:t>
            </a:r>
            <a:r>
              <a:rPr lang="en-US" altLang="zh-CN"/>
              <a:t>UML</a:t>
            </a:r>
            <a:r>
              <a:rPr lang="zh-CN" altLang="en-US"/>
              <a:t>类图</a:t>
            </a:r>
          </a:p>
        </p:txBody>
      </p:sp>
      <p:sp>
        <p:nvSpPr>
          <p:cNvPr id="11267" name="Rectangle 3"/>
          <p:cNvSpPr>
            <a:spLocks noGrp="1" noChangeArrowheads="1"/>
          </p:cNvSpPr>
          <p:nvPr>
            <p:ph type="body" idx="1"/>
          </p:nvPr>
        </p:nvSpPr>
        <p:spPr/>
        <p:txBody>
          <a:bodyPr/>
          <a:lstStyle/>
          <a:p>
            <a:endParaRPr lang="zh-CN" altLang="zh-CN"/>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905000"/>
            <a:ext cx="85074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5877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代理模式示例</a:t>
            </a:r>
          </a:p>
        </p:txBody>
      </p:sp>
      <p:sp>
        <p:nvSpPr>
          <p:cNvPr id="13315" name="Rectangle 3"/>
          <p:cNvSpPr>
            <a:spLocks noGrp="1" noChangeArrowheads="1"/>
          </p:cNvSpPr>
          <p:nvPr>
            <p:ph type="body" idx="1"/>
          </p:nvPr>
        </p:nvSpPr>
        <p:spPr/>
        <p:txBody>
          <a:bodyPr/>
          <a:lstStyle/>
          <a:p>
            <a:pPr>
              <a:buFont typeface="Wingdings" panose="05000000000000000000" pitchFamily="2" charset="2"/>
              <a:buNone/>
            </a:pPr>
            <a:r>
              <a:rPr kumimoji="1" lang="en-US" altLang="zh-CN" b="1"/>
              <a:t>1</a:t>
            </a:r>
            <a:r>
              <a:rPr kumimoji="1" lang="zh-CN" altLang="en-US" b="1"/>
              <a:t>．抽象主题（</a:t>
            </a:r>
            <a:r>
              <a:rPr kumimoji="1" lang="en-US" altLang="zh-CN" b="1"/>
              <a:t>Subject</a:t>
            </a:r>
            <a:r>
              <a:rPr kumimoji="1" lang="zh-CN" altLang="en-US" b="1"/>
              <a:t>）</a:t>
            </a:r>
            <a:r>
              <a:rPr kumimoji="1" lang="en-US" altLang="zh-CN" b="1"/>
              <a:t>: </a:t>
            </a:r>
            <a:r>
              <a:rPr kumimoji="1" lang="en-US" altLang="zh-CN" b="1">
                <a:solidFill>
                  <a:srgbClr val="FF0000"/>
                </a:solidFill>
              </a:rPr>
              <a:t>Geometry.java </a:t>
            </a:r>
          </a:p>
          <a:p>
            <a:pPr>
              <a:buFont typeface="Wingdings" panose="05000000000000000000" pitchFamily="2" charset="2"/>
              <a:buNone/>
            </a:pPr>
            <a:r>
              <a:rPr kumimoji="1" lang="en-US" altLang="zh-CN" b="1"/>
              <a:t>public  interface Geometry{</a:t>
            </a:r>
          </a:p>
          <a:p>
            <a:pPr>
              <a:buFont typeface="Wingdings" panose="05000000000000000000" pitchFamily="2" charset="2"/>
              <a:buNone/>
            </a:pPr>
            <a:r>
              <a:rPr kumimoji="1" lang="en-US" altLang="zh-CN" b="1"/>
              <a:t>      public double getArea();</a:t>
            </a:r>
          </a:p>
          <a:p>
            <a:pPr>
              <a:buFont typeface="Wingdings" panose="05000000000000000000" pitchFamily="2" charset="2"/>
              <a:buNone/>
            </a:pPr>
            <a:r>
              <a:rPr kumimoji="1" lang="en-US" altLang="zh-CN" b="1"/>
              <a:t> } </a:t>
            </a:r>
            <a:endParaRPr lang="en-US" altLang="zh-CN"/>
          </a:p>
        </p:txBody>
      </p:sp>
    </p:spTree>
    <p:extLst>
      <p:ext uri="{BB962C8B-B14F-4D97-AF65-F5344CB8AC3E}">
        <p14:creationId xmlns:p14="http://schemas.microsoft.com/office/powerpoint/2010/main" val="35303905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代理模式示例</a:t>
            </a:r>
          </a:p>
        </p:txBody>
      </p:sp>
      <p:sp>
        <p:nvSpPr>
          <p:cNvPr id="14339" name="Rectangle 3"/>
          <p:cNvSpPr>
            <a:spLocks noGrp="1" noChangeArrowheads="1"/>
          </p:cNvSpPr>
          <p:nvPr>
            <p:ph type="body" idx="1"/>
          </p:nvPr>
        </p:nvSpPr>
        <p:spPr/>
        <p:txBody>
          <a:bodyPr>
            <a:normAutofit fontScale="62500" lnSpcReduction="20000"/>
          </a:bodyPr>
          <a:lstStyle/>
          <a:p>
            <a:pPr>
              <a:lnSpc>
                <a:spcPct val="80000"/>
              </a:lnSpc>
              <a:buFont typeface="Wingdings" panose="05000000000000000000" pitchFamily="2" charset="2"/>
              <a:buNone/>
            </a:pPr>
            <a:r>
              <a:rPr kumimoji="1" lang="en-US" altLang="zh-CN" sz="1800" b="1"/>
              <a:t>2</a:t>
            </a:r>
            <a:r>
              <a:rPr kumimoji="1" lang="zh-CN" altLang="en-US" sz="1800" b="1"/>
              <a:t>．实际主题（</a:t>
            </a:r>
            <a:r>
              <a:rPr kumimoji="1" lang="en-US" altLang="zh-CN" sz="1800" b="1"/>
              <a:t>Real Subject</a:t>
            </a:r>
            <a:r>
              <a:rPr kumimoji="1" lang="zh-CN" altLang="en-US" sz="1800" b="1"/>
              <a:t>）</a:t>
            </a:r>
            <a:r>
              <a:rPr kumimoji="1" lang="en-US" altLang="zh-CN" sz="1800" b="1"/>
              <a:t>: </a:t>
            </a:r>
            <a:r>
              <a:rPr kumimoji="1" lang="en-US" altLang="zh-CN" sz="1800" b="1">
                <a:solidFill>
                  <a:srgbClr val="FF0000"/>
                </a:solidFill>
              </a:rPr>
              <a:t>Trangle.java </a:t>
            </a:r>
          </a:p>
          <a:p>
            <a:pPr>
              <a:lnSpc>
                <a:spcPct val="80000"/>
              </a:lnSpc>
              <a:buFont typeface="Wingdings" panose="05000000000000000000" pitchFamily="2" charset="2"/>
              <a:buNone/>
            </a:pPr>
            <a:r>
              <a:rPr kumimoji="1" lang="en-US" altLang="zh-CN" sz="1800" b="1">
                <a:solidFill>
                  <a:srgbClr val="000000"/>
                </a:solidFill>
              </a:rPr>
              <a:t>public class Triangle implements Geometry{ </a:t>
            </a:r>
          </a:p>
          <a:p>
            <a:pPr>
              <a:lnSpc>
                <a:spcPct val="80000"/>
              </a:lnSpc>
              <a:buFont typeface="Wingdings" panose="05000000000000000000" pitchFamily="2" charset="2"/>
              <a:buNone/>
            </a:pPr>
            <a:r>
              <a:rPr kumimoji="1" lang="en-US" altLang="zh-CN" sz="1800" b="1">
                <a:solidFill>
                  <a:srgbClr val="000000"/>
                </a:solidFill>
              </a:rPr>
              <a:t>      double sideA,sideB,sideC,area;</a:t>
            </a:r>
          </a:p>
          <a:p>
            <a:pPr>
              <a:lnSpc>
                <a:spcPct val="80000"/>
              </a:lnSpc>
              <a:buFont typeface="Wingdings" panose="05000000000000000000" pitchFamily="2" charset="2"/>
              <a:buNone/>
            </a:pPr>
            <a:r>
              <a:rPr kumimoji="1" lang="en-US" altLang="zh-CN" sz="1800" b="1">
                <a:solidFill>
                  <a:srgbClr val="000000"/>
                </a:solidFill>
              </a:rPr>
              <a:t>      public  Triangle(double a,double b,double c) {</a:t>
            </a:r>
          </a:p>
          <a:p>
            <a:pPr>
              <a:lnSpc>
                <a:spcPct val="80000"/>
              </a:lnSpc>
              <a:buFont typeface="Wingdings" panose="05000000000000000000" pitchFamily="2" charset="2"/>
              <a:buNone/>
            </a:pPr>
            <a:r>
              <a:rPr kumimoji="1" lang="en-US" altLang="zh-CN" sz="1800" b="1">
                <a:solidFill>
                  <a:srgbClr val="000000"/>
                </a:solidFill>
              </a:rPr>
              <a:t>            sideA=a;</a:t>
            </a:r>
          </a:p>
          <a:p>
            <a:pPr>
              <a:lnSpc>
                <a:spcPct val="80000"/>
              </a:lnSpc>
              <a:buFont typeface="Wingdings" panose="05000000000000000000" pitchFamily="2" charset="2"/>
              <a:buNone/>
            </a:pPr>
            <a:r>
              <a:rPr kumimoji="1" lang="en-US" altLang="zh-CN" sz="1800" b="1">
                <a:solidFill>
                  <a:srgbClr val="000000"/>
                </a:solidFill>
              </a:rPr>
              <a:t>            sideB=b;</a:t>
            </a:r>
          </a:p>
          <a:p>
            <a:pPr>
              <a:lnSpc>
                <a:spcPct val="80000"/>
              </a:lnSpc>
              <a:buFont typeface="Wingdings" panose="05000000000000000000" pitchFamily="2" charset="2"/>
              <a:buNone/>
            </a:pPr>
            <a:r>
              <a:rPr kumimoji="1" lang="en-US" altLang="zh-CN" sz="1800" b="1">
                <a:solidFill>
                  <a:srgbClr val="000000"/>
                </a:solidFill>
              </a:rPr>
              <a:t>            sideC=c;</a:t>
            </a:r>
          </a:p>
          <a:p>
            <a:pPr>
              <a:lnSpc>
                <a:spcPct val="80000"/>
              </a:lnSpc>
              <a:buFont typeface="Wingdings" panose="05000000000000000000" pitchFamily="2" charset="2"/>
              <a:buNone/>
            </a:pPr>
            <a:r>
              <a:rPr kumimoji="1" lang="en-US" altLang="zh-CN" sz="1800" b="1">
                <a:solidFill>
                  <a:srgbClr val="000000"/>
                </a:solidFill>
              </a:rPr>
              <a:t>     }</a:t>
            </a:r>
          </a:p>
          <a:p>
            <a:pPr>
              <a:lnSpc>
                <a:spcPct val="80000"/>
              </a:lnSpc>
              <a:buFont typeface="Wingdings" panose="05000000000000000000" pitchFamily="2" charset="2"/>
              <a:buNone/>
            </a:pPr>
            <a:r>
              <a:rPr kumimoji="1" lang="en-US" altLang="zh-CN" sz="1800" b="1">
                <a:solidFill>
                  <a:srgbClr val="000000"/>
                </a:solidFill>
              </a:rPr>
              <a:t>     public double  getArea(){ </a:t>
            </a:r>
          </a:p>
          <a:p>
            <a:pPr>
              <a:lnSpc>
                <a:spcPct val="80000"/>
              </a:lnSpc>
              <a:buFont typeface="Wingdings" panose="05000000000000000000" pitchFamily="2" charset="2"/>
              <a:buNone/>
            </a:pPr>
            <a:r>
              <a:rPr kumimoji="1" lang="en-US" altLang="zh-CN" sz="1800" b="1">
                <a:solidFill>
                  <a:srgbClr val="000000"/>
                </a:solidFill>
              </a:rPr>
              <a:t>            double p=(sideA+sideB+sideC)/2.0;</a:t>
            </a:r>
          </a:p>
          <a:p>
            <a:pPr>
              <a:lnSpc>
                <a:spcPct val="80000"/>
              </a:lnSpc>
              <a:buFont typeface="Wingdings" panose="05000000000000000000" pitchFamily="2" charset="2"/>
              <a:buNone/>
            </a:pPr>
            <a:r>
              <a:rPr kumimoji="1" lang="en-US" altLang="zh-CN" sz="1800" b="1">
                <a:solidFill>
                  <a:srgbClr val="000000"/>
                </a:solidFill>
              </a:rPr>
              <a:t>            area=Math.sqrt(p*(p-sideA)*(p-sideB)*(p-sideC)) ;</a:t>
            </a:r>
          </a:p>
          <a:p>
            <a:pPr>
              <a:lnSpc>
                <a:spcPct val="80000"/>
              </a:lnSpc>
              <a:buFont typeface="Wingdings" panose="05000000000000000000" pitchFamily="2" charset="2"/>
              <a:buNone/>
            </a:pPr>
            <a:r>
              <a:rPr kumimoji="1" lang="en-US" altLang="zh-CN" sz="1800" b="1">
                <a:solidFill>
                  <a:srgbClr val="000000"/>
                </a:solidFill>
              </a:rPr>
              <a:t>            return area;</a:t>
            </a:r>
          </a:p>
          <a:p>
            <a:pPr>
              <a:lnSpc>
                <a:spcPct val="80000"/>
              </a:lnSpc>
              <a:buFont typeface="Wingdings" panose="05000000000000000000" pitchFamily="2" charset="2"/>
              <a:buNone/>
            </a:pPr>
            <a:r>
              <a:rPr kumimoji="1" lang="en-US" altLang="zh-CN" sz="1800" b="1">
                <a:solidFill>
                  <a:srgbClr val="000000"/>
                </a:solidFill>
              </a:rPr>
              <a:t>    }</a:t>
            </a:r>
          </a:p>
          <a:p>
            <a:pPr>
              <a:lnSpc>
                <a:spcPct val="80000"/>
              </a:lnSpc>
              <a:buFont typeface="Wingdings" panose="05000000000000000000" pitchFamily="2" charset="2"/>
              <a:buNone/>
            </a:pPr>
            <a:r>
              <a:rPr kumimoji="1" lang="en-US" altLang="zh-CN" sz="1800" b="1">
                <a:solidFill>
                  <a:srgbClr val="000000"/>
                </a:solidFill>
              </a:rPr>
              <a:t>} </a:t>
            </a:r>
          </a:p>
          <a:p>
            <a:pPr>
              <a:lnSpc>
                <a:spcPct val="80000"/>
              </a:lnSpc>
            </a:pPr>
            <a:endParaRPr lang="en-US" altLang="zh-CN" sz="1800"/>
          </a:p>
        </p:txBody>
      </p:sp>
    </p:spTree>
    <p:extLst>
      <p:ext uri="{BB962C8B-B14F-4D97-AF65-F5344CB8AC3E}">
        <p14:creationId xmlns:p14="http://schemas.microsoft.com/office/powerpoint/2010/main" val="24859005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代理模式示例</a:t>
            </a:r>
          </a:p>
        </p:txBody>
      </p:sp>
      <p:sp>
        <p:nvSpPr>
          <p:cNvPr id="15363"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kumimoji="1" lang="en-US" altLang="zh-CN" sz="1400" b="1" dirty="0"/>
              <a:t>3</a:t>
            </a:r>
            <a:r>
              <a:rPr kumimoji="1" lang="zh-CN" altLang="en-US" sz="1400" b="1" dirty="0"/>
              <a:t>．代理（</a:t>
            </a:r>
            <a:r>
              <a:rPr kumimoji="1" lang="en-US" altLang="zh-CN" sz="1400" b="1" dirty="0"/>
              <a:t>Proxy</a:t>
            </a:r>
            <a:r>
              <a:rPr kumimoji="1" lang="zh-CN" altLang="en-US" sz="1400" b="1" dirty="0"/>
              <a:t>）：</a:t>
            </a:r>
            <a:r>
              <a:rPr kumimoji="1" lang="en-US" altLang="zh-CN" sz="1400" b="1" dirty="0">
                <a:solidFill>
                  <a:srgbClr val="FF0000"/>
                </a:solidFill>
              </a:rPr>
              <a:t>TriangleProxy.java </a:t>
            </a:r>
          </a:p>
          <a:p>
            <a:pPr>
              <a:lnSpc>
                <a:spcPct val="80000"/>
              </a:lnSpc>
              <a:buFont typeface="Wingdings" panose="05000000000000000000" pitchFamily="2" charset="2"/>
              <a:buNone/>
            </a:pPr>
            <a:r>
              <a:rPr kumimoji="1" lang="en-US" altLang="zh-CN" sz="1400" b="1" dirty="0"/>
              <a:t>public class </a:t>
            </a:r>
            <a:r>
              <a:rPr kumimoji="1" lang="en-US" altLang="zh-CN" sz="1400" b="1" dirty="0" err="1"/>
              <a:t>TriangleProxy</a:t>
            </a:r>
            <a:r>
              <a:rPr kumimoji="1" lang="en-US" altLang="zh-CN" sz="1400" b="1" dirty="0"/>
              <a:t> implements Geometry{ </a:t>
            </a:r>
          </a:p>
          <a:p>
            <a:pPr>
              <a:lnSpc>
                <a:spcPct val="80000"/>
              </a:lnSpc>
              <a:buFont typeface="Wingdings" panose="05000000000000000000" pitchFamily="2" charset="2"/>
              <a:buNone/>
            </a:pPr>
            <a:r>
              <a:rPr kumimoji="1" lang="en-US" altLang="zh-CN" sz="1400" b="1" dirty="0"/>
              <a:t>    double </a:t>
            </a:r>
            <a:r>
              <a:rPr kumimoji="1" lang="en-US" altLang="zh-CN" sz="1400" b="1" dirty="0" err="1"/>
              <a:t>sideA,sideB,sideC</a:t>
            </a:r>
            <a:r>
              <a:rPr kumimoji="1" lang="en-US" altLang="zh-CN" sz="1400" b="1" dirty="0"/>
              <a:t>; </a:t>
            </a:r>
          </a:p>
          <a:p>
            <a:pPr>
              <a:lnSpc>
                <a:spcPct val="80000"/>
              </a:lnSpc>
              <a:buFont typeface="Wingdings" panose="05000000000000000000" pitchFamily="2" charset="2"/>
              <a:buNone/>
            </a:pPr>
            <a:r>
              <a:rPr kumimoji="1" lang="en-US" altLang="zh-CN" sz="1400" b="1" dirty="0"/>
              <a:t>     Triangle </a:t>
            </a:r>
            <a:r>
              <a:rPr kumimoji="1" lang="en-US" altLang="zh-CN" sz="1400" b="1" dirty="0" err="1"/>
              <a:t>triangle</a:t>
            </a:r>
            <a:r>
              <a:rPr kumimoji="1" lang="en-US" altLang="zh-CN" sz="1400" b="1" dirty="0"/>
              <a:t>;</a:t>
            </a:r>
          </a:p>
          <a:p>
            <a:pPr>
              <a:lnSpc>
                <a:spcPct val="80000"/>
              </a:lnSpc>
              <a:buFont typeface="Wingdings" panose="05000000000000000000" pitchFamily="2" charset="2"/>
              <a:buNone/>
            </a:pPr>
            <a:r>
              <a:rPr kumimoji="1" lang="en-US" altLang="zh-CN" sz="1400" b="1" dirty="0"/>
              <a:t>    public  void </a:t>
            </a:r>
            <a:r>
              <a:rPr kumimoji="1" lang="en-US" altLang="zh-CN" sz="1400" b="1" dirty="0" err="1"/>
              <a:t>setABC</a:t>
            </a:r>
            <a:r>
              <a:rPr kumimoji="1" lang="en-US" altLang="zh-CN" sz="1400" b="1" dirty="0"/>
              <a:t>(double </a:t>
            </a:r>
            <a:r>
              <a:rPr kumimoji="1" lang="en-US" altLang="zh-CN" sz="1400" b="1" dirty="0" err="1"/>
              <a:t>a,double</a:t>
            </a:r>
            <a:r>
              <a:rPr kumimoji="1" lang="en-US" altLang="zh-CN" sz="1400" b="1" dirty="0"/>
              <a:t> </a:t>
            </a:r>
            <a:r>
              <a:rPr kumimoji="1" lang="en-US" altLang="zh-CN" sz="1400" b="1" dirty="0" err="1"/>
              <a:t>b,double</a:t>
            </a:r>
            <a:r>
              <a:rPr kumimoji="1" lang="en-US" altLang="zh-CN" sz="1400" b="1" dirty="0"/>
              <a:t> c) {</a:t>
            </a:r>
          </a:p>
          <a:p>
            <a:pPr>
              <a:lnSpc>
                <a:spcPct val="80000"/>
              </a:lnSpc>
              <a:buFont typeface="Wingdings" panose="05000000000000000000" pitchFamily="2" charset="2"/>
              <a:buNone/>
            </a:pPr>
            <a:r>
              <a:rPr kumimoji="1" lang="en-US" altLang="zh-CN" sz="1400" b="1" dirty="0"/>
              <a:t>            </a:t>
            </a:r>
            <a:r>
              <a:rPr kumimoji="1" lang="en-US" altLang="zh-CN" sz="1400" b="1" dirty="0" err="1"/>
              <a:t>sideA</a:t>
            </a:r>
            <a:r>
              <a:rPr kumimoji="1" lang="en-US" altLang="zh-CN" sz="1400" b="1" dirty="0"/>
              <a:t>=a;</a:t>
            </a:r>
          </a:p>
          <a:p>
            <a:pPr>
              <a:lnSpc>
                <a:spcPct val="80000"/>
              </a:lnSpc>
              <a:buFont typeface="Wingdings" panose="05000000000000000000" pitchFamily="2" charset="2"/>
              <a:buNone/>
            </a:pPr>
            <a:r>
              <a:rPr kumimoji="1" lang="en-US" altLang="zh-CN" sz="1400" b="1" dirty="0"/>
              <a:t>            </a:t>
            </a:r>
            <a:r>
              <a:rPr kumimoji="1" lang="en-US" altLang="zh-CN" sz="1400" b="1" dirty="0" err="1"/>
              <a:t>sideB</a:t>
            </a:r>
            <a:r>
              <a:rPr kumimoji="1" lang="en-US" altLang="zh-CN" sz="1400" b="1" dirty="0"/>
              <a:t>=b;</a:t>
            </a:r>
          </a:p>
          <a:p>
            <a:pPr>
              <a:lnSpc>
                <a:spcPct val="80000"/>
              </a:lnSpc>
              <a:buFont typeface="Wingdings" panose="05000000000000000000" pitchFamily="2" charset="2"/>
              <a:buNone/>
            </a:pPr>
            <a:r>
              <a:rPr kumimoji="1" lang="en-US" altLang="zh-CN" sz="1400" b="1" dirty="0"/>
              <a:t>            </a:t>
            </a:r>
            <a:r>
              <a:rPr kumimoji="1" lang="en-US" altLang="zh-CN" sz="1400" b="1" dirty="0" err="1"/>
              <a:t>sideC</a:t>
            </a:r>
            <a:r>
              <a:rPr kumimoji="1" lang="en-US" altLang="zh-CN" sz="1400" b="1" dirty="0"/>
              <a:t>=c;</a:t>
            </a:r>
          </a:p>
          <a:p>
            <a:pPr>
              <a:lnSpc>
                <a:spcPct val="80000"/>
              </a:lnSpc>
              <a:buFont typeface="Wingdings" panose="05000000000000000000" pitchFamily="2" charset="2"/>
              <a:buNone/>
            </a:pPr>
            <a:r>
              <a:rPr kumimoji="1" lang="en-US" altLang="zh-CN" sz="1400" b="1" dirty="0"/>
              <a:t>     }</a:t>
            </a:r>
          </a:p>
          <a:p>
            <a:pPr>
              <a:lnSpc>
                <a:spcPct val="80000"/>
              </a:lnSpc>
              <a:buFont typeface="Wingdings" panose="05000000000000000000" pitchFamily="2" charset="2"/>
              <a:buNone/>
            </a:pPr>
            <a:r>
              <a:rPr kumimoji="1" lang="en-US" altLang="zh-CN" sz="1400" b="1" dirty="0"/>
              <a:t>     public double  </a:t>
            </a:r>
            <a:r>
              <a:rPr kumimoji="1" lang="en-US" altLang="zh-CN" sz="1400" b="1" dirty="0" err="1"/>
              <a:t>getArea</a:t>
            </a:r>
            <a:r>
              <a:rPr kumimoji="1" lang="en-US" altLang="zh-CN" sz="1400" b="1" dirty="0"/>
              <a:t>(){ </a:t>
            </a:r>
          </a:p>
          <a:p>
            <a:pPr>
              <a:lnSpc>
                <a:spcPct val="80000"/>
              </a:lnSpc>
              <a:buFont typeface="Wingdings" panose="05000000000000000000" pitchFamily="2" charset="2"/>
              <a:buNone/>
            </a:pPr>
            <a:r>
              <a:rPr kumimoji="1" lang="en-US" altLang="zh-CN" sz="1400" b="1" dirty="0"/>
              <a:t>            if(</a:t>
            </a:r>
            <a:r>
              <a:rPr kumimoji="1" lang="en-US" altLang="zh-CN" sz="1400" b="1" dirty="0" err="1"/>
              <a:t>sideA+sideB</a:t>
            </a:r>
            <a:r>
              <a:rPr kumimoji="1" lang="en-US" altLang="zh-CN" sz="1400" b="1" dirty="0"/>
              <a:t>&gt;</a:t>
            </a:r>
            <a:r>
              <a:rPr kumimoji="1" lang="en-US" altLang="zh-CN" sz="1400" b="1" dirty="0" err="1"/>
              <a:t>sideC</a:t>
            </a:r>
            <a:r>
              <a:rPr kumimoji="1" lang="en-US" altLang="zh-CN" sz="1400" b="1" dirty="0"/>
              <a:t>&amp;&amp;</a:t>
            </a:r>
            <a:r>
              <a:rPr kumimoji="1" lang="en-US" altLang="zh-CN" sz="1400" b="1" dirty="0" err="1"/>
              <a:t>sideA+sideC</a:t>
            </a:r>
            <a:r>
              <a:rPr kumimoji="1" lang="en-US" altLang="zh-CN" sz="1400" b="1" dirty="0"/>
              <a:t>&gt;</a:t>
            </a:r>
            <a:r>
              <a:rPr kumimoji="1" lang="en-US" altLang="zh-CN" sz="1400" b="1" dirty="0" err="1"/>
              <a:t>sideB</a:t>
            </a:r>
            <a:r>
              <a:rPr kumimoji="1" lang="en-US" altLang="zh-CN" sz="1400" b="1" dirty="0"/>
              <a:t>&amp;&amp;</a:t>
            </a:r>
            <a:r>
              <a:rPr kumimoji="1" lang="en-US" altLang="zh-CN" sz="1400" b="1" dirty="0" err="1"/>
              <a:t>sideB+sideC</a:t>
            </a:r>
            <a:r>
              <a:rPr kumimoji="1" lang="en-US" altLang="zh-CN" sz="1400" b="1" dirty="0"/>
              <a:t>&gt;</a:t>
            </a:r>
            <a:r>
              <a:rPr kumimoji="1" lang="en-US" altLang="zh-CN" sz="1400" b="1" dirty="0" err="1"/>
              <a:t>sideA</a:t>
            </a:r>
            <a:r>
              <a:rPr kumimoji="1" lang="en-US" altLang="zh-CN" sz="1400" b="1" dirty="0"/>
              <a:t>){</a:t>
            </a:r>
          </a:p>
          <a:p>
            <a:pPr>
              <a:lnSpc>
                <a:spcPct val="80000"/>
              </a:lnSpc>
              <a:buFont typeface="Wingdings" panose="05000000000000000000" pitchFamily="2" charset="2"/>
              <a:buNone/>
            </a:pPr>
            <a:r>
              <a:rPr kumimoji="1" lang="en-US" altLang="zh-CN" sz="1400" b="1" dirty="0"/>
              <a:t>                 triangle=new Triangle(</a:t>
            </a:r>
            <a:r>
              <a:rPr kumimoji="1" lang="en-US" altLang="zh-CN" sz="1400" b="1" dirty="0" err="1"/>
              <a:t>sideA,sideB,sideC</a:t>
            </a:r>
            <a:r>
              <a:rPr kumimoji="1" lang="en-US" altLang="zh-CN" sz="1400" b="1" dirty="0"/>
              <a:t>);</a:t>
            </a:r>
          </a:p>
          <a:p>
            <a:pPr>
              <a:lnSpc>
                <a:spcPct val="80000"/>
              </a:lnSpc>
              <a:buFont typeface="Wingdings" panose="05000000000000000000" pitchFamily="2" charset="2"/>
              <a:buNone/>
            </a:pPr>
            <a:r>
              <a:rPr kumimoji="1" lang="en-US" altLang="zh-CN" sz="1400" b="1" dirty="0"/>
              <a:t>                 double area=</a:t>
            </a:r>
            <a:r>
              <a:rPr kumimoji="1" lang="en-US" altLang="zh-CN" sz="1400" b="1" dirty="0" err="1"/>
              <a:t>triangle.getArea</a:t>
            </a:r>
            <a:r>
              <a:rPr kumimoji="1" lang="en-US" altLang="zh-CN" sz="1400" b="1" dirty="0"/>
              <a:t>();</a:t>
            </a:r>
          </a:p>
          <a:p>
            <a:pPr>
              <a:lnSpc>
                <a:spcPct val="80000"/>
              </a:lnSpc>
              <a:buFont typeface="Wingdings" panose="05000000000000000000" pitchFamily="2" charset="2"/>
              <a:buNone/>
            </a:pPr>
            <a:r>
              <a:rPr kumimoji="1" lang="en-US" altLang="zh-CN" sz="1400" b="1" dirty="0"/>
              <a:t>                 return area;</a:t>
            </a:r>
          </a:p>
          <a:p>
            <a:pPr>
              <a:lnSpc>
                <a:spcPct val="80000"/>
              </a:lnSpc>
              <a:buFont typeface="Wingdings" panose="05000000000000000000" pitchFamily="2" charset="2"/>
              <a:buNone/>
            </a:pPr>
            <a:r>
              <a:rPr kumimoji="1" lang="en-US" altLang="zh-CN" sz="1400" b="1" dirty="0"/>
              <a:t>            }</a:t>
            </a:r>
          </a:p>
          <a:p>
            <a:pPr>
              <a:lnSpc>
                <a:spcPct val="80000"/>
              </a:lnSpc>
              <a:buFont typeface="Wingdings" panose="05000000000000000000" pitchFamily="2" charset="2"/>
              <a:buNone/>
            </a:pPr>
            <a:r>
              <a:rPr kumimoji="1" lang="en-US" altLang="zh-CN" sz="1400" b="1" dirty="0"/>
              <a:t>            else</a:t>
            </a:r>
          </a:p>
          <a:p>
            <a:pPr>
              <a:lnSpc>
                <a:spcPct val="80000"/>
              </a:lnSpc>
              <a:buFont typeface="Wingdings" panose="05000000000000000000" pitchFamily="2" charset="2"/>
              <a:buNone/>
            </a:pPr>
            <a:r>
              <a:rPr kumimoji="1" lang="en-US" altLang="zh-CN" sz="1400" b="1" dirty="0"/>
              <a:t>                return -1;</a:t>
            </a:r>
          </a:p>
          <a:p>
            <a:pPr>
              <a:lnSpc>
                <a:spcPct val="80000"/>
              </a:lnSpc>
              <a:buFont typeface="Wingdings" panose="05000000000000000000" pitchFamily="2" charset="2"/>
              <a:buNone/>
            </a:pPr>
            <a:r>
              <a:rPr kumimoji="1" lang="en-US" altLang="zh-CN" sz="1400" b="1" dirty="0"/>
              <a:t>    }</a:t>
            </a:r>
          </a:p>
          <a:p>
            <a:pPr>
              <a:lnSpc>
                <a:spcPct val="80000"/>
              </a:lnSpc>
              <a:buFont typeface="Wingdings" panose="05000000000000000000" pitchFamily="2" charset="2"/>
              <a:buNone/>
            </a:pPr>
            <a:r>
              <a:rPr kumimoji="1" lang="en-US" altLang="zh-CN" sz="1400" b="1" dirty="0"/>
              <a:t>} </a:t>
            </a:r>
            <a:endParaRPr lang="en-US" altLang="zh-CN" sz="1400" dirty="0"/>
          </a:p>
        </p:txBody>
      </p:sp>
    </p:spTree>
    <p:extLst>
      <p:ext uri="{BB962C8B-B14F-4D97-AF65-F5344CB8AC3E}">
        <p14:creationId xmlns:p14="http://schemas.microsoft.com/office/powerpoint/2010/main" val="374973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代理模式示例</a:t>
            </a:r>
          </a:p>
        </p:txBody>
      </p:sp>
      <p:sp>
        <p:nvSpPr>
          <p:cNvPr id="16387" name="Rectangle 3"/>
          <p:cNvSpPr>
            <a:spLocks noGrp="1" noChangeArrowheads="1"/>
          </p:cNvSpPr>
          <p:nvPr>
            <p:ph type="body" idx="1"/>
          </p:nvPr>
        </p:nvSpPr>
        <p:spPr>
          <a:xfrm>
            <a:off x="1097280" y="1854047"/>
            <a:ext cx="10058400" cy="4023360"/>
          </a:xfrm>
        </p:spPr>
        <p:txBody>
          <a:bodyPr numCol="2">
            <a:normAutofit/>
          </a:bodyPr>
          <a:lstStyle/>
          <a:p>
            <a:pPr>
              <a:lnSpc>
                <a:spcPct val="80000"/>
              </a:lnSpc>
              <a:buFont typeface="Wingdings" panose="05000000000000000000" pitchFamily="2" charset="2"/>
              <a:buNone/>
            </a:pPr>
            <a:r>
              <a:rPr kumimoji="1" lang="en-US" altLang="zh-CN" sz="1600" b="1" dirty="0"/>
              <a:t>4</a:t>
            </a:r>
            <a:r>
              <a:rPr kumimoji="1" lang="zh-CN" altLang="en-US" sz="1600" b="1" dirty="0"/>
              <a:t>．应用 </a:t>
            </a:r>
            <a:r>
              <a:rPr kumimoji="1" lang="en-US" altLang="zh-CN" sz="1600" b="1" dirty="0">
                <a:solidFill>
                  <a:srgbClr val="FF0000"/>
                </a:solidFill>
              </a:rPr>
              <a:t>Application.java</a:t>
            </a:r>
          </a:p>
          <a:p>
            <a:pPr>
              <a:lnSpc>
                <a:spcPct val="80000"/>
              </a:lnSpc>
              <a:buFont typeface="Wingdings" panose="05000000000000000000" pitchFamily="2" charset="2"/>
              <a:buNone/>
            </a:pPr>
            <a:r>
              <a:rPr kumimoji="1" lang="en-US" altLang="zh-CN" sz="1600" b="1" dirty="0"/>
              <a:t> import </a:t>
            </a:r>
            <a:r>
              <a:rPr kumimoji="1" lang="en-US" altLang="zh-CN" sz="1600" b="1" dirty="0" err="1"/>
              <a:t>java.util.Scanner</a:t>
            </a:r>
            <a:r>
              <a:rPr kumimoji="1" lang="en-US" altLang="zh-CN" sz="1600" b="1" dirty="0"/>
              <a:t>;</a:t>
            </a:r>
          </a:p>
          <a:p>
            <a:pPr>
              <a:lnSpc>
                <a:spcPct val="80000"/>
              </a:lnSpc>
              <a:buFont typeface="Wingdings" panose="05000000000000000000" pitchFamily="2" charset="2"/>
              <a:buNone/>
            </a:pPr>
            <a:r>
              <a:rPr kumimoji="1" lang="en-US" altLang="zh-CN" sz="1600" b="1" dirty="0"/>
              <a:t>public class Application{</a:t>
            </a:r>
          </a:p>
          <a:p>
            <a:pPr>
              <a:lnSpc>
                <a:spcPct val="80000"/>
              </a:lnSpc>
              <a:buFont typeface="Wingdings" panose="05000000000000000000" pitchFamily="2" charset="2"/>
              <a:buNone/>
            </a:pPr>
            <a:r>
              <a:rPr kumimoji="1" lang="en-US" altLang="zh-CN" sz="1600" b="1" dirty="0"/>
              <a:t>     public static void main(String </a:t>
            </a:r>
            <a:r>
              <a:rPr kumimoji="1" lang="en-US" altLang="zh-CN" sz="1600" b="1" dirty="0" err="1"/>
              <a:t>args</a:t>
            </a:r>
            <a:r>
              <a:rPr kumimoji="1" lang="en-US" altLang="zh-CN" sz="1600" b="1" dirty="0"/>
              <a:t>[]) {</a:t>
            </a:r>
          </a:p>
          <a:p>
            <a:pPr>
              <a:lnSpc>
                <a:spcPct val="80000"/>
              </a:lnSpc>
              <a:buFont typeface="Wingdings" panose="05000000000000000000" pitchFamily="2" charset="2"/>
              <a:buNone/>
            </a:pPr>
            <a:r>
              <a:rPr kumimoji="1" lang="en-US" altLang="zh-CN" sz="1600" b="1" dirty="0"/>
              <a:t>            Scanner reader=new Scanner(System.in);</a:t>
            </a:r>
          </a:p>
          <a:p>
            <a:pPr>
              <a:lnSpc>
                <a:spcPct val="80000"/>
              </a:lnSpc>
              <a:buFont typeface="Wingdings" panose="05000000000000000000" pitchFamily="2" charset="2"/>
              <a:buNone/>
            </a:pPr>
            <a:r>
              <a:rPr kumimoji="1" lang="en-US" altLang="zh-CN" sz="1600" b="1" dirty="0"/>
              <a:t>            </a:t>
            </a:r>
            <a:r>
              <a:rPr kumimoji="1" lang="en-US" altLang="zh-CN" sz="1600" b="1" dirty="0" err="1"/>
              <a:t>System.out.println</a:t>
            </a:r>
            <a:r>
              <a:rPr kumimoji="1" lang="en-US" altLang="zh-CN" sz="1600" b="1" dirty="0"/>
              <a:t>("</a:t>
            </a:r>
            <a:r>
              <a:rPr kumimoji="1" lang="zh-CN" altLang="en-US" sz="1600" b="1" dirty="0"/>
              <a:t>请输入三个数，每输入一个数回车确认</a:t>
            </a:r>
            <a:r>
              <a:rPr kumimoji="1" lang="en-US" altLang="zh-CN" sz="1600" b="1" dirty="0"/>
              <a:t>");</a:t>
            </a:r>
          </a:p>
          <a:p>
            <a:pPr>
              <a:lnSpc>
                <a:spcPct val="80000"/>
              </a:lnSpc>
              <a:buFont typeface="Wingdings" panose="05000000000000000000" pitchFamily="2" charset="2"/>
              <a:buNone/>
            </a:pPr>
            <a:r>
              <a:rPr kumimoji="1" lang="en-US" altLang="zh-CN" sz="1600" b="1" dirty="0"/>
              <a:t>            double a=-1,b=-1,c=-1;</a:t>
            </a:r>
          </a:p>
          <a:p>
            <a:pPr>
              <a:lnSpc>
                <a:spcPct val="80000"/>
              </a:lnSpc>
              <a:buFont typeface="Wingdings" panose="05000000000000000000" pitchFamily="2" charset="2"/>
              <a:buNone/>
            </a:pPr>
            <a:r>
              <a:rPr kumimoji="1" lang="en-US" altLang="zh-CN" sz="1600" b="1" dirty="0"/>
              <a:t>            a=</a:t>
            </a:r>
            <a:r>
              <a:rPr kumimoji="1" lang="en-US" altLang="zh-CN" sz="1600" b="1" dirty="0" err="1"/>
              <a:t>reader.nextDouble</a:t>
            </a:r>
            <a:r>
              <a:rPr kumimoji="1" lang="en-US" altLang="zh-CN" sz="1600" b="1" dirty="0"/>
              <a:t>();</a:t>
            </a:r>
          </a:p>
          <a:p>
            <a:pPr>
              <a:lnSpc>
                <a:spcPct val="80000"/>
              </a:lnSpc>
              <a:buFont typeface="Wingdings" panose="05000000000000000000" pitchFamily="2" charset="2"/>
              <a:buNone/>
            </a:pPr>
            <a:r>
              <a:rPr kumimoji="1" lang="en-US" altLang="zh-CN" sz="1600" b="1" dirty="0"/>
              <a:t>            b=</a:t>
            </a:r>
            <a:r>
              <a:rPr kumimoji="1" lang="en-US" altLang="zh-CN" sz="1600" b="1" dirty="0" err="1"/>
              <a:t>reader.nextDouble</a:t>
            </a:r>
            <a:r>
              <a:rPr kumimoji="1" lang="en-US" altLang="zh-CN" sz="1600" b="1" dirty="0"/>
              <a:t>();</a:t>
            </a:r>
          </a:p>
          <a:p>
            <a:pPr>
              <a:lnSpc>
                <a:spcPct val="80000"/>
              </a:lnSpc>
              <a:buFont typeface="Wingdings" panose="05000000000000000000" pitchFamily="2" charset="2"/>
              <a:buNone/>
            </a:pPr>
            <a:r>
              <a:rPr kumimoji="1" lang="en-US" altLang="zh-CN" sz="1600" b="1" dirty="0"/>
              <a:t>            c=</a:t>
            </a:r>
            <a:r>
              <a:rPr kumimoji="1" lang="en-US" altLang="zh-CN" sz="1600" b="1" dirty="0" err="1"/>
              <a:t>reader.nextDouble</a:t>
            </a:r>
            <a:r>
              <a:rPr kumimoji="1" lang="en-US" altLang="zh-CN" sz="1600" b="1" dirty="0"/>
              <a:t>();</a:t>
            </a:r>
          </a:p>
          <a:p>
            <a:pPr>
              <a:lnSpc>
                <a:spcPct val="80000"/>
              </a:lnSpc>
              <a:buFont typeface="Wingdings" panose="05000000000000000000" pitchFamily="2" charset="2"/>
              <a:buNone/>
            </a:pPr>
            <a:r>
              <a:rPr kumimoji="1" lang="en-US" altLang="zh-CN" sz="1600" b="1" dirty="0"/>
              <a:t>            </a:t>
            </a:r>
            <a:r>
              <a:rPr kumimoji="1" lang="en-US" altLang="zh-CN" sz="1600" b="1" dirty="0" err="1"/>
              <a:t>TriangleProxy</a:t>
            </a:r>
            <a:r>
              <a:rPr kumimoji="1" lang="en-US" altLang="zh-CN" sz="1600" b="1" dirty="0"/>
              <a:t> proxy=new </a:t>
            </a:r>
            <a:r>
              <a:rPr kumimoji="1" lang="en-US" altLang="zh-CN" sz="1600" b="1" dirty="0" err="1"/>
              <a:t>TriangleProxy</a:t>
            </a:r>
            <a:r>
              <a:rPr kumimoji="1" lang="en-US" altLang="zh-CN" sz="1600" b="1" dirty="0"/>
              <a:t>();</a:t>
            </a:r>
          </a:p>
          <a:p>
            <a:pPr>
              <a:lnSpc>
                <a:spcPct val="80000"/>
              </a:lnSpc>
              <a:buFont typeface="Wingdings" panose="05000000000000000000" pitchFamily="2" charset="2"/>
              <a:buNone/>
            </a:pPr>
            <a:r>
              <a:rPr kumimoji="1" lang="en-US" altLang="zh-CN" sz="1600" b="1" dirty="0"/>
              <a:t>            </a:t>
            </a:r>
            <a:r>
              <a:rPr kumimoji="1" lang="en-US" altLang="zh-CN" sz="1600" b="1" dirty="0" err="1"/>
              <a:t>proxy.setABC</a:t>
            </a:r>
            <a:r>
              <a:rPr kumimoji="1" lang="en-US" altLang="zh-CN" sz="1600" b="1" dirty="0"/>
              <a:t>(</a:t>
            </a:r>
            <a:r>
              <a:rPr kumimoji="1" lang="en-US" altLang="zh-CN" sz="1600" b="1" dirty="0" err="1"/>
              <a:t>a,b,c</a:t>
            </a:r>
            <a:r>
              <a:rPr kumimoji="1" lang="en-US" altLang="zh-CN" sz="1600" b="1" dirty="0"/>
              <a:t>);</a:t>
            </a:r>
          </a:p>
          <a:p>
            <a:pPr>
              <a:lnSpc>
                <a:spcPct val="80000"/>
              </a:lnSpc>
              <a:buFont typeface="Wingdings" panose="05000000000000000000" pitchFamily="2" charset="2"/>
              <a:buNone/>
            </a:pPr>
            <a:r>
              <a:rPr kumimoji="1" lang="en-US" altLang="zh-CN" sz="1600" b="1" dirty="0"/>
              <a:t>            double area=</a:t>
            </a:r>
            <a:r>
              <a:rPr kumimoji="1" lang="en-US" altLang="zh-CN" sz="1600" b="1" dirty="0" err="1"/>
              <a:t>proxy.getArea</a:t>
            </a:r>
            <a:r>
              <a:rPr kumimoji="1" lang="en-US" altLang="zh-CN" sz="1600" b="1" dirty="0"/>
              <a:t>();</a:t>
            </a:r>
          </a:p>
          <a:p>
            <a:pPr>
              <a:lnSpc>
                <a:spcPct val="80000"/>
              </a:lnSpc>
              <a:buFont typeface="Wingdings" panose="05000000000000000000" pitchFamily="2" charset="2"/>
              <a:buNone/>
            </a:pPr>
            <a:r>
              <a:rPr kumimoji="1" lang="en-US" altLang="zh-CN" sz="1600" b="1" dirty="0"/>
              <a:t>            </a:t>
            </a:r>
            <a:r>
              <a:rPr kumimoji="1" lang="en-US" altLang="zh-CN" sz="1600" b="1" dirty="0" err="1"/>
              <a:t>System.out.println</a:t>
            </a:r>
            <a:r>
              <a:rPr kumimoji="1" lang="en-US" altLang="zh-CN" sz="1600" b="1" dirty="0"/>
              <a:t>("</a:t>
            </a:r>
            <a:r>
              <a:rPr kumimoji="1" lang="zh-CN" altLang="en-US" sz="1600" b="1" dirty="0"/>
              <a:t>面积是：</a:t>
            </a:r>
            <a:r>
              <a:rPr kumimoji="1" lang="en-US" altLang="zh-CN" sz="1600" b="1" dirty="0"/>
              <a:t>"+area);</a:t>
            </a:r>
          </a:p>
          <a:p>
            <a:pPr>
              <a:lnSpc>
                <a:spcPct val="80000"/>
              </a:lnSpc>
              <a:buFont typeface="Wingdings" panose="05000000000000000000" pitchFamily="2" charset="2"/>
              <a:buNone/>
            </a:pPr>
            <a:r>
              <a:rPr kumimoji="1" lang="en-US" altLang="zh-CN" sz="1600" b="1" dirty="0"/>
              <a:t>     }</a:t>
            </a:r>
          </a:p>
          <a:p>
            <a:pPr>
              <a:lnSpc>
                <a:spcPct val="80000"/>
              </a:lnSpc>
              <a:buFont typeface="Wingdings" panose="05000000000000000000" pitchFamily="2" charset="2"/>
              <a:buNone/>
            </a:pPr>
            <a:r>
              <a:rPr kumimoji="1" lang="en-US" altLang="zh-CN" sz="1600" b="1" dirty="0"/>
              <a:t>} </a:t>
            </a:r>
            <a:endParaRPr lang="en-US" altLang="zh-CN" sz="1600" dirty="0"/>
          </a:p>
        </p:txBody>
      </p:sp>
    </p:spTree>
    <p:extLst>
      <p:ext uri="{BB962C8B-B14F-4D97-AF65-F5344CB8AC3E}">
        <p14:creationId xmlns:p14="http://schemas.microsoft.com/office/powerpoint/2010/main" val="7502245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代理模式的分类</a:t>
            </a:r>
          </a:p>
        </p:txBody>
      </p:sp>
      <p:sp>
        <p:nvSpPr>
          <p:cNvPr id="17411" name="Rectangle 3"/>
          <p:cNvSpPr>
            <a:spLocks noGrp="1" noChangeArrowheads="1"/>
          </p:cNvSpPr>
          <p:nvPr>
            <p:ph type="body" idx="1"/>
          </p:nvPr>
        </p:nvSpPr>
        <p:spPr/>
        <p:txBody>
          <a:bodyPr/>
          <a:lstStyle/>
          <a:p>
            <a:pPr>
              <a:lnSpc>
                <a:spcPct val="80000"/>
              </a:lnSpc>
            </a:pPr>
            <a:r>
              <a:rPr lang="zh-CN" altLang="en-US" sz="1800" b="1">
                <a:latin typeface="仿宋" panose="02010609060101010101" pitchFamily="49" charset="-122"/>
                <a:ea typeface="仿宋" panose="02010609060101010101" pitchFamily="49" charset="-122"/>
                <a:cs typeface="Arial Unicode MS" pitchFamily="34" charset="-122"/>
              </a:rPr>
              <a:t>远程（</a:t>
            </a:r>
            <a:r>
              <a:rPr lang="en-US" altLang="zh-CN" sz="1800" b="1">
                <a:latin typeface="仿宋" panose="02010609060101010101" pitchFamily="49" charset="-122"/>
                <a:ea typeface="仿宋" panose="02010609060101010101" pitchFamily="49" charset="-122"/>
                <a:cs typeface="Arial Unicode MS" pitchFamily="34" charset="-122"/>
              </a:rPr>
              <a:t>Remote</a:t>
            </a:r>
            <a:r>
              <a:rPr lang="zh-CN" altLang="en-US" sz="1800" b="1">
                <a:latin typeface="仿宋" panose="02010609060101010101" pitchFamily="49" charset="-122"/>
                <a:ea typeface="仿宋" panose="02010609060101010101" pitchFamily="49" charset="-122"/>
                <a:cs typeface="Arial Unicode MS" pitchFamily="34" charset="-122"/>
              </a:rPr>
              <a:t>）代理：</a:t>
            </a:r>
            <a:r>
              <a:rPr lang="zh-CN" altLang="en-US" sz="1800">
                <a:latin typeface="仿宋" panose="02010609060101010101" pitchFamily="49" charset="-122"/>
                <a:ea typeface="仿宋" panose="02010609060101010101" pitchFamily="49" charset="-122"/>
                <a:cs typeface="Arial Unicode MS" pitchFamily="34" charset="-122"/>
              </a:rPr>
              <a:t>也就是为一个对象在不同的地址空间提供局部代表。这样可以隐藏一个对象存在于不同地址空间的事实。</a:t>
            </a:r>
          </a:p>
          <a:p>
            <a:pPr>
              <a:lnSpc>
                <a:spcPct val="80000"/>
              </a:lnSpc>
            </a:pPr>
            <a:r>
              <a:rPr lang="zh-CN" altLang="en-US" sz="1800" b="1">
                <a:latin typeface="仿宋" panose="02010609060101010101" pitchFamily="49" charset="-122"/>
                <a:ea typeface="仿宋" panose="02010609060101010101" pitchFamily="49" charset="-122"/>
                <a:cs typeface="Arial Unicode MS" pitchFamily="34" charset="-122"/>
              </a:rPr>
              <a:t>虚拟（</a:t>
            </a:r>
            <a:r>
              <a:rPr lang="en-US" altLang="zh-CN" sz="1800" b="1">
                <a:latin typeface="仿宋" panose="02010609060101010101" pitchFamily="49" charset="-122"/>
                <a:ea typeface="仿宋" panose="02010609060101010101" pitchFamily="49" charset="-122"/>
                <a:cs typeface="Arial Unicode MS" pitchFamily="34" charset="-122"/>
              </a:rPr>
              <a:t>Virtual</a:t>
            </a:r>
            <a:r>
              <a:rPr lang="zh-CN" altLang="en-US" sz="1800" b="1">
                <a:latin typeface="仿宋" panose="02010609060101010101" pitchFamily="49" charset="-122"/>
                <a:ea typeface="仿宋" panose="02010609060101010101" pitchFamily="49" charset="-122"/>
                <a:cs typeface="Arial Unicode MS" pitchFamily="34" charset="-122"/>
              </a:rPr>
              <a:t>）代理：</a:t>
            </a:r>
            <a:r>
              <a:rPr lang="zh-CN" altLang="en-US" sz="1800">
                <a:latin typeface="仿宋" panose="02010609060101010101" pitchFamily="49" charset="-122"/>
                <a:ea typeface="仿宋" panose="02010609060101010101" pitchFamily="49" charset="-122"/>
                <a:cs typeface="Arial Unicode MS" pitchFamily="34" charset="-122"/>
              </a:rPr>
              <a:t>根据需要将一个资源消耗很大或者比较复杂的对象延迟的真正需要时才创建。</a:t>
            </a:r>
            <a:br>
              <a:rPr lang="zh-CN" altLang="en-US" sz="1800">
                <a:latin typeface="仿宋" panose="02010609060101010101" pitchFamily="49" charset="-122"/>
                <a:ea typeface="仿宋" panose="02010609060101010101" pitchFamily="49" charset="-122"/>
                <a:cs typeface="Arial Unicode MS" pitchFamily="34" charset="-122"/>
              </a:rPr>
            </a:br>
            <a:r>
              <a:rPr lang="zh-CN" altLang="en-US" sz="1800">
                <a:latin typeface="仿宋" panose="02010609060101010101" pitchFamily="49" charset="-122"/>
                <a:ea typeface="仿宋" panose="02010609060101010101" pitchFamily="49" charset="-122"/>
                <a:cs typeface="Arial Unicode MS" pitchFamily="34" charset="-122"/>
              </a:rPr>
              <a:t>比如说你打开一个很大的</a:t>
            </a:r>
            <a:r>
              <a:rPr lang="en-US" altLang="zh-CN" sz="1800">
                <a:latin typeface="仿宋" panose="02010609060101010101" pitchFamily="49" charset="-122"/>
                <a:ea typeface="仿宋" panose="02010609060101010101" pitchFamily="49" charset="-122"/>
                <a:cs typeface="Arial Unicode MS" pitchFamily="34" charset="-122"/>
              </a:rPr>
              <a:t>HTML</a:t>
            </a:r>
            <a:r>
              <a:rPr lang="zh-CN" altLang="en-US" sz="1800">
                <a:latin typeface="仿宋" panose="02010609060101010101" pitchFamily="49" charset="-122"/>
                <a:ea typeface="仿宋" panose="02010609060101010101" pitchFamily="49" charset="-122"/>
                <a:cs typeface="Arial Unicode MS" pitchFamily="34" charset="-122"/>
              </a:rPr>
              <a:t>网页时，里面可能有很多的文字和图片，但你还是可以很快的打开它，此时你所看到的是所有的文字，但图片却是一张张的下载后才能看到。那些未打开的图片框，就是通过虚拟代理来代替了真实的图片，此时代理存储了真实图片的路径和尺寸。</a:t>
            </a:r>
          </a:p>
          <a:p>
            <a:pPr>
              <a:lnSpc>
                <a:spcPct val="80000"/>
              </a:lnSpc>
            </a:pPr>
            <a:r>
              <a:rPr lang="zh-CN" altLang="en-US" sz="1800" b="1">
                <a:latin typeface="仿宋" panose="02010609060101010101" pitchFamily="49" charset="-122"/>
                <a:ea typeface="仿宋" panose="02010609060101010101" pitchFamily="49" charset="-122"/>
                <a:cs typeface="Arial Unicode MS" pitchFamily="34" charset="-122"/>
              </a:rPr>
              <a:t>保护（</a:t>
            </a:r>
            <a:r>
              <a:rPr lang="en-US" altLang="zh-CN" sz="1800" b="1">
                <a:latin typeface="仿宋" panose="02010609060101010101" pitchFamily="49" charset="-122"/>
                <a:ea typeface="仿宋" panose="02010609060101010101" pitchFamily="49" charset="-122"/>
                <a:cs typeface="Arial Unicode MS" pitchFamily="34" charset="-122"/>
              </a:rPr>
              <a:t>Protect or Access</a:t>
            </a:r>
            <a:r>
              <a:rPr lang="zh-CN" altLang="en-US" sz="1800" b="1">
                <a:latin typeface="仿宋" panose="02010609060101010101" pitchFamily="49" charset="-122"/>
                <a:ea typeface="仿宋" panose="02010609060101010101" pitchFamily="49" charset="-122"/>
                <a:cs typeface="Arial Unicode MS" pitchFamily="34" charset="-122"/>
              </a:rPr>
              <a:t>）代理：</a:t>
            </a:r>
            <a:r>
              <a:rPr lang="zh-CN" altLang="en-US" sz="1800">
                <a:latin typeface="仿宋" panose="02010609060101010101" pitchFamily="49" charset="-122"/>
                <a:ea typeface="仿宋" panose="02010609060101010101" pitchFamily="49" charset="-122"/>
                <a:cs typeface="Arial Unicode MS" pitchFamily="34" charset="-122"/>
              </a:rPr>
              <a:t>控制对一个对象的访问权限。一般用于对象有 不同权限的时候。</a:t>
            </a:r>
          </a:p>
          <a:p>
            <a:pPr>
              <a:lnSpc>
                <a:spcPct val="80000"/>
              </a:lnSpc>
            </a:pPr>
            <a:r>
              <a:rPr lang="zh-CN" altLang="en-US" sz="1800" b="1">
                <a:latin typeface="仿宋" panose="02010609060101010101" pitchFamily="49" charset="-122"/>
                <a:ea typeface="仿宋" panose="02010609060101010101" pitchFamily="49" charset="-122"/>
                <a:cs typeface="Arial Unicode MS" pitchFamily="34" charset="-122"/>
              </a:rPr>
              <a:t>智能引用（</a:t>
            </a:r>
            <a:r>
              <a:rPr lang="en-US" altLang="zh-CN" sz="1800" b="1">
                <a:latin typeface="仿宋" panose="02010609060101010101" pitchFamily="49" charset="-122"/>
                <a:ea typeface="仿宋" panose="02010609060101010101" pitchFamily="49" charset="-122"/>
                <a:cs typeface="Arial Unicode MS" pitchFamily="34" charset="-122"/>
              </a:rPr>
              <a:t>Smart Reference</a:t>
            </a:r>
            <a:r>
              <a:rPr lang="zh-CN" altLang="en-US" sz="1800" b="1">
                <a:latin typeface="仿宋" panose="02010609060101010101" pitchFamily="49" charset="-122"/>
                <a:ea typeface="仿宋" panose="02010609060101010101" pitchFamily="49" charset="-122"/>
                <a:cs typeface="Arial Unicode MS" pitchFamily="34" charset="-122"/>
              </a:rPr>
              <a:t>）代理：</a:t>
            </a:r>
            <a:r>
              <a:rPr lang="zh-CN" altLang="en-US" sz="1800">
                <a:latin typeface="仿宋" panose="02010609060101010101" pitchFamily="49" charset="-122"/>
                <a:ea typeface="仿宋" panose="02010609060101010101" pitchFamily="49" charset="-122"/>
                <a:cs typeface="Arial Unicode MS" pitchFamily="34" charset="-122"/>
              </a:rPr>
              <a:t>当调用真实对象时，代理出来另外一些事，提供比对目标对象额外的服务。</a:t>
            </a:r>
            <a:br>
              <a:rPr lang="zh-CN" altLang="en-US" sz="1800">
                <a:latin typeface="仿宋" panose="02010609060101010101" pitchFamily="49" charset="-122"/>
                <a:ea typeface="仿宋" panose="02010609060101010101" pitchFamily="49" charset="-122"/>
                <a:cs typeface="Arial Unicode MS" pitchFamily="34" charset="-122"/>
              </a:rPr>
            </a:br>
            <a:r>
              <a:rPr lang="zh-CN" altLang="en-US" sz="1800">
                <a:latin typeface="仿宋" panose="02010609060101010101" pitchFamily="49" charset="-122"/>
                <a:ea typeface="仿宋" panose="02010609060101010101" pitchFamily="49" charset="-122"/>
                <a:cs typeface="Arial Unicode MS" pitchFamily="34" charset="-122"/>
              </a:rPr>
              <a:t>如：计算真实对象的引用次数，这样当该对象没有引用时，可以自动释放它；或当第一次引用一个持久对象时，将它装入内存；或在访问一个实际对象前，检查是否已经锁定它，以确保其它对象不能改变它。它们都是通过代理在访问一个对象时附加一些内务处理。</a:t>
            </a:r>
          </a:p>
        </p:txBody>
      </p:sp>
    </p:spTree>
    <p:extLst>
      <p:ext uri="{BB962C8B-B14F-4D97-AF65-F5344CB8AC3E}">
        <p14:creationId xmlns:p14="http://schemas.microsoft.com/office/powerpoint/2010/main" val="79418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设计模式基础</a:t>
            </a:r>
            <a:r>
              <a:rPr lang="en-US" altLang="zh-CN"/>
              <a:t>--UML</a:t>
            </a:r>
            <a:endParaRPr lang="zh-CN" altLang="en-US"/>
          </a:p>
        </p:txBody>
      </p:sp>
      <p:sp>
        <p:nvSpPr>
          <p:cNvPr id="47107" name="Rectangle 3"/>
          <p:cNvSpPr>
            <a:spLocks noGrp="1" noChangeArrowheads="1"/>
          </p:cNvSpPr>
          <p:nvPr>
            <p:ph type="body" idx="1"/>
          </p:nvPr>
        </p:nvSpPr>
        <p:spPr/>
        <p:txBody>
          <a:bodyPr/>
          <a:lstStyle/>
          <a:p>
            <a:endParaRPr lang="zh-CN" altLang="en-US"/>
          </a:p>
        </p:txBody>
      </p:sp>
      <p:pic>
        <p:nvPicPr>
          <p:cNvPr id="47108" name="Picture 4" descr="kjk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1"/>
            <a:ext cx="7848600" cy="307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23384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solidFill>
                  <a:srgbClr val="003EBB"/>
                </a:solidFill>
              </a:rPr>
              <a:t>远程代理例子</a:t>
            </a:r>
          </a:p>
        </p:txBody>
      </p:sp>
      <p:pic>
        <p:nvPicPr>
          <p:cNvPr id="204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52600"/>
            <a:ext cx="8077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Grp="1" noChangeArrowheads="1"/>
          </p:cNvSpPr>
          <p:nvPr>
            <p:ph type="body" idx="1"/>
          </p:nvPr>
        </p:nvSpPr>
        <p:spPr>
          <a:xfrm>
            <a:off x="2438400" y="4343400"/>
            <a:ext cx="7772400" cy="2325688"/>
          </a:xfrm>
        </p:spPr>
        <p:txBody>
          <a:bodyPr/>
          <a:lstStyle/>
          <a:p>
            <a:pPr>
              <a:lnSpc>
                <a:spcPct val="80000"/>
              </a:lnSpc>
            </a:pPr>
            <a:r>
              <a:rPr lang="zh-CN" altLang="en-US"/>
              <a:t>为一个对象在不同的地址空间提供局部代表。这样可以隐藏一个对象存在于不同地址空间的事实。</a:t>
            </a:r>
          </a:p>
          <a:p>
            <a:pPr>
              <a:lnSpc>
                <a:spcPct val="80000"/>
              </a:lnSpc>
            </a:pPr>
            <a:r>
              <a:rPr lang="zh-CN" altLang="en-US"/>
              <a:t> </a:t>
            </a:r>
            <a:r>
              <a:rPr lang="en-US" altLang="zh-CN"/>
              <a:t>RMI(remote method invocation)</a:t>
            </a:r>
            <a:r>
              <a:rPr lang="zh-CN" altLang="en-US"/>
              <a:t>是一种分布式技术，使用</a:t>
            </a:r>
            <a:r>
              <a:rPr lang="en-US" altLang="zh-CN"/>
              <a:t>RMI</a:t>
            </a:r>
            <a:r>
              <a:rPr lang="zh-CN" altLang="en-US"/>
              <a:t>可以让一个虚拟机上的应用程序请求调用位于网络上另一个</a:t>
            </a:r>
            <a:r>
              <a:rPr lang="en-US" altLang="zh-CN"/>
              <a:t>JVM</a:t>
            </a:r>
            <a:r>
              <a:rPr lang="zh-CN" altLang="en-US"/>
              <a:t>上的对象方法。</a:t>
            </a:r>
            <a:r>
              <a:rPr lang="en-US" altLang="zh-CN"/>
              <a:t>RMI</a:t>
            </a:r>
            <a:r>
              <a:rPr lang="zh-CN" altLang="en-US"/>
              <a:t>不希望客户应用程序直接与远程对象打交道，代替地让应用程序和远程对象的代理打交道。</a:t>
            </a:r>
            <a:r>
              <a:rPr lang="en-US" altLang="zh-CN"/>
              <a:t>RMI</a:t>
            </a:r>
            <a:r>
              <a:rPr lang="zh-CN" altLang="en-US"/>
              <a:t>会生成一个存根：一种特殊的字节码，并让这个存根产生的对象作为远程对象的代理，即远程代理。</a:t>
            </a:r>
          </a:p>
        </p:txBody>
      </p:sp>
    </p:spTree>
    <p:extLst>
      <p:ext uri="{BB962C8B-B14F-4D97-AF65-F5344CB8AC3E}">
        <p14:creationId xmlns:p14="http://schemas.microsoft.com/office/powerpoint/2010/main" val="29505502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solidFill>
                  <a:srgbClr val="003EBB"/>
                </a:solidFill>
              </a:rPr>
              <a:t>虚代理例子</a:t>
            </a:r>
          </a:p>
        </p:txBody>
      </p:sp>
      <p:sp>
        <p:nvSpPr>
          <p:cNvPr id="23555" name="Rectangle 3"/>
          <p:cNvSpPr>
            <a:spLocks noGrp="1" noChangeArrowheads="1"/>
          </p:cNvSpPr>
          <p:nvPr>
            <p:ph type="body" idx="1"/>
          </p:nvPr>
        </p:nvSpPr>
        <p:spPr>
          <a:xfrm>
            <a:off x="2706688" y="2017714"/>
            <a:ext cx="7772400" cy="1487487"/>
          </a:xfrm>
        </p:spPr>
        <p:txBody>
          <a:bodyPr/>
          <a:lstStyle/>
          <a:p>
            <a:pPr eaLnBrk="0" hangingPunct="0">
              <a:lnSpc>
                <a:spcPct val="80000"/>
              </a:lnSpc>
            </a:pPr>
            <a:r>
              <a:rPr lang="zh-CN" altLang="en-US"/>
              <a:t>在文档中嵌入图形对象的文档编辑器，有些图形对象的创建开销很大。但是打开文档必须很迅速，因此我们在打开文档时避免一次性创建所有开销很大的对象。意味着应该根据需要进行创建，我们使用一个图像代理，替代那个真的图像，能够实现这个需求。</a:t>
            </a:r>
          </a:p>
          <a:p>
            <a:pPr>
              <a:lnSpc>
                <a:spcPct val="80000"/>
              </a:lnSpc>
            </a:pPr>
            <a:endParaRPr lang="en-US" altLang="zh-CN"/>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90876"/>
            <a:ext cx="70866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63690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保护代理例子</a:t>
            </a:r>
          </a:p>
        </p:txBody>
      </p:sp>
      <p:sp>
        <p:nvSpPr>
          <p:cNvPr id="24579" name="Rectangle 3"/>
          <p:cNvSpPr>
            <a:spLocks noGrp="1" noChangeArrowheads="1"/>
          </p:cNvSpPr>
          <p:nvPr>
            <p:ph type="body" idx="1"/>
          </p:nvPr>
        </p:nvSpPr>
        <p:spPr>
          <a:xfrm>
            <a:off x="2706688" y="2017714"/>
            <a:ext cx="7772400" cy="1335087"/>
          </a:xfrm>
        </p:spPr>
        <p:txBody>
          <a:bodyPr/>
          <a:lstStyle/>
          <a:p>
            <a:pPr>
              <a:lnSpc>
                <a:spcPct val="80000"/>
              </a:lnSpc>
            </a:pPr>
            <a:r>
              <a:rPr lang="zh-CN" altLang="en-US" sz="2400"/>
              <a:t>访问论坛系统的用户有多种类型</a:t>
            </a:r>
            <a:r>
              <a:rPr lang="en-US" altLang="zh-CN" sz="2400"/>
              <a:t>:</a:t>
            </a:r>
            <a:r>
              <a:rPr lang="zh-CN" altLang="en-US" sz="2400"/>
              <a:t>注册普通用户 论坛管理者 系统管理者 游客</a:t>
            </a:r>
            <a:r>
              <a:rPr lang="en-US" altLang="zh-CN" sz="2400"/>
              <a:t>,</a:t>
            </a:r>
            <a:r>
              <a:rPr lang="zh-CN" altLang="en-US" sz="2400"/>
              <a:t>注册普通用户才能发言</a:t>
            </a:r>
            <a:r>
              <a:rPr lang="en-US" altLang="zh-CN" sz="2400"/>
              <a:t>;</a:t>
            </a:r>
            <a:r>
              <a:rPr lang="zh-CN" altLang="en-US" sz="2400"/>
              <a:t>论坛管理者可以管理他被授权的论坛</a:t>
            </a:r>
            <a:r>
              <a:rPr lang="en-US" altLang="zh-CN" sz="2400"/>
              <a:t>;</a:t>
            </a:r>
            <a:r>
              <a:rPr lang="zh-CN" altLang="en-US" sz="2400"/>
              <a:t>系统管理者可以管理所有事务等</a:t>
            </a:r>
            <a:r>
              <a:rPr lang="en-US" altLang="zh-CN" sz="2400"/>
              <a:t>,</a:t>
            </a:r>
            <a:r>
              <a:rPr lang="zh-CN" altLang="en-US" sz="2400"/>
              <a:t>这些权限划分和管理是使用</a:t>
            </a:r>
            <a:r>
              <a:rPr lang="en-US" altLang="zh-CN" sz="2400"/>
              <a:t>Proxy</a:t>
            </a:r>
            <a:r>
              <a:rPr lang="zh-CN" altLang="en-US" sz="2400"/>
              <a:t>完成的</a:t>
            </a:r>
            <a:r>
              <a:rPr lang="en-US" altLang="zh-CN" sz="2400"/>
              <a:t>.</a:t>
            </a:r>
          </a:p>
        </p:txBody>
      </p:sp>
      <p:sp>
        <p:nvSpPr>
          <p:cNvPr id="24580" name="Text Box 4"/>
          <p:cNvSpPr txBox="1">
            <a:spLocks noChangeArrowheads="1"/>
          </p:cNvSpPr>
          <p:nvPr/>
        </p:nvSpPr>
        <p:spPr bwMode="auto">
          <a:xfrm>
            <a:off x="2514600" y="3276601"/>
            <a:ext cx="72390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zh-CN" altLang="en-US">
                <a:solidFill>
                  <a:schemeClr val="hlink"/>
                </a:solidFill>
              </a:rPr>
              <a:t>某论坛代码片段：</a:t>
            </a:r>
          </a:p>
          <a:p>
            <a:pPr>
              <a:spcBef>
                <a:spcPct val="50000"/>
              </a:spcBef>
            </a:pPr>
            <a:r>
              <a:rPr lang="en-US" altLang="zh-CN"/>
              <a:t>public void setName(String name) throws UnauthorizedException,</a:t>
            </a:r>
            <a:br>
              <a:rPr lang="en-US" altLang="zh-CN"/>
            </a:br>
            <a:r>
              <a:rPr lang="en-US" altLang="zh-CN"/>
              <a:t>ForumAlreadyExistsException</a:t>
            </a:r>
            <a:br>
              <a:rPr lang="en-US" altLang="zh-CN"/>
            </a:br>
            <a:r>
              <a:rPr lang="en-US" altLang="zh-CN"/>
              <a:t>{</a:t>
            </a:r>
            <a:br>
              <a:rPr lang="en-US" altLang="zh-CN"/>
            </a:br>
            <a:r>
              <a:rPr lang="zh-CN" altLang="en-US"/>
              <a:t>　　</a:t>
            </a:r>
            <a:r>
              <a:rPr lang="en-US" altLang="zh-CN"/>
              <a:t>//</a:t>
            </a:r>
            <a:r>
              <a:rPr lang="zh-CN" altLang="en-US"/>
              <a:t>只有是系统或论坛管理者才可以修改名称</a:t>
            </a:r>
            <a:br>
              <a:rPr lang="zh-CN" altLang="en-US"/>
            </a:br>
            <a:r>
              <a:rPr lang="zh-CN" altLang="en-US"/>
              <a:t>　　</a:t>
            </a:r>
            <a:r>
              <a:rPr lang="en-US" altLang="zh-CN">
                <a:solidFill>
                  <a:schemeClr val="hlink"/>
                </a:solidFill>
              </a:rPr>
              <a:t>if (permissions.isSystemOrForumAdmin()) {</a:t>
            </a:r>
            <a:br>
              <a:rPr lang="en-US" altLang="zh-CN">
                <a:solidFill>
                  <a:schemeClr val="hlink"/>
                </a:solidFill>
              </a:rPr>
            </a:br>
            <a:r>
              <a:rPr lang="zh-CN" altLang="en-US">
                <a:solidFill>
                  <a:schemeClr val="hlink"/>
                </a:solidFill>
              </a:rPr>
              <a:t>　　　　</a:t>
            </a:r>
            <a:r>
              <a:rPr lang="en-US" altLang="zh-CN">
                <a:solidFill>
                  <a:schemeClr val="hlink"/>
                </a:solidFill>
              </a:rPr>
              <a:t>forum.setName(name);</a:t>
            </a:r>
            <a:br>
              <a:rPr lang="en-US" altLang="zh-CN">
                <a:solidFill>
                  <a:schemeClr val="hlink"/>
                </a:solidFill>
              </a:rPr>
            </a:br>
            <a:r>
              <a:rPr lang="zh-CN" altLang="en-US">
                <a:solidFill>
                  <a:schemeClr val="hlink"/>
                </a:solidFill>
              </a:rPr>
              <a:t>　　</a:t>
            </a:r>
            <a:r>
              <a:rPr lang="en-US" altLang="zh-CN">
                <a:solidFill>
                  <a:schemeClr val="hlink"/>
                </a:solidFill>
              </a:rPr>
              <a:t>}</a:t>
            </a:r>
            <a:br>
              <a:rPr lang="en-US" altLang="zh-CN">
                <a:solidFill>
                  <a:schemeClr val="hlink"/>
                </a:solidFill>
              </a:rPr>
            </a:br>
            <a:r>
              <a:rPr lang="zh-CN" altLang="en-US">
                <a:solidFill>
                  <a:schemeClr val="hlink"/>
                </a:solidFill>
              </a:rPr>
              <a:t>　　</a:t>
            </a:r>
            <a:r>
              <a:rPr lang="en-US" altLang="zh-CN">
                <a:solidFill>
                  <a:schemeClr val="hlink"/>
                </a:solidFill>
              </a:rPr>
              <a:t>else {</a:t>
            </a:r>
            <a:br>
              <a:rPr lang="en-US" altLang="zh-CN">
                <a:solidFill>
                  <a:schemeClr val="hlink"/>
                </a:solidFill>
              </a:rPr>
            </a:br>
            <a:r>
              <a:rPr lang="zh-CN" altLang="en-US">
                <a:solidFill>
                  <a:schemeClr val="hlink"/>
                </a:solidFill>
              </a:rPr>
              <a:t>　　　　</a:t>
            </a:r>
            <a:r>
              <a:rPr lang="en-US" altLang="zh-CN">
                <a:solidFill>
                  <a:schemeClr val="hlink"/>
                </a:solidFill>
              </a:rPr>
              <a:t>throw new UnauthorizedException();</a:t>
            </a:r>
            <a:br>
              <a:rPr lang="en-US" altLang="zh-CN">
                <a:solidFill>
                  <a:schemeClr val="hlink"/>
                </a:solidFill>
              </a:rPr>
            </a:br>
            <a:r>
              <a:rPr lang="zh-CN" altLang="en-US">
                <a:solidFill>
                  <a:schemeClr val="hlink"/>
                </a:solidFill>
              </a:rPr>
              <a:t>　　</a:t>
            </a:r>
            <a:r>
              <a:rPr lang="en-US" altLang="zh-CN">
                <a:solidFill>
                  <a:schemeClr val="hlink"/>
                </a:solidFill>
              </a:rPr>
              <a:t>}</a:t>
            </a:r>
            <a:br>
              <a:rPr lang="en-US" altLang="zh-CN">
                <a:solidFill>
                  <a:schemeClr val="hlink"/>
                </a:solidFill>
              </a:rPr>
            </a:br>
            <a:r>
              <a:rPr lang="en-US" altLang="zh-CN"/>
              <a:t>}...}</a:t>
            </a:r>
            <a:br>
              <a:rPr lang="en-US" altLang="zh-CN"/>
            </a:br>
            <a:endParaRPr lang="en-US" altLang="zh-CN"/>
          </a:p>
        </p:txBody>
      </p:sp>
    </p:spTree>
    <p:extLst>
      <p:ext uri="{BB962C8B-B14F-4D97-AF65-F5344CB8AC3E}">
        <p14:creationId xmlns:p14="http://schemas.microsoft.com/office/powerpoint/2010/main" val="269189518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t>使用代理模式的动机</a:t>
            </a:r>
          </a:p>
        </p:txBody>
      </p:sp>
      <p:sp>
        <p:nvSpPr>
          <p:cNvPr id="26627" name="Rectangle 3"/>
          <p:cNvSpPr>
            <a:spLocks noGrp="1" noChangeArrowheads="1"/>
          </p:cNvSpPr>
          <p:nvPr>
            <p:ph type="body" idx="1"/>
          </p:nvPr>
        </p:nvSpPr>
        <p:spPr/>
        <p:txBody>
          <a:bodyPr/>
          <a:lstStyle/>
          <a:p>
            <a:pPr>
              <a:buFont typeface="Wingdings" panose="05000000000000000000" pitchFamily="2" charset="2"/>
              <a:buNone/>
            </a:pPr>
            <a:endParaRPr lang="en-US" altLang="zh-CN"/>
          </a:p>
          <a:p>
            <a:r>
              <a:rPr lang="zh-CN" altLang="en-US"/>
              <a:t>用户希望程序和某个对象打交道，程序不希望用户直接访问该对象。</a:t>
            </a:r>
          </a:p>
          <a:p>
            <a:endParaRPr lang="en-US" altLang="zh-CN"/>
          </a:p>
        </p:txBody>
      </p:sp>
    </p:spTree>
    <p:extLst>
      <p:ext uri="{BB962C8B-B14F-4D97-AF65-F5344CB8AC3E}">
        <p14:creationId xmlns:p14="http://schemas.microsoft.com/office/powerpoint/2010/main" val="221667734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代理模式的作用</a:t>
            </a:r>
          </a:p>
        </p:txBody>
      </p:sp>
      <p:sp>
        <p:nvSpPr>
          <p:cNvPr id="27651" name="Rectangle 3"/>
          <p:cNvSpPr>
            <a:spLocks noGrp="1" noChangeArrowheads="1"/>
          </p:cNvSpPr>
          <p:nvPr>
            <p:ph type="body" idx="1"/>
          </p:nvPr>
        </p:nvSpPr>
        <p:spPr/>
        <p:txBody>
          <a:bodyPr/>
          <a:lstStyle/>
          <a:p>
            <a:r>
              <a:rPr lang="en-US" altLang="zh-CN" sz="2400"/>
              <a:t>Proxy</a:t>
            </a:r>
            <a:r>
              <a:rPr lang="zh-CN" altLang="en-US" sz="2400"/>
              <a:t>模式在访问对象时引入了一定程度的间接性。根据代理的类型，附加的间接性有多种用途：</a:t>
            </a:r>
          </a:p>
          <a:p>
            <a:endParaRPr lang="zh-CN" altLang="en-US" sz="2400"/>
          </a:p>
          <a:p>
            <a:r>
              <a:rPr lang="en-US" altLang="zh-CN" sz="2400"/>
              <a:t>(1)</a:t>
            </a:r>
            <a:r>
              <a:rPr lang="zh-CN" altLang="en-US" sz="2400"/>
              <a:t>远程代理可以隐藏一个对象存在于不同地址空间的事实。</a:t>
            </a:r>
          </a:p>
          <a:p>
            <a:r>
              <a:rPr lang="en-US" altLang="zh-CN" sz="2400"/>
              <a:t>(2)</a:t>
            </a:r>
            <a:r>
              <a:rPr lang="zh-CN" altLang="en-US" sz="2400"/>
              <a:t>虚代理可以进行最优化，例如根据要求创建对象。</a:t>
            </a:r>
          </a:p>
          <a:p>
            <a:r>
              <a:rPr lang="en-US" altLang="zh-CN" sz="2400"/>
              <a:t>(3)</a:t>
            </a:r>
            <a:r>
              <a:rPr lang="zh-CN" altLang="en-US" sz="2400"/>
              <a:t>保护代理和智能指针都允许访问一个对象时有一些附加的内务处理。</a:t>
            </a:r>
          </a:p>
          <a:p>
            <a:endParaRPr lang="en-US" altLang="zh-CN"/>
          </a:p>
        </p:txBody>
      </p:sp>
    </p:spTree>
    <p:extLst>
      <p:ext uri="{BB962C8B-B14F-4D97-AF65-F5344CB8AC3E}">
        <p14:creationId xmlns:p14="http://schemas.microsoft.com/office/powerpoint/2010/main" val="14855160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代理模式优缺点</a:t>
            </a:r>
          </a:p>
        </p:txBody>
      </p:sp>
      <p:sp>
        <p:nvSpPr>
          <p:cNvPr id="25603" name="Rectangle 3"/>
          <p:cNvSpPr>
            <a:spLocks noGrp="1" noChangeArrowheads="1"/>
          </p:cNvSpPr>
          <p:nvPr>
            <p:ph type="body" idx="1"/>
          </p:nvPr>
        </p:nvSpPr>
        <p:spPr/>
        <p:txBody>
          <a:bodyPr/>
          <a:lstStyle/>
          <a:p>
            <a:pPr>
              <a:lnSpc>
                <a:spcPct val="90000"/>
              </a:lnSpc>
            </a:pPr>
            <a:r>
              <a:rPr lang="zh-CN" altLang="en-US" b="1"/>
              <a:t>优点</a:t>
            </a:r>
          </a:p>
          <a:p>
            <a:pPr lvl="1">
              <a:lnSpc>
                <a:spcPct val="90000"/>
              </a:lnSpc>
            </a:pPr>
            <a:r>
              <a:rPr lang="zh-CN" altLang="en-US"/>
              <a:t>代理模式能够协调调用者和被调用者，在一定程度上降低了系统的耦合度。</a:t>
            </a:r>
          </a:p>
          <a:p>
            <a:pPr>
              <a:lnSpc>
                <a:spcPct val="90000"/>
              </a:lnSpc>
            </a:pPr>
            <a:r>
              <a:rPr lang="zh-CN" altLang="en-US" b="1"/>
              <a:t>缺点</a:t>
            </a:r>
          </a:p>
          <a:p>
            <a:pPr lvl="1">
              <a:lnSpc>
                <a:spcPct val="90000"/>
              </a:lnSpc>
            </a:pPr>
            <a:r>
              <a:rPr lang="zh-CN" altLang="en-US"/>
              <a:t>由于在客户端和真实主题之间增加了代理对象，因此有些类型的代理模式可能会造成请求的处理速度变慢。</a:t>
            </a:r>
          </a:p>
          <a:p>
            <a:pPr lvl="1">
              <a:lnSpc>
                <a:spcPct val="90000"/>
              </a:lnSpc>
            </a:pPr>
            <a:r>
              <a:rPr lang="zh-CN" altLang="en-US"/>
              <a:t>实现代理模式需要额外的工作，有些代理模式的实现非常复杂。 </a:t>
            </a:r>
          </a:p>
        </p:txBody>
      </p:sp>
    </p:spTree>
    <p:extLst>
      <p:ext uri="{BB962C8B-B14F-4D97-AF65-F5344CB8AC3E}">
        <p14:creationId xmlns:p14="http://schemas.microsoft.com/office/powerpoint/2010/main" val="300655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享元（</a:t>
            </a:r>
            <a:r>
              <a:rPr lang="en-US" altLang="zh-CN" b="1" dirty="0"/>
              <a:t>Flyweight</a:t>
            </a:r>
            <a:r>
              <a:rPr lang="zh-CN" altLang="en-US" b="1" dirty="0"/>
              <a:t>）</a:t>
            </a:r>
            <a:r>
              <a:rPr lang="zh-CN" altLang="en-US" dirty="0"/>
              <a:t>模式</a:t>
            </a:r>
          </a:p>
        </p:txBody>
      </p:sp>
      <p:sp>
        <p:nvSpPr>
          <p:cNvPr id="4099" name="Rectangle 3"/>
          <p:cNvSpPr>
            <a:spLocks noGrp="1" noChangeArrowheads="1"/>
          </p:cNvSpPr>
          <p:nvPr>
            <p:ph type="subTitle" idx="1"/>
          </p:nvPr>
        </p:nvSpPr>
        <p:spPr/>
        <p:txBody>
          <a:bodyPr/>
          <a:lstStyle/>
          <a:p>
            <a:endParaRPr lang="zh-CN" altLang="en-US" dirty="0"/>
          </a:p>
        </p:txBody>
      </p:sp>
    </p:spTree>
    <p:extLst>
      <p:ext uri="{BB962C8B-B14F-4D97-AF65-F5344CB8AC3E}">
        <p14:creationId xmlns:p14="http://schemas.microsoft.com/office/powerpoint/2010/main" val="18642757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场景</a:t>
            </a:r>
          </a:p>
        </p:txBody>
      </p:sp>
      <p:sp>
        <p:nvSpPr>
          <p:cNvPr id="5123" name="Rectangle 3"/>
          <p:cNvSpPr>
            <a:spLocks noGrp="1" noChangeArrowheads="1"/>
          </p:cNvSpPr>
          <p:nvPr>
            <p:ph type="body" idx="1"/>
          </p:nvPr>
        </p:nvSpPr>
        <p:spPr/>
        <p:txBody>
          <a:bodyPr/>
          <a:lstStyle/>
          <a:p>
            <a:r>
              <a:rPr lang="zh-CN" altLang="en-US"/>
              <a:t>每天跟</a:t>
            </a:r>
            <a:r>
              <a:rPr lang="en-US" altLang="zh-CN"/>
              <a:t>MM</a:t>
            </a:r>
            <a:r>
              <a:rPr lang="zh-CN" altLang="en-US"/>
              <a:t>发短信，手指都累死了，最近买了个新手机，可以把一些常用的句子存在手机里，要用的时候，直接拿出来，在前面加上</a:t>
            </a:r>
            <a:r>
              <a:rPr lang="en-US" altLang="zh-CN"/>
              <a:t>MM</a:t>
            </a:r>
            <a:r>
              <a:rPr lang="zh-CN" altLang="en-US"/>
              <a:t>的名字就可以发送了，再不用一个字一个字敲了。共享的句子就是</a:t>
            </a:r>
            <a:r>
              <a:rPr lang="en-US" altLang="zh-CN"/>
              <a:t>Flyweight</a:t>
            </a:r>
            <a:r>
              <a:rPr lang="zh-CN" altLang="en-US"/>
              <a:t>，</a:t>
            </a:r>
            <a:r>
              <a:rPr lang="en-US" altLang="zh-CN"/>
              <a:t>MM</a:t>
            </a:r>
            <a:r>
              <a:rPr lang="zh-CN" altLang="en-US"/>
              <a:t>的名字就是提取出来的外部特征，根据上下文情况使用。</a:t>
            </a:r>
          </a:p>
        </p:txBody>
      </p:sp>
    </p:spTree>
    <p:extLst>
      <p:ext uri="{BB962C8B-B14F-4D97-AF65-F5344CB8AC3E}">
        <p14:creationId xmlns:p14="http://schemas.microsoft.com/office/powerpoint/2010/main" val="54543012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享元模式概述</a:t>
            </a:r>
          </a:p>
        </p:txBody>
      </p:sp>
      <p:sp>
        <p:nvSpPr>
          <p:cNvPr id="16387" name="Rectangle 3"/>
          <p:cNvSpPr>
            <a:spLocks noGrp="1" noChangeArrowheads="1"/>
          </p:cNvSpPr>
          <p:nvPr>
            <p:ph type="body" idx="1"/>
          </p:nvPr>
        </p:nvSpPr>
        <p:spPr/>
        <p:txBody>
          <a:bodyPr/>
          <a:lstStyle/>
          <a:p>
            <a:r>
              <a:rPr lang="zh-CN" altLang="en-US"/>
              <a:t>运用</a:t>
            </a:r>
            <a:r>
              <a:rPr lang="zh-CN" altLang="en-US" b="1"/>
              <a:t>共享技术</a:t>
            </a:r>
            <a:r>
              <a:rPr lang="zh-CN" altLang="en-US"/>
              <a:t>有效地支持大量细粒度的对象</a:t>
            </a:r>
          </a:p>
          <a:p>
            <a:r>
              <a:rPr lang="en-US" altLang="zh-CN"/>
              <a:t>FLYWEIGHT</a:t>
            </a:r>
            <a:r>
              <a:rPr lang="zh-CN" altLang="en-US"/>
              <a:t>在拳击比赛中指最轻量级。享元模式大幅度的降低内存中对象的数量。</a:t>
            </a:r>
          </a:p>
          <a:p>
            <a:pPr>
              <a:spcBef>
                <a:spcPct val="0"/>
              </a:spcBef>
            </a:pPr>
            <a:endParaRPr lang="zh-CN" altLang="en-US"/>
          </a:p>
          <a:p>
            <a:endParaRPr lang="en-US" altLang="zh-CN"/>
          </a:p>
        </p:txBody>
      </p:sp>
    </p:spTree>
    <p:extLst>
      <p:ext uri="{BB962C8B-B14F-4D97-AF65-F5344CB8AC3E}">
        <p14:creationId xmlns:p14="http://schemas.microsoft.com/office/powerpoint/2010/main" val="214023394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享元模式概述</a:t>
            </a:r>
          </a:p>
        </p:txBody>
      </p:sp>
      <p:sp>
        <p:nvSpPr>
          <p:cNvPr id="17411" name="Rectangle 3"/>
          <p:cNvSpPr>
            <a:spLocks noGrp="1" noChangeArrowheads="1"/>
          </p:cNvSpPr>
          <p:nvPr>
            <p:ph type="body" idx="1"/>
          </p:nvPr>
        </p:nvSpPr>
        <p:spPr/>
        <p:txBody>
          <a:bodyPr/>
          <a:lstStyle/>
          <a:p>
            <a:endParaRPr lang="zh-CN" altLang="zh-CN"/>
          </a:p>
        </p:txBody>
      </p:sp>
      <p:pic>
        <p:nvPicPr>
          <p:cNvPr id="17412" name="Picture 4" descr="2010121215092030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601"/>
            <a:ext cx="4191000" cy="4100513"/>
          </a:xfrm>
          <a:prstGeom prst="rect">
            <a:avLst/>
          </a:prstGeom>
          <a:noFill/>
          <a:extLst>
            <a:ext uri="{909E8E84-426E-40DD-AFC4-6F175D3DCCD1}">
              <a14:hiddenFill xmlns:a14="http://schemas.microsoft.com/office/drawing/2010/main">
                <a:solidFill>
                  <a:srgbClr val="FFFFFF"/>
                </a:solidFill>
              </a14:hiddenFill>
            </a:ext>
          </a:extLst>
        </p:spPr>
      </p:pic>
      <p:pic>
        <p:nvPicPr>
          <p:cNvPr id="17413" name="Picture 5" descr="2010121215095738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2057400"/>
            <a:ext cx="3910013" cy="4114800"/>
          </a:xfrm>
          <a:prstGeom prst="rect">
            <a:avLst/>
          </a:prstGeom>
          <a:noFill/>
          <a:extLst>
            <a:ext uri="{909E8E84-426E-40DD-AFC4-6F175D3DCCD1}">
              <a14:hiddenFill xmlns:a14="http://schemas.microsoft.com/office/drawing/2010/main">
                <a:solidFill>
                  <a:srgbClr val="FFFFFF"/>
                </a:solidFill>
              </a14:hiddenFill>
            </a:ext>
          </a:extLst>
        </p:spPr>
      </p:pic>
      <p:sp>
        <p:nvSpPr>
          <p:cNvPr id="17414" name="AutoShape 6"/>
          <p:cNvSpPr>
            <a:spLocks noChangeArrowheads="1"/>
          </p:cNvSpPr>
          <p:nvPr/>
        </p:nvSpPr>
        <p:spPr bwMode="auto">
          <a:xfrm>
            <a:off x="5715000" y="4114800"/>
            <a:ext cx="1371600" cy="304800"/>
          </a:xfrm>
          <a:prstGeom prst="rightArrow">
            <a:avLst>
              <a:gd name="adj1" fmla="val 50000"/>
              <a:gd name="adj2" fmla="val 1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12736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UML</a:t>
            </a:r>
            <a:r>
              <a:rPr lang="zh-CN" altLang="en-US"/>
              <a:t>类图</a:t>
            </a:r>
            <a:r>
              <a:rPr lang="en-US" altLang="zh-CN">
                <a:latin typeface="Arial" panose="020B0604020202020204" pitchFamily="34" charset="0"/>
              </a:rPr>
              <a:t>—</a:t>
            </a:r>
            <a:r>
              <a:rPr lang="zh-CN" altLang="en-US"/>
              <a:t>接口</a:t>
            </a:r>
          </a:p>
        </p:txBody>
      </p:sp>
      <p:sp>
        <p:nvSpPr>
          <p:cNvPr id="59395" name="Rectangle 3"/>
          <p:cNvSpPr>
            <a:spLocks noGrp="1" noChangeArrowheads="1"/>
          </p:cNvSpPr>
          <p:nvPr>
            <p:ph type="body" idx="1"/>
          </p:nvPr>
        </p:nvSpPr>
        <p:spPr/>
        <p:txBody>
          <a:bodyPr/>
          <a:lstStyle/>
          <a:p>
            <a:pPr eaLnBrk="1" hangingPunct="1">
              <a:lnSpc>
                <a:spcPct val="115000"/>
              </a:lnSpc>
              <a:defRPr/>
            </a:pPr>
            <a:r>
              <a:rPr lang="zh-CN" altLang="en-US" sz="2250" b="1" dirty="0"/>
              <a:t>表示接口的</a:t>
            </a:r>
            <a:r>
              <a:rPr lang="en-US" altLang="zh-CN" sz="2250" b="1" dirty="0"/>
              <a:t>UML</a:t>
            </a:r>
            <a:r>
              <a:rPr lang="zh-CN" altLang="en-US" sz="2250" b="1" dirty="0"/>
              <a:t>图和表示类的</a:t>
            </a:r>
            <a:r>
              <a:rPr lang="en-US" altLang="zh-CN" sz="2250" b="1" dirty="0"/>
              <a:t>UML</a:t>
            </a:r>
            <a:r>
              <a:rPr lang="zh-CN" altLang="en-US" sz="2250" b="1" dirty="0"/>
              <a:t>图类似，使用一个长方形描述一个接口的主要构成，将长方形垂直地分为三层 。</a:t>
            </a:r>
          </a:p>
          <a:p>
            <a:pPr algn="just" eaLnBrk="1" hangingPunct="1">
              <a:lnSpc>
                <a:spcPct val="115000"/>
              </a:lnSpc>
              <a:defRPr/>
            </a:pPr>
            <a:r>
              <a:rPr lang="zh-CN" altLang="en-US" sz="2250" b="1" dirty="0">
                <a:latin typeface="Times New Roman" pitchFamily="18" charset="0"/>
              </a:rPr>
              <a:t>  </a:t>
            </a:r>
            <a:r>
              <a:rPr lang="zh-CN" altLang="en-US" sz="2250" b="1" dirty="0">
                <a:solidFill>
                  <a:srgbClr val="0000FF"/>
                </a:solidFill>
                <a:latin typeface="Times New Roman" pitchFamily="18" charset="0"/>
              </a:rPr>
              <a:t>第</a:t>
            </a:r>
            <a:r>
              <a:rPr lang="en-US" altLang="zh-CN" sz="2250" b="1" dirty="0">
                <a:solidFill>
                  <a:srgbClr val="0000FF"/>
                </a:solidFill>
              </a:rPr>
              <a:t>1</a:t>
            </a:r>
            <a:r>
              <a:rPr lang="zh-CN" altLang="en-US" sz="2250" b="1" dirty="0">
                <a:solidFill>
                  <a:srgbClr val="0000FF"/>
                </a:solidFill>
                <a:latin typeface="Times New Roman" pitchFamily="18" charset="0"/>
              </a:rPr>
              <a:t>层</a:t>
            </a:r>
            <a:r>
              <a:rPr lang="zh-CN" altLang="en-US" sz="2250" b="1" dirty="0">
                <a:latin typeface="Times New Roman" pitchFamily="18" charset="0"/>
              </a:rPr>
              <a:t>是名字层，接口的名字必须是斜体字形，而且需要用</a:t>
            </a:r>
            <a:r>
              <a:rPr lang="en-US" altLang="zh-CN" sz="2250" b="1" dirty="0"/>
              <a:t>&lt;&lt;interface&gt;&gt;</a:t>
            </a:r>
            <a:r>
              <a:rPr lang="zh-CN" altLang="en-US" sz="2250" b="1" dirty="0">
                <a:latin typeface="Times New Roman" pitchFamily="18" charset="0"/>
              </a:rPr>
              <a:t>修饰名字，并且该修饰和名字分列在</a:t>
            </a:r>
            <a:r>
              <a:rPr lang="en-US" altLang="zh-CN" sz="2250" b="1" dirty="0"/>
              <a:t>2</a:t>
            </a:r>
            <a:r>
              <a:rPr lang="zh-CN" altLang="en-US" sz="2250" b="1" dirty="0">
                <a:latin typeface="Times New Roman" pitchFamily="18" charset="0"/>
              </a:rPr>
              <a:t>行。</a:t>
            </a:r>
            <a:endParaRPr lang="zh-CN" altLang="en-US" sz="2250" b="1" dirty="0"/>
          </a:p>
          <a:p>
            <a:pPr eaLnBrk="1" hangingPunct="1">
              <a:lnSpc>
                <a:spcPct val="115000"/>
              </a:lnSpc>
              <a:defRPr/>
            </a:pPr>
            <a:r>
              <a:rPr lang="zh-CN" altLang="en-US" sz="2250" b="1" dirty="0"/>
              <a:t>   </a:t>
            </a:r>
            <a:r>
              <a:rPr lang="zh-CN" altLang="en-US" sz="2250" b="1" dirty="0">
                <a:solidFill>
                  <a:srgbClr val="0000FF"/>
                </a:solidFill>
                <a:latin typeface="Times New Roman" pitchFamily="18" charset="0"/>
              </a:rPr>
              <a:t>第</a:t>
            </a:r>
            <a:r>
              <a:rPr lang="en-US" altLang="zh-CN" sz="2250" b="1" dirty="0">
                <a:solidFill>
                  <a:srgbClr val="0000FF"/>
                </a:solidFill>
                <a:latin typeface="Times New Roman" pitchFamily="18" charset="0"/>
              </a:rPr>
              <a:t>2</a:t>
            </a:r>
            <a:r>
              <a:rPr lang="zh-CN" altLang="en-US" sz="2250" b="1" dirty="0">
                <a:solidFill>
                  <a:srgbClr val="0000FF"/>
                </a:solidFill>
                <a:latin typeface="Times New Roman" pitchFamily="18" charset="0"/>
              </a:rPr>
              <a:t>层</a:t>
            </a:r>
            <a:r>
              <a:rPr lang="zh-CN" altLang="en-US" sz="2250" b="1" dirty="0"/>
              <a:t>是常量层，列出接口中的常量及类型，格式是</a:t>
            </a:r>
            <a:r>
              <a:rPr lang="zh-CN" altLang="en-US" sz="2250" b="1" dirty="0">
                <a:latin typeface="Times New Roman"/>
              </a:rPr>
              <a:t>“</a:t>
            </a:r>
            <a:r>
              <a:rPr lang="zh-CN" altLang="en-US" sz="2250" b="1" dirty="0"/>
              <a:t>常量名字：类型</a:t>
            </a:r>
            <a:r>
              <a:rPr lang="zh-CN" altLang="en-US" sz="2250" b="1" dirty="0">
                <a:latin typeface="Times New Roman"/>
              </a:rPr>
              <a:t>”</a:t>
            </a:r>
            <a:r>
              <a:rPr lang="zh-CN" altLang="en-US" sz="2250" b="1" dirty="0"/>
              <a:t>。 </a:t>
            </a:r>
          </a:p>
          <a:p>
            <a:pPr eaLnBrk="1" hangingPunct="1">
              <a:lnSpc>
                <a:spcPct val="115000"/>
              </a:lnSpc>
              <a:defRPr/>
            </a:pPr>
            <a:r>
              <a:rPr lang="zh-CN" altLang="en-US" sz="2250" b="1" dirty="0"/>
              <a:t>   </a:t>
            </a:r>
            <a:r>
              <a:rPr lang="zh-CN" altLang="en-US" sz="2250" b="1" dirty="0">
                <a:solidFill>
                  <a:srgbClr val="0000FF"/>
                </a:solidFill>
                <a:latin typeface="Times New Roman" pitchFamily="18" charset="0"/>
              </a:rPr>
              <a:t>第</a:t>
            </a:r>
            <a:r>
              <a:rPr lang="en-US" altLang="zh-CN" sz="2250" b="1" dirty="0">
                <a:solidFill>
                  <a:srgbClr val="0000FF"/>
                </a:solidFill>
                <a:latin typeface="Times New Roman" pitchFamily="18" charset="0"/>
              </a:rPr>
              <a:t>3</a:t>
            </a:r>
            <a:r>
              <a:rPr lang="zh-CN" altLang="en-US" sz="2250" b="1" dirty="0">
                <a:solidFill>
                  <a:srgbClr val="0000FF"/>
                </a:solidFill>
                <a:latin typeface="Times New Roman" pitchFamily="18" charset="0"/>
              </a:rPr>
              <a:t>层</a:t>
            </a:r>
            <a:r>
              <a:rPr lang="zh-CN" altLang="en-US" sz="2250" b="1" dirty="0"/>
              <a:t>是方法层，也称操作层，列出接口中的方法及返回类型，格式是</a:t>
            </a:r>
            <a:r>
              <a:rPr lang="zh-CN" altLang="en-US" sz="2250" b="1" dirty="0">
                <a:latin typeface="Times New Roman"/>
              </a:rPr>
              <a:t>“</a:t>
            </a:r>
            <a:r>
              <a:rPr lang="zh-CN" altLang="en-US" sz="2250" b="1" dirty="0"/>
              <a:t>方法名字（参数列表）：类型</a:t>
            </a:r>
            <a:r>
              <a:rPr lang="zh-CN" altLang="en-US" sz="2250" b="1" dirty="0">
                <a:latin typeface="Times New Roman"/>
              </a:rPr>
              <a:t>”</a:t>
            </a:r>
            <a:r>
              <a:rPr lang="zh-CN" altLang="en-US" sz="2250" b="1" dirty="0"/>
              <a:t>。 </a:t>
            </a:r>
          </a:p>
        </p:txBody>
      </p:sp>
    </p:spTree>
    <p:extLst>
      <p:ext uri="{BB962C8B-B14F-4D97-AF65-F5344CB8AC3E}">
        <p14:creationId xmlns:p14="http://schemas.microsoft.com/office/powerpoint/2010/main" val="281872666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享元模式概述</a:t>
            </a:r>
          </a:p>
        </p:txBody>
      </p:sp>
      <p:sp>
        <p:nvSpPr>
          <p:cNvPr id="19459" name="Rectangle 3"/>
          <p:cNvSpPr>
            <a:spLocks noGrp="1" noChangeArrowheads="1"/>
          </p:cNvSpPr>
          <p:nvPr>
            <p:ph type="body" idx="1"/>
          </p:nvPr>
        </p:nvSpPr>
        <p:spPr/>
        <p:txBody>
          <a:bodyPr/>
          <a:lstStyle/>
          <a:p>
            <a:pPr>
              <a:lnSpc>
                <a:spcPct val="80000"/>
              </a:lnSpc>
            </a:pPr>
            <a:r>
              <a:rPr lang="zh-CN" altLang="en-US"/>
              <a:t>内蕴状态</a:t>
            </a:r>
            <a:r>
              <a:rPr lang="en-US" altLang="zh-CN"/>
              <a:t>(Internal State)</a:t>
            </a:r>
            <a:r>
              <a:rPr lang="zh-CN" altLang="en-US"/>
              <a:t>：内蕴状态存储在享元对象内部且不会随环境改变而改变。因此内蕴状态并可以共享。</a:t>
            </a:r>
          </a:p>
          <a:p>
            <a:pPr>
              <a:lnSpc>
                <a:spcPct val="80000"/>
              </a:lnSpc>
            </a:pPr>
            <a:r>
              <a:rPr lang="zh-CN" altLang="en-US"/>
              <a:t>外蕴状态</a:t>
            </a:r>
            <a:r>
              <a:rPr lang="en-US" altLang="zh-CN"/>
              <a:t>(External State)</a:t>
            </a:r>
            <a:r>
              <a:rPr lang="zh-CN" altLang="en-US"/>
              <a:t>：外蕴状态是随环境改变而改变的、不可以共享的状态。享元对象的外蕴状态必须由客户端保存，并在享元对象被创建之后，在需要使用的时候再传入到享元对象内部。外蕴状态与内蕴状态是相互独立的。</a:t>
            </a:r>
          </a:p>
          <a:p>
            <a:pPr>
              <a:lnSpc>
                <a:spcPct val="80000"/>
              </a:lnSpc>
            </a:pPr>
            <a:r>
              <a:rPr lang="zh-CN" altLang="en-US"/>
              <a:t>享元模式能做到共享的关键是区分内蕴状态和外蕴状态。内蕴状态存储在享元内部，不会随环境的改变而有所不同。外蕴状态是随环境的改变而改变的。外蕴状态不能影响内蕴状态，它们是相互独立的。将可以共享的状态和不可以共享的状态从常规类中区分开来，将不可以共享的状态从类里剔除出去。 </a:t>
            </a:r>
            <a:br>
              <a:rPr lang="zh-CN" altLang="en-US"/>
            </a:br>
            <a:br>
              <a:rPr lang="zh-CN" altLang="en-US"/>
            </a:br>
            <a:endParaRPr lang="zh-CN" altLang="en-US"/>
          </a:p>
        </p:txBody>
      </p:sp>
    </p:spTree>
    <p:extLst>
      <p:ext uri="{BB962C8B-B14F-4D97-AF65-F5344CB8AC3E}">
        <p14:creationId xmlns:p14="http://schemas.microsoft.com/office/powerpoint/2010/main" val="19257377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享元模式角色</a:t>
            </a:r>
          </a:p>
        </p:txBody>
      </p:sp>
      <p:sp>
        <p:nvSpPr>
          <p:cNvPr id="6147" name="Rectangle 3"/>
          <p:cNvSpPr>
            <a:spLocks noGrp="1" noChangeArrowheads="1"/>
          </p:cNvSpPr>
          <p:nvPr>
            <p:ph type="body" idx="1"/>
          </p:nvPr>
        </p:nvSpPr>
        <p:spPr/>
        <p:txBody>
          <a:bodyPr/>
          <a:lstStyle/>
          <a:p>
            <a:r>
              <a:rPr lang="zh-CN" altLang="en-US"/>
              <a:t>享元接口（</a:t>
            </a:r>
            <a:r>
              <a:rPr lang="en-US" altLang="zh-CN"/>
              <a:t>Flyweight</a:t>
            </a:r>
            <a:r>
              <a:rPr lang="zh-CN" altLang="en-US"/>
              <a:t>）</a:t>
            </a:r>
          </a:p>
          <a:p>
            <a:r>
              <a:rPr lang="zh-CN" altLang="en-US"/>
              <a:t>具体享元</a:t>
            </a:r>
            <a:r>
              <a:rPr lang="en-US" altLang="zh-CN"/>
              <a:t>(Concrete Flyweight)</a:t>
            </a:r>
          </a:p>
          <a:p>
            <a:r>
              <a:rPr lang="zh-CN" altLang="en-US"/>
              <a:t>享元工厂</a:t>
            </a:r>
            <a:r>
              <a:rPr lang="en-US" altLang="zh-CN"/>
              <a:t>(Flyweight Factory)</a:t>
            </a:r>
          </a:p>
          <a:p>
            <a:r>
              <a:rPr lang="zh-CN" altLang="en-US"/>
              <a:t>客户端</a:t>
            </a:r>
            <a:r>
              <a:rPr lang="en-US" altLang="zh-CN"/>
              <a:t>(Client)</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9230325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享元模式的</a:t>
            </a:r>
            <a:r>
              <a:rPr lang="en-US" altLang="zh-CN"/>
              <a:t>UML</a:t>
            </a:r>
            <a:r>
              <a:rPr lang="zh-CN" altLang="en-US"/>
              <a:t>类图</a:t>
            </a:r>
          </a:p>
        </p:txBody>
      </p:sp>
      <p:sp>
        <p:nvSpPr>
          <p:cNvPr id="11267" name="Rectangle 3"/>
          <p:cNvSpPr>
            <a:spLocks noGrp="1" noChangeArrowheads="1"/>
          </p:cNvSpPr>
          <p:nvPr>
            <p:ph type="body" idx="1"/>
          </p:nvPr>
        </p:nvSpPr>
        <p:spPr/>
        <p:txBody>
          <a:bodyPr/>
          <a:lstStyle/>
          <a:p>
            <a:endParaRPr lang="zh-CN" altLang="zh-CN"/>
          </a:p>
        </p:txBody>
      </p:sp>
      <p:pic>
        <p:nvPicPr>
          <p:cNvPr id="11268" name="Picture 4" descr="flywe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28800"/>
            <a:ext cx="8229600" cy="471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072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享元模式示例</a:t>
            </a:r>
          </a:p>
        </p:txBody>
      </p:sp>
      <p:sp>
        <p:nvSpPr>
          <p:cNvPr id="12291" name="Rectangle 3"/>
          <p:cNvSpPr>
            <a:spLocks noGrp="1" noChangeArrowheads="1"/>
          </p:cNvSpPr>
          <p:nvPr>
            <p:ph type="body" idx="1"/>
          </p:nvPr>
        </p:nvSpPr>
        <p:spPr>
          <a:xfrm>
            <a:off x="2667000" y="1828800"/>
            <a:ext cx="7772400" cy="4114800"/>
          </a:xfrm>
        </p:spPr>
        <p:txBody>
          <a:bodyPr>
            <a:normAutofit fontScale="92500" lnSpcReduction="10000"/>
          </a:bodyPr>
          <a:lstStyle/>
          <a:p>
            <a:pPr>
              <a:lnSpc>
                <a:spcPct val="90000"/>
              </a:lnSpc>
              <a:buFont typeface="Wingdings" panose="05000000000000000000" pitchFamily="2" charset="2"/>
              <a:buNone/>
            </a:pPr>
            <a:r>
              <a:rPr lang="zh-CN" altLang="en-US" sz="2400" b="1"/>
              <a:t>享元接口：</a:t>
            </a:r>
          </a:p>
          <a:p>
            <a:pPr>
              <a:lnSpc>
                <a:spcPct val="90000"/>
              </a:lnSpc>
              <a:buFont typeface="Wingdings" panose="05000000000000000000" pitchFamily="2" charset="2"/>
              <a:buNone/>
            </a:pPr>
            <a:r>
              <a:rPr lang="en-US" altLang="zh-CN" sz="2400" b="1"/>
              <a:t>public abstract class Charactor{</a:t>
            </a:r>
          </a:p>
          <a:p>
            <a:pPr>
              <a:lnSpc>
                <a:spcPct val="90000"/>
              </a:lnSpc>
              <a:buFont typeface="Wingdings" panose="05000000000000000000" pitchFamily="2" charset="2"/>
              <a:buNone/>
            </a:pPr>
            <a:r>
              <a:rPr lang="en-US" altLang="zh-CN" sz="2400" b="1"/>
              <a:t>    protected char letter;</a:t>
            </a:r>
          </a:p>
          <a:p>
            <a:pPr>
              <a:lnSpc>
                <a:spcPct val="90000"/>
              </a:lnSpc>
              <a:buFont typeface="Wingdings" panose="05000000000000000000" pitchFamily="2" charset="2"/>
              <a:buNone/>
            </a:pPr>
            <a:r>
              <a:rPr lang="en-US" altLang="zh-CN" sz="2400" b="1"/>
              <a:t>    protected int fontsize;</a:t>
            </a:r>
          </a:p>
          <a:p>
            <a:pPr>
              <a:lnSpc>
                <a:spcPct val="90000"/>
              </a:lnSpc>
              <a:buFont typeface="Wingdings" panose="05000000000000000000" pitchFamily="2" charset="2"/>
              <a:buNone/>
            </a:pPr>
            <a:r>
              <a:rPr lang="en-US" altLang="zh-CN" sz="2400" b="1"/>
              <a:t>    //</a:t>
            </a:r>
            <a:r>
              <a:rPr lang="zh-CN" altLang="en-US" sz="2400" b="1"/>
              <a:t>显示方法</a:t>
            </a:r>
          </a:p>
          <a:p>
            <a:pPr>
              <a:lnSpc>
                <a:spcPct val="90000"/>
              </a:lnSpc>
              <a:buFont typeface="Wingdings" panose="05000000000000000000" pitchFamily="2" charset="2"/>
              <a:buNone/>
            </a:pPr>
            <a:r>
              <a:rPr lang="zh-CN" altLang="en-US" sz="2400" b="1"/>
              <a:t>    </a:t>
            </a:r>
            <a:r>
              <a:rPr lang="en-US" altLang="zh-CN" sz="2400" b="1"/>
              <a:t>public abstract void display();</a:t>
            </a:r>
          </a:p>
          <a:p>
            <a:pPr>
              <a:lnSpc>
                <a:spcPct val="90000"/>
              </a:lnSpc>
              <a:buFont typeface="Wingdings" panose="05000000000000000000" pitchFamily="2" charset="2"/>
              <a:buNone/>
            </a:pPr>
            <a:r>
              <a:rPr lang="en-US" altLang="zh-CN" sz="2400" b="1"/>
              <a:t>    //</a:t>
            </a:r>
            <a:r>
              <a:rPr lang="zh-CN" altLang="en-US" sz="2400" b="1"/>
              <a:t>设置字体大小</a:t>
            </a:r>
          </a:p>
          <a:p>
            <a:pPr>
              <a:lnSpc>
                <a:spcPct val="90000"/>
              </a:lnSpc>
              <a:buFont typeface="Wingdings" panose="05000000000000000000" pitchFamily="2" charset="2"/>
              <a:buNone/>
            </a:pPr>
            <a:r>
              <a:rPr lang="zh-CN" altLang="en-US" sz="2400" b="1"/>
              <a:t>     </a:t>
            </a:r>
            <a:r>
              <a:rPr lang="en-US" altLang="zh-CN" sz="2400" b="1"/>
              <a:t>public abstract void setFontSize(int fontsize);</a:t>
            </a:r>
          </a:p>
          <a:p>
            <a:pPr>
              <a:lnSpc>
                <a:spcPct val="90000"/>
              </a:lnSpc>
              <a:buFont typeface="Wingdings" panose="05000000000000000000" pitchFamily="2" charset="2"/>
              <a:buNone/>
            </a:pPr>
            <a:r>
              <a:rPr lang="en-US" altLang="zh-CN" sz="2400" b="1"/>
              <a:t>}</a:t>
            </a:r>
          </a:p>
        </p:txBody>
      </p:sp>
    </p:spTree>
    <p:extLst>
      <p:ext uri="{BB962C8B-B14F-4D97-AF65-F5344CB8AC3E}">
        <p14:creationId xmlns:p14="http://schemas.microsoft.com/office/powerpoint/2010/main" val="360575766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享元模式示例</a:t>
            </a:r>
          </a:p>
        </p:txBody>
      </p:sp>
      <p:sp>
        <p:nvSpPr>
          <p:cNvPr id="13315"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lang="zh-CN" altLang="en-US" sz="1400" b="1" dirty="0"/>
              <a:t>具体享元：</a:t>
            </a:r>
          </a:p>
          <a:p>
            <a:pPr>
              <a:lnSpc>
                <a:spcPct val="80000"/>
              </a:lnSpc>
              <a:buFont typeface="Wingdings" panose="05000000000000000000" pitchFamily="2" charset="2"/>
              <a:buNone/>
            </a:pPr>
            <a:r>
              <a:rPr lang="en-US" altLang="zh-CN" sz="1200" b="1" dirty="0"/>
              <a:t>//</a:t>
            </a:r>
            <a:r>
              <a:rPr lang="zh-CN" altLang="en-US" sz="1200" b="1" dirty="0"/>
              <a:t>具体的字符类</a:t>
            </a:r>
            <a:r>
              <a:rPr lang="en-US" altLang="zh-CN" sz="1200" b="1" dirty="0"/>
              <a:t>A</a:t>
            </a:r>
          </a:p>
          <a:p>
            <a:pPr>
              <a:lnSpc>
                <a:spcPct val="80000"/>
              </a:lnSpc>
              <a:buFont typeface="Wingdings" panose="05000000000000000000" pitchFamily="2" charset="2"/>
              <a:buNone/>
            </a:pPr>
            <a:r>
              <a:rPr lang="en-US" altLang="zh-CN" sz="1400" b="1" dirty="0"/>
              <a:t>public class </a:t>
            </a:r>
            <a:r>
              <a:rPr lang="en-US" altLang="zh-CN" sz="1400" b="1" dirty="0" err="1"/>
              <a:t>CharactorA</a:t>
            </a:r>
            <a:r>
              <a:rPr lang="en-US" altLang="zh-CN" sz="1400" b="1" dirty="0"/>
              <a:t> extends </a:t>
            </a:r>
            <a:r>
              <a:rPr lang="en-US" altLang="zh-CN" sz="1400" b="1" dirty="0" err="1"/>
              <a:t>Charactor</a:t>
            </a:r>
            <a:r>
              <a:rPr lang="en-US" altLang="zh-CN" sz="1400" b="1" dirty="0"/>
              <a:t>{</a:t>
            </a:r>
          </a:p>
          <a:p>
            <a:pPr>
              <a:lnSpc>
                <a:spcPct val="80000"/>
              </a:lnSpc>
              <a:buFont typeface="Wingdings" panose="05000000000000000000" pitchFamily="2" charset="2"/>
              <a:buNone/>
            </a:pPr>
            <a:r>
              <a:rPr lang="en-US" altLang="zh-CN" sz="1400" b="1" dirty="0"/>
              <a:t>    public </a:t>
            </a:r>
            <a:r>
              <a:rPr lang="en-US" altLang="zh-CN" sz="1400" b="1" dirty="0" err="1"/>
              <a:t>CharactorA</a:t>
            </a:r>
            <a:r>
              <a:rPr lang="en-US" altLang="zh-CN" sz="1400" b="1" dirty="0"/>
              <a:t>(){</a:t>
            </a:r>
          </a:p>
          <a:p>
            <a:pPr>
              <a:lnSpc>
                <a:spcPct val="80000"/>
              </a:lnSpc>
              <a:buFont typeface="Wingdings" panose="05000000000000000000" pitchFamily="2" charset="2"/>
              <a:buNone/>
            </a:pPr>
            <a:r>
              <a:rPr lang="en-US" altLang="zh-CN" sz="1400" b="1" dirty="0"/>
              <a:t>        </a:t>
            </a:r>
            <a:r>
              <a:rPr lang="en-US" altLang="zh-CN" sz="1400" b="1" dirty="0" err="1"/>
              <a:t>this.letter</a:t>
            </a:r>
            <a:r>
              <a:rPr lang="en-US" altLang="zh-CN" sz="1400" b="1" dirty="0"/>
              <a:t> = 'A';</a:t>
            </a:r>
          </a:p>
          <a:p>
            <a:pPr>
              <a:lnSpc>
                <a:spcPct val="80000"/>
              </a:lnSpc>
              <a:buFont typeface="Wingdings" panose="05000000000000000000" pitchFamily="2" charset="2"/>
              <a:buNone/>
            </a:pPr>
            <a:r>
              <a:rPr lang="en-US" altLang="zh-CN" sz="1400" b="1" dirty="0"/>
              <a:t>        </a:t>
            </a:r>
            <a:r>
              <a:rPr lang="en-US" altLang="zh-CN" sz="1400" b="1" dirty="0" err="1"/>
              <a:t>this.fontsize</a:t>
            </a:r>
            <a:r>
              <a:rPr lang="en-US" altLang="zh-CN" sz="1400" b="1" dirty="0"/>
              <a:t> = 12;</a:t>
            </a:r>
          </a:p>
          <a:p>
            <a:pPr>
              <a:lnSpc>
                <a:spcPct val="80000"/>
              </a:lnSpc>
              <a:buFont typeface="Wingdings" panose="05000000000000000000" pitchFamily="2" charset="2"/>
              <a:buNone/>
            </a:pPr>
            <a:r>
              <a:rPr lang="en-US" altLang="zh-CN" sz="1400" b="1" dirty="0"/>
              <a:t>    }</a:t>
            </a:r>
          </a:p>
          <a:p>
            <a:pPr>
              <a:lnSpc>
                <a:spcPct val="80000"/>
              </a:lnSpc>
              <a:buFont typeface="Wingdings" panose="05000000000000000000" pitchFamily="2" charset="2"/>
              <a:buNone/>
            </a:pPr>
            <a:r>
              <a:rPr lang="en-US" altLang="zh-CN" sz="1400" b="1" dirty="0"/>
              <a:t>    //</a:t>
            </a:r>
            <a:r>
              <a:rPr lang="zh-CN" altLang="en-US" sz="1400" b="1" dirty="0"/>
              <a:t>显示方法</a:t>
            </a:r>
          </a:p>
          <a:p>
            <a:pPr>
              <a:lnSpc>
                <a:spcPct val="80000"/>
              </a:lnSpc>
              <a:buFont typeface="Wingdings" panose="05000000000000000000" pitchFamily="2" charset="2"/>
              <a:buNone/>
            </a:pPr>
            <a:r>
              <a:rPr lang="zh-CN" altLang="en-US" sz="1400" b="1" dirty="0"/>
              <a:t>    </a:t>
            </a:r>
            <a:r>
              <a:rPr lang="en-US" altLang="zh-CN" sz="1400" b="1" dirty="0"/>
              <a:t>public void display(){</a:t>
            </a:r>
          </a:p>
          <a:p>
            <a:pPr>
              <a:lnSpc>
                <a:spcPct val="80000"/>
              </a:lnSpc>
              <a:buFont typeface="Wingdings" panose="05000000000000000000" pitchFamily="2" charset="2"/>
              <a:buNone/>
            </a:pPr>
            <a:r>
              <a:rPr lang="en-US" altLang="zh-CN" sz="1400" b="1" dirty="0"/>
              <a:t>    try{</a:t>
            </a:r>
          </a:p>
          <a:p>
            <a:pPr>
              <a:lnSpc>
                <a:spcPct val="80000"/>
              </a:lnSpc>
              <a:buFont typeface="Wingdings" panose="05000000000000000000" pitchFamily="2" charset="2"/>
              <a:buNone/>
            </a:pPr>
            <a:r>
              <a:rPr lang="en-US" altLang="zh-CN" sz="1400" b="1" dirty="0"/>
              <a:t>        </a:t>
            </a:r>
            <a:r>
              <a:rPr lang="en-US" altLang="zh-CN" sz="1400" b="1" dirty="0" err="1"/>
              <a:t>System.out.println</a:t>
            </a:r>
            <a:r>
              <a:rPr lang="en-US" altLang="zh-CN" sz="1400" b="1" dirty="0"/>
              <a:t>(</a:t>
            </a:r>
            <a:r>
              <a:rPr lang="en-US" altLang="zh-CN" sz="1400" b="1" dirty="0" err="1"/>
              <a:t>this.letter</a:t>
            </a:r>
            <a:r>
              <a:rPr lang="en-US" altLang="zh-CN" sz="1400" b="1" dirty="0"/>
              <a:t>);</a:t>
            </a:r>
          </a:p>
          <a:p>
            <a:pPr>
              <a:lnSpc>
                <a:spcPct val="80000"/>
              </a:lnSpc>
              <a:buFont typeface="Wingdings" panose="05000000000000000000" pitchFamily="2" charset="2"/>
              <a:buNone/>
            </a:pPr>
            <a:r>
              <a:rPr lang="en-US" altLang="zh-CN" sz="1400" b="1" dirty="0"/>
              <a:t>    }catch(Exception err){</a:t>
            </a:r>
          </a:p>
          <a:p>
            <a:pPr>
              <a:lnSpc>
                <a:spcPct val="80000"/>
              </a:lnSpc>
              <a:buFont typeface="Wingdings" panose="05000000000000000000" pitchFamily="2" charset="2"/>
              <a:buNone/>
            </a:pPr>
            <a:r>
              <a:rPr lang="en-US" altLang="zh-CN" sz="1400" b="1" dirty="0"/>
              <a:t>    }</a:t>
            </a:r>
          </a:p>
          <a:p>
            <a:pPr>
              <a:lnSpc>
                <a:spcPct val="80000"/>
              </a:lnSpc>
              <a:buFont typeface="Wingdings" panose="05000000000000000000" pitchFamily="2" charset="2"/>
              <a:buNone/>
            </a:pPr>
            <a:r>
              <a:rPr lang="en-US" altLang="zh-CN" sz="1400" b="1" dirty="0"/>
              <a:t>}</a:t>
            </a:r>
          </a:p>
          <a:p>
            <a:pPr>
              <a:lnSpc>
                <a:spcPct val="80000"/>
              </a:lnSpc>
              <a:buFont typeface="Wingdings" panose="05000000000000000000" pitchFamily="2" charset="2"/>
              <a:buNone/>
            </a:pPr>
            <a:r>
              <a:rPr lang="en-US" altLang="zh-CN" sz="1400" b="1" dirty="0"/>
              <a:t>    //</a:t>
            </a:r>
            <a:r>
              <a:rPr lang="zh-CN" altLang="en-US" sz="1400" b="1" dirty="0"/>
              <a:t>设置字体大小</a:t>
            </a:r>
          </a:p>
          <a:p>
            <a:pPr>
              <a:lnSpc>
                <a:spcPct val="80000"/>
              </a:lnSpc>
              <a:buFont typeface="Wingdings" panose="05000000000000000000" pitchFamily="2" charset="2"/>
              <a:buNone/>
            </a:pPr>
            <a:r>
              <a:rPr lang="zh-CN" altLang="en-US" sz="1400" b="1" dirty="0"/>
              <a:t>    </a:t>
            </a:r>
            <a:r>
              <a:rPr lang="en-US" altLang="zh-CN" sz="1400" b="1" dirty="0"/>
              <a:t>public void </a:t>
            </a:r>
            <a:r>
              <a:rPr lang="en-US" altLang="zh-CN" sz="1400" b="1" dirty="0" err="1"/>
              <a:t>setFontSize</a:t>
            </a:r>
            <a:r>
              <a:rPr lang="en-US" altLang="zh-CN" sz="1400" b="1" dirty="0"/>
              <a:t>(</a:t>
            </a:r>
            <a:r>
              <a:rPr lang="en-US" altLang="zh-CN" sz="1400" b="1" dirty="0" err="1"/>
              <a:t>int</a:t>
            </a:r>
            <a:r>
              <a:rPr lang="en-US" altLang="zh-CN" sz="1400" b="1" dirty="0"/>
              <a:t> </a:t>
            </a:r>
            <a:r>
              <a:rPr lang="en-US" altLang="zh-CN" sz="1400" b="1" dirty="0" err="1"/>
              <a:t>fontsize</a:t>
            </a:r>
            <a:r>
              <a:rPr lang="en-US" altLang="zh-CN" sz="1400" b="1" dirty="0"/>
              <a:t>){</a:t>
            </a:r>
          </a:p>
          <a:p>
            <a:pPr>
              <a:lnSpc>
                <a:spcPct val="80000"/>
              </a:lnSpc>
              <a:buFont typeface="Wingdings" panose="05000000000000000000" pitchFamily="2" charset="2"/>
              <a:buNone/>
            </a:pPr>
            <a:r>
              <a:rPr lang="en-US" altLang="zh-CN" sz="1400" b="1" dirty="0"/>
              <a:t>	</a:t>
            </a:r>
            <a:r>
              <a:rPr lang="en-US" altLang="zh-CN" sz="1400" b="1" dirty="0" err="1"/>
              <a:t>this.fontsize</a:t>
            </a:r>
            <a:r>
              <a:rPr lang="en-US" altLang="zh-CN" sz="1400" b="1" dirty="0"/>
              <a:t> = </a:t>
            </a:r>
            <a:r>
              <a:rPr lang="en-US" altLang="zh-CN" sz="1400" b="1" dirty="0" err="1"/>
              <a:t>fontsize</a:t>
            </a:r>
            <a:r>
              <a:rPr lang="en-US" altLang="zh-CN" sz="1400" b="1" dirty="0"/>
              <a:t>;</a:t>
            </a:r>
          </a:p>
          <a:p>
            <a:pPr>
              <a:lnSpc>
                <a:spcPct val="80000"/>
              </a:lnSpc>
              <a:buFont typeface="Wingdings" panose="05000000000000000000" pitchFamily="2" charset="2"/>
              <a:buNone/>
            </a:pPr>
            <a:r>
              <a:rPr lang="en-US" altLang="zh-CN" sz="1400" b="1" dirty="0"/>
              <a:t>}</a:t>
            </a:r>
          </a:p>
          <a:p>
            <a:pPr>
              <a:lnSpc>
                <a:spcPct val="80000"/>
              </a:lnSpc>
              <a:buFont typeface="Wingdings" panose="05000000000000000000" pitchFamily="2" charset="2"/>
              <a:buNone/>
            </a:pPr>
            <a:r>
              <a:rPr lang="en-US" altLang="zh-CN" sz="1400" b="1" dirty="0"/>
              <a:t>}</a:t>
            </a:r>
          </a:p>
        </p:txBody>
      </p:sp>
    </p:spTree>
    <p:extLst>
      <p:ext uri="{BB962C8B-B14F-4D97-AF65-F5344CB8AC3E}">
        <p14:creationId xmlns:p14="http://schemas.microsoft.com/office/powerpoint/2010/main" val="134283266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享元模式示例</a:t>
            </a:r>
          </a:p>
        </p:txBody>
      </p:sp>
      <p:sp>
        <p:nvSpPr>
          <p:cNvPr id="14339"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lang="en-US" altLang="zh-CN" sz="1400" b="1" dirty="0"/>
              <a:t>//</a:t>
            </a:r>
            <a:r>
              <a:rPr lang="zh-CN" altLang="en-US" sz="1400" b="1" dirty="0"/>
              <a:t>具体的字符类</a:t>
            </a:r>
            <a:r>
              <a:rPr lang="en-US" altLang="zh-CN" sz="1400" b="1" dirty="0"/>
              <a:t>B</a:t>
            </a:r>
          </a:p>
          <a:p>
            <a:pPr>
              <a:lnSpc>
                <a:spcPct val="80000"/>
              </a:lnSpc>
              <a:buFont typeface="Wingdings" panose="05000000000000000000" pitchFamily="2" charset="2"/>
              <a:buNone/>
            </a:pPr>
            <a:r>
              <a:rPr lang="en-US" altLang="zh-CN" sz="1400" b="1" dirty="0"/>
              <a:t>public class </a:t>
            </a:r>
            <a:r>
              <a:rPr lang="en-US" altLang="zh-CN" sz="1400" b="1" dirty="0" err="1"/>
              <a:t>CharactorB</a:t>
            </a:r>
            <a:r>
              <a:rPr lang="en-US" altLang="zh-CN" sz="1400" b="1" dirty="0"/>
              <a:t> extends </a:t>
            </a:r>
            <a:r>
              <a:rPr lang="en-US" altLang="zh-CN" sz="1400" b="1" dirty="0" err="1"/>
              <a:t>Charactor</a:t>
            </a:r>
            <a:r>
              <a:rPr lang="en-US" altLang="zh-CN" sz="1400" b="1" dirty="0"/>
              <a:t>{</a:t>
            </a:r>
          </a:p>
          <a:p>
            <a:pPr>
              <a:lnSpc>
                <a:spcPct val="80000"/>
              </a:lnSpc>
              <a:buFont typeface="Wingdings" panose="05000000000000000000" pitchFamily="2" charset="2"/>
              <a:buNone/>
            </a:pPr>
            <a:r>
              <a:rPr lang="en-US" altLang="zh-CN" sz="1400" b="1" dirty="0"/>
              <a:t>    //</a:t>
            </a:r>
            <a:r>
              <a:rPr lang="zh-CN" altLang="en-US" sz="1400" b="1" dirty="0"/>
              <a:t>构造函数 </a:t>
            </a:r>
          </a:p>
          <a:p>
            <a:pPr>
              <a:lnSpc>
                <a:spcPct val="80000"/>
              </a:lnSpc>
              <a:buFont typeface="Wingdings" panose="05000000000000000000" pitchFamily="2" charset="2"/>
              <a:buNone/>
            </a:pPr>
            <a:r>
              <a:rPr lang="zh-CN" altLang="en-US" sz="1400" b="1" dirty="0"/>
              <a:t>    </a:t>
            </a:r>
            <a:r>
              <a:rPr lang="en-US" altLang="zh-CN" sz="1400" b="1" dirty="0"/>
              <a:t>public </a:t>
            </a:r>
            <a:r>
              <a:rPr lang="en-US" altLang="zh-CN" sz="1400" b="1" dirty="0" err="1"/>
              <a:t>CharactorB</a:t>
            </a:r>
            <a:r>
              <a:rPr lang="en-US" altLang="zh-CN" sz="1400" b="1" dirty="0"/>
              <a:t>(){</a:t>
            </a:r>
          </a:p>
          <a:p>
            <a:pPr>
              <a:lnSpc>
                <a:spcPct val="80000"/>
              </a:lnSpc>
              <a:buFont typeface="Wingdings" panose="05000000000000000000" pitchFamily="2" charset="2"/>
              <a:buNone/>
            </a:pPr>
            <a:r>
              <a:rPr lang="en-US" altLang="zh-CN" sz="1400" b="1" dirty="0"/>
              <a:t>        </a:t>
            </a:r>
            <a:r>
              <a:rPr lang="en-US" altLang="zh-CN" sz="1400" b="1" dirty="0" err="1"/>
              <a:t>this.letter</a:t>
            </a:r>
            <a:r>
              <a:rPr lang="en-US" altLang="zh-CN" sz="1400" b="1" dirty="0"/>
              <a:t> = 'B';</a:t>
            </a:r>
          </a:p>
          <a:p>
            <a:pPr>
              <a:lnSpc>
                <a:spcPct val="80000"/>
              </a:lnSpc>
              <a:buFont typeface="Wingdings" panose="05000000000000000000" pitchFamily="2" charset="2"/>
              <a:buNone/>
            </a:pPr>
            <a:r>
              <a:rPr lang="en-US" altLang="zh-CN" sz="1400" b="1" dirty="0"/>
              <a:t>        </a:t>
            </a:r>
            <a:r>
              <a:rPr lang="en-US" altLang="zh-CN" sz="1400" b="1" dirty="0" err="1"/>
              <a:t>this.fontsize</a:t>
            </a:r>
            <a:r>
              <a:rPr lang="en-US" altLang="zh-CN" sz="1400" b="1" dirty="0"/>
              <a:t> = 12;</a:t>
            </a:r>
          </a:p>
          <a:p>
            <a:pPr>
              <a:lnSpc>
                <a:spcPct val="80000"/>
              </a:lnSpc>
              <a:buFont typeface="Wingdings" panose="05000000000000000000" pitchFamily="2" charset="2"/>
              <a:buNone/>
            </a:pPr>
            <a:r>
              <a:rPr lang="en-US" altLang="zh-CN" sz="1400" b="1" dirty="0"/>
              <a:t>    }</a:t>
            </a:r>
          </a:p>
          <a:p>
            <a:pPr>
              <a:lnSpc>
                <a:spcPct val="80000"/>
              </a:lnSpc>
              <a:buFont typeface="Wingdings" panose="05000000000000000000" pitchFamily="2" charset="2"/>
              <a:buNone/>
            </a:pPr>
            <a:r>
              <a:rPr lang="en-US" altLang="zh-CN" sz="1400" b="1" dirty="0"/>
              <a:t>    //</a:t>
            </a:r>
            <a:r>
              <a:rPr lang="zh-CN" altLang="en-US" sz="1400" b="1" dirty="0"/>
              <a:t>显示方法</a:t>
            </a:r>
          </a:p>
          <a:p>
            <a:pPr>
              <a:lnSpc>
                <a:spcPct val="80000"/>
              </a:lnSpc>
              <a:buFont typeface="Wingdings" panose="05000000000000000000" pitchFamily="2" charset="2"/>
              <a:buNone/>
            </a:pPr>
            <a:r>
              <a:rPr lang="zh-CN" altLang="en-US" sz="1400" b="1" dirty="0"/>
              <a:t>    </a:t>
            </a:r>
            <a:r>
              <a:rPr lang="en-US" altLang="zh-CN" sz="1400" b="1" dirty="0"/>
              <a:t>public void display(){</a:t>
            </a:r>
          </a:p>
          <a:p>
            <a:pPr>
              <a:lnSpc>
                <a:spcPct val="80000"/>
              </a:lnSpc>
              <a:buFont typeface="Wingdings" panose="05000000000000000000" pitchFamily="2" charset="2"/>
              <a:buNone/>
            </a:pPr>
            <a:r>
              <a:rPr lang="en-US" altLang="zh-CN" sz="1400" b="1" dirty="0"/>
              <a:t>    try{</a:t>
            </a:r>
          </a:p>
          <a:p>
            <a:pPr>
              <a:lnSpc>
                <a:spcPct val="80000"/>
              </a:lnSpc>
              <a:buFont typeface="Wingdings" panose="05000000000000000000" pitchFamily="2" charset="2"/>
              <a:buNone/>
            </a:pPr>
            <a:r>
              <a:rPr lang="en-US" altLang="zh-CN" sz="1400" b="1" dirty="0"/>
              <a:t>        </a:t>
            </a:r>
            <a:r>
              <a:rPr lang="en-US" altLang="zh-CN" sz="1400" b="1" dirty="0" err="1"/>
              <a:t>System.out.println</a:t>
            </a:r>
            <a:r>
              <a:rPr lang="en-US" altLang="zh-CN" sz="1400" b="1" dirty="0"/>
              <a:t>(</a:t>
            </a:r>
            <a:r>
              <a:rPr lang="en-US" altLang="zh-CN" sz="1400" b="1" dirty="0" err="1"/>
              <a:t>this.letter</a:t>
            </a:r>
            <a:r>
              <a:rPr lang="en-US" altLang="zh-CN" sz="1400" b="1" dirty="0"/>
              <a:t>);</a:t>
            </a:r>
          </a:p>
          <a:p>
            <a:pPr>
              <a:lnSpc>
                <a:spcPct val="80000"/>
              </a:lnSpc>
              <a:buFont typeface="Wingdings" panose="05000000000000000000" pitchFamily="2" charset="2"/>
              <a:buNone/>
            </a:pPr>
            <a:r>
              <a:rPr lang="en-US" altLang="zh-CN" sz="1400" b="1" dirty="0"/>
              <a:t>    }catch(Exception err){</a:t>
            </a:r>
          </a:p>
          <a:p>
            <a:pPr>
              <a:lnSpc>
                <a:spcPct val="80000"/>
              </a:lnSpc>
              <a:buFont typeface="Wingdings" panose="05000000000000000000" pitchFamily="2" charset="2"/>
              <a:buNone/>
            </a:pPr>
            <a:r>
              <a:rPr lang="en-US" altLang="zh-CN" sz="1400" b="1" dirty="0"/>
              <a:t>    }</a:t>
            </a:r>
          </a:p>
          <a:p>
            <a:pPr>
              <a:lnSpc>
                <a:spcPct val="80000"/>
              </a:lnSpc>
              <a:buFont typeface="Wingdings" panose="05000000000000000000" pitchFamily="2" charset="2"/>
              <a:buNone/>
            </a:pPr>
            <a:r>
              <a:rPr lang="en-US" altLang="zh-CN" sz="1400" b="1" dirty="0"/>
              <a:t>  }</a:t>
            </a:r>
          </a:p>
          <a:p>
            <a:pPr>
              <a:lnSpc>
                <a:spcPct val="80000"/>
              </a:lnSpc>
              <a:buFont typeface="Wingdings" panose="05000000000000000000" pitchFamily="2" charset="2"/>
              <a:buNone/>
            </a:pPr>
            <a:r>
              <a:rPr lang="en-US" altLang="zh-CN" sz="1400" b="1" dirty="0"/>
              <a:t>   //</a:t>
            </a:r>
            <a:r>
              <a:rPr lang="zh-CN" altLang="en-US" sz="1400" b="1" dirty="0"/>
              <a:t>设置字体大小</a:t>
            </a:r>
          </a:p>
          <a:p>
            <a:pPr>
              <a:lnSpc>
                <a:spcPct val="80000"/>
              </a:lnSpc>
              <a:buFont typeface="Wingdings" panose="05000000000000000000" pitchFamily="2" charset="2"/>
              <a:buNone/>
            </a:pPr>
            <a:r>
              <a:rPr lang="zh-CN" altLang="en-US" sz="1400" b="1" dirty="0"/>
              <a:t>    </a:t>
            </a:r>
            <a:r>
              <a:rPr lang="en-US" altLang="zh-CN" sz="1400" b="1" dirty="0"/>
              <a:t>public void </a:t>
            </a:r>
            <a:r>
              <a:rPr lang="en-US" altLang="zh-CN" sz="1400" b="1" dirty="0" err="1"/>
              <a:t>setFontSize</a:t>
            </a:r>
            <a:r>
              <a:rPr lang="en-US" altLang="zh-CN" sz="1400" b="1" dirty="0"/>
              <a:t>(</a:t>
            </a:r>
            <a:r>
              <a:rPr lang="en-US" altLang="zh-CN" sz="1400" b="1" dirty="0" err="1"/>
              <a:t>int</a:t>
            </a:r>
            <a:r>
              <a:rPr lang="en-US" altLang="zh-CN" sz="1400" b="1" dirty="0"/>
              <a:t> </a:t>
            </a:r>
            <a:r>
              <a:rPr lang="en-US" altLang="zh-CN" sz="1400" b="1" dirty="0" err="1"/>
              <a:t>fontsize</a:t>
            </a:r>
            <a:r>
              <a:rPr lang="en-US" altLang="zh-CN" sz="1400" b="1" dirty="0"/>
              <a:t>){</a:t>
            </a:r>
          </a:p>
          <a:p>
            <a:pPr>
              <a:lnSpc>
                <a:spcPct val="80000"/>
              </a:lnSpc>
              <a:buFont typeface="Wingdings" panose="05000000000000000000" pitchFamily="2" charset="2"/>
              <a:buNone/>
            </a:pPr>
            <a:r>
              <a:rPr lang="en-US" altLang="zh-CN" sz="1400" b="1" dirty="0"/>
              <a:t>	</a:t>
            </a:r>
            <a:r>
              <a:rPr lang="en-US" altLang="zh-CN" sz="1400" b="1" dirty="0" err="1"/>
              <a:t>this.fontsize</a:t>
            </a:r>
            <a:r>
              <a:rPr lang="en-US" altLang="zh-CN" sz="1400" b="1" dirty="0"/>
              <a:t> = </a:t>
            </a:r>
            <a:r>
              <a:rPr lang="en-US" altLang="zh-CN" sz="1400" b="1" dirty="0" err="1"/>
              <a:t>fontsize</a:t>
            </a:r>
            <a:r>
              <a:rPr lang="en-US" altLang="zh-CN" sz="1400" b="1" dirty="0"/>
              <a:t>;</a:t>
            </a:r>
          </a:p>
          <a:p>
            <a:pPr>
              <a:lnSpc>
                <a:spcPct val="80000"/>
              </a:lnSpc>
              <a:buFont typeface="Wingdings" panose="05000000000000000000" pitchFamily="2" charset="2"/>
              <a:buNone/>
            </a:pPr>
            <a:r>
              <a:rPr lang="en-US" altLang="zh-CN" sz="1400" b="1" dirty="0"/>
              <a:t>   }</a:t>
            </a:r>
          </a:p>
          <a:p>
            <a:pPr>
              <a:lnSpc>
                <a:spcPct val="80000"/>
              </a:lnSpc>
              <a:buFont typeface="Wingdings" panose="05000000000000000000" pitchFamily="2" charset="2"/>
              <a:buNone/>
            </a:pPr>
            <a:r>
              <a:rPr lang="en-US" altLang="zh-CN" sz="1400" b="1" dirty="0"/>
              <a:t>}</a:t>
            </a:r>
          </a:p>
        </p:txBody>
      </p:sp>
    </p:spTree>
    <p:extLst>
      <p:ext uri="{BB962C8B-B14F-4D97-AF65-F5344CB8AC3E}">
        <p14:creationId xmlns:p14="http://schemas.microsoft.com/office/powerpoint/2010/main" val="296219079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享元模式示例</a:t>
            </a:r>
          </a:p>
        </p:txBody>
      </p:sp>
      <p:sp>
        <p:nvSpPr>
          <p:cNvPr id="15363" name="Rectangle 3"/>
          <p:cNvSpPr>
            <a:spLocks noGrp="1" noChangeArrowheads="1"/>
          </p:cNvSpPr>
          <p:nvPr>
            <p:ph type="body" idx="1"/>
          </p:nvPr>
        </p:nvSpPr>
        <p:spPr>
          <a:xfrm>
            <a:off x="1155469" y="2017714"/>
            <a:ext cx="9360131" cy="4459287"/>
          </a:xfrm>
        </p:spPr>
        <p:txBody>
          <a:bodyPr numCol="2">
            <a:normAutofit fontScale="92500" lnSpcReduction="10000"/>
          </a:bodyPr>
          <a:lstStyle/>
          <a:p>
            <a:pPr>
              <a:lnSpc>
                <a:spcPct val="80000"/>
              </a:lnSpc>
              <a:buFont typeface="Wingdings" panose="05000000000000000000" pitchFamily="2" charset="2"/>
              <a:buNone/>
            </a:pPr>
            <a:r>
              <a:rPr lang="zh-CN" altLang="en-US" sz="2600" b="1" dirty="0"/>
              <a:t>享元工厂：</a:t>
            </a:r>
          </a:p>
          <a:p>
            <a:pPr>
              <a:lnSpc>
                <a:spcPct val="80000"/>
              </a:lnSpc>
              <a:buFont typeface="Wingdings" panose="05000000000000000000" pitchFamily="2" charset="2"/>
              <a:buNone/>
            </a:pPr>
            <a:r>
              <a:rPr lang="en-US" altLang="zh-CN" sz="1900" b="1" dirty="0"/>
              <a:t>public class </a:t>
            </a:r>
            <a:r>
              <a:rPr lang="en-US" altLang="zh-CN" sz="1900" b="1" dirty="0" err="1"/>
              <a:t>CharactorFactory</a:t>
            </a:r>
            <a:r>
              <a:rPr lang="en-US" altLang="zh-CN" sz="1900" b="1" dirty="0"/>
              <a:t>{</a:t>
            </a:r>
          </a:p>
          <a:p>
            <a:pPr>
              <a:lnSpc>
                <a:spcPct val="80000"/>
              </a:lnSpc>
              <a:buFont typeface="Wingdings" panose="05000000000000000000" pitchFamily="2" charset="2"/>
              <a:buNone/>
            </a:pPr>
            <a:r>
              <a:rPr lang="en-US" altLang="zh-CN" sz="1900" b="1" dirty="0"/>
              <a:t>    private </a:t>
            </a:r>
            <a:r>
              <a:rPr lang="en-US" altLang="zh-CN" sz="1900" b="1" dirty="0" err="1"/>
              <a:t>Hashtable</a:t>
            </a:r>
            <a:r>
              <a:rPr lang="en-US" altLang="zh-CN" sz="1900" b="1" dirty="0"/>
              <a:t>&lt;</a:t>
            </a:r>
            <a:r>
              <a:rPr lang="en-US" altLang="zh-CN" sz="1900" b="1" dirty="0" err="1"/>
              <a:t>String,Charactor</a:t>
            </a:r>
            <a:r>
              <a:rPr lang="en-US" altLang="zh-CN" sz="1900" b="1" dirty="0"/>
              <a:t>&gt; </a:t>
            </a:r>
            <a:r>
              <a:rPr lang="en-US" altLang="zh-CN" sz="1900" b="1" dirty="0" err="1"/>
              <a:t>charactors</a:t>
            </a:r>
            <a:r>
              <a:rPr lang="en-US" altLang="zh-CN" sz="1900" b="1" dirty="0"/>
              <a:t> = new </a:t>
            </a:r>
            <a:r>
              <a:rPr lang="en-US" altLang="zh-CN" sz="1900" b="1" dirty="0" err="1"/>
              <a:t>Hashtable</a:t>
            </a:r>
            <a:r>
              <a:rPr lang="en-US" altLang="zh-CN" sz="1900" b="1" dirty="0"/>
              <a:t>&lt;</a:t>
            </a:r>
            <a:r>
              <a:rPr lang="en-US" altLang="zh-CN" sz="1900" b="1" dirty="0" err="1"/>
              <a:t>String,Charactor</a:t>
            </a:r>
            <a:r>
              <a:rPr lang="en-US" altLang="zh-CN" sz="1900" b="1" dirty="0"/>
              <a:t>&gt;();</a:t>
            </a:r>
          </a:p>
          <a:p>
            <a:pPr>
              <a:lnSpc>
                <a:spcPct val="80000"/>
              </a:lnSpc>
              <a:buFont typeface="Wingdings" panose="05000000000000000000" pitchFamily="2" charset="2"/>
              <a:buNone/>
            </a:pPr>
            <a:r>
              <a:rPr lang="en-US" altLang="zh-CN" sz="1900" b="1" dirty="0"/>
              <a:t>    //</a:t>
            </a:r>
            <a:r>
              <a:rPr lang="zh-CN" altLang="en-US" sz="1900" b="1" dirty="0"/>
              <a:t>构造函数</a:t>
            </a:r>
          </a:p>
          <a:p>
            <a:pPr>
              <a:lnSpc>
                <a:spcPct val="80000"/>
              </a:lnSpc>
              <a:buFont typeface="Wingdings" panose="05000000000000000000" pitchFamily="2" charset="2"/>
              <a:buNone/>
            </a:pPr>
            <a:r>
              <a:rPr lang="zh-CN" altLang="en-US" sz="1900" b="1" dirty="0"/>
              <a:t>    </a:t>
            </a:r>
            <a:r>
              <a:rPr lang="en-US" altLang="zh-CN" sz="1900" b="1" dirty="0"/>
              <a:t>public </a:t>
            </a:r>
            <a:r>
              <a:rPr lang="en-US" altLang="zh-CN" sz="1900" b="1" dirty="0" err="1"/>
              <a:t>CharactorFactory</a:t>
            </a:r>
            <a:r>
              <a:rPr lang="en-US" altLang="zh-CN" sz="1900" b="1" dirty="0"/>
              <a:t>(){</a:t>
            </a:r>
          </a:p>
          <a:p>
            <a:pPr>
              <a:lnSpc>
                <a:spcPct val="80000"/>
              </a:lnSpc>
              <a:buFont typeface="Wingdings" panose="05000000000000000000" pitchFamily="2" charset="2"/>
              <a:buNone/>
            </a:pPr>
            <a:r>
              <a:rPr lang="en-US" altLang="zh-CN" sz="1900" b="1" dirty="0"/>
              <a:t>        </a:t>
            </a:r>
            <a:r>
              <a:rPr lang="en-US" altLang="zh-CN" sz="1900" b="1" dirty="0" err="1"/>
              <a:t>charactors.put</a:t>
            </a:r>
            <a:r>
              <a:rPr lang="en-US" altLang="zh-CN" sz="1900" b="1" dirty="0"/>
              <a:t>("A", new </a:t>
            </a:r>
            <a:r>
              <a:rPr lang="en-US" altLang="zh-CN" sz="1900" b="1" dirty="0" err="1"/>
              <a:t>CharactorA</a:t>
            </a:r>
            <a:r>
              <a:rPr lang="en-US" altLang="zh-CN" sz="1900" b="1" dirty="0"/>
              <a:t>());</a:t>
            </a:r>
          </a:p>
          <a:p>
            <a:pPr>
              <a:lnSpc>
                <a:spcPct val="80000"/>
              </a:lnSpc>
              <a:buFont typeface="Wingdings" panose="05000000000000000000" pitchFamily="2" charset="2"/>
              <a:buNone/>
            </a:pPr>
            <a:r>
              <a:rPr lang="en-US" altLang="zh-CN" sz="1900" b="1" dirty="0"/>
              <a:t>        </a:t>
            </a:r>
            <a:r>
              <a:rPr lang="en-US" altLang="zh-CN" sz="1900" b="1" dirty="0" err="1"/>
              <a:t>charactors.put</a:t>
            </a:r>
            <a:r>
              <a:rPr lang="en-US" altLang="zh-CN" sz="1900" b="1" dirty="0"/>
              <a:t>("B", new </a:t>
            </a:r>
            <a:r>
              <a:rPr lang="en-US" altLang="zh-CN" sz="1900" b="1" dirty="0" err="1"/>
              <a:t>CharactorB</a:t>
            </a:r>
            <a:r>
              <a:rPr lang="en-US" altLang="zh-CN" sz="1900" b="1" dirty="0"/>
              <a:t>());</a:t>
            </a:r>
          </a:p>
          <a:p>
            <a:pPr>
              <a:lnSpc>
                <a:spcPct val="80000"/>
              </a:lnSpc>
              <a:buFont typeface="Wingdings" panose="05000000000000000000" pitchFamily="2" charset="2"/>
              <a:buNone/>
            </a:pPr>
            <a:r>
              <a:rPr lang="en-US" altLang="zh-CN" sz="1900" b="1" dirty="0"/>
              <a:t>    }</a:t>
            </a:r>
          </a:p>
          <a:p>
            <a:pPr>
              <a:lnSpc>
                <a:spcPct val="80000"/>
              </a:lnSpc>
              <a:buFont typeface="Wingdings" panose="05000000000000000000" pitchFamily="2" charset="2"/>
              <a:buNone/>
            </a:pPr>
            <a:r>
              <a:rPr lang="en-US" altLang="zh-CN" sz="1900" b="1" dirty="0"/>
              <a:t>    //</a:t>
            </a:r>
            <a:r>
              <a:rPr lang="zh-CN" altLang="en-US" sz="1900" b="1" dirty="0"/>
              <a:t>获得指定字符实例</a:t>
            </a:r>
          </a:p>
          <a:p>
            <a:pPr>
              <a:lnSpc>
                <a:spcPct val="80000"/>
              </a:lnSpc>
              <a:buFont typeface="Wingdings" panose="05000000000000000000" pitchFamily="2" charset="2"/>
              <a:buNone/>
            </a:pPr>
            <a:r>
              <a:rPr lang="zh-CN" altLang="en-US" sz="1900" b="1" dirty="0"/>
              <a:t>    </a:t>
            </a:r>
            <a:r>
              <a:rPr lang="en-US" altLang="zh-CN" sz="1900" b="1" dirty="0"/>
              <a:t>public </a:t>
            </a:r>
            <a:r>
              <a:rPr lang="en-US" altLang="zh-CN" sz="1900" b="1" dirty="0" err="1"/>
              <a:t>Charactor</a:t>
            </a:r>
            <a:r>
              <a:rPr lang="en-US" altLang="zh-CN" sz="1900" b="1" dirty="0"/>
              <a:t> </a:t>
            </a:r>
            <a:r>
              <a:rPr lang="en-US" altLang="zh-CN" sz="1900" b="1" dirty="0" err="1"/>
              <a:t>getCharactor</a:t>
            </a:r>
            <a:r>
              <a:rPr lang="en-US" altLang="zh-CN" sz="1900" b="1" dirty="0"/>
              <a:t>(String key){</a:t>
            </a:r>
          </a:p>
          <a:p>
            <a:pPr>
              <a:lnSpc>
                <a:spcPct val="80000"/>
              </a:lnSpc>
              <a:buFont typeface="Wingdings" panose="05000000000000000000" pitchFamily="2" charset="2"/>
              <a:buNone/>
            </a:pPr>
            <a:r>
              <a:rPr lang="en-US" altLang="zh-CN" sz="1900" b="1" dirty="0"/>
              <a:t>        </a:t>
            </a:r>
            <a:r>
              <a:rPr lang="en-US" altLang="zh-CN" sz="1900" b="1" dirty="0" err="1"/>
              <a:t>Charactor</a:t>
            </a:r>
            <a:r>
              <a:rPr lang="en-US" altLang="zh-CN" sz="1900" b="1" dirty="0"/>
              <a:t> </a:t>
            </a:r>
            <a:r>
              <a:rPr lang="en-US" altLang="zh-CN" sz="1900" b="1" dirty="0" err="1"/>
              <a:t>charactor</a:t>
            </a:r>
            <a:r>
              <a:rPr lang="en-US" altLang="zh-CN" sz="1900" b="1" dirty="0"/>
              <a:t> = (</a:t>
            </a:r>
            <a:r>
              <a:rPr lang="en-US" altLang="zh-CN" sz="1900" b="1" dirty="0" err="1"/>
              <a:t>Charactor</a:t>
            </a:r>
            <a:r>
              <a:rPr lang="en-US" altLang="zh-CN" sz="1900" b="1" dirty="0"/>
              <a:t>)</a:t>
            </a:r>
            <a:r>
              <a:rPr lang="en-US" altLang="zh-CN" sz="1900" b="1" dirty="0" err="1"/>
              <a:t>charactors.get</a:t>
            </a:r>
            <a:r>
              <a:rPr lang="en-US" altLang="zh-CN" sz="1900" b="1" dirty="0"/>
              <a:t>(key);</a:t>
            </a:r>
          </a:p>
          <a:p>
            <a:pPr>
              <a:lnSpc>
                <a:spcPct val="80000"/>
              </a:lnSpc>
              <a:buFont typeface="Wingdings" panose="05000000000000000000" pitchFamily="2" charset="2"/>
              <a:buNone/>
            </a:pPr>
            <a:r>
              <a:rPr lang="en-US" altLang="zh-CN" sz="1900" b="1" dirty="0"/>
              <a:t>        if (</a:t>
            </a:r>
            <a:r>
              <a:rPr lang="en-US" altLang="zh-CN" sz="1900" b="1" dirty="0" err="1"/>
              <a:t>charactor</a:t>
            </a:r>
            <a:r>
              <a:rPr lang="en-US" altLang="zh-CN" sz="1900" b="1" dirty="0"/>
              <a:t> == null){</a:t>
            </a:r>
          </a:p>
          <a:p>
            <a:pPr>
              <a:lnSpc>
                <a:spcPct val="80000"/>
              </a:lnSpc>
              <a:buFont typeface="Wingdings" panose="05000000000000000000" pitchFamily="2" charset="2"/>
              <a:buNone/>
            </a:pPr>
            <a:r>
              <a:rPr lang="en-US" altLang="zh-CN" sz="1900" b="1" dirty="0"/>
              <a:t>            if(</a:t>
            </a:r>
            <a:r>
              <a:rPr lang="en-US" altLang="zh-CN" sz="1900" b="1" dirty="0" err="1"/>
              <a:t>key.equals</a:t>
            </a:r>
            <a:r>
              <a:rPr lang="en-US" altLang="zh-CN" sz="1900" b="1" dirty="0"/>
              <a:t>("A")){</a:t>
            </a:r>
          </a:p>
          <a:p>
            <a:pPr>
              <a:lnSpc>
                <a:spcPct val="80000"/>
              </a:lnSpc>
              <a:buFont typeface="Wingdings" panose="05000000000000000000" pitchFamily="2" charset="2"/>
              <a:buNone/>
            </a:pPr>
            <a:r>
              <a:rPr lang="en-US" altLang="zh-CN" sz="1900" b="1" dirty="0"/>
              <a:t>                </a:t>
            </a:r>
            <a:r>
              <a:rPr lang="en-US" altLang="zh-CN" sz="1900" b="1" dirty="0" err="1"/>
              <a:t>charactor</a:t>
            </a:r>
            <a:r>
              <a:rPr lang="en-US" altLang="zh-CN" sz="1900" b="1" dirty="0"/>
              <a:t> = new </a:t>
            </a:r>
            <a:r>
              <a:rPr lang="en-US" altLang="zh-CN" sz="1900" b="1" dirty="0" err="1"/>
              <a:t>CharactorA</a:t>
            </a:r>
            <a:r>
              <a:rPr lang="en-US" altLang="zh-CN" sz="1900" b="1" dirty="0"/>
              <a:t>();</a:t>
            </a:r>
          </a:p>
          <a:p>
            <a:pPr>
              <a:lnSpc>
                <a:spcPct val="80000"/>
              </a:lnSpc>
              <a:buFont typeface="Wingdings" panose="05000000000000000000" pitchFamily="2" charset="2"/>
              <a:buNone/>
            </a:pPr>
            <a:r>
              <a:rPr lang="en-US" altLang="zh-CN" sz="1900" b="1" dirty="0"/>
              <a:t>            }else if(</a:t>
            </a:r>
            <a:r>
              <a:rPr lang="en-US" altLang="zh-CN" sz="1900" b="1" dirty="0" err="1"/>
              <a:t>key.equals</a:t>
            </a:r>
            <a:r>
              <a:rPr lang="en-US" altLang="zh-CN" sz="1900" b="1" dirty="0"/>
              <a:t>("B")){</a:t>
            </a:r>
          </a:p>
          <a:p>
            <a:pPr>
              <a:lnSpc>
                <a:spcPct val="80000"/>
              </a:lnSpc>
              <a:buFont typeface="Wingdings" panose="05000000000000000000" pitchFamily="2" charset="2"/>
              <a:buNone/>
            </a:pPr>
            <a:r>
              <a:rPr lang="en-US" altLang="zh-CN" sz="1900" b="1" dirty="0"/>
              <a:t>                </a:t>
            </a:r>
            <a:r>
              <a:rPr lang="en-US" altLang="zh-CN" sz="1900" b="1" dirty="0" err="1"/>
              <a:t>charactor</a:t>
            </a:r>
            <a:r>
              <a:rPr lang="en-US" altLang="zh-CN" sz="1900" b="1" dirty="0"/>
              <a:t> = new </a:t>
            </a:r>
            <a:r>
              <a:rPr lang="en-US" altLang="zh-CN" sz="1900" b="1" dirty="0" err="1"/>
              <a:t>CharactorB</a:t>
            </a:r>
            <a:r>
              <a:rPr lang="en-US" altLang="zh-CN" sz="1900" b="1" dirty="0"/>
              <a:t>();</a:t>
            </a:r>
          </a:p>
          <a:p>
            <a:pPr>
              <a:lnSpc>
                <a:spcPct val="80000"/>
              </a:lnSpc>
              <a:buFont typeface="Wingdings" panose="05000000000000000000" pitchFamily="2" charset="2"/>
              <a:buNone/>
            </a:pPr>
            <a:r>
              <a:rPr lang="en-US" altLang="zh-CN" sz="1900" b="1" dirty="0"/>
              <a:t>            }</a:t>
            </a:r>
          </a:p>
          <a:p>
            <a:pPr>
              <a:lnSpc>
                <a:spcPct val="80000"/>
              </a:lnSpc>
              <a:buFont typeface="Wingdings" panose="05000000000000000000" pitchFamily="2" charset="2"/>
              <a:buNone/>
            </a:pPr>
            <a:r>
              <a:rPr lang="en-US" altLang="zh-CN" sz="1900" b="1" dirty="0"/>
              <a:t>            </a:t>
            </a:r>
            <a:r>
              <a:rPr lang="en-US" altLang="zh-CN" sz="1900" b="1" dirty="0" err="1"/>
              <a:t>charactors.put</a:t>
            </a:r>
            <a:r>
              <a:rPr lang="en-US" altLang="zh-CN" sz="1900" b="1" dirty="0"/>
              <a:t>(key, </a:t>
            </a:r>
            <a:r>
              <a:rPr lang="en-US" altLang="zh-CN" sz="1900" b="1" dirty="0" err="1"/>
              <a:t>charactor</a:t>
            </a:r>
            <a:r>
              <a:rPr lang="en-US" altLang="zh-CN" sz="1900" b="1" dirty="0"/>
              <a:t>);</a:t>
            </a:r>
          </a:p>
          <a:p>
            <a:pPr>
              <a:lnSpc>
                <a:spcPct val="80000"/>
              </a:lnSpc>
              <a:buFont typeface="Wingdings" panose="05000000000000000000" pitchFamily="2" charset="2"/>
              <a:buNone/>
            </a:pPr>
            <a:r>
              <a:rPr lang="en-US" altLang="zh-CN" sz="1900" b="1" dirty="0"/>
              <a:t>        }</a:t>
            </a:r>
          </a:p>
          <a:p>
            <a:pPr>
              <a:lnSpc>
                <a:spcPct val="80000"/>
              </a:lnSpc>
              <a:buFont typeface="Wingdings" panose="05000000000000000000" pitchFamily="2" charset="2"/>
              <a:buNone/>
            </a:pPr>
            <a:r>
              <a:rPr lang="en-US" altLang="zh-CN" sz="1900" b="1" dirty="0"/>
              <a:t>        return </a:t>
            </a:r>
            <a:r>
              <a:rPr lang="en-US" altLang="zh-CN" sz="1900" b="1" dirty="0" err="1"/>
              <a:t>charactor</a:t>
            </a:r>
            <a:r>
              <a:rPr lang="en-US" altLang="zh-CN" sz="1900" b="1" dirty="0"/>
              <a:t>;</a:t>
            </a:r>
          </a:p>
          <a:p>
            <a:pPr>
              <a:lnSpc>
                <a:spcPct val="80000"/>
              </a:lnSpc>
              <a:buFont typeface="Wingdings" panose="05000000000000000000" pitchFamily="2" charset="2"/>
              <a:buNone/>
            </a:pPr>
            <a:r>
              <a:rPr lang="en-US" altLang="zh-CN" sz="1900" b="1" dirty="0"/>
              <a:t>    }</a:t>
            </a:r>
          </a:p>
          <a:p>
            <a:pPr>
              <a:lnSpc>
                <a:spcPct val="80000"/>
              </a:lnSpc>
              <a:buFont typeface="Wingdings" panose="05000000000000000000" pitchFamily="2" charset="2"/>
              <a:buNone/>
            </a:pPr>
            <a:r>
              <a:rPr lang="en-US" altLang="zh-CN" sz="1200" b="1" dirty="0"/>
              <a:t>}</a:t>
            </a:r>
          </a:p>
        </p:txBody>
      </p:sp>
    </p:spTree>
    <p:extLst>
      <p:ext uri="{BB962C8B-B14F-4D97-AF65-F5344CB8AC3E}">
        <p14:creationId xmlns:p14="http://schemas.microsoft.com/office/powerpoint/2010/main" val="24665696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享元模式示例</a:t>
            </a:r>
          </a:p>
        </p:txBody>
      </p:sp>
      <p:sp>
        <p:nvSpPr>
          <p:cNvPr id="23555" name="Rectangle 3"/>
          <p:cNvSpPr>
            <a:spLocks noGrp="1" noChangeArrowheads="1"/>
          </p:cNvSpPr>
          <p:nvPr>
            <p:ph type="body" idx="1"/>
          </p:nvPr>
        </p:nvSpPr>
        <p:spPr/>
        <p:txBody>
          <a:bodyPr>
            <a:normAutofit fontScale="47500" lnSpcReduction="20000"/>
          </a:bodyPr>
          <a:lstStyle/>
          <a:p>
            <a:pPr>
              <a:lnSpc>
                <a:spcPct val="80000"/>
              </a:lnSpc>
              <a:buFont typeface="Wingdings" panose="05000000000000000000" pitchFamily="2" charset="2"/>
              <a:buNone/>
            </a:pPr>
            <a:r>
              <a:rPr lang="zh-CN" altLang="en-US" sz="1600" b="1"/>
              <a:t>客户端</a:t>
            </a:r>
          </a:p>
          <a:p>
            <a:pPr>
              <a:lnSpc>
                <a:spcPct val="80000"/>
              </a:lnSpc>
              <a:buFont typeface="Wingdings" panose="05000000000000000000" pitchFamily="2" charset="2"/>
              <a:buNone/>
            </a:pPr>
            <a:r>
              <a:rPr lang="en-US" altLang="zh-CN" sz="1600" b="1"/>
              <a:t>public class ClinetTest{</a:t>
            </a:r>
          </a:p>
          <a:p>
            <a:pPr>
              <a:lnSpc>
                <a:spcPct val="80000"/>
              </a:lnSpc>
              <a:buFont typeface="Wingdings" panose="05000000000000000000" pitchFamily="2" charset="2"/>
              <a:buNone/>
            </a:pPr>
            <a:r>
              <a:rPr lang="en-US" altLang="zh-CN" sz="1600" b="1"/>
              <a:t>    public static void main(String[] args){</a:t>
            </a:r>
          </a:p>
          <a:p>
            <a:pPr>
              <a:lnSpc>
                <a:spcPct val="80000"/>
              </a:lnSpc>
              <a:buFont typeface="Wingdings" panose="05000000000000000000" pitchFamily="2" charset="2"/>
              <a:buNone/>
            </a:pPr>
            <a:r>
              <a:rPr lang="en-US" altLang="zh-CN" sz="1600" b="1"/>
              <a:t>         CharactorFactory cFactory=new CharactorFactory();</a:t>
            </a:r>
          </a:p>
          <a:p>
            <a:pPr>
              <a:lnSpc>
                <a:spcPct val="80000"/>
              </a:lnSpc>
              <a:buFont typeface="Wingdings" panose="05000000000000000000" pitchFamily="2" charset="2"/>
              <a:buNone/>
            </a:pPr>
            <a:r>
              <a:rPr lang="en-US" altLang="zh-CN" sz="1600" b="1"/>
              <a:t>         Charactor a = </a:t>
            </a:r>
            <a:r>
              <a:rPr lang="en-US" altLang="zh-CN" sz="2400" b="1"/>
              <a:t> </a:t>
            </a:r>
            <a:r>
              <a:rPr lang="en-US" altLang="zh-CN" sz="1600" b="1"/>
              <a:t>cFactory.getCharactor (</a:t>
            </a:r>
            <a:r>
              <a:rPr lang="en-US" altLang="zh-CN" sz="1600" b="1">
                <a:latin typeface="Arial" panose="020B0604020202020204" pitchFamily="34" charset="0"/>
              </a:rPr>
              <a:t>“</a:t>
            </a:r>
            <a:r>
              <a:rPr lang="en-US" altLang="zh-CN" sz="1600" b="1"/>
              <a:t>A</a:t>
            </a:r>
            <a:r>
              <a:rPr lang="en-US" altLang="zh-CN" sz="1600" b="1">
                <a:latin typeface="Arial" panose="020B0604020202020204" pitchFamily="34" charset="0"/>
              </a:rPr>
              <a:t>”</a:t>
            </a:r>
            <a:r>
              <a:rPr lang="en-US" altLang="zh-CN" sz="1600" b="1"/>
              <a:t>);</a:t>
            </a:r>
          </a:p>
          <a:p>
            <a:pPr>
              <a:lnSpc>
                <a:spcPct val="80000"/>
              </a:lnSpc>
              <a:buFont typeface="Wingdings" panose="05000000000000000000" pitchFamily="2" charset="2"/>
              <a:buNone/>
            </a:pPr>
            <a:r>
              <a:rPr lang="en-US" altLang="zh-CN" sz="1600" b="1"/>
              <a:t>         Charactor b = cFactory.getCharactor (</a:t>
            </a:r>
            <a:r>
              <a:rPr lang="en-US" altLang="zh-CN" sz="1600" b="1">
                <a:latin typeface="Arial" panose="020B0604020202020204" pitchFamily="34" charset="0"/>
              </a:rPr>
              <a:t>“</a:t>
            </a:r>
            <a:r>
              <a:rPr lang="en-US" altLang="zh-CN" sz="1600" b="1"/>
              <a:t>B</a:t>
            </a:r>
            <a:r>
              <a:rPr lang="en-US" altLang="zh-CN" sz="1600" b="1">
                <a:latin typeface="Arial" panose="020B0604020202020204" pitchFamily="34" charset="0"/>
              </a:rPr>
              <a:t>”</a:t>
            </a:r>
            <a:r>
              <a:rPr lang="en-US" altLang="zh-CN" sz="1600" b="1"/>
              <a:t>); </a:t>
            </a:r>
          </a:p>
          <a:p>
            <a:pPr>
              <a:lnSpc>
                <a:spcPct val="80000"/>
              </a:lnSpc>
              <a:buFont typeface="Wingdings" panose="05000000000000000000" pitchFamily="2" charset="2"/>
              <a:buNone/>
            </a:pPr>
            <a:r>
              <a:rPr lang="en-US" altLang="zh-CN" sz="1600" b="1"/>
              <a:t>        //</a:t>
            </a:r>
            <a:r>
              <a:rPr lang="zh-CN" altLang="en-US" sz="1600" b="1"/>
              <a:t>设置字符</a:t>
            </a:r>
            <a:r>
              <a:rPr lang="en-US" altLang="zh-CN" sz="1600" b="1"/>
              <a:t>A</a:t>
            </a:r>
            <a:r>
              <a:rPr lang="zh-CN" altLang="en-US" sz="1600" b="1"/>
              <a:t>的大小</a:t>
            </a:r>
          </a:p>
          <a:p>
            <a:pPr>
              <a:lnSpc>
                <a:spcPct val="80000"/>
              </a:lnSpc>
              <a:buFont typeface="Wingdings" panose="05000000000000000000" pitchFamily="2" charset="2"/>
              <a:buNone/>
            </a:pPr>
            <a:r>
              <a:rPr lang="zh-CN" altLang="en-US" sz="1600" b="1"/>
              <a:t>         </a:t>
            </a:r>
            <a:r>
              <a:rPr lang="en-US" altLang="zh-CN" sz="1600" b="1"/>
              <a:t>a.setFontSize(12);</a:t>
            </a:r>
          </a:p>
          <a:p>
            <a:pPr>
              <a:lnSpc>
                <a:spcPct val="80000"/>
              </a:lnSpc>
              <a:buFont typeface="Wingdings" panose="05000000000000000000" pitchFamily="2" charset="2"/>
              <a:buNone/>
            </a:pPr>
            <a:r>
              <a:rPr lang="en-US" altLang="zh-CN" sz="1600" b="1"/>
              <a:t>        //</a:t>
            </a:r>
            <a:r>
              <a:rPr lang="zh-CN" altLang="en-US" sz="1600" b="1"/>
              <a:t>显示字符</a:t>
            </a:r>
            <a:r>
              <a:rPr lang="en-US" altLang="zh-CN" sz="1600" b="1"/>
              <a:t>B</a:t>
            </a:r>
          </a:p>
          <a:p>
            <a:pPr>
              <a:lnSpc>
                <a:spcPct val="80000"/>
              </a:lnSpc>
              <a:buFont typeface="Wingdings" panose="05000000000000000000" pitchFamily="2" charset="2"/>
              <a:buNone/>
            </a:pPr>
            <a:r>
              <a:rPr lang="en-US" altLang="zh-CN" sz="1600" b="1"/>
              <a:t>        a.display();</a:t>
            </a:r>
          </a:p>
          <a:p>
            <a:pPr>
              <a:lnSpc>
                <a:spcPct val="80000"/>
              </a:lnSpc>
              <a:buFont typeface="Wingdings" panose="05000000000000000000" pitchFamily="2" charset="2"/>
              <a:buNone/>
            </a:pPr>
            <a:r>
              <a:rPr lang="en-US" altLang="zh-CN" sz="1600" b="1"/>
              <a:t>      //</a:t>
            </a:r>
            <a:r>
              <a:rPr lang="zh-CN" altLang="en-US" sz="1600" b="1"/>
              <a:t>设置字符</a:t>
            </a:r>
            <a:r>
              <a:rPr lang="en-US" altLang="zh-CN" sz="1600" b="1"/>
              <a:t>B</a:t>
            </a:r>
            <a:r>
              <a:rPr lang="zh-CN" altLang="en-US" sz="1600" b="1"/>
              <a:t>的大小</a:t>
            </a:r>
          </a:p>
          <a:p>
            <a:pPr>
              <a:lnSpc>
                <a:spcPct val="80000"/>
              </a:lnSpc>
              <a:buFont typeface="Wingdings" panose="05000000000000000000" pitchFamily="2" charset="2"/>
              <a:buNone/>
            </a:pPr>
            <a:r>
              <a:rPr lang="zh-CN" altLang="en-US" sz="1600" b="1"/>
              <a:t>        </a:t>
            </a:r>
            <a:r>
              <a:rPr lang="en-US" altLang="zh-CN" sz="1600" b="1"/>
              <a:t>b.setFontSize(14);</a:t>
            </a:r>
          </a:p>
          <a:p>
            <a:pPr>
              <a:lnSpc>
                <a:spcPct val="80000"/>
              </a:lnSpc>
              <a:buFont typeface="Wingdings" panose="05000000000000000000" pitchFamily="2" charset="2"/>
              <a:buNone/>
            </a:pPr>
            <a:r>
              <a:rPr lang="en-US" altLang="zh-CN" sz="1600" b="1"/>
              <a:t>        //</a:t>
            </a:r>
            <a:r>
              <a:rPr lang="zh-CN" altLang="en-US" sz="1600" b="1"/>
              <a:t>显示字符</a:t>
            </a:r>
            <a:r>
              <a:rPr lang="en-US" altLang="zh-CN" sz="1600" b="1"/>
              <a:t>B</a:t>
            </a:r>
          </a:p>
          <a:p>
            <a:pPr>
              <a:lnSpc>
                <a:spcPct val="80000"/>
              </a:lnSpc>
              <a:buFont typeface="Wingdings" panose="05000000000000000000" pitchFamily="2" charset="2"/>
              <a:buNone/>
            </a:pPr>
            <a:r>
              <a:rPr lang="en-US" altLang="zh-CN" sz="1600" b="1"/>
              <a:t>        b.display();</a:t>
            </a:r>
          </a:p>
          <a:p>
            <a:pPr>
              <a:lnSpc>
                <a:spcPct val="80000"/>
              </a:lnSpc>
              <a:buFont typeface="Wingdings" panose="05000000000000000000" pitchFamily="2" charset="2"/>
              <a:buNone/>
            </a:pPr>
            <a:r>
              <a:rPr lang="en-US" altLang="zh-CN" sz="1600" b="1"/>
              <a:t>    }</a:t>
            </a:r>
          </a:p>
          <a:p>
            <a:pPr>
              <a:lnSpc>
                <a:spcPct val="80000"/>
              </a:lnSpc>
              <a:buFont typeface="Wingdings" panose="05000000000000000000" pitchFamily="2" charset="2"/>
              <a:buNone/>
            </a:pPr>
            <a:r>
              <a:rPr lang="en-US" altLang="zh-CN" sz="1600" b="1"/>
              <a:t>}</a:t>
            </a:r>
          </a:p>
        </p:txBody>
      </p:sp>
    </p:spTree>
    <p:extLst>
      <p:ext uri="{BB962C8B-B14F-4D97-AF65-F5344CB8AC3E}">
        <p14:creationId xmlns:p14="http://schemas.microsoft.com/office/powerpoint/2010/main" val="2370661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示例的分析</a:t>
            </a:r>
          </a:p>
        </p:txBody>
      </p:sp>
      <p:sp>
        <p:nvSpPr>
          <p:cNvPr id="22531" name="Rectangle 3"/>
          <p:cNvSpPr>
            <a:spLocks noGrp="1" noChangeArrowheads="1"/>
          </p:cNvSpPr>
          <p:nvPr>
            <p:ph type="body" idx="1"/>
          </p:nvPr>
        </p:nvSpPr>
        <p:spPr/>
        <p:txBody>
          <a:bodyPr/>
          <a:lstStyle/>
          <a:p>
            <a:r>
              <a:rPr lang="zh-CN" altLang="en-US"/>
              <a:t>以上的例子中客户端</a:t>
            </a:r>
            <a:r>
              <a:rPr lang="en-US" altLang="zh-CN"/>
              <a:t>(Client)</a:t>
            </a:r>
            <a:r>
              <a:rPr lang="zh-CN" altLang="en-US"/>
              <a:t>角色：需要维护一个对所有享元对象的引用</a:t>
            </a:r>
            <a:r>
              <a:rPr lang="en-US" altLang="zh-CN"/>
              <a:t>;</a:t>
            </a:r>
            <a:r>
              <a:rPr lang="zh-CN" altLang="en-US"/>
              <a:t>需要自行存储所有享元对象</a:t>
            </a:r>
            <a:r>
              <a:rPr lang="zh-CN" altLang="en-US">
                <a:solidFill>
                  <a:schemeClr val="hlink"/>
                </a:solidFill>
              </a:rPr>
              <a:t>外蕴</a:t>
            </a:r>
            <a:r>
              <a:rPr lang="zh-CN" altLang="en-US"/>
              <a:t>状态，即字体的大小。</a:t>
            </a:r>
            <a:r>
              <a:rPr lang="zh-CN" altLang="en-US">
                <a:solidFill>
                  <a:schemeClr val="hlink"/>
                </a:solidFill>
              </a:rPr>
              <a:t>内蕴</a:t>
            </a:r>
            <a:r>
              <a:rPr lang="zh-CN" altLang="en-US"/>
              <a:t>状态就是要显示的字母，这个需要共享。</a:t>
            </a:r>
          </a:p>
          <a:p>
            <a:r>
              <a:rPr lang="zh-CN" altLang="en-US"/>
              <a:t>享元模式一般是解决系统性能问题的，所以经常用于底层开发，在项目开发中并不常用。</a:t>
            </a:r>
          </a:p>
        </p:txBody>
      </p:sp>
    </p:spTree>
    <p:extLst>
      <p:ext uri="{BB962C8B-B14F-4D97-AF65-F5344CB8AC3E}">
        <p14:creationId xmlns:p14="http://schemas.microsoft.com/office/powerpoint/2010/main" val="15747818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享元模式的优缺点</a:t>
            </a:r>
          </a:p>
        </p:txBody>
      </p:sp>
      <p:sp>
        <p:nvSpPr>
          <p:cNvPr id="24579" name="Rectangle 3"/>
          <p:cNvSpPr>
            <a:spLocks noGrp="1" noChangeArrowheads="1"/>
          </p:cNvSpPr>
          <p:nvPr>
            <p:ph type="body" idx="1"/>
          </p:nvPr>
        </p:nvSpPr>
        <p:spPr/>
        <p:txBody>
          <a:bodyPr/>
          <a:lstStyle/>
          <a:p>
            <a:pPr>
              <a:lnSpc>
                <a:spcPct val="90000"/>
              </a:lnSpc>
            </a:pPr>
            <a:r>
              <a:rPr lang="zh-CN" altLang="en-US" b="1"/>
              <a:t>享元模式的优点</a:t>
            </a:r>
            <a:r>
              <a:rPr lang="en-US" altLang="zh-CN" b="1"/>
              <a:t>:</a:t>
            </a:r>
            <a:r>
              <a:rPr lang="en-US" altLang="zh-CN"/>
              <a:t> </a:t>
            </a:r>
          </a:p>
          <a:p>
            <a:pPr lvl="1">
              <a:lnSpc>
                <a:spcPct val="90000"/>
              </a:lnSpc>
            </a:pPr>
            <a:r>
              <a:rPr lang="zh-CN" altLang="en-US"/>
              <a:t>大幅度地降低内存中对象的数量。 </a:t>
            </a:r>
            <a:br>
              <a:rPr lang="zh-CN" altLang="en-US"/>
            </a:br>
            <a:endParaRPr lang="zh-CN" altLang="en-US"/>
          </a:p>
          <a:p>
            <a:pPr>
              <a:lnSpc>
                <a:spcPct val="90000"/>
              </a:lnSpc>
            </a:pPr>
            <a:r>
              <a:rPr lang="zh-CN" altLang="en-US" b="1"/>
              <a:t>享元模式的缺点</a:t>
            </a:r>
            <a:r>
              <a:rPr lang="en-US" altLang="zh-CN" b="1"/>
              <a:t>: </a:t>
            </a:r>
            <a:endParaRPr lang="en-US" altLang="zh-CN"/>
          </a:p>
          <a:p>
            <a:pPr lvl="1">
              <a:lnSpc>
                <a:spcPct val="90000"/>
              </a:lnSpc>
            </a:pPr>
            <a:r>
              <a:rPr lang="en-US" altLang="zh-CN"/>
              <a:t>1:</a:t>
            </a:r>
            <a:r>
              <a:rPr lang="zh-CN" altLang="en-US"/>
              <a:t>享元模式使得系统更加复杂。为了使对象可以共享，需要将一些状态外部化，这使得程序的逻辑复杂化。 </a:t>
            </a:r>
          </a:p>
          <a:p>
            <a:pPr lvl="1">
              <a:lnSpc>
                <a:spcPct val="90000"/>
              </a:lnSpc>
            </a:pPr>
            <a:r>
              <a:rPr lang="zh-CN" altLang="en-US">
                <a:latin typeface="Arial" panose="020B0604020202020204" pitchFamily="34" charset="0"/>
              </a:rPr>
              <a:t> </a:t>
            </a:r>
            <a:r>
              <a:rPr lang="en-US" altLang="zh-CN"/>
              <a:t>2:</a:t>
            </a:r>
            <a:r>
              <a:rPr lang="zh-CN" altLang="en-US"/>
              <a:t>享元模式将享元对象的状态外部化，而读取外部状态使得运行时间稍微变长。 </a:t>
            </a:r>
          </a:p>
        </p:txBody>
      </p:sp>
    </p:spTree>
    <p:extLst>
      <p:ext uri="{BB962C8B-B14F-4D97-AF65-F5344CB8AC3E}">
        <p14:creationId xmlns:p14="http://schemas.microsoft.com/office/powerpoint/2010/main" val="369270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Rectangle 2"/>
          <p:cNvSpPr>
            <a:spLocks noGrp="1" noChangeArrowheads="1"/>
          </p:cNvSpPr>
          <p:nvPr>
            <p:ph type="title"/>
          </p:nvPr>
        </p:nvSpPr>
        <p:spPr/>
        <p:txBody>
          <a:bodyPr/>
          <a:lstStyle/>
          <a:p>
            <a:pPr eaLnBrk="1" hangingPunct="1"/>
            <a:r>
              <a:rPr lang="zh-CN" altLang="en-US"/>
              <a:t>面向对象编程</a:t>
            </a:r>
            <a:br>
              <a:rPr lang="zh-CN" altLang="en-US"/>
            </a:br>
            <a:r>
              <a:rPr lang="zh-CN" altLang="en-US" sz="2800"/>
              <a:t>（</a:t>
            </a:r>
            <a:r>
              <a:rPr lang="en-US" altLang="zh-CN" sz="2800"/>
              <a:t>OOP</a:t>
            </a:r>
            <a:r>
              <a:rPr lang="zh-CN" altLang="en-US" sz="2800"/>
              <a:t>：</a:t>
            </a:r>
            <a:r>
              <a:rPr lang="en-US" altLang="zh-CN" sz="2800"/>
              <a:t>Object Oriented Programming </a:t>
            </a:r>
            <a:r>
              <a:rPr lang="zh-CN" altLang="en-US" sz="2800"/>
              <a:t>）</a:t>
            </a:r>
          </a:p>
        </p:txBody>
      </p:sp>
      <p:graphicFrame>
        <p:nvGraphicFramePr>
          <p:cNvPr id="2" name="图示 1"/>
          <p:cNvGraphicFramePr/>
          <p:nvPr/>
        </p:nvGraphicFramePr>
        <p:xfrm>
          <a:off x="2971801" y="1798638"/>
          <a:ext cx="6727825" cy="5084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4" name="Text Box 23"/>
          <p:cNvSpPr txBox="1">
            <a:spLocks noChangeArrowheads="1"/>
          </p:cNvSpPr>
          <p:nvPr/>
        </p:nvSpPr>
        <p:spPr bwMode="auto">
          <a:xfrm>
            <a:off x="8610600" y="52578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t>。。。。。</a:t>
            </a:r>
          </a:p>
        </p:txBody>
      </p:sp>
    </p:spTree>
    <p:extLst>
      <p:ext uri="{BB962C8B-B14F-4D97-AF65-F5344CB8AC3E}">
        <p14:creationId xmlns:p14="http://schemas.microsoft.com/office/powerpoint/2010/main" val="144685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a:t>UML</a:t>
            </a:r>
            <a:r>
              <a:rPr lang="zh-CN" altLang="en-US"/>
              <a:t>类图</a:t>
            </a:r>
            <a:r>
              <a:rPr lang="en-US" altLang="zh-CN">
                <a:latin typeface="Arial" panose="020B0604020202020204" pitchFamily="34" charset="0"/>
              </a:rPr>
              <a:t>—</a:t>
            </a:r>
            <a:r>
              <a:rPr lang="zh-CN" altLang="en-US"/>
              <a:t>接口</a:t>
            </a:r>
          </a:p>
        </p:txBody>
      </p:sp>
      <p:sp>
        <p:nvSpPr>
          <p:cNvPr id="24579" name="内容占位符 2"/>
          <p:cNvSpPr>
            <a:spLocks noGrp="1"/>
          </p:cNvSpPr>
          <p:nvPr>
            <p:ph idx="1"/>
          </p:nvPr>
        </p:nvSpPr>
        <p:spPr/>
        <p:txBody>
          <a:bodyPr/>
          <a:lstStyle/>
          <a:p>
            <a:pPr eaLnBrk="1" hangingPunct="1"/>
            <a:endParaRPr lang="zh-CN" altLang="en-US"/>
          </a:p>
        </p:txBody>
      </p:sp>
      <p:sp>
        <p:nvSpPr>
          <p:cNvPr id="4" name="Rectangle 22"/>
          <p:cNvSpPr>
            <a:spLocks noChangeArrowheads="1"/>
          </p:cNvSpPr>
          <p:nvPr/>
        </p:nvSpPr>
        <p:spPr bwMode="auto">
          <a:xfrm>
            <a:off x="6019800" y="1905000"/>
            <a:ext cx="3657600" cy="3505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 name="Line 23"/>
          <p:cNvSpPr>
            <a:spLocks noChangeShapeType="1"/>
          </p:cNvSpPr>
          <p:nvPr/>
        </p:nvSpPr>
        <p:spPr bwMode="auto">
          <a:xfrm>
            <a:off x="6019800" y="2743200"/>
            <a:ext cx="3657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24"/>
          <p:cNvSpPr>
            <a:spLocks noChangeShapeType="1"/>
          </p:cNvSpPr>
          <p:nvPr/>
        </p:nvSpPr>
        <p:spPr bwMode="auto">
          <a:xfrm>
            <a:off x="6019800" y="4038600"/>
            <a:ext cx="3657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Text Box 25"/>
          <p:cNvSpPr txBox="1">
            <a:spLocks noChangeArrowheads="1"/>
          </p:cNvSpPr>
          <p:nvPr/>
        </p:nvSpPr>
        <p:spPr bwMode="auto">
          <a:xfrm>
            <a:off x="6248400" y="1905001"/>
            <a:ext cx="266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rPr>
              <a:t>&lt;&lt;interface&gt;&gt;</a:t>
            </a:r>
          </a:p>
          <a:p>
            <a:pPr eaLnBrk="1" hangingPunct="1"/>
            <a:r>
              <a:rPr lang="en-US" altLang="zh-CN" b="1" i="1">
                <a:latin typeface="Times New Roman" panose="02020603050405020304" pitchFamily="18" charset="0"/>
              </a:rPr>
              <a:t>Creator</a:t>
            </a:r>
            <a:r>
              <a:rPr lang="en-US" altLang="zh-CN">
                <a:latin typeface="Times New Roman" panose="02020603050405020304" pitchFamily="18" charset="0"/>
              </a:rPr>
              <a:t> </a:t>
            </a:r>
          </a:p>
        </p:txBody>
      </p:sp>
      <p:sp>
        <p:nvSpPr>
          <p:cNvPr id="8" name="Text Box 26"/>
          <p:cNvSpPr txBox="1">
            <a:spLocks noChangeArrowheads="1"/>
          </p:cNvSpPr>
          <p:nvPr/>
        </p:nvSpPr>
        <p:spPr bwMode="auto">
          <a:xfrm>
            <a:off x="6096000" y="3048000"/>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i="1">
                <a:latin typeface="Times New Roman" panose="02020603050405020304" pitchFamily="18" charset="0"/>
              </a:rPr>
              <a:t>+MAX:int </a:t>
            </a:r>
          </a:p>
        </p:txBody>
      </p:sp>
      <p:sp>
        <p:nvSpPr>
          <p:cNvPr id="9" name="Text Box 27"/>
          <p:cNvSpPr txBox="1">
            <a:spLocks noChangeArrowheads="1"/>
          </p:cNvSpPr>
          <p:nvPr/>
        </p:nvSpPr>
        <p:spPr bwMode="auto">
          <a:xfrm>
            <a:off x="6019800" y="4191000"/>
            <a:ext cx="350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i="1">
                <a:latin typeface="Times New Roman" panose="02020603050405020304" pitchFamily="18" charset="0"/>
              </a:rPr>
              <a:t>+factoryMethod():Product </a:t>
            </a:r>
          </a:p>
        </p:txBody>
      </p:sp>
      <p:sp>
        <p:nvSpPr>
          <p:cNvPr id="10" name="Rectangle 28"/>
          <p:cNvSpPr>
            <a:spLocks noChangeArrowheads="1"/>
          </p:cNvSpPr>
          <p:nvPr/>
        </p:nvSpPr>
        <p:spPr bwMode="auto">
          <a:xfrm>
            <a:off x="8610600" y="2057400"/>
            <a:ext cx="9906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名字层</a:t>
            </a:r>
            <a:r>
              <a:rPr lang="zh-CN" altLang="en-US">
                <a:latin typeface="Times New Roman" panose="02020603050405020304" pitchFamily="18" charset="0"/>
              </a:rPr>
              <a:t> </a:t>
            </a:r>
          </a:p>
        </p:txBody>
      </p:sp>
      <p:sp>
        <p:nvSpPr>
          <p:cNvPr id="11" name="Rectangle 29"/>
          <p:cNvSpPr>
            <a:spLocks noChangeArrowheads="1"/>
          </p:cNvSpPr>
          <p:nvPr/>
        </p:nvSpPr>
        <p:spPr bwMode="auto">
          <a:xfrm>
            <a:off x="8534400" y="3124200"/>
            <a:ext cx="10668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indent="100013" defTabSz="1052513" eaLnBrk="0" hangingPunct="0">
              <a:defRPr>
                <a:solidFill>
                  <a:schemeClr val="tx1"/>
                </a:solidFill>
                <a:latin typeface="Tahoma" panose="020B0604030504040204" pitchFamily="34" charset="0"/>
                <a:ea typeface="宋体" panose="02010600030101010101" pitchFamily="2" charset="-122"/>
              </a:defRPr>
            </a:lvl1pPr>
            <a:lvl2pPr marL="742950" indent="-285750" defTabSz="1052513" eaLnBrk="0" hangingPunct="0">
              <a:defRPr>
                <a:solidFill>
                  <a:schemeClr val="tx1"/>
                </a:solidFill>
                <a:latin typeface="Tahoma" panose="020B0604030504040204" pitchFamily="34" charset="0"/>
                <a:ea typeface="宋体" panose="02010600030101010101" pitchFamily="2" charset="-122"/>
              </a:defRPr>
            </a:lvl2pPr>
            <a:lvl3pPr marL="1143000" indent="-228600" defTabSz="1052513" eaLnBrk="0" hangingPunct="0">
              <a:defRPr>
                <a:solidFill>
                  <a:schemeClr val="tx1"/>
                </a:solidFill>
                <a:latin typeface="Tahoma" panose="020B0604030504040204" pitchFamily="34" charset="0"/>
                <a:ea typeface="宋体" panose="02010600030101010101" pitchFamily="2" charset="-122"/>
              </a:defRPr>
            </a:lvl3pPr>
            <a:lvl4pPr marL="1600200" indent="-228600" defTabSz="1052513" eaLnBrk="0" hangingPunct="0">
              <a:defRPr>
                <a:solidFill>
                  <a:schemeClr val="tx1"/>
                </a:solidFill>
                <a:latin typeface="Tahoma" panose="020B0604030504040204" pitchFamily="34" charset="0"/>
                <a:ea typeface="宋体" panose="02010600030101010101" pitchFamily="2" charset="-122"/>
              </a:defRPr>
            </a:lvl4pPr>
            <a:lvl5pPr marL="2057400" indent="-228600" defTabSz="1052513" eaLnBrk="0" hangingPunct="0">
              <a:defRPr>
                <a:solidFill>
                  <a:schemeClr val="tx1"/>
                </a:solidFill>
                <a:latin typeface="Tahoma" panose="020B0604030504040204" pitchFamily="34" charset="0"/>
                <a:ea typeface="宋体" panose="02010600030101010101" pitchFamily="2" charset="-122"/>
              </a:defRPr>
            </a:lvl5pPr>
            <a:lvl6pPr marL="25146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常量层</a:t>
            </a:r>
            <a:r>
              <a:rPr lang="zh-CN" altLang="en-US"/>
              <a:t> </a:t>
            </a:r>
          </a:p>
        </p:txBody>
      </p:sp>
      <p:sp>
        <p:nvSpPr>
          <p:cNvPr id="12" name="Rectangle 30"/>
          <p:cNvSpPr>
            <a:spLocks noChangeArrowheads="1"/>
          </p:cNvSpPr>
          <p:nvPr/>
        </p:nvSpPr>
        <p:spPr bwMode="auto">
          <a:xfrm>
            <a:off x="8534400" y="4648200"/>
            <a:ext cx="10668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indent="100013" defTabSz="1052513" eaLnBrk="0" hangingPunct="0">
              <a:defRPr>
                <a:solidFill>
                  <a:schemeClr val="tx1"/>
                </a:solidFill>
                <a:latin typeface="Tahoma" panose="020B0604030504040204" pitchFamily="34" charset="0"/>
                <a:ea typeface="宋体" panose="02010600030101010101" pitchFamily="2" charset="-122"/>
              </a:defRPr>
            </a:lvl1pPr>
            <a:lvl2pPr marL="742950" indent="-285750" defTabSz="1052513" eaLnBrk="0" hangingPunct="0">
              <a:defRPr>
                <a:solidFill>
                  <a:schemeClr val="tx1"/>
                </a:solidFill>
                <a:latin typeface="Tahoma" panose="020B0604030504040204" pitchFamily="34" charset="0"/>
                <a:ea typeface="宋体" panose="02010600030101010101" pitchFamily="2" charset="-122"/>
              </a:defRPr>
            </a:lvl2pPr>
            <a:lvl3pPr marL="1143000" indent="-228600" defTabSz="1052513" eaLnBrk="0" hangingPunct="0">
              <a:defRPr>
                <a:solidFill>
                  <a:schemeClr val="tx1"/>
                </a:solidFill>
                <a:latin typeface="Tahoma" panose="020B0604030504040204" pitchFamily="34" charset="0"/>
                <a:ea typeface="宋体" panose="02010600030101010101" pitchFamily="2" charset="-122"/>
              </a:defRPr>
            </a:lvl3pPr>
            <a:lvl4pPr marL="1600200" indent="-228600" defTabSz="1052513" eaLnBrk="0" hangingPunct="0">
              <a:defRPr>
                <a:solidFill>
                  <a:schemeClr val="tx1"/>
                </a:solidFill>
                <a:latin typeface="Tahoma" panose="020B0604030504040204" pitchFamily="34" charset="0"/>
                <a:ea typeface="宋体" panose="02010600030101010101" pitchFamily="2" charset="-122"/>
              </a:defRPr>
            </a:lvl4pPr>
            <a:lvl5pPr marL="2057400" indent="-228600" defTabSz="1052513" eaLnBrk="0" hangingPunct="0">
              <a:defRPr>
                <a:solidFill>
                  <a:schemeClr val="tx1"/>
                </a:solidFill>
                <a:latin typeface="Tahoma" panose="020B0604030504040204" pitchFamily="34" charset="0"/>
                <a:ea typeface="宋体" panose="02010600030101010101" pitchFamily="2" charset="-122"/>
              </a:defRPr>
            </a:lvl5pPr>
            <a:lvl6pPr marL="25146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10525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方法层</a:t>
            </a:r>
            <a:r>
              <a:rPr lang="zh-CN" altLang="en-US"/>
              <a:t> </a:t>
            </a:r>
          </a:p>
        </p:txBody>
      </p:sp>
      <p:grpSp>
        <p:nvGrpSpPr>
          <p:cNvPr id="13" name="Group 76"/>
          <p:cNvGrpSpPr>
            <a:grpSpLocks/>
          </p:cNvGrpSpPr>
          <p:nvPr/>
        </p:nvGrpSpPr>
        <p:grpSpPr bwMode="auto">
          <a:xfrm>
            <a:off x="2825751" y="2286000"/>
            <a:ext cx="2917825" cy="2819400"/>
            <a:chOff x="514" y="1659"/>
            <a:chExt cx="1838" cy="1776"/>
          </a:xfrm>
        </p:grpSpPr>
        <p:sp>
          <p:nvSpPr>
            <p:cNvPr id="24590" name="Rectangle 57"/>
            <p:cNvSpPr>
              <a:spLocks noChangeArrowheads="1"/>
            </p:cNvSpPr>
            <p:nvPr/>
          </p:nvSpPr>
          <p:spPr bwMode="auto">
            <a:xfrm>
              <a:off x="2064" y="2400"/>
              <a:ext cx="288" cy="23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a:t>
              </a:r>
              <a:endParaRPr lang="en-US" altLang="zh-CN" b="1"/>
            </a:p>
          </p:txBody>
        </p:sp>
        <p:grpSp>
          <p:nvGrpSpPr>
            <p:cNvPr id="24591" name="Group 75"/>
            <p:cNvGrpSpPr>
              <a:grpSpLocks/>
            </p:cNvGrpSpPr>
            <p:nvPr/>
          </p:nvGrpSpPr>
          <p:grpSpPr bwMode="auto">
            <a:xfrm>
              <a:off x="514" y="1659"/>
              <a:ext cx="1553" cy="1776"/>
              <a:chOff x="562" y="1659"/>
              <a:chExt cx="1553" cy="1776"/>
            </a:xfrm>
          </p:grpSpPr>
          <p:sp>
            <p:nvSpPr>
              <p:cNvPr id="24592" name="Rectangle 66"/>
              <p:cNvSpPr>
                <a:spLocks noChangeArrowheads="1"/>
              </p:cNvSpPr>
              <p:nvPr/>
            </p:nvSpPr>
            <p:spPr bwMode="auto">
              <a:xfrm>
                <a:off x="864" y="2448"/>
                <a:ext cx="702" cy="231"/>
              </a:xfrm>
              <a:prstGeom prst="rect">
                <a:avLst/>
              </a:prstGeom>
              <a:solidFill>
                <a:srgbClr val="33CCFF"/>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rgbClr val="FF0000"/>
                    </a:solidFill>
                    <a:latin typeface="Times New Roman" panose="02020603050405020304" pitchFamily="18" charset="0"/>
                  </a:rPr>
                  <a:t>public</a:t>
                </a:r>
                <a:r>
                  <a:rPr lang="zh-CN" altLang="en-US" b="1"/>
                  <a:t>的</a:t>
                </a:r>
              </a:p>
            </p:txBody>
          </p:sp>
          <p:sp>
            <p:nvSpPr>
              <p:cNvPr id="24593" name="Text Box 67"/>
              <p:cNvSpPr txBox="1">
                <a:spLocks noChangeArrowheads="1"/>
              </p:cNvSpPr>
              <p:nvPr/>
            </p:nvSpPr>
            <p:spPr bwMode="auto">
              <a:xfrm>
                <a:off x="562" y="1659"/>
                <a:ext cx="291" cy="1776"/>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rgbClr val="FF0000"/>
                    </a:solidFill>
                  </a:rPr>
                  <a:t>常量</a:t>
                </a:r>
                <a:r>
                  <a:rPr lang="zh-CN" altLang="en-US" b="1"/>
                  <a:t>或</a:t>
                </a:r>
                <a:r>
                  <a:rPr lang="zh-CN" altLang="en-US" b="1">
                    <a:solidFill>
                      <a:srgbClr val="0000FF"/>
                    </a:solidFill>
                  </a:rPr>
                  <a:t>方法</a:t>
                </a:r>
                <a:r>
                  <a:rPr lang="zh-CN" altLang="en-US" b="1"/>
                  <a:t>的访问权限是</a:t>
                </a:r>
              </a:p>
            </p:txBody>
          </p:sp>
          <p:sp>
            <p:nvSpPr>
              <p:cNvPr id="24594" name="Text Box 68"/>
              <p:cNvSpPr txBox="1">
                <a:spLocks noChangeArrowheads="1"/>
              </p:cNvSpPr>
              <p:nvPr/>
            </p:nvSpPr>
            <p:spPr bwMode="auto">
              <a:xfrm>
                <a:off x="1570" y="1659"/>
                <a:ext cx="291" cy="1776"/>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rgbClr val="FF33CC"/>
                    </a:solidFill>
                  </a:rPr>
                  <a:t>名字</a:t>
                </a:r>
                <a:r>
                  <a:rPr lang="zh-CN" altLang="en-US" b="1"/>
                  <a:t>前加</a:t>
                </a:r>
              </a:p>
            </p:txBody>
          </p:sp>
          <p:sp>
            <p:nvSpPr>
              <p:cNvPr id="24595" name="Line 69"/>
              <p:cNvSpPr>
                <a:spLocks noChangeShapeType="1"/>
              </p:cNvSpPr>
              <p:nvPr/>
            </p:nvSpPr>
            <p:spPr bwMode="auto">
              <a:xfrm>
                <a:off x="1875" y="247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17894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en-US"/>
          </a:p>
        </p:txBody>
      </p:sp>
      <p:sp>
        <p:nvSpPr>
          <p:cNvPr id="25603" name="Rectangle 3"/>
          <p:cNvSpPr>
            <a:spLocks noGrp="1" noChangeArrowheads="1"/>
          </p:cNvSpPr>
          <p:nvPr>
            <p:ph type="body" idx="1"/>
          </p:nvPr>
        </p:nvSpPr>
        <p:spPr/>
        <p:txBody>
          <a:bodyPr/>
          <a:lstStyle/>
          <a:p>
            <a:pPr eaLnBrk="1" hangingPunct="1"/>
            <a:endParaRPr lang="zh-CN" altLang="en-US"/>
          </a:p>
        </p:txBody>
      </p:sp>
      <p:pic>
        <p:nvPicPr>
          <p:cNvPr id="25604" name="Picture 5" descr="Um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1"/>
            <a:ext cx="8610600"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3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zh-CN" altLang="en-US"/>
          </a:p>
        </p:txBody>
      </p:sp>
      <p:sp>
        <p:nvSpPr>
          <p:cNvPr id="45059" name="Rectangle 3"/>
          <p:cNvSpPr>
            <a:spLocks noGrp="1" noChangeArrowheads="1"/>
          </p:cNvSpPr>
          <p:nvPr>
            <p:ph type="body" idx="1"/>
          </p:nvPr>
        </p:nvSpPr>
        <p:spPr/>
        <p:txBody>
          <a:bodyPr/>
          <a:lstStyle/>
          <a:p>
            <a:endParaRPr lang="zh-CN" altLang="en-US"/>
          </a:p>
        </p:txBody>
      </p:sp>
      <p:pic>
        <p:nvPicPr>
          <p:cNvPr id="45060" name="Picture 4" descr="Main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8601"/>
            <a:ext cx="8458200" cy="648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1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zh-CN" altLang="en-US"/>
          </a:p>
        </p:txBody>
      </p:sp>
      <p:sp>
        <p:nvSpPr>
          <p:cNvPr id="44035" name="Rectangle 3"/>
          <p:cNvSpPr>
            <a:spLocks noGrp="1" noChangeArrowheads="1"/>
          </p:cNvSpPr>
          <p:nvPr>
            <p:ph type="body" idx="1"/>
          </p:nvPr>
        </p:nvSpPr>
        <p:spPr/>
        <p:txBody>
          <a:bodyPr/>
          <a:lstStyle/>
          <a:p>
            <a:endParaRPr lang="zh-CN" altLang="en-US"/>
          </a:p>
        </p:txBody>
      </p:sp>
      <p:pic>
        <p:nvPicPr>
          <p:cNvPr id="44037" name="Picture 5" descr="21482170222576406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0"/>
            <a:ext cx="8305800" cy="68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222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idx="4294967295"/>
          </p:nvPr>
        </p:nvSpPr>
        <p:spPr/>
        <p:txBody>
          <a:bodyPr anchor="ctr"/>
          <a:lstStyle/>
          <a:p>
            <a:pPr eaLnBrk="1" hangingPunct="1"/>
            <a:r>
              <a:rPr lang="zh-CN" altLang="en-US"/>
              <a:t>设计模式的使用</a:t>
            </a:r>
          </a:p>
        </p:txBody>
      </p:sp>
      <p:sp>
        <p:nvSpPr>
          <p:cNvPr id="26627" name="内容占位符 2"/>
          <p:cNvSpPr>
            <a:spLocks noGrp="1"/>
          </p:cNvSpPr>
          <p:nvPr>
            <p:ph idx="4294967295"/>
          </p:nvPr>
        </p:nvSpPr>
        <p:spPr/>
        <p:txBody>
          <a:bodyPr/>
          <a:lstStyle/>
          <a:p>
            <a:pPr eaLnBrk="1" hangingPunct="1">
              <a:lnSpc>
                <a:spcPct val="130000"/>
              </a:lnSpc>
              <a:spcBef>
                <a:spcPct val="50000"/>
              </a:spcBef>
            </a:pPr>
            <a:r>
              <a:rPr lang="en-US" altLang="zh-CN" b="1" dirty="0"/>
              <a:t>1</a:t>
            </a:r>
            <a:r>
              <a:rPr lang="zh-CN" altLang="en-US" b="1" dirty="0"/>
              <a:t>．</a:t>
            </a:r>
            <a:r>
              <a:rPr lang="zh-CN" altLang="en-US" b="1" dirty="0">
                <a:latin typeface="Times New Roman" panose="02020603050405020304" pitchFamily="18" charset="0"/>
              </a:rPr>
              <a:t>正确使用</a:t>
            </a:r>
          </a:p>
          <a:p>
            <a:pPr eaLnBrk="1" hangingPunct="1">
              <a:lnSpc>
                <a:spcPct val="130000"/>
              </a:lnSpc>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．避免教条</a:t>
            </a:r>
          </a:p>
          <a:p>
            <a:pPr eaLnBrk="1" hangingPunct="1">
              <a:lnSpc>
                <a:spcPct val="130000"/>
              </a:lnSpc>
              <a:spcBef>
                <a:spcPct val="50000"/>
              </a:spcBef>
            </a:pPr>
            <a:r>
              <a:rPr lang="en-US" altLang="zh-CN" b="1" dirty="0">
                <a:latin typeface="Times New Roman" panose="02020603050405020304" pitchFamily="18" charset="0"/>
              </a:rPr>
              <a:t>3</a:t>
            </a:r>
            <a:r>
              <a:rPr lang="zh-CN" altLang="en-US" b="1" dirty="0">
                <a:latin typeface="Times New Roman" panose="02020603050405020304" pitchFamily="18" charset="0"/>
              </a:rPr>
              <a:t>．模式挖掘</a:t>
            </a:r>
            <a:endParaRPr lang="zh-CN" altLang="en-US" b="1" dirty="0"/>
          </a:p>
          <a:p>
            <a:pPr algn="just" eaLnBrk="1" hangingPunct="1">
              <a:lnSpc>
                <a:spcPct val="130000"/>
              </a:lnSpc>
              <a:spcBef>
                <a:spcPct val="50000"/>
              </a:spcBef>
            </a:pPr>
            <a:r>
              <a:rPr lang="en-US" altLang="zh-CN" b="1" dirty="0">
                <a:latin typeface="Times New Roman" panose="02020603050405020304" pitchFamily="18" charset="0"/>
                <a:ea typeface="汉仪中宋简"/>
                <a:cs typeface="汉仪中宋简"/>
              </a:rPr>
              <a:t>4</a:t>
            </a:r>
            <a:r>
              <a:rPr lang="zh-CN" altLang="en-US" b="1" dirty="0">
                <a:latin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避免乱用</a:t>
            </a:r>
          </a:p>
          <a:p>
            <a:pPr algn="just" eaLnBrk="1" hangingPunct="1">
              <a:lnSpc>
                <a:spcPct val="130000"/>
              </a:lnSpc>
              <a:spcBef>
                <a:spcPct val="50000"/>
              </a:spcBef>
            </a:pPr>
            <a:r>
              <a:rPr lang="en-US" altLang="zh-CN" b="1" dirty="0"/>
              <a:t>5</a:t>
            </a:r>
            <a:r>
              <a:rPr lang="zh-CN" altLang="en-US" b="1" dirty="0">
                <a:latin typeface="Times New Roman" panose="02020603050405020304" pitchFamily="18" charset="0"/>
              </a:rPr>
              <a:t>．</a:t>
            </a:r>
            <a:r>
              <a:rPr lang="zh-CN" altLang="en-US" b="1" dirty="0"/>
              <a:t>了解反模式</a:t>
            </a:r>
            <a:r>
              <a:rPr lang="zh-CN" altLang="en-US" b="1" dirty="0">
                <a:latin typeface="Times New Roman" panose="02020603050405020304" pitchFamily="18" charset="0"/>
                <a:ea typeface="汉仪中宋简"/>
                <a:cs typeface="汉仪中宋简"/>
              </a:rPr>
              <a:t> </a:t>
            </a:r>
          </a:p>
          <a:p>
            <a:pPr eaLnBrk="1" hangingPunct="1"/>
            <a:endParaRPr lang="zh-CN" altLang="en-US" dirty="0"/>
          </a:p>
        </p:txBody>
      </p:sp>
    </p:spTree>
    <p:extLst>
      <p:ext uri="{BB962C8B-B14F-4D97-AF65-F5344CB8AC3E}">
        <p14:creationId xmlns:p14="http://schemas.microsoft.com/office/powerpoint/2010/main" val="3623118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工厂模式</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8049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工厂模式的动机</a:t>
            </a:r>
          </a:p>
        </p:txBody>
      </p:sp>
      <p:sp>
        <p:nvSpPr>
          <p:cNvPr id="5123" name="Rectangle 3"/>
          <p:cNvSpPr>
            <a:spLocks noGrp="1" noChangeArrowheads="1"/>
          </p:cNvSpPr>
          <p:nvPr>
            <p:ph type="body" idx="1"/>
          </p:nvPr>
        </p:nvSpPr>
        <p:spPr/>
        <p:txBody>
          <a:bodyPr/>
          <a:lstStyle/>
          <a:p>
            <a:pPr eaLnBrk="1" hangingPunct="1"/>
            <a:r>
              <a:rPr lang="zh-CN" altLang="en-US"/>
              <a:t>在软件系统中，经常面临着</a:t>
            </a:r>
            <a:r>
              <a:rPr lang="zh-CN" altLang="en-US">
                <a:latin typeface="Arial" panose="020B0604020202020204" pitchFamily="34" charset="0"/>
              </a:rPr>
              <a:t>“</a:t>
            </a:r>
            <a:r>
              <a:rPr lang="zh-CN" altLang="en-US"/>
              <a:t>某个对象</a:t>
            </a:r>
            <a:r>
              <a:rPr lang="zh-CN" altLang="en-US">
                <a:latin typeface="Arial" panose="020B0604020202020204" pitchFamily="34" charset="0"/>
              </a:rPr>
              <a:t>”</a:t>
            </a:r>
            <a:r>
              <a:rPr lang="zh-CN" altLang="en-US"/>
              <a:t>的创建工作；由于需求的变化，这个对象经常面临着剧烈的变化，但是它却拥有比较稳定的接口。</a:t>
            </a:r>
          </a:p>
          <a:p>
            <a:pPr eaLnBrk="1" hangingPunct="1"/>
            <a:r>
              <a:rPr lang="zh-CN" altLang="en-US"/>
              <a:t>如何应对这种变化？如何提供一种</a:t>
            </a:r>
            <a:r>
              <a:rPr lang="zh-CN" altLang="en-US">
                <a:latin typeface="Arial" panose="020B0604020202020204" pitchFamily="34" charset="0"/>
              </a:rPr>
              <a:t>“</a:t>
            </a:r>
            <a:r>
              <a:rPr lang="zh-CN" altLang="en-US"/>
              <a:t>封装机制</a:t>
            </a:r>
            <a:r>
              <a:rPr lang="zh-CN" altLang="en-US">
                <a:latin typeface="Arial" panose="020B0604020202020204" pitchFamily="34" charset="0"/>
              </a:rPr>
              <a:t>”</a:t>
            </a:r>
            <a:r>
              <a:rPr lang="zh-CN" altLang="en-US"/>
              <a:t>来隔离出</a:t>
            </a:r>
            <a:r>
              <a:rPr lang="zh-CN" altLang="en-US">
                <a:latin typeface="Arial" panose="020B0604020202020204" pitchFamily="34" charset="0"/>
              </a:rPr>
              <a:t>“</a:t>
            </a:r>
            <a:r>
              <a:rPr lang="zh-CN" altLang="en-US"/>
              <a:t>这个易变对象</a:t>
            </a:r>
            <a:r>
              <a:rPr lang="zh-CN" altLang="en-US">
                <a:latin typeface="Arial" panose="020B0604020202020204" pitchFamily="34" charset="0"/>
              </a:rPr>
              <a:t>”</a:t>
            </a:r>
            <a:r>
              <a:rPr lang="zh-CN" altLang="en-US"/>
              <a:t>的变化，从而保持系统中</a:t>
            </a:r>
            <a:r>
              <a:rPr lang="zh-CN" altLang="en-US">
                <a:latin typeface="Arial" panose="020B0604020202020204" pitchFamily="34" charset="0"/>
              </a:rPr>
              <a:t>“</a:t>
            </a:r>
            <a:r>
              <a:rPr lang="zh-CN" altLang="en-US"/>
              <a:t>其他依赖该对象的对象</a:t>
            </a:r>
            <a:r>
              <a:rPr lang="zh-CN" altLang="en-US">
                <a:latin typeface="Arial" panose="020B0604020202020204" pitchFamily="34" charset="0"/>
              </a:rPr>
              <a:t>”</a:t>
            </a:r>
            <a:r>
              <a:rPr lang="zh-CN" altLang="en-US"/>
              <a:t>不随着需求改变而改变？</a:t>
            </a:r>
          </a:p>
        </p:txBody>
      </p:sp>
    </p:spTree>
    <p:extLst>
      <p:ext uri="{BB962C8B-B14F-4D97-AF65-F5344CB8AC3E}">
        <p14:creationId xmlns:p14="http://schemas.microsoft.com/office/powerpoint/2010/main" val="3433934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不同类型的工厂</a:t>
            </a:r>
          </a:p>
        </p:txBody>
      </p:sp>
      <p:sp>
        <p:nvSpPr>
          <p:cNvPr id="6147" name="Rectangle 3"/>
          <p:cNvSpPr>
            <a:spLocks noGrp="1" noChangeArrowheads="1"/>
          </p:cNvSpPr>
          <p:nvPr>
            <p:ph type="body" idx="1"/>
          </p:nvPr>
        </p:nvSpPr>
        <p:spPr/>
        <p:txBody>
          <a:bodyPr/>
          <a:lstStyle/>
          <a:p>
            <a:pPr eaLnBrk="1" hangingPunct="1"/>
            <a:r>
              <a:rPr lang="zh-CN" altLang="en-US"/>
              <a:t>简单工厂</a:t>
            </a:r>
          </a:p>
          <a:p>
            <a:pPr eaLnBrk="1" hangingPunct="1"/>
            <a:r>
              <a:rPr lang="zh-CN" altLang="en-US"/>
              <a:t>工厂方法模式</a:t>
            </a:r>
          </a:p>
          <a:p>
            <a:pPr eaLnBrk="1" hangingPunct="1"/>
            <a:r>
              <a:rPr lang="zh-CN" altLang="en-US"/>
              <a:t>抽象工厂</a:t>
            </a:r>
          </a:p>
        </p:txBody>
      </p:sp>
    </p:spTree>
    <p:extLst>
      <p:ext uri="{BB962C8B-B14F-4D97-AF65-F5344CB8AC3E}">
        <p14:creationId xmlns:p14="http://schemas.microsoft.com/office/powerpoint/2010/main" val="2535806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场景</a:t>
            </a:r>
            <a:r>
              <a:rPr lang="en-US" altLang="zh-CN"/>
              <a:t>1</a:t>
            </a:r>
            <a:r>
              <a:rPr lang="en-US" altLang="zh-CN">
                <a:latin typeface="Arial" panose="020B0604020202020204" pitchFamily="34" charset="0"/>
              </a:rPr>
              <a:t>—</a:t>
            </a:r>
            <a:r>
              <a:rPr lang="zh-CN" altLang="en-US"/>
              <a:t>麦当劳的汉堡种类多</a:t>
            </a:r>
          </a:p>
        </p:txBody>
      </p:sp>
      <p:sp>
        <p:nvSpPr>
          <p:cNvPr id="7171" name="Rectangle 3"/>
          <p:cNvSpPr>
            <a:spLocks noGrp="1" noChangeArrowheads="1"/>
          </p:cNvSpPr>
          <p:nvPr>
            <p:ph type="body" idx="1"/>
          </p:nvPr>
        </p:nvSpPr>
        <p:spPr/>
        <p:txBody>
          <a:bodyPr/>
          <a:lstStyle/>
          <a:p>
            <a:pPr eaLnBrk="1" hangingPunct="1"/>
            <a:r>
              <a:rPr lang="zh-CN" altLang="en-US"/>
              <a:t>请</a:t>
            </a:r>
            <a:r>
              <a:rPr lang="en-US" altLang="zh-CN"/>
              <a:t>MM</a:t>
            </a:r>
            <a:r>
              <a:rPr lang="zh-CN" altLang="en-US"/>
              <a:t>去麦当劳吃汉堡，不同的</a:t>
            </a:r>
            <a:r>
              <a:rPr lang="en-US" altLang="zh-CN"/>
              <a:t>MM</a:t>
            </a:r>
            <a:r>
              <a:rPr lang="zh-CN" altLang="en-US"/>
              <a:t>有不同的口味，要每个都记住是一件烦人的事情，我一般采用</a:t>
            </a:r>
            <a:r>
              <a:rPr lang="en-US" altLang="zh-CN"/>
              <a:t>Factory Method</a:t>
            </a:r>
            <a:r>
              <a:rPr lang="zh-CN" altLang="en-US"/>
              <a:t>模式，带着</a:t>
            </a:r>
            <a:r>
              <a:rPr lang="en-US" altLang="zh-CN"/>
              <a:t>MM</a:t>
            </a:r>
            <a:r>
              <a:rPr lang="zh-CN" altLang="en-US"/>
              <a:t>到服务员那儿，说</a:t>
            </a:r>
            <a:r>
              <a:rPr lang="en-US" altLang="zh-CN">
                <a:latin typeface="Arial" panose="020B0604020202020204" pitchFamily="34" charset="0"/>
              </a:rPr>
              <a:t>“</a:t>
            </a:r>
            <a:r>
              <a:rPr lang="zh-CN" altLang="en-US"/>
              <a:t>要一个汉堡</a:t>
            </a:r>
            <a:r>
              <a:rPr lang="en-US" altLang="zh-CN">
                <a:latin typeface="Arial" panose="020B0604020202020204" pitchFamily="34" charset="0"/>
              </a:rPr>
              <a:t>”</a:t>
            </a:r>
            <a:r>
              <a:rPr lang="zh-CN" altLang="en-US"/>
              <a:t>，具体要什么样的汉堡呢，让</a:t>
            </a:r>
            <a:r>
              <a:rPr lang="en-US" altLang="zh-CN"/>
              <a:t>MM</a:t>
            </a:r>
            <a:r>
              <a:rPr lang="zh-CN" altLang="en-US"/>
              <a:t>直接跟服务员说就行了。</a:t>
            </a:r>
          </a:p>
        </p:txBody>
      </p:sp>
    </p:spTree>
    <p:extLst>
      <p:ext uri="{BB962C8B-B14F-4D97-AF65-F5344CB8AC3E}">
        <p14:creationId xmlns:p14="http://schemas.microsoft.com/office/powerpoint/2010/main" val="144282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p:txBody>
          <a:bodyPr anchor="ctr"/>
          <a:lstStyle/>
          <a:p>
            <a:pPr eaLnBrk="1" hangingPunct="1"/>
            <a:r>
              <a:rPr lang="en-US" altLang="zh-CN"/>
              <a:t> </a:t>
            </a:r>
            <a:r>
              <a:rPr lang="zh-CN" altLang="en-US"/>
              <a:t>简单工厂模式</a:t>
            </a:r>
          </a:p>
        </p:txBody>
      </p:sp>
      <p:sp>
        <p:nvSpPr>
          <p:cNvPr id="8195" name="内容占位符 2"/>
          <p:cNvSpPr>
            <a:spLocks noGrp="1"/>
          </p:cNvSpPr>
          <p:nvPr>
            <p:ph idx="4294967295"/>
          </p:nvPr>
        </p:nvSpPr>
        <p:spPr/>
        <p:txBody>
          <a:bodyPr/>
          <a:lstStyle/>
          <a:p>
            <a:pPr eaLnBrk="1" hangingPunct="1"/>
            <a:r>
              <a:rPr lang="zh-CN" altLang="en-US"/>
              <a:t>简单工厂模式是创建型模式，用于对象的创建，它不属于</a:t>
            </a:r>
            <a:r>
              <a:rPr lang="en-US" altLang="zh-CN"/>
              <a:t>23</a:t>
            </a:r>
            <a:r>
              <a:rPr lang="zh-CN" altLang="en-US"/>
              <a:t>种</a:t>
            </a:r>
            <a:r>
              <a:rPr lang="en-US" altLang="zh-CN"/>
              <a:t>gof</a:t>
            </a:r>
            <a:r>
              <a:rPr lang="zh-CN" altLang="en-US"/>
              <a:t>设计模式。它是工厂模式家族中最简单实用的模式，可以理解为是不同工厂模式的一个特殊实现。</a:t>
            </a:r>
          </a:p>
        </p:txBody>
      </p:sp>
    </p:spTree>
    <p:extLst>
      <p:ext uri="{BB962C8B-B14F-4D97-AF65-F5344CB8AC3E}">
        <p14:creationId xmlns:p14="http://schemas.microsoft.com/office/powerpoint/2010/main" val="128925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OO</a:t>
            </a:r>
            <a:r>
              <a:rPr lang="zh-CN" altLang="en-US"/>
              <a:t>编程原则</a:t>
            </a:r>
          </a:p>
        </p:txBody>
      </p:sp>
      <p:sp>
        <p:nvSpPr>
          <p:cNvPr id="5123" name="Rectangle 3"/>
          <p:cNvSpPr>
            <a:spLocks noGrp="1" noChangeArrowheads="1"/>
          </p:cNvSpPr>
          <p:nvPr>
            <p:ph type="body" idx="1"/>
          </p:nvPr>
        </p:nvSpPr>
        <p:spPr/>
        <p:txBody>
          <a:bodyPr/>
          <a:lstStyle/>
          <a:p>
            <a:pPr eaLnBrk="1" hangingPunct="1">
              <a:lnSpc>
                <a:spcPct val="80000"/>
              </a:lnSpc>
            </a:pPr>
            <a:r>
              <a:rPr lang="en-US" altLang="zh-CN" sz="2800"/>
              <a:t>1</a:t>
            </a:r>
            <a:r>
              <a:rPr lang="zh-CN" altLang="en-US" sz="2800"/>
              <a:t>．开闭原则 </a:t>
            </a:r>
            <a:r>
              <a:rPr lang="en-US" altLang="zh-CN" sz="2800"/>
              <a:t>(Open-Closed Principle)</a:t>
            </a:r>
          </a:p>
          <a:p>
            <a:pPr eaLnBrk="1" hangingPunct="1">
              <a:lnSpc>
                <a:spcPct val="80000"/>
              </a:lnSpc>
            </a:pPr>
            <a:r>
              <a:rPr lang="zh-CN" altLang="en-US" sz="2800"/>
              <a:t>模块在开放性方面应该是开放的（</a:t>
            </a:r>
            <a:r>
              <a:rPr lang="zh-CN" altLang="en-US" sz="2800">
                <a:solidFill>
                  <a:schemeClr val="hlink"/>
                </a:solidFill>
              </a:rPr>
              <a:t>易于扩展</a:t>
            </a:r>
            <a:r>
              <a:rPr lang="zh-CN" altLang="en-US" sz="2800"/>
              <a:t>），在更改性方面应该是封闭的（</a:t>
            </a:r>
            <a:r>
              <a:rPr lang="zh-CN" altLang="en-US" sz="2800">
                <a:solidFill>
                  <a:schemeClr val="hlink"/>
                </a:solidFill>
              </a:rPr>
              <a:t>易于修改而不需要更改类的源代码</a:t>
            </a:r>
            <a:r>
              <a:rPr lang="zh-CN" altLang="en-US" sz="2800"/>
              <a:t>）。</a:t>
            </a:r>
          </a:p>
          <a:p>
            <a:pPr eaLnBrk="1" hangingPunct="1">
              <a:lnSpc>
                <a:spcPct val="80000"/>
              </a:lnSpc>
            </a:pPr>
            <a:r>
              <a:rPr lang="en-US" altLang="zh-CN" sz="2800"/>
              <a:t>2</a:t>
            </a:r>
            <a:r>
              <a:rPr lang="zh-CN" altLang="en-US" sz="2800"/>
              <a:t>．</a:t>
            </a:r>
            <a:r>
              <a:rPr lang="en-US" altLang="zh-CN" sz="2800"/>
              <a:t>Liskov</a:t>
            </a:r>
            <a:r>
              <a:rPr lang="zh-CN" altLang="en-US" sz="2800"/>
              <a:t>替换法则 （</a:t>
            </a:r>
            <a:r>
              <a:rPr lang="en-US" altLang="zh-CN" sz="2800"/>
              <a:t>Liskov Substitution Principle</a:t>
            </a:r>
            <a:r>
              <a:rPr lang="zh-CN" altLang="en-US" sz="2800"/>
              <a:t>）</a:t>
            </a:r>
          </a:p>
          <a:p>
            <a:pPr eaLnBrk="1" hangingPunct="1">
              <a:lnSpc>
                <a:spcPct val="80000"/>
              </a:lnSpc>
            </a:pPr>
            <a:r>
              <a:rPr lang="zh-CN" altLang="en-US" sz="2800"/>
              <a:t>任何基类可以出现的地方，子类一定可以出现。 </a:t>
            </a:r>
            <a:r>
              <a:rPr lang="en-US" altLang="zh-CN" sz="2800"/>
              <a:t>LSP</a:t>
            </a:r>
            <a:r>
              <a:rPr lang="zh-CN" altLang="en-US" sz="2800"/>
              <a:t>是</a:t>
            </a:r>
            <a:r>
              <a:rPr lang="zh-CN" altLang="en-US" sz="2800">
                <a:solidFill>
                  <a:schemeClr val="hlink"/>
                </a:solidFill>
              </a:rPr>
              <a:t>继承复用</a:t>
            </a:r>
            <a:r>
              <a:rPr lang="zh-CN" altLang="en-US" sz="2800"/>
              <a:t>的基石，只有当衍生类可以替换掉基类，软件单位的功能不受到影响时，基类才能真正被复用</a:t>
            </a:r>
          </a:p>
        </p:txBody>
      </p:sp>
    </p:spTree>
    <p:extLst>
      <p:ext uri="{BB962C8B-B14F-4D97-AF65-F5344CB8AC3E}">
        <p14:creationId xmlns:p14="http://schemas.microsoft.com/office/powerpoint/2010/main" val="3792347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简单工厂模式的结构</a:t>
            </a:r>
          </a:p>
        </p:txBody>
      </p:sp>
      <p:sp>
        <p:nvSpPr>
          <p:cNvPr id="9219" name="Rectangle 3"/>
          <p:cNvSpPr>
            <a:spLocks noGrp="1" noChangeArrowheads="1"/>
          </p:cNvSpPr>
          <p:nvPr>
            <p:ph type="body" idx="1"/>
          </p:nvPr>
        </p:nvSpPr>
        <p:spPr/>
        <p:txBody>
          <a:bodyPr/>
          <a:lstStyle/>
          <a:p>
            <a:pPr eaLnBrk="1" hangingPunct="1"/>
            <a:r>
              <a:rPr kumimoji="1" lang="zh-CN" altLang="en-US" b="1">
                <a:solidFill>
                  <a:srgbClr val="FF0000"/>
                </a:solidFill>
              </a:rPr>
              <a:t>模式的结构中包括的角色：</a:t>
            </a:r>
          </a:p>
          <a:p>
            <a:pPr eaLnBrk="1" hangingPunct="1"/>
            <a:r>
              <a:rPr kumimoji="1" lang="zh-CN" altLang="en-US" b="1"/>
              <a:t>抽象产品（</a:t>
            </a:r>
            <a:r>
              <a:rPr kumimoji="1" lang="en-US" altLang="zh-CN" b="1"/>
              <a:t>Product</a:t>
            </a:r>
            <a:r>
              <a:rPr kumimoji="1" lang="zh-CN" altLang="en-US" b="1"/>
              <a:t>） </a:t>
            </a:r>
          </a:p>
          <a:p>
            <a:pPr eaLnBrk="1" hangingPunct="1"/>
            <a:r>
              <a:rPr kumimoji="1" lang="zh-CN" altLang="en-US" b="1"/>
              <a:t>具体产品（</a:t>
            </a:r>
            <a:r>
              <a:rPr kumimoji="1" lang="en-US" altLang="zh-CN" b="1"/>
              <a:t>ConcreteProduct</a:t>
            </a:r>
            <a:r>
              <a:rPr kumimoji="1" lang="zh-CN" altLang="en-US" b="1"/>
              <a:t>） </a:t>
            </a:r>
          </a:p>
          <a:p>
            <a:pPr eaLnBrk="1" hangingPunct="1"/>
            <a:r>
              <a:rPr kumimoji="1" lang="zh-CN" altLang="en-US" b="1"/>
              <a:t>构造者（</a:t>
            </a:r>
            <a:r>
              <a:rPr kumimoji="1" lang="en-US" altLang="zh-CN" b="1"/>
              <a:t>Creator</a:t>
            </a:r>
            <a:r>
              <a:rPr kumimoji="1" lang="zh-CN" altLang="en-US" b="1"/>
              <a:t>）</a:t>
            </a:r>
          </a:p>
        </p:txBody>
      </p:sp>
    </p:spTree>
    <p:extLst>
      <p:ext uri="{BB962C8B-B14F-4D97-AF65-F5344CB8AC3E}">
        <p14:creationId xmlns:p14="http://schemas.microsoft.com/office/powerpoint/2010/main" val="2874039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简单工厂模式的类图</a:t>
            </a:r>
          </a:p>
        </p:txBody>
      </p:sp>
      <p:sp>
        <p:nvSpPr>
          <p:cNvPr id="10243" name="Rectangle 3"/>
          <p:cNvSpPr>
            <a:spLocks noGrp="1" noChangeArrowheads="1"/>
          </p:cNvSpPr>
          <p:nvPr>
            <p:ph type="body" idx="1"/>
          </p:nvPr>
        </p:nvSpPr>
        <p:spPr/>
        <p:txBody>
          <a:bodyPr/>
          <a:lstStyle/>
          <a:p>
            <a:pPr eaLnBrk="1" hangingPunct="1"/>
            <a:endParaRPr lang="zh-CN" altLang="en-US"/>
          </a:p>
        </p:txBody>
      </p:sp>
      <p:pic>
        <p:nvPicPr>
          <p:cNvPr id="10244" name="Picture 4" descr="麗ಠ戀ಠ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133600"/>
            <a:ext cx="77724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129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简单工厂模式示例</a:t>
            </a:r>
          </a:p>
        </p:txBody>
      </p:sp>
      <p:sp>
        <p:nvSpPr>
          <p:cNvPr id="11267" name="Rectangle 3"/>
          <p:cNvSpPr>
            <a:spLocks noGrp="1" noChangeArrowheads="1"/>
          </p:cNvSpPr>
          <p:nvPr>
            <p:ph type="body" idx="1"/>
          </p:nvPr>
        </p:nvSpPr>
        <p:spPr/>
        <p:txBody>
          <a:bodyPr>
            <a:normAutofit fontScale="62500" lnSpcReduction="20000"/>
          </a:bodyPr>
          <a:lstStyle/>
          <a:p>
            <a:pPr eaLnBrk="1" hangingPunct="1">
              <a:lnSpc>
                <a:spcPct val="80000"/>
              </a:lnSpc>
              <a:buFont typeface="Wingdings" panose="05000000000000000000" pitchFamily="2" charset="2"/>
              <a:buNone/>
            </a:pPr>
            <a:r>
              <a:rPr lang="en-US" altLang="zh-CN" sz="1800"/>
              <a:t>//Window</a:t>
            </a:r>
            <a:r>
              <a:rPr lang="zh-CN" altLang="en-US" sz="1800"/>
              <a:t>是抽象产品，</a:t>
            </a:r>
            <a:r>
              <a:rPr lang="en-US" altLang="zh-CN" sz="1800"/>
              <a:t>WindowBig&amp;WindowSmall</a:t>
            </a:r>
            <a:r>
              <a:rPr lang="zh-CN" altLang="en-US" sz="1800"/>
              <a:t>是具体产品</a:t>
            </a:r>
          </a:p>
          <a:p>
            <a:pPr eaLnBrk="1" hangingPunct="1">
              <a:lnSpc>
                <a:spcPct val="80000"/>
              </a:lnSpc>
              <a:buFont typeface="Wingdings" panose="05000000000000000000" pitchFamily="2" charset="2"/>
              <a:buNone/>
            </a:pPr>
            <a:r>
              <a:rPr lang="en-US" altLang="zh-CN" sz="1800"/>
              <a:t>public abstract class Window {</a:t>
            </a:r>
            <a:endParaRPr lang="zh-CN" altLang="en-US" sz="1800"/>
          </a:p>
          <a:p>
            <a:pPr eaLnBrk="1" hangingPunct="1">
              <a:lnSpc>
                <a:spcPct val="80000"/>
              </a:lnSpc>
              <a:buFont typeface="Wingdings" panose="05000000000000000000" pitchFamily="2" charset="2"/>
              <a:buNone/>
            </a:pPr>
            <a:r>
              <a:rPr lang="en-US" altLang="zh-CN" sz="1800"/>
              <a:t>    public abstract void func();</a:t>
            </a:r>
          </a:p>
          <a:p>
            <a:pPr eaLnBrk="1" hangingPunct="1">
              <a:lnSpc>
                <a:spcPct val="80000"/>
              </a:lnSpc>
              <a:buFont typeface="Wingdings" panose="05000000000000000000" pitchFamily="2" charset="2"/>
              <a:buNone/>
            </a:pPr>
            <a:r>
              <a:rPr lang="en-US" altLang="zh-CN" sz="1800"/>
              <a:t>}</a:t>
            </a:r>
          </a:p>
          <a:p>
            <a:pPr eaLnBrk="1" hangingPunct="1">
              <a:lnSpc>
                <a:spcPct val="80000"/>
              </a:lnSpc>
              <a:buFont typeface="Wingdings" panose="05000000000000000000" pitchFamily="2" charset="2"/>
              <a:buNone/>
            </a:pPr>
            <a:r>
              <a:rPr lang="en-US" altLang="zh-CN" sz="1800"/>
              <a:t>public class WindowBig extends Window {</a:t>
            </a:r>
          </a:p>
          <a:p>
            <a:pPr eaLnBrk="1" hangingPunct="1">
              <a:lnSpc>
                <a:spcPct val="80000"/>
              </a:lnSpc>
              <a:buFont typeface="Wingdings" panose="05000000000000000000" pitchFamily="2" charset="2"/>
              <a:buNone/>
            </a:pPr>
            <a:r>
              <a:rPr lang="en-US" altLang="zh-CN" sz="1800"/>
              <a:t>    public void func() {</a:t>
            </a:r>
          </a:p>
          <a:p>
            <a:pPr eaLnBrk="1" hangingPunct="1">
              <a:lnSpc>
                <a:spcPct val="80000"/>
              </a:lnSpc>
              <a:buFont typeface="Wingdings" panose="05000000000000000000" pitchFamily="2" charset="2"/>
              <a:buNone/>
            </a:pPr>
            <a:r>
              <a:rPr lang="en-US" altLang="zh-CN" sz="1800"/>
              <a:t>        System.out.println("This is Big Window !");</a:t>
            </a:r>
          </a:p>
          <a:p>
            <a:pPr eaLnBrk="1" hangingPunct="1">
              <a:lnSpc>
                <a:spcPct val="80000"/>
              </a:lnSpc>
              <a:buFont typeface="Wingdings" panose="05000000000000000000" pitchFamily="2" charset="2"/>
              <a:buNone/>
            </a:pPr>
            <a:r>
              <a:rPr lang="en-US" altLang="zh-CN" sz="1800"/>
              <a:t>    }</a:t>
            </a:r>
          </a:p>
          <a:p>
            <a:pPr eaLnBrk="1" hangingPunct="1">
              <a:lnSpc>
                <a:spcPct val="80000"/>
              </a:lnSpc>
              <a:buFont typeface="Wingdings" panose="05000000000000000000" pitchFamily="2" charset="2"/>
              <a:buNone/>
            </a:pPr>
            <a:r>
              <a:rPr lang="en-US" altLang="zh-CN" sz="1800"/>
              <a:t>}</a:t>
            </a:r>
          </a:p>
          <a:p>
            <a:pPr eaLnBrk="1" hangingPunct="1">
              <a:lnSpc>
                <a:spcPct val="80000"/>
              </a:lnSpc>
              <a:buFont typeface="Wingdings" panose="05000000000000000000" pitchFamily="2" charset="2"/>
              <a:buNone/>
            </a:pPr>
            <a:r>
              <a:rPr lang="en-US" altLang="zh-CN" sz="1800"/>
              <a:t>public class WindowSmall extends Window {</a:t>
            </a:r>
          </a:p>
          <a:p>
            <a:pPr eaLnBrk="1" hangingPunct="1">
              <a:lnSpc>
                <a:spcPct val="80000"/>
              </a:lnSpc>
              <a:buFont typeface="Wingdings" panose="05000000000000000000" pitchFamily="2" charset="2"/>
              <a:buNone/>
            </a:pPr>
            <a:r>
              <a:rPr lang="en-US" altLang="zh-CN" sz="1800"/>
              <a:t>    public void func() {</a:t>
            </a:r>
          </a:p>
          <a:p>
            <a:pPr eaLnBrk="1" hangingPunct="1">
              <a:lnSpc>
                <a:spcPct val="80000"/>
              </a:lnSpc>
              <a:buFont typeface="Wingdings" panose="05000000000000000000" pitchFamily="2" charset="2"/>
              <a:buNone/>
            </a:pPr>
            <a:r>
              <a:rPr lang="en-US" altLang="zh-CN" sz="1800"/>
              <a:t>        System.out.println("This is Small Window !");</a:t>
            </a:r>
          </a:p>
          <a:p>
            <a:pPr eaLnBrk="1" hangingPunct="1">
              <a:lnSpc>
                <a:spcPct val="80000"/>
              </a:lnSpc>
              <a:buFont typeface="Wingdings" panose="05000000000000000000" pitchFamily="2" charset="2"/>
              <a:buNone/>
            </a:pPr>
            <a:r>
              <a:rPr lang="en-US" altLang="zh-CN" sz="1800"/>
              <a:t>    }</a:t>
            </a:r>
          </a:p>
          <a:p>
            <a:pPr eaLnBrk="1" hangingPunct="1">
              <a:lnSpc>
                <a:spcPct val="80000"/>
              </a:lnSpc>
              <a:buFont typeface="Wingdings" panose="05000000000000000000" pitchFamily="2" charset="2"/>
              <a:buNone/>
            </a:pPr>
            <a:r>
              <a:rPr lang="en-US" altLang="zh-CN" sz="1800"/>
              <a:t>}</a:t>
            </a:r>
            <a:endParaRPr lang="zh-CN" altLang="en-US" sz="1800"/>
          </a:p>
        </p:txBody>
      </p:sp>
    </p:spTree>
    <p:extLst>
      <p:ext uri="{BB962C8B-B14F-4D97-AF65-F5344CB8AC3E}">
        <p14:creationId xmlns:p14="http://schemas.microsoft.com/office/powerpoint/2010/main" val="1197549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简单工厂模式示例</a:t>
            </a:r>
          </a:p>
        </p:txBody>
      </p:sp>
      <p:sp>
        <p:nvSpPr>
          <p:cNvPr id="12291" name="Rectangle 3"/>
          <p:cNvSpPr>
            <a:spLocks noGrp="1" noChangeArrowheads="1"/>
          </p:cNvSpPr>
          <p:nvPr>
            <p:ph type="body" idx="1"/>
          </p:nvPr>
        </p:nvSpPr>
        <p:spPr/>
        <p:txBody>
          <a:bodyPr>
            <a:normAutofit fontScale="85000" lnSpcReduction="20000"/>
          </a:bodyPr>
          <a:lstStyle/>
          <a:p>
            <a:pPr eaLnBrk="1" hangingPunct="1">
              <a:lnSpc>
                <a:spcPct val="80000"/>
              </a:lnSpc>
              <a:buFont typeface="Wingdings" panose="05000000000000000000" pitchFamily="2" charset="2"/>
              <a:buNone/>
            </a:pPr>
            <a:r>
              <a:rPr lang="en-US" altLang="zh-CN" sz="2400"/>
              <a:t>//</a:t>
            </a:r>
            <a:r>
              <a:rPr lang="zh-CN" altLang="en-US" sz="2400"/>
              <a:t>工厂类</a:t>
            </a:r>
          </a:p>
          <a:p>
            <a:pPr eaLnBrk="1" hangingPunct="1">
              <a:lnSpc>
                <a:spcPct val="80000"/>
              </a:lnSpc>
              <a:buFont typeface="Wingdings" panose="05000000000000000000" pitchFamily="2" charset="2"/>
              <a:buNone/>
            </a:pPr>
            <a:r>
              <a:rPr lang="en-US" altLang="zh-CN" sz="2400"/>
              <a:t>public class Factory {</a:t>
            </a:r>
          </a:p>
          <a:p>
            <a:pPr eaLnBrk="1" hangingPunct="1">
              <a:lnSpc>
                <a:spcPct val="80000"/>
              </a:lnSpc>
              <a:buFont typeface="Wingdings" panose="05000000000000000000" pitchFamily="2" charset="2"/>
              <a:buNone/>
            </a:pPr>
            <a:r>
              <a:rPr lang="en-US" altLang="zh-CN" sz="2400"/>
              <a:t>    public Window CreateWindow (String type) {</a:t>
            </a:r>
          </a:p>
          <a:p>
            <a:pPr eaLnBrk="1" hangingPunct="1">
              <a:lnSpc>
                <a:spcPct val="80000"/>
              </a:lnSpc>
              <a:buFont typeface="Wingdings" panose="05000000000000000000" pitchFamily="2" charset="2"/>
              <a:buNone/>
            </a:pPr>
            <a:r>
              <a:rPr lang="en-US" altLang="zh-CN" sz="2400"/>
              <a:t>        if(type.equals("Big")) {</a:t>
            </a:r>
          </a:p>
          <a:p>
            <a:pPr eaLnBrk="1" hangingPunct="1">
              <a:lnSpc>
                <a:spcPct val="80000"/>
              </a:lnSpc>
              <a:buFont typeface="Wingdings" panose="05000000000000000000" pitchFamily="2" charset="2"/>
              <a:buNone/>
            </a:pPr>
            <a:r>
              <a:rPr lang="en-US" altLang="zh-CN" sz="2400"/>
              <a:t>            return new WindowBig();</a:t>
            </a:r>
          </a:p>
          <a:p>
            <a:pPr eaLnBrk="1" hangingPunct="1">
              <a:lnSpc>
                <a:spcPct val="80000"/>
              </a:lnSpc>
              <a:buFont typeface="Wingdings" panose="05000000000000000000" pitchFamily="2" charset="2"/>
              <a:buNone/>
            </a:pPr>
            <a:r>
              <a:rPr lang="en-US" altLang="zh-CN" sz="2400"/>
              <a:t>        } else if(type.equals("Small")) {</a:t>
            </a:r>
          </a:p>
          <a:p>
            <a:pPr eaLnBrk="1" hangingPunct="1">
              <a:lnSpc>
                <a:spcPct val="80000"/>
              </a:lnSpc>
              <a:buFont typeface="Wingdings" panose="05000000000000000000" pitchFamily="2" charset="2"/>
              <a:buNone/>
            </a:pPr>
            <a:r>
              <a:rPr lang="en-US" altLang="zh-CN" sz="2400"/>
              <a:t>            return new WindowSmall();</a:t>
            </a:r>
          </a:p>
          <a:p>
            <a:pPr eaLnBrk="1" hangingPunct="1">
              <a:lnSpc>
                <a:spcPct val="80000"/>
              </a:lnSpc>
              <a:buFont typeface="Wingdings" panose="05000000000000000000" pitchFamily="2" charset="2"/>
              <a:buNone/>
            </a:pPr>
            <a:r>
              <a:rPr lang="en-US" altLang="zh-CN" sz="2400"/>
              <a:t>        } else {</a:t>
            </a:r>
          </a:p>
          <a:p>
            <a:pPr eaLnBrk="1" hangingPunct="1">
              <a:lnSpc>
                <a:spcPct val="80000"/>
              </a:lnSpc>
              <a:buFont typeface="Wingdings" panose="05000000000000000000" pitchFamily="2" charset="2"/>
              <a:buNone/>
            </a:pPr>
            <a:r>
              <a:rPr lang="en-US" altLang="zh-CN" sz="2400"/>
              <a:t>            return new WindowBig();</a:t>
            </a:r>
          </a:p>
          <a:p>
            <a:pPr eaLnBrk="1" hangingPunct="1">
              <a:lnSpc>
                <a:spcPct val="80000"/>
              </a:lnSpc>
              <a:buFont typeface="Wingdings" panose="05000000000000000000" pitchFamily="2" charset="2"/>
              <a:buNone/>
            </a:pPr>
            <a:r>
              <a:rPr lang="en-US" altLang="zh-CN" sz="2400"/>
              <a:t>        }</a:t>
            </a:r>
          </a:p>
          <a:p>
            <a:pPr eaLnBrk="1" hangingPunct="1">
              <a:lnSpc>
                <a:spcPct val="80000"/>
              </a:lnSpc>
              <a:buFont typeface="Wingdings" panose="05000000000000000000" pitchFamily="2" charset="2"/>
              <a:buNone/>
            </a:pPr>
            <a:r>
              <a:rPr lang="en-US" altLang="zh-CN" sz="2400"/>
              <a:t>    }</a:t>
            </a:r>
            <a:endParaRPr lang="zh-CN" altLang="en-US" sz="2400"/>
          </a:p>
        </p:txBody>
      </p:sp>
    </p:spTree>
    <p:extLst>
      <p:ext uri="{BB962C8B-B14F-4D97-AF65-F5344CB8AC3E}">
        <p14:creationId xmlns:p14="http://schemas.microsoft.com/office/powerpoint/2010/main" val="3446112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简单工厂模式示例</a:t>
            </a:r>
          </a:p>
        </p:txBody>
      </p:sp>
      <p:sp>
        <p:nvSpPr>
          <p:cNvPr id="13315" name="Rectangle 3"/>
          <p:cNvSpPr>
            <a:spLocks noGrp="1" noChangeArrowheads="1"/>
          </p:cNvSpPr>
          <p:nvPr>
            <p:ph type="body" idx="1"/>
          </p:nvPr>
        </p:nvSpPr>
        <p:spPr/>
        <p:txBody>
          <a:bodyPr>
            <a:normAutofit fontScale="92500" lnSpcReduction="20000"/>
          </a:bodyPr>
          <a:lstStyle/>
          <a:p>
            <a:pPr eaLnBrk="1" hangingPunct="1">
              <a:lnSpc>
                <a:spcPct val="80000"/>
              </a:lnSpc>
              <a:buFont typeface="Wingdings" panose="05000000000000000000" pitchFamily="2" charset="2"/>
              <a:buNone/>
            </a:pPr>
            <a:r>
              <a:rPr lang="en-US" altLang="zh-CN"/>
              <a:t>// The Main function only for our test</a:t>
            </a:r>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r>
              <a:rPr lang="en-US" altLang="zh-CN"/>
              <a:t>    public static void main(String[] args) {</a:t>
            </a:r>
          </a:p>
          <a:p>
            <a:pPr eaLnBrk="1" hangingPunct="1">
              <a:lnSpc>
                <a:spcPct val="80000"/>
              </a:lnSpc>
              <a:buFont typeface="Wingdings" panose="05000000000000000000" pitchFamily="2" charset="2"/>
              <a:buNone/>
            </a:pPr>
            <a:r>
              <a:rPr lang="en-US" altLang="zh-CN"/>
              <a:t>        Factory myFactory = new Factory();</a:t>
            </a:r>
          </a:p>
          <a:p>
            <a:pPr eaLnBrk="1" hangingPunct="1">
              <a:lnSpc>
                <a:spcPct val="80000"/>
              </a:lnSpc>
              <a:buFont typeface="Wingdings" panose="05000000000000000000" pitchFamily="2" charset="2"/>
              <a:buNone/>
            </a:pPr>
            <a:r>
              <a:rPr lang="en-US" altLang="zh-CN"/>
              <a:t>        Window myBigWindow = myFactory.CreateWindow("Big");</a:t>
            </a:r>
          </a:p>
          <a:p>
            <a:pPr eaLnBrk="1" hangingPunct="1">
              <a:lnSpc>
                <a:spcPct val="80000"/>
              </a:lnSpc>
              <a:buFont typeface="Wingdings" panose="05000000000000000000" pitchFamily="2" charset="2"/>
              <a:buNone/>
            </a:pPr>
            <a:r>
              <a:rPr lang="en-US" altLang="zh-CN"/>
              <a:t>        myBigWindow.func();</a:t>
            </a:r>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r>
              <a:rPr lang="en-US" altLang="zh-CN"/>
              <a:t>        Window mySmallWindow = myFactory.CreateWindow("Small");</a:t>
            </a:r>
          </a:p>
          <a:p>
            <a:pPr eaLnBrk="1" hangingPunct="1">
              <a:lnSpc>
                <a:spcPct val="80000"/>
              </a:lnSpc>
              <a:buFont typeface="Wingdings" panose="05000000000000000000" pitchFamily="2" charset="2"/>
              <a:buNone/>
            </a:pPr>
            <a:r>
              <a:rPr lang="en-US" altLang="zh-CN"/>
              <a:t>        mySmallWindow.func();</a:t>
            </a:r>
          </a:p>
          <a:p>
            <a:pPr eaLnBrk="1" hangingPunct="1">
              <a:lnSpc>
                <a:spcPct val="80000"/>
              </a:lnSpc>
              <a:buFont typeface="Wingdings" panose="05000000000000000000" pitchFamily="2" charset="2"/>
              <a:buNone/>
            </a:pPr>
            <a:r>
              <a:rPr lang="en-US" altLang="zh-CN"/>
              <a:t>    }</a:t>
            </a:r>
          </a:p>
          <a:p>
            <a:pPr eaLnBrk="1" hangingPunct="1">
              <a:lnSpc>
                <a:spcPct val="80000"/>
              </a:lnSpc>
              <a:buFont typeface="Wingdings" panose="05000000000000000000" pitchFamily="2" charset="2"/>
              <a:buNone/>
            </a:pPr>
            <a:r>
              <a:rPr lang="en-US" altLang="zh-CN"/>
              <a:t>}</a:t>
            </a:r>
            <a:endParaRPr lang="zh-CN" altLang="en-US"/>
          </a:p>
        </p:txBody>
      </p:sp>
    </p:spTree>
    <p:extLst>
      <p:ext uri="{BB962C8B-B14F-4D97-AF65-F5344CB8AC3E}">
        <p14:creationId xmlns:p14="http://schemas.microsoft.com/office/powerpoint/2010/main" val="664283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简单工厂模式优缺点</a:t>
            </a:r>
          </a:p>
        </p:txBody>
      </p:sp>
      <p:sp>
        <p:nvSpPr>
          <p:cNvPr id="14339" name="Rectangle 3"/>
          <p:cNvSpPr>
            <a:spLocks noGrp="1" noChangeArrowheads="1"/>
          </p:cNvSpPr>
          <p:nvPr>
            <p:ph type="body" idx="1"/>
          </p:nvPr>
        </p:nvSpPr>
        <p:spPr/>
        <p:txBody>
          <a:bodyPr/>
          <a:lstStyle/>
          <a:p>
            <a:pPr eaLnBrk="1" hangingPunct="1">
              <a:lnSpc>
                <a:spcPct val="90000"/>
              </a:lnSpc>
            </a:pPr>
            <a:r>
              <a:rPr lang="zh-CN" altLang="en-US" sz="2400"/>
              <a:t>优点：简单工厂模式主要用于隔离类对象的使用者和具体类型之间的耦合关系。面对一个经常变化的具体类型，紧耦合关系会导致软件的脆弱。通过使用工厂类</a:t>
            </a:r>
            <a:r>
              <a:rPr lang="en-US" altLang="zh-CN" sz="2400"/>
              <a:t>,</a:t>
            </a:r>
            <a:r>
              <a:rPr lang="zh-CN" altLang="en-US" sz="2400"/>
              <a:t>外界可以从直接创建具体产品对象的尴尬局面摆脱出来</a:t>
            </a:r>
            <a:r>
              <a:rPr lang="en-US" altLang="zh-CN" sz="2400"/>
              <a:t>,</a:t>
            </a:r>
            <a:r>
              <a:rPr lang="zh-CN" altLang="en-US" sz="2400"/>
              <a:t>仅仅需要负责</a:t>
            </a:r>
            <a:r>
              <a:rPr lang="zh-CN" altLang="en-US" sz="2400">
                <a:latin typeface="Arial" panose="020B0604020202020204" pitchFamily="34" charset="0"/>
              </a:rPr>
              <a:t>“</a:t>
            </a:r>
            <a:r>
              <a:rPr lang="zh-CN" altLang="en-US" sz="2400"/>
              <a:t>消费</a:t>
            </a:r>
            <a:r>
              <a:rPr lang="zh-CN" altLang="en-US" sz="2400">
                <a:latin typeface="Arial" panose="020B0604020202020204" pitchFamily="34" charset="0"/>
              </a:rPr>
              <a:t>”</a:t>
            </a:r>
            <a:r>
              <a:rPr lang="zh-CN" altLang="en-US" sz="2400"/>
              <a:t>对象就可以了。而</a:t>
            </a:r>
            <a:r>
              <a:rPr lang="zh-CN" altLang="en-US" sz="2400">
                <a:solidFill>
                  <a:schemeClr val="hlink"/>
                </a:solidFill>
              </a:rPr>
              <a:t>不必管这些对象究竟如何创建及如何组织</a:t>
            </a:r>
            <a:r>
              <a:rPr lang="zh-CN" altLang="en-US" sz="2400"/>
              <a:t>的．明确了各自的职责和权利，有利于整个软件体系结构的优化。 </a:t>
            </a:r>
          </a:p>
          <a:p>
            <a:pPr eaLnBrk="1" hangingPunct="1">
              <a:lnSpc>
                <a:spcPct val="90000"/>
              </a:lnSpc>
            </a:pPr>
            <a:r>
              <a:rPr lang="zh-CN" altLang="en-US" sz="2400"/>
              <a:t>缺点：由于工厂类集中了所有实例的创建逻辑</a:t>
            </a:r>
            <a:r>
              <a:rPr lang="zh-CN" altLang="en-US" sz="2400">
                <a:solidFill>
                  <a:schemeClr val="hlink"/>
                </a:solidFill>
              </a:rPr>
              <a:t>，违反了高内聚责任分配原则</a:t>
            </a:r>
            <a:r>
              <a:rPr lang="zh-CN" altLang="en-US" sz="2400"/>
              <a:t>，将全部创建逻辑集中到了一个工厂类中；它所能创建的类只能是事先考虑到的，如果需要添加新的类，则就需要</a:t>
            </a:r>
            <a:r>
              <a:rPr lang="zh-CN" altLang="en-US" sz="2400">
                <a:solidFill>
                  <a:schemeClr val="hlink"/>
                </a:solidFill>
              </a:rPr>
              <a:t>改变工厂类</a:t>
            </a:r>
            <a:r>
              <a:rPr lang="zh-CN" altLang="en-US" sz="2400"/>
              <a:t>了。</a:t>
            </a:r>
          </a:p>
        </p:txBody>
      </p:sp>
    </p:spTree>
    <p:extLst>
      <p:ext uri="{BB962C8B-B14F-4D97-AF65-F5344CB8AC3E}">
        <p14:creationId xmlns:p14="http://schemas.microsoft.com/office/powerpoint/2010/main" val="103418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简单工厂模式的使用场景</a:t>
            </a:r>
          </a:p>
        </p:txBody>
      </p:sp>
      <p:sp>
        <p:nvSpPr>
          <p:cNvPr id="15363"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工厂类负责</a:t>
            </a:r>
            <a:r>
              <a:rPr lang="zh-CN" altLang="en-US">
                <a:solidFill>
                  <a:schemeClr val="hlink"/>
                </a:solidFill>
                <a:latin typeface="宋体" panose="02010600030101010101" pitchFamily="2" charset="-122"/>
              </a:rPr>
              <a:t>创建的对象比较少</a:t>
            </a:r>
          </a:p>
          <a:p>
            <a:pPr eaLnBrk="1" hangingPunct="1"/>
            <a:r>
              <a:rPr lang="zh-CN" altLang="en-US">
                <a:latin typeface="宋体" panose="02010600030101010101" pitchFamily="2" charset="-122"/>
              </a:rPr>
              <a:t>客户只知道传入工厂类的参数，对于如何创建对象（逻辑）不关心 </a:t>
            </a:r>
          </a:p>
          <a:p>
            <a:pPr eaLnBrk="1" hangingPunct="1"/>
            <a:r>
              <a:rPr lang="zh-CN" altLang="en-US"/>
              <a:t>由于简单工厂很容易违反高内聚责任分配原则，因此一般只在</a:t>
            </a:r>
            <a:r>
              <a:rPr lang="zh-CN" altLang="en-US">
                <a:solidFill>
                  <a:schemeClr val="hlink"/>
                </a:solidFill>
              </a:rPr>
              <a:t>很简单的情况</a:t>
            </a:r>
            <a:r>
              <a:rPr lang="zh-CN" altLang="en-US"/>
              <a:t>下应用 </a:t>
            </a:r>
            <a:endParaRPr lang="zh-CN" altLang="en-US">
              <a:latin typeface="宋体" panose="02010600030101010101" pitchFamily="2" charset="-122"/>
            </a:endParaRPr>
          </a:p>
        </p:txBody>
      </p:sp>
    </p:spTree>
    <p:extLst>
      <p:ext uri="{BB962C8B-B14F-4D97-AF65-F5344CB8AC3E}">
        <p14:creationId xmlns:p14="http://schemas.microsoft.com/office/powerpoint/2010/main" val="142899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场景</a:t>
            </a:r>
            <a:r>
              <a:rPr lang="en-US" altLang="zh-CN"/>
              <a:t>2</a:t>
            </a:r>
            <a:r>
              <a:rPr lang="en-US" altLang="zh-CN">
                <a:latin typeface="Arial" panose="020B0604020202020204" pitchFamily="34" charset="0"/>
              </a:rPr>
              <a:t>—</a:t>
            </a:r>
            <a:r>
              <a:rPr lang="zh-CN" altLang="en-US"/>
              <a:t>去哪里吃鸡翅</a:t>
            </a:r>
          </a:p>
        </p:txBody>
      </p:sp>
      <p:sp>
        <p:nvSpPr>
          <p:cNvPr id="17411" name="Rectangle 3"/>
          <p:cNvSpPr>
            <a:spLocks noGrp="1" noChangeArrowheads="1"/>
          </p:cNvSpPr>
          <p:nvPr>
            <p:ph type="body" idx="1"/>
          </p:nvPr>
        </p:nvSpPr>
        <p:spPr/>
        <p:txBody>
          <a:bodyPr/>
          <a:lstStyle/>
          <a:p>
            <a:pPr eaLnBrk="1" hangingPunct="1"/>
            <a:r>
              <a:rPr lang="zh-CN" altLang="en-US" dirty="0"/>
              <a:t>麦当劳的鸡翅和肯德基的鸡翅都是</a:t>
            </a:r>
            <a:r>
              <a:rPr lang="en-US" altLang="zh-CN" dirty="0"/>
              <a:t>MM</a:t>
            </a:r>
            <a:r>
              <a:rPr lang="zh-CN" altLang="en-US" dirty="0"/>
              <a:t>爱吃的东西，虽然口味有所不同，但不管你带</a:t>
            </a:r>
            <a:r>
              <a:rPr lang="en-US" altLang="zh-CN" dirty="0"/>
              <a:t>MM</a:t>
            </a:r>
            <a:r>
              <a:rPr lang="zh-CN" altLang="en-US" dirty="0"/>
              <a:t>去麦当劳或肯德基，只管向服务员说</a:t>
            </a:r>
            <a:r>
              <a:rPr lang="en-US" altLang="zh-CN" dirty="0"/>
              <a:t>"</a:t>
            </a:r>
            <a:r>
              <a:rPr lang="zh-CN" altLang="en-US" dirty="0"/>
              <a:t>来四个鸡翅</a:t>
            </a:r>
            <a:r>
              <a:rPr lang="en-US" altLang="zh-CN" dirty="0"/>
              <a:t>"</a:t>
            </a:r>
            <a:r>
              <a:rPr lang="zh-CN" altLang="en-US" dirty="0"/>
              <a:t>就行了。麦当劳和肯德基就是生产鸡翅的</a:t>
            </a:r>
            <a:r>
              <a:rPr lang="en-US" altLang="zh-CN" dirty="0"/>
              <a:t>Factory</a:t>
            </a:r>
            <a:br>
              <a:rPr lang="en-US" altLang="zh-CN" dirty="0"/>
            </a:br>
            <a:endParaRPr lang="zh-CN" altLang="en-US" dirty="0"/>
          </a:p>
        </p:txBody>
      </p:sp>
    </p:spTree>
    <p:extLst>
      <p:ext uri="{BB962C8B-B14F-4D97-AF65-F5344CB8AC3E}">
        <p14:creationId xmlns:p14="http://schemas.microsoft.com/office/powerpoint/2010/main" val="2347057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工厂方法模式</a:t>
            </a:r>
          </a:p>
        </p:txBody>
      </p:sp>
      <p:sp>
        <p:nvSpPr>
          <p:cNvPr id="18435" name="Rectangle 3"/>
          <p:cNvSpPr>
            <a:spLocks noGrp="1" noChangeArrowheads="1"/>
          </p:cNvSpPr>
          <p:nvPr>
            <p:ph type="body" idx="1"/>
          </p:nvPr>
        </p:nvSpPr>
        <p:spPr/>
        <p:txBody>
          <a:bodyPr/>
          <a:lstStyle/>
          <a:p>
            <a:pPr eaLnBrk="1" hangingPunct="1"/>
            <a:r>
              <a:rPr lang="zh-CN" altLang="en-US" b="1"/>
              <a:t>工厂方法模式（别名：虚拟构造）</a:t>
            </a:r>
          </a:p>
          <a:p>
            <a:pPr eaLnBrk="1" hangingPunct="1"/>
            <a:r>
              <a:rPr lang="zh-CN" altLang="en-US" b="1"/>
              <a:t>  定义一个用于创建对象的接口，让子类决定实例化哪一个类。</a:t>
            </a:r>
            <a:r>
              <a:rPr lang="en-US" altLang="zh-CN" b="1"/>
              <a:t>Factory Method</a:t>
            </a:r>
            <a:r>
              <a:rPr lang="zh-CN" altLang="en-US" b="1"/>
              <a:t>使一个类的实例化延迟到其子类。</a:t>
            </a:r>
          </a:p>
          <a:p>
            <a:pPr eaLnBrk="1" hangingPunct="1">
              <a:buFont typeface="Cambria" panose="02040503050406030204" pitchFamily="18" charset="0"/>
              <a:buNone/>
            </a:pPr>
            <a:endParaRPr lang="zh-CN" altLang="en-US">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92109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工厂方法模式</a:t>
            </a:r>
          </a:p>
        </p:txBody>
      </p:sp>
      <p:sp>
        <p:nvSpPr>
          <p:cNvPr id="19459" name="Rectangle 3"/>
          <p:cNvSpPr>
            <a:spLocks noGrp="1" noChangeArrowheads="1"/>
          </p:cNvSpPr>
          <p:nvPr>
            <p:ph type="body" idx="1"/>
          </p:nvPr>
        </p:nvSpPr>
        <p:spPr/>
        <p:txBody>
          <a:bodyPr/>
          <a:lstStyle/>
          <a:p>
            <a:pPr eaLnBrk="1" hangingPunct="1"/>
            <a:r>
              <a:rPr kumimoji="1" lang="zh-CN" altLang="en-US" b="1">
                <a:solidFill>
                  <a:srgbClr val="FF0000"/>
                </a:solidFill>
              </a:rPr>
              <a:t>模式的结构中包括的四种角色：</a:t>
            </a:r>
          </a:p>
          <a:p>
            <a:pPr eaLnBrk="1" hangingPunct="1"/>
            <a:r>
              <a:rPr kumimoji="1" lang="zh-CN" altLang="en-US" b="1"/>
              <a:t>抽象产品（</a:t>
            </a:r>
            <a:r>
              <a:rPr kumimoji="1" lang="en-US" altLang="zh-CN" b="1"/>
              <a:t>Product</a:t>
            </a:r>
            <a:r>
              <a:rPr kumimoji="1" lang="zh-CN" altLang="en-US" b="1"/>
              <a:t>） </a:t>
            </a:r>
          </a:p>
          <a:p>
            <a:pPr eaLnBrk="1" hangingPunct="1"/>
            <a:r>
              <a:rPr kumimoji="1" lang="zh-CN" altLang="en-US" b="1"/>
              <a:t>具体产品（</a:t>
            </a:r>
            <a:r>
              <a:rPr kumimoji="1" lang="en-US" altLang="zh-CN" b="1"/>
              <a:t>ConcreteProduct</a:t>
            </a:r>
            <a:r>
              <a:rPr kumimoji="1" lang="zh-CN" altLang="en-US" b="1"/>
              <a:t>） </a:t>
            </a:r>
          </a:p>
          <a:p>
            <a:pPr eaLnBrk="1" hangingPunct="1"/>
            <a:r>
              <a:rPr kumimoji="1" lang="zh-CN" altLang="en-US" b="1"/>
              <a:t>构造者（</a:t>
            </a:r>
            <a:r>
              <a:rPr kumimoji="1" lang="en-US" altLang="zh-CN" b="1"/>
              <a:t>Creator</a:t>
            </a:r>
            <a:r>
              <a:rPr kumimoji="1" lang="zh-CN" altLang="en-US" b="1"/>
              <a:t>） </a:t>
            </a:r>
          </a:p>
          <a:p>
            <a:pPr eaLnBrk="1" hangingPunct="1"/>
            <a:r>
              <a:rPr kumimoji="1" lang="zh-CN" altLang="en-US" b="1"/>
              <a:t>具体构造者（</a:t>
            </a:r>
            <a:r>
              <a:rPr kumimoji="1" lang="en-US" altLang="zh-CN" b="1"/>
              <a:t>ConcreteCreator</a:t>
            </a:r>
            <a:r>
              <a:rPr kumimoji="1" lang="zh-CN" altLang="en-US" b="1"/>
              <a:t>） </a:t>
            </a:r>
            <a:endParaRPr lang="zh-CN" altLang="en-US"/>
          </a:p>
        </p:txBody>
      </p:sp>
    </p:spTree>
    <p:extLst>
      <p:ext uri="{BB962C8B-B14F-4D97-AF65-F5344CB8AC3E}">
        <p14:creationId xmlns:p14="http://schemas.microsoft.com/office/powerpoint/2010/main" val="205505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OO</a:t>
            </a:r>
            <a:r>
              <a:rPr lang="zh-CN" altLang="en-US"/>
              <a:t>编程原则</a:t>
            </a:r>
          </a:p>
        </p:txBody>
      </p:sp>
      <p:sp>
        <p:nvSpPr>
          <p:cNvPr id="6147" name="Rectangle 3"/>
          <p:cNvSpPr>
            <a:spLocks noGrp="1" noChangeArrowheads="1"/>
          </p:cNvSpPr>
          <p:nvPr>
            <p:ph type="body" idx="1"/>
          </p:nvPr>
        </p:nvSpPr>
        <p:spPr/>
        <p:txBody>
          <a:bodyPr/>
          <a:lstStyle/>
          <a:p>
            <a:pPr eaLnBrk="1" hangingPunct="1">
              <a:lnSpc>
                <a:spcPct val="80000"/>
              </a:lnSpc>
            </a:pPr>
            <a:r>
              <a:rPr lang="en-US" altLang="zh-CN" sz="2800"/>
              <a:t>3</a:t>
            </a:r>
            <a:r>
              <a:rPr lang="zh-CN" altLang="en-US" sz="2800"/>
              <a:t>．针对接口编程</a:t>
            </a:r>
          </a:p>
          <a:p>
            <a:pPr eaLnBrk="1" hangingPunct="1">
              <a:lnSpc>
                <a:spcPct val="80000"/>
              </a:lnSpc>
            </a:pPr>
            <a:r>
              <a:rPr lang="zh-CN" altLang="en-US" sz="2800"/>
              <a:t>组件之间应该尽可能使用接口进行通讯，具体的业务逻辑由子类去实现不变的接口。</a:t>
            </a:r>
            <a:endParaRPr lang="en-US" altLang="zh-CN" sz="2800"/>
          </a:p>
          <a:p>
            <a:pPr eaLnBrk="1" hangingPunct="1">
              <a:lnSpc>
                <a:spcPct val="80000"/>
              </a:lnSpc>
            </a:pPr>
            <a:r>
              <a:rPr lang="en-US" altLang="zh-CN" sz="2800"/>
              <a:t>4</a:t>
            </a:r>
            <a:r>
              <a:rPr lang="zh-CN" altLang="en-US" sz="2800"/>
              <a:t>．将可变的部分和不可变的部分分离</a:t>
            </a:r>
          </a:p>
          <a:p>
            <a:pPr eaLnBrk="1" hangingPunct="1">
              <a:lnSpc>
                <a:spcPct val="80000"/>
              </a:lnSpc>
            </a:pPr>
            <a:r>
              <a:rPr lang="zh-CN" altLang="en-US" sz="2800"/>
              <a:t>任何时候都将不变的接口与可变的实现分离。 如果使用继承的复用技术，我们可以在抽象基类或接口中定义好不可变的部分，而由其子类去具体实现可变的部分。如果使用对象组合，我们可以定义好不可变的部分，而可变的部分可以由不同的组件运行时动态配置。</a:t>
            </a:r>
          </a:p>
          <a:p>
            <a:pPr eaLnBrk="1" hangingPunct="1">
              <a:lnSpc>
                <a:spcPct val="80000"/>
              </a:lnSpc>
            </a:pPr>
            <a:endParaRPr lang="zh-CN" altLang="en-US" sz="2800"/>
          </a:p>
        </p:txBody>
      </p:sp>
    </p:spTree>
    <p:extLst>
      <p:ext uri="{BB962C8B-B14F-4D97-AF65-F5344CB8AC3E}">
        <p14:creationId xmlns:p14="http://schemas.microsoft.com/office/powerpoint/2010/main" val="939714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工厂方法模式类图</a:t>
            </a:r>
          </a:p>
        </p:txBody>
      </p:sp>
      <p:sp>
        <p:nvSpPr>
          <p:cNvPr id="20483" name="Rectangle 3"/>
          <p:cNvSpPr>
            <a:spLocks noGrp="1" noChangeArrowheads="1"/>
          </p:cNvSpPr>
          <p:nvPr>
            <p:ph type="body" idx="1"/>
          </p:nvPr>
        </p:nvSpPr>
        <p:spPr/>
        <p:txBody>
          <a:bodyPr/>
          <a:lstStyle/>
          <a:p>
            <a:pPr eaLnBrk="1" hangingPunct="1"/>
            <a:endParaRPr lang="zh-CN" altLang="en-US"/>
          </a:p>
        </p:txBody>
      </p:sp>
      <p:pic>
        <p:nvPicPr>
          <p:cNvPr id="20484" name="Picture 4" descr="factorymethod"/>
          <p:cNvPicPr>
            <a:picLocks noChangeAspect="1" noChangeArrowheads="1"/>
          </p:cNvPicPr>
          <p:nvPr/>
        </p:nvPicPr>
        <p:blipFill>
          <a:blip r:embed="rId2">
            <a:extLst>
              <a:ext uri="{28A0092B-C50C-407E-A947-70E740481C1C}">
                <a14:useLocalDpi xmlns:a14="http://schemas.microsoft.com/office/drawing/2010/main" val="0"/>
              </a:ext>
            </a:extLst>
          </a:blip>
          <a:srcRect l="1938" t="4922"/>
          <a:stretch>
            <a:fillRect/>
          </a:stretch>
        </p:blipFill>
        <p:spPr bwMode="auto">
          <a:xfrm>
            <a:off x="2362200" y="2362200"/>
            <a:ext cx="83058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308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工厂方法模式示例</a:t>
            </a:r>
          </a:p>
        </p:txBody>
      </p:sp>
      <p:sp>
        <p:nvSpPr>
          <p:cNvPr id="21507" name="Rectangle 3"/>
          <p:cNvSpPr>
            <a:spLocks noGrp="1" noChangeArrowheads="1"/>
          </p:cNvSpPr>
          <p:nvPr>
            <p:ph type="body" idx="1"/>
          </p:nvPr>
        </p:nvSpPr>
        <p:spPr/>
        <p:txBody>
          <a:bodyPr/>
          <a:lstStyle/>
          <a:p>
            <a:pPr eaLnBrk="1" hangingPunct="1">
              <a:buFont typeface="Wingdings" panose="05000000000000000000" pitchFamily="2" charset="2"/>
              <a:buNone/>
            </a:pPr>
            <a:r>
              <a:rPr kumimoji="1" lang="en-US" altLang="zh-CN" b="1" dirty="0"/>
              <a:t>1</a:t>
            </a:r>
            <a:r>
              <a:rPr kumimoji="1" lang="zh-CN" altLang="en-US" b="1" dirty="0"/>
              <a:t>．抽象产品（</a:t>
            </a:r>
            <a:r>
              <a:rPr kumimoji="1" lang="en-US" altLang="zh-CN" b="1" dirty="0"/>
              <a:t>Product</a:t>
            </a:r>
            <a:r>
              <a:rPr kumimoji="1" lang="zh-CN" altLang="en-US" b="1" dirty="0"/>
              <a:t>） </a:t>
            </a:r>
            <a:r>
              <a:rPr kumimoji="1" lang="en-US" altLang="zh-CN" b="1" dirty="0"/>
              <a:t>: </a:t>
            </a:r>
            <a:r>
              <a:rPr kumimoji="1" lang="en-US" altLang="zh-CN" b="1" dirty="0">
                <a:solidFill>
                  <a:srgbClr val="FF0000"/>
                </a:solidFill>
              </a:rPr>
              <a:t>Pen.java </a:t>
            </a:r>
          </a:p>
          <a:p>
            <a:pPr eaLnBrk="1" hangingPunct="1">
              <a:buFont typeface="Wingdings" panose="05000000000000000000" pitchFamily="2" charset="2"/>
              <a:buNone/>
            </a:pPr>
            <a:r>
              <a:rPr kumimoji="1" lang="en-US" altLang="zh-CN" sz="2400" b="1" dirty="0"/>
              <a:t>public abstract class Pen{</a:t>
            </a:r>
          </a:p>
          <a:p>
            <a:pPr eaLnBrk="1" hangingPunct="1">
              <a:buFont typeface="Wingdings" panose="05000000000000000000" pitchFamily="2" charset="2"/>
              <a:buNone/>
            </a:pPr>
            <a:r>
              <a:rPr kumimoji="1" lang="en-US" altLang="zh-CN" sz="2400" b="1" dirty="0"/>
              <a:t>   String color;</a:t>
            </a:r>
          </a:p>
          <a:p>
            <a:pPr eaLnBrk="1" hangingPunct="1">
              <a:buFont typeface="Wingdings" panose="05000000000000000000" pitchFamily="2" charset="2"/>
              <a:buNone/>
            </a:pPr>
            <a:r>
              <a:rPr kumimoji="1" lang="en-US" altLang="zh-CN" sz="2400" b="1" dirty="0"/>
              <a:t>   public abstract void </a:t>
            </a:r>
            <a:r>
              <a:rPr kumimoji="1" lang="en-US" altLang="zh-CN" sz="2400" b="1" dirty="0" err="1"/>
              <a:t>writeWord</a:t>
            </a:r>
            <a:r>
              <a:rPr kumimoji="1" lang="en-US" altLang="zh-CN" sz="2400" b="1" dirty="0"/>
              <a:t>(String s);</a:t>
            </a:r>
          </a:p>
          <a:p>
            <a:pPr eaLnBrk="1" hangingPunct="1">
              <a:buFont typeface="Wingdings" panose="05000000000000000000" pitchFamily="2" charset="2"/>
              <a:buNone/>
            </a:pPr>
            <a:r>
              <a:rPr kumimoji="1" lang="en-US" altLang="zh-CN" sz="2400" b="1" dirty="0"/>
              <a:t>}</a:t>
            </a:r>
            <a:endParaRPr lang="zh-CN" altLang="en-US" sz="2400" dirty="0"/>
          </a:p>
        </p:txBody>
      </p:sp>
    </p:spTree>
    <p:extLst>
      <p:ext uri="{BB962C8B-B14F-4D97-AF65-F5344CB8AC3E}">
        <p14:creationId xmlns:p14="http://schemas.microsoft.com/office/powerpoint/2010/main" val="1975025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工厂方法模式示例</a:t>
            </a:r>
          </a:p>
        </p:txBody>
      </p:sp>
      <p:sp>
        <p:nvSpPr>
          <p:cNvPr id="22531" name="Rectangle 3"/>
          <p:cNvSpPr>
            <a:spLocks noGrp="1" noChangeArrowheads="1"/>
          </p:cNvSpPr>
          <p:nvPr>
            <p:ph type="body" idx="1"/>
          </p:nvPr>
        </p:nvSpPr>
        <p:spPr/>
        <p:txBody>
          <a:bodyPr>
            <a:normAutofit fontScale="92500" lnSpcReduction="10000"/>
          </a:bodyPr>
          <a:lstStyle/>
          <a:p>
            <a:pPr eaLnBrk="1" hangingPunct="1">
              <a:lnSpc>
                <a:spcPct val="90000"/>
              </a:lnSpc>
              <a:buFont typeface="Wingdings" panose="05000000000000000000" pitchFamily="2" charset="2"/>
              <a:buNone/>
            </a:pPr>
            <a:r>
              <a:rPr kumimoji="1" lang="en-US" altLang="zh-CN" sz="2400" b="1" dirty="0"/>
              <a:t>2</a:t>
            </a:r>
            <a:r>
              <a:rPr kumimoji="1" lang="zh-CN" altLang="en-US" sz="2400" b="1" dirty="0"/>
              <a:t>．具体产品（</a:t>
            </a:r>
            <a:r>
              <a:rPr kumimoji="1" lang="en-US" altLang="zh-CN" sz="2400" b="1" dirty="0" err="1"/>
              <a:t>ConcreteProduct</a:t>
            </a:r>
            <a:r>
              <a:rPr kumimoji="1" lang="zh-CN" altLang="en-US" sz="2400" b="1" dirty="0"/>
              <a:t>）</a:t>
            </a:r>
            <a:r>
              <a:rPr kumimoji="1" lang="en-US" altLang="zh-CN" sz="2400" b="1" dirty="0"/>
              <a:t>_1 : </a:t>
            </a:r>
            <a:r>
              <a:rPr kumimoji="1" lang="en-US" altLang="zh-CN" sz="2400" b="1" dirty="0">
                <a:solidFill>
                  <a:srgbClr val="FF0000"/>
                </a:solidFill>
              </a:rPr>
              <a:t>RedPen.java </a:t>
            </a:r>
          </a:p>
          <a:p>
            <a:pPr eaLnBrk="1" hangingPunct="1">
              <a:lnSpc>
                <a:spcPct val="90000"/>
              </a:lnSpc>
              <a:buFont typeface="Wingdings" panose="05000000000000000000" pitchFamily="2" charset="2"/>
              <a:buNone/>
            </a:pPr>
            <a:r>
              <a:rPr kumimoji="1" lang="en-US" altLang="zh-CN" sz="2400" b="1" dirty="0">
                <a:solidFill>
                  <a:srgbClr val="000000"/>
                </a:solidFill>
              </a:rPr>
              <a:t>public class </a:t>
            </a:r>
            <a:r>
              <a:rPr kumimoji="1" lang="en-US" altLang="zh-CN" sz="2400" b="1" dirty="0" err="1">
                <a:solidFill>
                  <a:srgbClr val="000000"/>
                </a:solidFill>
              </a:rPr>
              <a:t>RedPen</a:t>
            </a:r>
            <a:r>
              <a:rPr kumimoji="1" lang="en-US" altLang="zh-CN" sz="2400" b="1" dirty="0">
                <a:solidFill>
                  <a:srgbClr val="000000"/>
                </a:solidFill>
              </a:rPr>
              <a:t> extends Pen{</a:t>
            </a:r>
          </a:p>
          <a:p>
            <a:pPr eaLnBrk="1" hangingPunct="1">
              <a:lnSpc>
                <a:spcPct val="90000"/>
              </a:lnSpc>
              <a:buFont typeface="Wingdings" panose="05000000000000000000" pitchFamily="2" charset="2"/>
              <a:buNone/>
            </a:pPr>
            <a:r>
              <a:rPr kumimoji="1" lang="en-US" altLang="zh-CN" sz="2400" b="1" dirty="0">
                <a:solidFill>
                  <a:srgbClr val="000000"/>
                </a:solidFill>
              </a:rPr>
              <a:t>    </a:t>
            </a:r>
            <a:r>
              <a:rPr kumimoji="1" lang="en-US" altLang="zh-CN" sz="2400" b="1" dirty="0" err="1">
                <a:solidFill>
                  <a:srgbClr val="000000"/>
                </a:solidFill>
              </a:rPr>
              <a:t>RedPen</a:t>
            </a:r>
            <a:r>
              <a:rPr kumimoji="1" lang="en-US" altLang="zh-CN" sz="2400" b="1" dirty="0">
                <a:solidFill>
                  <a:srgbClr val="000000"/>
                </a:solidFill>
              </a:rPr>
              <a:t>(){</a:t>
            </a:r>
          </a:p>
          <a:p>
            <a:pPr eaLnBrk="1" hangingPunct="1">
              <a:lnSpc>
                <a:spcPct val="90000"/>
              </a:lnSpc>
              <a:buFont typeface="Wingdings" panose="05000000000000000000" pitchFamily="2" charset="2"/>
              <a:buNone/>
            </a:pPr>
            <a:r>
              <a:rPr kumimoji="1" lang="en-US" altLang="zh-CN" sz="2400" b="1" dirty="0">
                <a:solidFill>
                  <a:srgbClr val="000000"/>
                </a:solidFill>
              </a:rPr>
              <a:t>      color="</a:t>
            </a:r>
            <a:r>
              <a:rPr kumimoji="1" lang="zh-CN" altLang="en-US" sz="2400" b="1" dirty="0">
                <a:solidFill>
                  <a:srgbClr val="000000"/>
                </a:solidFill>
              </a:rPr>
              <a:t>红色</a:t>
            </a:r>
            <a:r>
              <a:rPr kumimoji="1" lang="en-US" altLang="zh-CN" sz="2400" b="1" dirty="0">
                <a:solidFill>
                  <a:srgbClr val="000000"/>
                </a:solidFill>
              </a:rPr>
              <a:t>";</a:t>
            </a:r>
          </a:p>
          <a:p>
            <a:pPr eaLnBrk="1" hangingPunct="1">
              <a:lnSpc>
                <a:spcPct val="90000"/>
              </a:lnSpc>
              <a:buFont typeface="Wingdings" panose="05000000000000000000" pitchFamily="2" charset="2"/>
              <a:buNone/>
            </a:pPr>
            <a:r>
              <a:rPr kumimoji="1" lang="en-US" altLang="zh-CN" sz="2400" b="1" dirty="0">
                <a:solidFill>
                  <a:srgbClr val="000000"/>
                </a:solidFill>
              </a:rPr>
              <a:t>    }</a:t>
            </a:r>
          </a:p>
          <a:p>
            <a:pPr eaLnBrk="1" hangingPunct="1">
              <a:lnSpc>
                <a:spcPct val="90000"/>
              </a:lnSpc>
              <a:buFont typeface="Wingdings" panose="05000000000000000000" pitchFamily="2" charset="2"/>
              <a:buNone/>
            </a:pPr>
            <a:r>
              <a:rPr kumimoji="1" lang="en-US" altLang="zh-CN" sz="2400" b="1" dirty="0">
                <a:solidFill>
                  <a:srgbClr val="000000"/>
                </a:solidFill>
              </a:rPr>
              <a:t>    public void </a:t>
            </a:r>
            <a:r>
              <a:rPr kumimoji="1" lang="en-US" altLang="zh-CN" sz="2400" b="1" dirty="0" err="1">
                <a:solidFill>
                  <a:srgbClr val="000000"/>
                </a:solidFill>
              </a:rPr>
              <a:t>writeWord</a:t>
            </a:r>
            <a:r>
              <a:rPr kumimoji="1" lang="en-US" altLang="zh-CN" sz="2400" b="1" dirty="0">
                <a:solidFill>
                  <a:srgbClr val="000000"/>
                </a:solidFill>
              </a:rPr>
              <a:t>(String s){</a:t>
            </a:r>
          </a:p>
          <a:p>
            <a:pPr eaLnBrk="1" hangingPunct="1">
              <a:lnSpc>
                <a:spcPct val="90000"/>
              </a:lnSpc>
              <a:buFont typeface="Wingdings" panose="05000000000000000000" pitchFamily="2" charset="2"/>
              <a:buNone/>
            </a:pPr>
            <a:r>
              <a:rPr kumimoji="1" lang="en-US" altLang="zh-CN" sz="2400" b="1" dirty="0">
                <a:solidFill>
                  <a:srgbClr val="000000"/>
                </a:solidFill>
              </a:rPr>
              <a:t>       </a:t>
            </a:r>
            <a:r>
              <a:rPr kumimoji="1" lang="en-US" altLang="zh-CN" sz="2400" b="1" dirty="0" err="1">
                <a:solidFill>
                  <a:srgbClr val="000000"/>
                </a:solidFill>
              </a:rPr>
              <a:t>System.out.println</a:t>
            </a:r>
            <a:r>
              <a:rPr kumimoji="1" lang="en-US" altLang="zh-CN" sz="2400" b="1" dirty="0">
                <a:solidFill>
                  <a:srgbClr val="000000"/>
                </a:solidFill>
              </a:rPr>
              <a:t>("</a:t>
            </a:r>
            <a:r>
              <a:rPr kumimoji="1" lang="zh-CN" altLang="en-US" sz="2400" b="1" dirty="0">
                <a:solidFill>
                  <a:srgbClr val="000000"/>
                </a:solidFill>
              </a:rPr>
              <a:t>写出</a:t>
            </a:r>
            <a:r>
              <a:rPr kumimoji="1" lang="en-US" altLang="zh-CN" sz="2400" b="1" dirty="0">
                <a:solidFill>
                  <a:srgbClr val="000000"/>
                </a:solidFill>
              </a:rPr>
              <a:t>"+color+"</a:t>
            </a:r>
            <a:r>
              <a:rPr kumimoji="1" lang="zh-CN" altLang="en-US" sz="2400" b="1" dirty="0">
                <a:solidFill>
                  <a:srgbClr val="000000"/>
                </a:solidFill>
              </a:rPr>
              <a:t>的字</a:t>
            </a:r>
            <a:r>
              <a:rPr kumimoji="1" lang="en-US" altLang="zh-CN" sz="2400" b="1" dirty="0">
                <a:solidFill>
                  <a:srgbClr val="000000"/>
                </a:solidFill>
              </a:rPr>
              <a:t>:"+s);</a:t>
            </a:r>
          </a:p>
          <a:p>
            <a:pPr eaLnBrk="1" hangingPunct="1">
              <a:lnSpc>
                <a:spcPct val="90000"/>
              </a:lnSpc>
              <a:buFont typeface="Wingdings" panose="05000000000000000000" pitchFamily="2" charset="2"/>
              <a:buNone/>
            </a:pPr>
            <a:r>
              <a:rPr kumimoji="1" lang="en-US" altLang="zh-CN" sz="2400" b="1" dirty="0">
                <a:solidFill>
                  <a:srgbClr val="000000"/>
                </a:solidFill>
              </a:rPr>
              <a:t>    }</a:t>
            </a:r>
          </a:p>
          <a:p>
            <a:pPr eaLnBrk="1" hangingPunct="1">
              <a:lnSpc>
                <a:spcPct val="90000"/>
              </a:lnSpc>
              <a:buFont typeface="Wingdings" panose="05000000000000000000" pitchFamily="2" charset="2"/>
              <a:buNone/>
            </a:pPr>
            <a:r>
              <a:rPr kumimoji="1" lang="en-US" altLang="zh-CN" sz="2400" b="1" dirty="0">
                <a:solidFill>
                  <a:srgbClr val="000000"/>
                </a:solidFill>
              </a:rPr>
              <a:t>}</a:t>
            </a:r>
            <a:endParaRPr lang="zh-CN" altLang="en-US" sz="2400" dirty="0"/>
          </a:p>
        </p:txBody>
      </p:sp>
    </p:spTree>
    <p:extLst>
      <p:ext uri="{BB962C8B-B14F-4D97-AF65-F5344CB8AC3E}">
        <p14:creationId xmlns:p14="http://schemas.microsoft.com/office/powerpoint/2010/main" val="2910027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工厂方法模式示例</a:t>
            </a:r>
          </a:p>
        </p:txBody>
      </p:sp>
      <p:sp>
        <p:nvSpPr>
          <p:cNvPr id="23555" name="Rectangle 3"/>
          <p:cNvSpPr>
            <a:spLocks noGrp="1" noChangeArrowheads="1"/>
          </p:cNvSpPr>
          <p:nvPr>
            <p:ph type="body" idx="1"/>
          </p:nvPr>
        </p:nvSpPr>
        <p:spPr/>
        <p:txBody>
          <a:bodyPr>
            <a:normAutofit lnSpcReduction="10000"/>
          </a:bodyPr>
          <a:lstStyle/>
          <a:p>
            <a:pPr eaLnBrk="1" hangingPunct="1">
              <a:lnSpc>
                <a:spcPct val="90000"/>
              </a:lnSpc>
              <a:buFont typeface="Wingdings" panose="05000000000000000000" pitchFamily="2" charset="2"/>
              <a:buNone/>
            </a:pPr>
            <a:r>
              <a:rPr kumimoji="1" lang="en-US" altLang="zh-CN" sz="2800" b="1" dirty="0"/>
              <a:t>3</a:t>
            </a:r>
            <a:r>
              <a:rPr kumimoji="1" lang="zh-CN" altLang="en-US" sz="2800" b="1" dirty="0"/>
              <a:t>．构造者（</a:t>
            </a:r>
            <a:r>
              <a:rPr kumimoji="1" lang="en-US" altLang="zh-CN" sz="2800" b="1" dirty="0"/>
              <a:t>Creator</a:t>
            </a:r>
            <a:r>
              <a:rPr kumimoji="1" lang="zh-CN" altLang="en-US" sz="2800" b="1" dirty="0"/>
              <a:t>）</a:t>
            </a:r>
            <a:r>
              <a:rPr kumimoji="1" lang="en-US" altLang="zh-CN" sz="2800" b="1" dirty="0"/>
              <a:t>:</a:t>
            </a:r>
            <a:r>
              <a:rPr kumimoji="1" lang="en-US" altLang="zh-CN" sz="2800" b="1" dirty="0">
                <a:solidFill>
                  <a:srgbClr val="FF0000"/>
                </a:solidFill>
              </a:rPr>
              <a:t>BallPen.java </a:t>
            </a:r>
          </a:p>
          <a:p>
            <a:pPr eaLnBrk="1" hangingPunct="1">
              <a:lnSpc>
                <a:spcPct val="90000"/>
              </a:lnSpc>
              <a:buFont typeface="Wingdings" panose="05000000000000000000" pitchFamily="2" charset="2"/>
              <a:buNone/>
            </a:pPr>
            <a:r>
              <a:rPr kumimoji="1" lang="en-US" altLang="zh-CN" sz="2800" b="1" dirty="0"/>
              <a:t>public abstract class </a:t>
            </a:r>
            <a:r>
              <a:rPr kumimoji="1" lang="en-US" altLang="zh-CN" sz="2800" b="1" dirty="0" err="1"/>
              <a:t>BallPen</a:t>
            </a:r>
            <a:r>
              <a:rPr kumimoji="1" lang="en-US" altLang="zh-CN" sz="2800" b="1" dirty="0"/>
              <a:t>{</a:t>
            </a:r>
          </a:p>
          <a:p>
            <a:pPr eaLnBrk="1" hangingPunct="1">
              <a:lnSpc>
                <a:spcPct val="90000"/>
              </a:lnSpc>
              <a:buFont typeface="Wingdings" panose="05000000000000000000" pitchFamily="2" charset="2"/>
              <a:buNone/>
            </a:pPr>
            <a:r>
              <a:rPr kumimoji="1" lang="en-US" altLang="zh-CN" sz="2800" b="1" dirty="0"/>
              <a:t>    </a:t>
            </a:r>
            <a:r>
              <a:rPr kumimoji="1" lang="en-US" altLang="zh-CN" sz="2800" b="1" dirty="0" err="1"/>
              <a:t>BallPen</a:t>
            </a:r>
            <a:r>
              <a:rPr kumimoji="1" lang="en-US" altLang="zh-CN" sz="2800" b="1" dirty="0"/>
              <a:t>(){</a:t>
            </a:r>
          </a:p>
          <a:p>
            <a:pPr eaLnBrk="1" hangingPunct="1">
              <a:lnSpc>
                <a:spcPct val="90000"/>
              </a:lnSpc>
              <a:buFont typeface="Wingdings" panose="05000000000000000000" pitchFamily="2" charset="2"/>
              <a:buNone/>
            </a:pPr>
            <a:r>
              <a:rPr kumimoji="1" lang="en-US" altLang="zh-CN" sz="2800" b="1" dirty="0"/>
              <a:t>       </a:t>
            </a:r>
            <a:r>
              <a:rPr kumimoji="1" lang="en-US" altLang="zh-CN" sz="2800" b="1" dirty="0" err="1"/>
              <a:t>System.out.println</a:t>
            </a:r>
            <a:r>
              <a:rPr kumimoji="1" lang="en-US" altLang="zh-CN" sz="2800" b="1" dirty="0"/>
              <a:t>("</a:t>
            </a:r>
            <a:r>
              <a:rPr kumimoji="1" lang="zh-CN" altLang="en-US" sz="2800" b="1" dirty="0"/>
              <a:t>生产了一只装有</a:t>
            </a:r>
            <a:r>
              <a:rPr kumimoji="1" lang="en-US" altLang="zh-CN" sz="2800" b="1" dirty="0"/>
              <a:t>"+</a:t>
            </a:r>
            <a:r>
              <a:rPr kumimoji="1" lang="en-US" altLang="zh-CN" sz="2800" b="1" dirty="0" err="1"/>
              <a:t>getPen</a:t>
            </a:r>
            <a:r>
              <a:rPr kumimoji="1" lang="en-US" altLang="zh-CN" sz="2800" b="1" dirty="0"/>
              <a:t>().color+"</a:t>
            </a:r>
            <a:r>
              <a:rPr kumimoji="1" lang="zh-CN" altLang="en-US" sz="2800" b="1" dirty="0"/>
              <a:t>笔芯的圆珠笔</a:t>
            </a:r>
            <a:r>
              <a:rPr kumimoji="1" lang="en-US" altLang="zh-CN" sz="2800" b="1" dirty="0"/>
              <a:t>");</a:t>
            </a:r>
          </a:p>
          <a:p>
            <a:pPr eaLnBrk="1" hangingPunct="1">
              <a:lnSpc>
                <a:spcPct val="90000"/>
              </a:lnSpc>
              <a:buFont typeface="Wingdings" panose="05000000000000000000" pitchFamily="2" charset="2"/>
              <a:buNone/>
            </a:pPr>
            <a:r>
              <a:rPr kumimoji="1" lang="en-US" altLang="zh-CN" sz="2800" b="1" dirty="0"/>
              <a:t>    }</a:t>
            </a:r>
          </a:p>
          <a:p>
            <a:pPr eaLnBrk="1" hangingPunct="1">
              <a:lnSpc>
                <a:spcPct val="90000"/>
              </a:lnSpc>
              <a:buFont typeface="Wingdings" panose="05000000000000000000" pitchFamily="2" charset="2"/>
              <a:buNone/>
            </a:pPr>
            <a:r>
              <a:rPr kumimoji="1" lang="en-US" altLang="zh-CN" sz="2800" b="1" dirty="0"/>
              <a:t>    public abstract Pen </a:t>
            </a:r>
            <a:r>
              <a:rPr kumimoji="1" lang="en-US" altLang="zh-CN" sz="2800" b="1" dirty="0" err="1"/>
              <a:t>getPen</a:t>
            </a:r>
            <a:r>
              <a:rPr kumimoji="1" lang="en-US" altLang="zh-CN" sz="2800" b="1" dirty="0"/>
              <a:t>(); //</a:t>
            </a:r>
            <a:r>
              <a:rPr kumimoji="1" lang="zh-CN" altLang="en-US" sz="2800" b="1" dirty="0"/>
              <a:t>工厂方法</a:t>
            </a:r>
          </a:p>
          <a:p>
            <a:pPr eaLnBrk="1" hangingPunct="1">
              <a:lnSpc>
                <a:spcPct val="90000"/>
              </a:lnSpc>
              <a:buFont typeface="Wingdings" panose="05000000000000000000" pitchFamily="2" charset="2"/>
              <a:buNone/>
            </a:pPr>
            <a:r>
              <a:rPr kumimoji="1" lang="en-US" altLang="zh-CN" sz="2800" b="1" dirty="0"/>
              <a:t>}</a:t>
            </a:r>
            <a:endParaRPr lang="zh-CN" altLang="en-US" sz="2800" dirty="0"/>
          </a:p>
        </p:txBody>
      </p:sp>
    </p:spTree>
    <p:extLst>
      <p:ext uri="{BB962C8B-B14F-4D97-AF65-F5344CB8AC3E}">
        <p14:creationId xmlns:p14="http://schemas.microsoft.com/office/powerpoint/2010/main" val="4157940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工厂方法模式示例</a:t>
            </a:r>
          </a:p>
        </p:txBody>
      </p:sp>
      <p:sp>
        <p:nvSpPr>
          <p:cNvPr id="24579" name="Rectangle 3"/>
          <p:cNvSpPr>
            <a:spLocks noGrp="1" noChangeArrowheads="1"/>
          </p:cNvSpPr>
          <p:nvPr>
            <p:ph sz="half" idx="1"/>
          </p:nvPr>
        </p:nvSpPr>
        <p:spPr>
          <a:xfrm>
            <a:off x="806335" y="1845734"/>
            <a:ext cx="4580312" cy="4023360"/>
          </a:xfrm>
        </p:spPr>
        <p:txBody>
          <a:bodyPr>
            <a:normAutofit fontScale="70000" lnSpcReduction="20000"/>
          </a:bodyPr>
          <a:lstStyle/>
          <a:p>
            <a:pPr eaLnBrk="1" hangingPunct="1">
              <a:lnSpc>
                <a:spcPct val="80000"/>
              </a:lnSpc>
              <a:buFont typeface="Wingdings" panose="05000000000000000000" pitchFamily="2" charset="2"/>
              <a:buNone/>
            </a:pPr>
            <a:r>
              <a:rPr kumimoji="1" lang="en-US" altLang="zh-CN" sz="5700" b="1" dirty="0"/>
              <a:t>4</a:t>
            </a:r>
            <a:r>
              <a:rPr kumimoji="1" lang="zh-CN" altLang="en-US" sz="5700" b="1" dirty="0"/>
              <a:t>．具体构造者（</a:t>
            </a:r>
            <a:r>
              <a:rPr kumimoji="1" lang="en-US" altLang="zh-CN" sz="5700" b="1" dirty="0" err="1"/>
              <a:t>ConcreteCreator</a:t>
            </a:r>
            <a:r>
              <a:rPr kumimoji="1" lang="zh-CN" altLang="en-US" sz="5700" b="1" dirty="0"/>
              <a:t>）</a:t>
            </a:r>
            <a:r>
              <a:rPr kumimoji="1" lang="en-US" altLang="zh-CN" sz="5700" b="1" dirty="0"/>
              <a:t>:</a:t>
            </a:r>
          </a:p>
          <a:p>
            <a:pPr eaLnBrk="1" hangingPunct="1">
              <a:lnSpc>
                <a:spcPct val="80000"/>
              </a:lnSpc>
              <a:buFont typeface="Wingdings" panose="05000000000000000000" pitchFamily="2" charset="2"/>
              <a:buNone/>
            </a:pPr>
            <a:endParaRPr kumimoji="1" lang="en-US" altLang="zh-CN" sz="5900" b="1" dirty="0"/>
          </a:p>
          <a:p>
            <a:pPr eaLnBrk="1" hangingPunct="1">
              <a:lnSpc>
                <a:spcPct val="80000"/>
              </a:lnSpc>
              <a:buFont typeface="Wingdings" panose="05000000000000000000" pitchFamily="2" charset="2"/>
              <a:buNone/>
            </a:pPr>
            <a:r>
              <a:rPr kumimoji="1" lang="en-US" altLang="zh-CN" sz="2900" b="1" dirty="0">
                <a:solidFill>
                  <a:srgbClr val="0000FF"/>
                </a:solidFill>
              </a:rPr>
              <a:t>RedBallPen.java</a:t>
            </a:r>
          </a:p>
          <a:p>
            <a:pPr eaLnBrk="1" hangingPunct="1">
              <a:lnSpc>
                <a:spcPct val="80000"/>
              </a:lnSpc>
              <a:buFont typeface="Wingdings" panose="05000000000000000000" pitchFamily="2" charset="2"/>
              <a:buNone/>
            </a:pPr>
            <a:r>
              <a:rPr kumimoji="1" lang="en-US" altLang="zh-CN" sz="2900" b="1" dirty="0"/>
              <a:t>public class </a:t>
            </a:r>
            <a:r>
              <a:rPr kumimoji="1" lang="en-US" altLang="zh-CN" sz="2900" b="1" dirty="0" err="1"/>
              <a:t>RedBallPen</a:t>
            </a:r>
            <a:r>
              <a:rPr kumimoji="1" lang="en-US" altLang="zh-CN" sz="2900" b="1" dirty="0"/>
              <a:t> extends </a:t>
            </a:r>
            <a:r>
              <a:rPr kumimoji="1" lang="en-US" altLang="zh-CN" sz="2900" b="1" dirty="0" err="1"/>
              <a:t>BallPen</a:t>
            </a:r>
            <a:r>
              <a:rPr kumimoji="1" lang="en-US" altLang="zh-CN" sz="2900" b="1" dirty="0"/>
              <a:t>{</a:t>
            </a:r>
          </a:p>
          <a:p>
            <a:pPr eaLnBrk="1" hangingPunct="1">
              <a:lnSpc>
                <a:spcPct val="80000"/>
              </a:lnSpc>
              <a:buFont typeface="Wingdings" panose="05000000000000000000" pitchFamily="2" charset="2"/>
              <a:buNone/>
            </a:pPr>
            <a:r>
              <a:rPr kumimoji="1" lang="en-US" altLang="zh-CN" sz="2900" b="1" dirty="0"/>
              <a:t>    public Pen </a:t>
            </a:r>
            <a:r>
              <a:rPr kumimoji="1" lang="en-US" altLang="zh-CN" sz="2900" b="1" dirty="0" err="1"/>
              <a:t>getPen</a:t>
            </a:r>
            <a:r>
              <a:rPr kumimoji="1" lang="en-US" altLang="zh-CN" sz="2900" b="1" dirty="0"/>
              <a:t>(){</a:t>
            </a:r>
          </a:p>
          <a:p>
            <a:pPr eaLnBrk="1" hangingPunct="1">
              <a:lnSpc>
                <a:spcPct val="80000"/>
              </a:lnSpc>
              <a:buFont typeface="Wingdings" panose="05000000000000000000" pitchFamily="2" charset="2"/>
              <a:buNone/>
            </a:pPr>
            <a:r>
              <a:rPr kumimoji="1" lang="en-US" altLang="zh-CN" sz="2900" b="1" dirty="0"/>
              <a:t>       return new </a:t>
            </a:r>
            <a:r>
              <a:rPr kumimoji="1" lang="en-US" altLang="zh-CN" sz="2900" b="1" dirty="0" err="1"/>
              <a:t>RedPen</a:t>
            </a:r>
            <a:r>
              <a:rPr kumimoji="1" lang="en-US" altLang="zh-CN" sz="2900" b="1" dirty="0"/>
              <a:t>();</a:t>
            </a:r>
          </a:p>
          <a:p>
            <a:pPr eaLnBrk="1" hangingPunct="1">
              <a:lnSpc>
                <a:spcPct val="80000"/>
              </a:lnSpc>
              <a:buFont typeface="Wingdings" panose="05000000000000000000" pitchFamily="2" charset="2"/>
              <a:buNone/>
            </a:pPr>
            <a:r>
              <a:rPr kumimoji="1" lang="en-US" altLang="zh-CN" sz="2900" b="1" dirty="0"/>
              <a:t>    }</a:t>
            </a:r>
          </a:p>
          <a:p>
            <a:pPr eaLnBrk="1" hangingPunct="1">
              <a:lnSpc>
                <a:spcPct val="80000"/>
              </a:lnSpc>
              <a:buFont typeface="Wingdings" panose="05000000000000000000" pitchFamily="2" charset="2"/>
              <a:buNone/>
            </a:pPr>
            <a:r>
              <a:rPr kumimoji="1" lang="en-US" altLang="zh-CN" sz="2900" b="1" dirty="0"/>
              <a:t>}</a:t>
            </a:r>
          </a:p>
          <a:p>
            <a:pPr eaLnBrk="1" hangingPunct="1">
              <a:lnSpc>
                <a:spcPct val="80000"/>
              </a:lnSpc>
              <a:buFont typeface="Wingdings" panose="05000000000000000000" pitchFamily="2" charset="2"/>
              <a:buNone/>
            </a:pPr>
            <a:endParaRPr lang="zh-CN" altLang="en-US" sz="1400" dirty="0"/>
          </a:p>
        </p:txBody>
      </p:sp>
      <p:sp>
        <p:nvSpPr>
          <p:cNvPr id="2" name="内容占位符 1"/>
          <p:cNvSpPr>
            <a:spLocks noGrp="1"/>
          </p:cNvSpPr>
          <p:nvPr>
            <p:ph sz="half" idx="2"/>
          </p:nvPr>
        </p:nvSpPr>
        <p:spPr/>
        <p:txBody>
          <a:bodyPr>
            <a:noAutofit/>
          </a:bodyPr>
          <a:lstStyle/>
          <a:p>
            <a:pPr>
              <a:lnSpc>
                <a:spcPct val="80000"/>
              </a:lnSpc>
              <a:buNone/>
            </a:pPr>
            <a:r>
              <a:rPr kumimoji="1" lang="en-US" altLang="zh-CN" b="1" dirty="0">
                <a:solidFill>
                  <a:srgbClr val="0000FF"/>
                </a:solidFill>
              </a:rPr>
              <a:t>BlueBallPen.java</a:t>
            </a:r>
          </a:p>
          <a:p>
            <a:pPr>
              <a:lnSpc>
                <a:spcPct val="80000"/>
              </a:lnSpc>
              <a:buNone/>
            </a:pPr>
            <a:r>
              <a:rPr kumimoji="1" lang="en-US" altLang="zh-CN" b="1" dirty="0"/>
              <a:t>public class </a:t>
            </a:r>
            <a:r>
              <a:rPr kumimoji="1" lang="en-US" altLang="zh-CN" b="1" dirty="0" err="1"/>
              <a:t>BlueBallPen</a:t>
            </a:r>
            <a:r>
              <a:rPr kumimoji="1" lang="en-US" altLang="zh-CN" b="1" dirty="0"/>
              <a:t> extends </a:t>
            </a:r>
            <a:r>
              <a:rPr kumimoji="1" lang="en-US" altLang="zh-CN" b="1" dirty="0" err="1"/>
              <a:t>BallPen</a:t>
            </a:r>
            <a:r>
              <a:rPr kumimoji="1" lang="en-US" altLang="zh-CN" b="1" dirty="0"/>
              <a:t>{</a:t>
            </a:r>
          </a:p>
          <a:p>
            <a:pPr>
              <a:lnSpc>
                <a:spcPct val="80000"/>
              </a:lnSpc>
              <a:buNone/>
            </a:pPr>
            <a:r>
              <a:rPr kumimoji="1" lang="en-US" altLang="zh-CN" b="1" dirty="0"/>
              <a:t>    public Pen </a:t>
            </a:r>
            <a:r>
              <a:rPr kumimoji="1" lang="en-US" altLang="zh-CN" b="1" dirty="0" err="1"/>
              <a:t>getPen</a:t>
            </a:r>
            <a:r>
              <a:rPr kumimoji="1" lang="en-US" altLang="zh-CN" b="1" dirty="0"/>
              <a:t>(){</a:t>
            </a:r>
          </a:p>
          <a:p>
            <a:pPr>
              <a:lnSpc>
                <a:spcPct val="80000"/>
              </a:lnSpc>
              <a:buNone/>
            </a:pPr>
            <a:r>
              <a:rPr kumimoji="1" lang="en-US" altLang="zh-CN" b="1" dirty="0"/>
              <a:t>       return new </a:t>
            </a:r>
            <a:r>
              <a:rPr kumimoji="1" lang="en-US" altLang="zh-CN" b="1" dirty="0" err="1"/>
              <a:t>BluePen</a:t>
            </a:r>
            <a:r>
              <a:rPr kumimoji="1" lang="en-US" altLang="zh-CN" b="1" dirty="0"/>
              <a:t>();</a:t>
            </a:r>
          </a:p>
          <a:p>
            <a:pPr>
              <a:lnSpc>
                <a:spcPct val="80000"/>
              </a:lnSpc>
              <a:buNone/>
            </a:pPr>
            <a:r>
              <a:rPr kumimoji="1" lang="en-US" altLang="zh-CN" b="1" dirty="0"/>
              <a:t>    }</a:t>
            </a:r>
          </a:p>
          <a:p>
            <a:pPr>
              <a:lnSpc>
                <a:spcPct val="80000"/>
              </a:lnSpc>
              <a:buNone/>
            </a:pPr>
            <a:r>
              <a:rPr kumimoji="1" lang="en-US" altLang="zh-CN" b="1" dirty="0"/>
              <a:t>}</a:t>
            </a:r>
          </a:p>
          <a:p>
            <a:pPr>
              <a:lnSpc>
                <a:spcPct val="80000"/>
              </a:lnSpc>
              <a:buNone/>
            </a:pPr>
            <a:r>
              <a:rPr kumimoji="1" lang="en-US" altLang="zh-CN" b="1" dirty="0">
                <a:solidFill>
                  <a:srgbClr val="0000FF"/>
                </a:solidFill>
              </a:rPr>
              <a:t>BlackBallPen.java</a:t>
            </a:r>
          </a:p>
          <a:p>
            <a:pPr>
              <a:lnSpc>
                <a:spcPct val="80000"/>
              </a:lnSpc>
              <a:buNone/>
            </a:pPr>
            <a:r>
              <a:rPr kumimoji="1" lang="en-US" altLang="zh-CN" b="1" dirty="0"/>
              <a:t>public class </a:t>
            </a:r>
            <a:r>
              <a:rPr kumimoji="1" lang="en-US" altLang="zh-CN" b="1" dirty="0" err="1"/>
              <a:t>BlackBallPen</a:t>
            </a:r>
            <a:r>
              <a:rPr kumimoji="1" lang="en-US" altLang="zh-CN" b="1" dirty="0"/>
              <a:t> extends </a:t>
            </a:r>
            <a:r>
              <a:rPr kumimoji="1" lang="en-US" altLang="zh-CN" b="1" dirty="0" err="1"/>
              <a:t>BallPen</a:t>
            </a:r>
            <a:r>
              <a:rPr kumimoji="1" lang="en-US" altLang="zh-CN" b="1" dirty="0"/>
              <a:t>{</a:t>
            </a:r>
          </a:p>
          <a:p>
            <a:pPr>
              <a:lnSpc>
                <a:spcPct val="80000"/>
              </a:lnSpc>
              <a:buNone/>
            </a:pPr>
            <a:r>
              <a:rPr kumimoji="1" lang="en-US" altLang="zh-CN" b="1" dirty="0"/>
              <a:t>    public Pen </a:t>
            </a:r>
            <a:r>
              <a:rPr kumimoji="1" lang="en-US" altLang="zh-CN" b="1" dirty="0" err="1"/>
              <a:t>getPen</a:t>
            </a:r>
            <a:r>
              <a:rPr kumimoji="1" lang="en-US" altLang="zh-CN" b="1" dirty="0"/>
              <a:t>(){</a:t>
            </a:r>
          </a:p>
          <a:p>
            <a:pPr>
              <a:lnSpc>
                <a:spcPct val="80000"/>
              </a:lnSpc>
              <a:buNone/>
            </a:pPr>
            <a:r>
              <a:rPr kumimoji="1" lang="en-US" altLang="zh-CN" b="1" dirty="0"/>
              <a:t>       return new </a:t>
            </a:r>
            <a:r>
              <a:rPr kumimoji="1" lang="en-US" altLang="zh-CN" b="1" dirty="0" err="1"/>
              <a:t>BlackPen</a:t>
            </a:r>
            <a:r>
              <a:rPr kumimoji="1" lang="en-US" altLang="zh-CN" b="1" dirty="0"/>
              <a:t>();</a:t>
            </a:r>
          </a:p>
          <a:p>
            <a:pPr>
              <a:lnSpc>
                <a:spcPct val="80000"/>
              </a:lnSpc>
              <a:buNone/>
            </a:pPr>
            <a:r>
              <a:rPr kumimoji="1" lang="en-US" altLang="zh-CN" b="1" dirty="0"/>
              <a:t>    }</a:t>
            </a:r>
            <a:endParaRPr lang="en-US" altLang="zh-CN" dirty="0"/>
          </a:p>
          <a:p>
            <a:pPr>
              <a:lnSpc>
                <a:spcPct val="80000"/>
              </a:lnSpc>
              <a:buNone/>
            </a:pPr>
            <a:r>
              <a:rPr kumimoji="1" lang="en-US" altLang="zh-CN" b="1" dirty="0"/>
              <a:t>}</a:t>
            </a:r>
          </a:p>
        </p:txBody>
      </p:sp>
    </p:spTree>
    <p:extLst>
      <p:ext uri="{BB962C8B-B14F-4D97-AF65-F5344CB8AC3E}">
        <p14:creationId xmlns:p14="http://schemas.microsoft.com/office/powerpoint/2010/main" val="505795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工厂方法模式示例</a:t>
            </a:r>
          </a:p>
        </p:txBody>
      </p:sp>
      <p:sp>
        <p:nvSpPr>
          <p:cNvPr id="25603" name="Rectangle 3"/>
          <p:cNvSpPr>
            <a:spLocks noGrp="1" noChangeArrowheads="1"/>
          </p:cNvSpPr>
          <p:nvPr>
            <p:ph type="body" idx="1"/>
          </p:nvPr>
        </p:nvSpPr>
        <p:spPr/>
        <p:txBody>
          <a:bodyPr>
            <a:noAutofit/>
          </a:bodyPr>
          <a:lstStyle/>
          <a:p>
            <a:pPr eaLnBrk="1" hangingPunct="1">
              <a:lnSpc>
                <a:spcPct val="80000"/>
              </a:lnSpc>
              <a:buFont typeface="Wingdings" panose="05000000000000000000" pitchFamily="2" charset="2"/>
              <a:buNone/>
            </a:pPr>
            <a:r>
              <a:rPr kumimoji="1" lang="en-US" altLang="zh-CN" sz="1050" b="1" dirty="0"/>
              <a:t>5</a:t>
            </a:r>
            <a:r>
              <a:rPr kumimoji="1" lang="zh-CN" altLang="en-US" sz="1050" b="1" dirty="0"/>
              <a:t>．应用 </a:t>
            </a:r>
            <a:r>
              <a:rPr kumimoji="1" lang="en-US" altLang="zh-CN" sz="1050" b="1" dirty="0">
                <a:solidFill>
                  <a:srgbClr val="FF0000"/>
                </a:solidFill>
              </a:rPr>
              <a:t>Application.java</a:t>
            </a:r>
          </a:p>
          <a:p>
            <a:pPr eaLnBrk="1" hangingPunct="1">
              <a:lnSpc>
                <a:spcPct val="80000"/>
              </a:lnSpc>
              <a:buFont typeface="Wingdings" panose="05000000000000000000" pitchFamily="2" charset="2"/>
              <a:buNone/>
            </a:pPr>
            <a:r>
              <a:rPr kumimoji="1" lang="en-US" altLang="zh-CN" sz="700" b="1" dirty="0"/>
              <a:t> </a:t>
            </a:r>
            <a:r>
              <a:rPr kumimoji="1" lang="en-US" altLang="zh-CN" sz="1400" b="1" dirty="0"/>
              <a:t>public class Application{</a:t>
            </a:r>
          </a:p>
          <a:p>
            <a:pPr eaLnBrk="1" hangingPunct="1">
              <a:lnSpc>
                <a:spcPct val="80000"/>
              </a:lnSpc>
              <a:buFont typeface="Wingdings" panose="05000000000000000000" pitchFamily="2" charset="2"/>
              <a:buNone/>
            </a:pPr>
            <a:r>
              <a:rPr kumimoji="1" lang="en-US" altLang="zh-CN" sz="1400" b="1" dirty="0"/>
              <a:t>    public static void main(String </a:t>
            </a:r>
            <a:r>
              <a:rPr kumimoji="1" lang="en-US" altLang="zh-CN" sz="1400" b="1" dirty="0" err="1"/>
              <a:t>args</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Pen </a:t>
            </a:r>
            <a:r>
              <a:rPr kumimoji="1" lang="en-US" altLang="zh-CN" sz="1400" b="1" dirty="0" err="1">
                <a:solidFill>
                  <a:schemeClr val="hlink"/>
                </a:solidFill>
              </a:rPr>
              <a:t>pen</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BallPen</a:t>
            </a:r>
            <a:r>
              <a:rPr kumimoji="1" lang="en-US" altLang="zh-CN" sz="1400" b="1" dirty="0"/>
              <a:t> </a:t>
            </a:r>
            <a:r>
              <a:rPr kumimoji="1" lang="en-US" altLang="zh-CN" sz="1400" b="1" dirty="0" err="1">
                <a:solidFill>
                  <a:schemeClr val="hlink"/>
                </a:solidFill>
              </a:rPr>
              <a:t>ballPen</a:t>
            </a:r>
            <a:r>
              <a:rPr kumimoji="1" lang="en-US" altLang="zh-CN" sz="1400" b="1" dirty="0"/>
              <a:t>=new </a:t>
            </a:r>
            <a:r>
              <a:rPr kumimoji="1" lang="en-US" altLang="zh-CN" sz="1400" b="1" dirty="0" err="1"/>
              <a:t>BlueBallPen</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a:solidFill>
                  <a:schemeClr val="hlink"/>
                </a:solidFill>
              </a:rPr>
              <a:t>pen</a:t>
            </a:r>
            <a:r>
              <a:rPr kumimoji="1" lang="en-US" altLang="zh-CN" sz="1400" b="1" dirty="0"/>
              <a:t>=</a:t>
            </a:r>
            <a:r>
              <a:rPr kumimoji="1" lang="en-US" altLang="zh-CN" sz="1400" b="1" dirty="0" err="1">
                <a:solidFill>
                  <a:schemeClr val="hlink"/>
                </a:solidFill>
              </a:rPr>
              <a:t>ballPen</a:t>
            </a:r>
            <a:r>
              <a:rPr kumimoji="1" lang="en-US" altLang="zh-CN" sz="1400" b="1" dirty="0" err="1"/>
              <a:t>.getPen</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solidFill>
                  <a:schemeClr val="hlink"/>
                </a:solidFill>
              </a:rPr>
              <a:t>pen</a:t>
            </a:r>
            <a:r>
              <a:rPr kumimoji="1" lang="en-US" altLang="zh-CN" sz="1400" b="1" dirty="0" err="1"/>
              <a:t>.writeWord</a:t>
            </a:r>
            <a:r>
              <a:rPr kumimoji="1" lang="en-US" altLang="zh-CN" sz="1400" b="1" dirty="0"/>
              <a:t>("</a:t>
            </a:r>
            <a:r>
              <a:rPr kumimoji="1" lang="zh-CN" altLang="en-US" sz="1400" b="1" dirty="0"/>
              <a:t>你好</a:t>
            </a:r>
            <a:r>
              <a:rPr kumimoji="1" lang="en-US" altLang="zh-CN" sz="1400" b="1" dirty="0"/>
              <a:t>,</a:t>
            </a:r>
            <a:r>
              <a:rPr kumimoji="1" lang="zh-CN" altLang="en-US" sz="1400" b="1" dirty="0"/>
              <a:t>很高兴认识你</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solidFill>
                  <a:schemeClr val="hlink"/>
                </a:solidFill>
              </a:rPr>
              <a:t>ballPen</a:t>
            </a:r>
            <a:r>
              <a:rPr kumimoji="1" lang="en-US" altLang="zh-CN" sz="1400" b="1" dirty="0"/>
              <a:t>=new </a:t>
            </a:r>
            <a:r>
              <a:rPr kumimoji="1" lang="en-US" altLang="zh-CN" sz="1400" b="1" dirty="0" err="1"/>
              <a:t>RedBallPen</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a:solidFill>
                  <a:schemeClr val="hlink"/>
                </a:solidFill>
              </a:rPr>
              <a:t>pen</a:t>
            </a:r>
            <a:r>
              <a:rPr kumimoji="1" lang="en-US" altLang="zh-CN" sz="1400" b="1" dirty="0"/>
              <a:t>=</a:t>
            </a:r>
            <a:r>
              <a:rPr kumimoji="1" lang="en-US" altLang="zh-CN" sz="1400" b="1" dirty="0" err="1">
                <a:solidFill>
                  <a:schemeClr val="hlink"/>
                </a:solidFill>
              </a:rPr>
              <a:t>ballPen</a:t>
            </a:r>
            <a:r>
              <a:rPr kumimoji="1" lang="en-US" altLang="zh-CN" sz="1400" b="1" dirty="0" err="1"/>
              <a:t>.getPen</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solidFill>
                  <a:schemeClr val="hlink"/>
                </a:solidFill>
              </a:rPr>
              <a:t>pen</a:t>
            </a:r>
            <a:r>
              <a:rPr kumimoji="1" lang="en-US" altLang="zh-CN" sz="1400" b="1" dirty="0" err="1"/>
              <a:t>.writeWord</a:t>
            </a:r>
            <a:r>
              <a:rPr kumimoji="1" lang="en-US" altLang="zh-CN" sz="1400" b="1" dirty="0"/>
              <a:t>("How are you");</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ballPen</a:t>
            </a:r>
            <a:r>
              <a:rPr kumimoji="1" lang="en-US" altLang="zh-CN" sz="1400" b="1" dirty="0"/>
              <a:t>=new </a:t>
            </a:r>
            <a:r>
              <a:rPr kumimoji="1" lang="en-US" altLang="zh-CN" sz="1400" b="1" dirty="0" err="1"/>
              <a:t>BlackBallPen</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pen=</a:t>
            </a:r>
            <a:r>
              <a:rPr kumimoji="1" lang="en-US" altLang="zh-CN" sz="1400" b="1" dirty="0" err="1"/>
              <a:t>ballPen.getPen</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penCore.writeWord</a:t>
            </a:r>
            <a:r>
              <a:rPr kumimoji="1" lang="en-US" altLang="zh-CN" sz="1400" b="1" dirty="0"/>
              <a:t>("nice to meet you");</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a:t>
            </a:r>
            <a:endParaRPr lang="zh-CN" altLang="en-US" sz="1400" dirty="0"/>
          </a:p>
        </p:txBody>
      </p:sp>
    </p:spTree>
    <p:extLst>
      <p:ext uri="{BB962C8B-B14F-4D97-AF65-F5344CB8AC3E}">
        <p14:creationId xmlns:p14="http://schemas.microsoft.com/office/powerpoint/2010/main" val="764693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工厂方法模式</a:t>
            </a:r>
          </a:p>
        </p:txBody>
      </p:sp>
      <p:sp>
        <p:nvSpPr>
          <p:cNvPr id="26627" name="Rectangle 3"/>
          <p:cNvSpPr>
            <a:spLocks noGrp="1" noChangeArrowheads="1"/>
          </p:cNvSpPr>
          <p:nvPr>
            <p:ph type="body" idx="1"/>
          </p:nvPr>
        </p:nvSpPr>
        <p:spPr/>
        <p:txBody>
          <a:bodyPr/>
          <a:lstStyle/>
          <a:p>
            <a:pPr eaLnBrk="1" hangingPunct="1"/>
            <a:r>
              <a:rPr lang="zh-CN" altLang="en-US" sz="2600"/>
              <a:t>工厂</a:t>
            </a:r>
            <a:r>
              <a:rPr lang="zh-CN" altLang="zh-CN" sz="2600"/>
              <a:t>方法模式是简单工厂模式的进一步抽象和推广。由于使用了多态性，工厂方法模式保持了简单工厂模式的优点，而且克服了它的缺点</a:t>
            </a:r>
            <a:endParaRPr lang="zh-CN" altLang="en-US" sz="2600"/>
          </a:p>
          <a:p>
            <a:pPr eaLnBrk="1" hangingPunct="1"/>
            <a:r>
              <a:rPr lang="zh-CN" altLang="en-US" sz="2800"/>
              <a:t>工厂方法模式：核心工厂类不再负责所有产品的创建，而是将具体创建的工作交给子类去做，成为一个抽象工厂角色，仅负责给出具体工厂类必须实现的接口，而不接触哪一个产品类应当被实例化这种细节。</a:t>
            </a:r>
          </a:p>
        </p:txBody>
      </p:sp>
    </p:spTree>
    <p:extLst>
      <p:ext uri="{BB962C8B-B14F-4D97-AF65-F5344CB8AC3E}">
        <p14:creationId xmlns:p14="http://schemas.microsoft.com/office/powerpoint/2010/main" val="1036029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工厂方法模式的优点</a:t>
            </a:r>
          </a:p>
        </p:txBody>
      </p:sp>
      <p:sp>
        <p:nvSpPr>
          <p:cNvPr id="27651" name="Rectangle 3"/>
          <p:cNvSpPr>
            <a:spLocks noGrp="1" noChangeArrowheads="1"/>
          </p:cNvSpPr>
          <p:nvPr>
            <p:ph type="body" idx="1"/>
          </p:nvPr>
        </p:nvSpPr>
        <p:spPr/>
        <p:txBody>
          <a:bodyPr/>
          <a:lstStyle/>
          <a:p>
            <a:pPr eaLnBrk="1" hangingPunct="1"/>
            <a:r>
              <a:rPr lang="zh-CN" altLang="zh-CN">
                <a:latin typeface="宋体" panose="02010600030101010101" pitchFamily="2" charset="-122"/>
              </a:rPr>
              <a:t>这种抽象的结果，使这种工厂方法模式可以用来允许系统</a:t>
            </a:r>
            <a:r>
              <a:rPr lang="zh-CN" altLang="zh-CN">
                <a:solidFill>
                  <a:schemeClr val="hlink"/>
                </a:solidFill>
                <a:latin typeface="宋体" panose="02010600030101010101" pitchFamily="2" charset="-122"/>
              </a:rPr>
              <a:t>不修改具体工厂角色的情况下引进新产品</a:t>
            </a:r>
            <a:r>
              <a:rPr lang="zh-CN" altLang="zh-CN">
                <a:latin typeface="宋体" panose="02010600030101010101" pitchFamily="2" charset="-122"/>
              </a:rPr>
              <a:t>，这一特点无疑使得工厂模式具有超过简单工厂模式的优越性。</a:t>
            </a:r>
            <a:endParaRPr lang="zh-CN" altLang="en-US">
              <a:latin typeface="宋体" panose="02010600030101010101" pitchFamily="2" charset="-122"/>
            </a:endParaRPr>
          </a:p>
          <a:p>
            <a:pPr eaLnBrk="1" hangingPunct="1">
              <a:buFont typeface="Cambria" panose="02040503050406030204" pitchFamily="18" charset="0"/>
              <a:buNone/>
            </a:pPr>
            <a:endParaRPr lang="zh-CN" altLang="en-US">
              <a:latin typeface="宋体" panose="02010600030101010101" pitchFamily="2" charset="-122"/>
            </a:endParaRPr>
          </a:p>
        </p:txBody>
      </p:sp>
    </p:spTree>
    <p:extLst>
      <p:ext uri="{BB962C8B-B14F-4D97-AF65-F5344CB8AC3E}">
        <p14:creationId xmlns:p14="http://schemas.microsoft.com/office/powerpoint/2010/main" val="3664129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场景</a:t>
            </a:r>
            <a:r>
              <a:rPr lang="en-US" altLang="zh-CN"/>
              <a:t>3</a:t>
            </a:r>
            <a:r>
              <a:rPr lang="en-US" altLang="zh-CN">
                <a:latin typeface="Arial" panose="020B0604020202020204" pitchFamily="34" charset="0"/>
              </a:rPr>
              <a:t>—</a:t>
            </a:r>
            <a:r>
              <a:rPr lang="zh-CN" altLang="en-US"/>
              <a:t>地点及食物的选择</a:t>
            </a:r>
          </a:p>
        </p:txBody>
      </p:sp>
      <p:sp>
        <p:nvSpPr>
          <p:cNvPr id="28675" name="Rectangle 3"/>
          <p:cNvSpPr>
            <a:spLocks noGrp="1" noChangeArrowheads="1"/>
          </p:cNvSpPr>
          <p:nvPr>
            <p:ph type="body" idx="1"/>
          </p:nvPr>
        </p:nvSpPr>
        <p:spPr/>
        <p:txBody>
          <a:bodyPr/>
          <a:lstStyle/>
          <a:p>
            <a:pPr eaLnBrk="1" hangingPunct="1"/>
            <a:r>
              <a:rPr lang="en-US" altLang="zh-CN"/>
              <a:t>MM</a:t>
            </a:r>
            <a:r>
              <a:rPr lang="zh-CN" altLang="en-US"/>
              <a:t>既喜欢吃汉堡又喜欢吃鸡翅，麦当劳和肯德基都有不同口味的鸡翅和不同口味的汉堡，但不管你带</a:t>
            </a:r>
            <a:r>
              <a:rPr lang="en-US" altLang="zh-CN"/>
              <a:t>MM</a:t>
            </a:r>
            <a:r>
              <a:rPr lang="zh-CN" altLang="en-US"/>
              <a:t>去麦当劳或肯德基，只管让</a:t>
            </a:r>
            <a:r>
              <a:rPr lang="en-US" altLang="zh-CN"/>
              <a:t>MM</a:t>
            </a:r>
            <a:r>
              <a:rPr lang="zh-CN" altLang="en-US"/>
              <a:t>向服务员说她喜欢吃的食物就</a:t>
            </a:r>
            <a:r>
              <a:rPr lang="en-US" altLang="zh-CN"/>
              <a:t>OK</a:t>
            </a:r>
            <a:r>
              <a:rPr lang="zh-CN" altLang="en-US"/>
              <a:t>了</a:t>
            </a:r>
            <a:br>
              <a:rPr lang="en-US" altLang="zh-CN"/>
            </a:br>
            <a:endParaRPr lang="zh-CN" altLang="en-US"/>
          </a:p>
        </p:txBody>
      </p:sp>
    </p:spTree>
    <p:extLst>
      <p:ext uri="{BB962C8B-B14F-4D97-AF65-F5344CB8AC3E}">
        <p14:creationId xmlns:p14="http://schemas.microsoft.com/office/powerpoint/2010/main" val="4100667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抽象工厂模式</a:t>
            </a:r>
          </a:p>
        </p:txBody>
      </p:sp>
      <p:sp>
        <p:nvSpPr>
          <p:cNvPr id="29699" name="Rectangle 3"/>
          <p:cNvSpPr>
            <a:spLocks noGrp="1" noChangeArrowheads="1"/>
          </p:cNvSpPr>
          <p:nvPr>
            <p:ph type="body" idx="1"/>
          </p:nvPr>
        </p:nvSpPr>
        <p:spPr/>
        <p:txBody>
          <a:bodyPr/>
          <a:lstStyle/>
          <a:p>
            <a:pPr eaLnBrk="1" hangingPunct="1"/>
            <a:r>
              <a:rPr lang="zh-CN" altLang="en-US" b="1"/>
              <a:t>抽象工厂模式（别名：配套</a:t>
            </a:r>
            <a:r>
              <a:rPr lang="en-US" altLang="zh-CN" b="1"/>
              <a:t>kit</a:t>
            </a:r>
            <a:r>
              <a:rPr lang="zh-CN" altLang="en-US" b="1"/>
              <a:t>）</a:t>
            </a:r>
          </a:p>
          <a:p>
            <a:pPr eaLnBrk="1" hangingPunct="1"/>
            <a:r>
              <a:rPr lang="zh-CN" altLang="en-US" b="1"/>
              <a:t>提供一个创建一系列或相互依赖对象的接口，而无需指定它们具体的类。</a:t>
            </a:r>
          </a:p>
          <a:p>
            <a:pPr eaLnBrk="1" hangingPunct="1"/>
            <a:endParaRPr lang="zh-CN" altLang="en-US"/>
          </a:p>
        </p:txBody>
      </p:sp>
    </p:spTree>
    <p:extLst>
      <p:ext uri="{BB962C8B-B14F-4D97-AF65-F5344CB8AC3E}">
        <p14:creationId xmlns:p14="http://schemas.microsoft.com/office/powerpoint/2010/main" val="319053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a:t>OO</a:t>
            </a:r>
            <a:r>
              <a:rPr lang="zh-CN" altLang="en-US"/>
              <a:t>编程原则</a:t>
            </a:r>
          </a:p>
        </p:txBody>
      </p:sp>
      <p:sp>
        <p:nvSpPr>
          <p:cNvPr id="7171" name="Rectangle 3"/>
          <p:cNvSpPr>
            <a:spLocks noGrp="1" noChangeArrowheads="1"/>
          </p:cNvSpPr>
          <p:nvPr>
            <p:ph type="body" idx="1"/>
          </p:nvPr>
        </p:nvSpPr>
        <p:spPr/>
        <p:txBody>
          <a:bodyPr/>
          <a:lstStyle/>
          <a:p>
            <a:pPr eaLnBrk="1" hangingPunct="1">
              <a:lnSpc>
                <a:spcPct val="90000"/>
              </a:lnSpc>
            </a:pPr>
            <a:r>
              <a:rPr lang="en-US" altLang="zh-CN" sz="2400"/>
              <a:t>5</a:t>
            </a:r>
            <a:r>
              <a:rPr lang="zh-CN" altLang="en-US" sz="2400"/>
              <a:t>．优先使用对象组合，而不是类继承</a:t>
            </a:r>
          </a:p>
          <a:p>
            <a:pPr eaLnBrk="1" hangingPunct="1">
              <a:lnSpc>
                <a:spcPct val="90000"/>
              </a:lnSpc>
            </a:pPr>
            <a:r>
              <a:rPr lang="zh-CN" altLang="en-US" sz="2400"/>
              <a:t>   优先使用黑箱复用（对象组合）而不是白箱复用（类继承）。利用对象组合我们可以在运行时动态配置组件的功能，并防止类层次规模的爆炸性增长。</a:t>
            </a:r>
            <a:endParaRPr lang="en-US" altLang="zh-CN" sz="2400"/>
          </a:p>
          <a:p>
            <a:pPr eaLnBrk="1" hangingPunct="1">
              <a:lnSpc>
                <a:spcPct val="90000"/>
              </a:lnSpc>
            </a:pPr>
            <a:r>
              <a:rPr lang="en-US" altLang="zh-CN" sz="2400"/>
              <a:t>6</a:t>
            </a:r>
            <a:r>
              <a:rPr lang="zh-CN" altLang="en-US" sz="2400"/>
              <a:t>．高内聚，低耦合</a:t>
            </a:r>
          </a:p>
          <a:p>
            <a:pPr eaLnBrk="1" hangingPunct="1">
              <a:lnSpc>
                <a:spcPct val="90000"/>
              </a:lnSpc>
            </a:pPr>
            <a:r>
              <a:rPr lang="zh-CN" altLang="en-US" sz="2400"/>
              <a:t>很简单的一句话却是软件设计的精华所在：一个模块包含的功能彼此相关，相互依赖，而与外界很少关联，并且没有承担过多的责任，这样的模块（子系统或者类）称之为高内聚的</a:t>
            </a:r>
            <a:r>
              <a:rPr lang="en-US" altLang="zh-CN" sz="2400"/>
              <a:t>(High Cohesion)</a:t>
            </a:r>
            <a:r>
              <a:rPr lang="zh-CN" altLang="en-US" sz="2400"/>
              <a:t>。如果一个模块为实现自身的功能，并不需要了解或者依赖太多外部的知识，则该模块是低耦合的</a:t>
            </a:r>
            <a:r>
              <a:rPr lang="en-US" altLang="zh-CN" sz="2400"/>
              <a:t>(Low Coupling)</a:t>
            </a:r>
            <a:r>
              <a:rPr lang="zh-CN" altLang="en-US" sz="2400"/>
              <a:t>。</a:t>
            </a:r>
          </a:p>
        </p:txBody>
      </p:sp>
    </p:spTree>
    <p:extLst>
      <p:ext uri="{BB962C8B-B14F-4D97-AF65-F5344CB8AC3E}">
        <p14:creationId xmlns:p14="http://schemas.microsoft.com/office/powerpoint/2010/main" val="2866141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产品族</a:t>
            </a:r>
          </a:p>
        </p:txBody>
      </p:sp>
      <p:sp>
        <p:nvSpPr>
          <p:cNvPr id="30723" name="Rectangle 3"/>
          <p:cNvSpPr>
            <a:spLocks noGrp="1" noChangeArrowheads="1"/>
          </p:cNvSpPr>
          <p:nvPr>
            <p:ph type="body" idx="1"/>
          </p:nvPr>
        </p:nvSpPr>
        <p:spPr/>
        <p:txBody>
          <a:bodyPr/>
          <a:lstStyle/>
          <a:p>
            <a:pPr eaLnBrk="1" hangingPunct="1"/>
            <a:r>
              <a:rPr lang="zh-CN" altLang="en-US" sz="2800"/>
              <a:t>所谓产品族，是指位于不同产品等级结构，功能相关联的产品组成的家族。如图：</a:t>
            </a:r>
          </a:p>
        </p:txBody>
      </p:sp>
      <p:pic>
        <p:nvPicPr>
          <p:cNvPr id="30724" name="Picture 4" descr="Pic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048001"/>
            <a:ext cx="44196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853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产品族</a:t>
            </a:r>
          </a:p>
        </p:txBody>
      </p:sp>
      <p:sp>
        <p:nvSpPr>
          <p:cNvPr id="31747" name="Rectangle 3"/>
          <p:cNvSpPr>
            <a:spLocks noGrp="1" noChangeArrowheads="1"/>
          </p:cNvSpPr>
          <p:nvPr>
            <p:ph type="body" idx="1"/>
          </p:nvPr>
        </p:nvSpPr>
        <p:spPr>
          <a:xfrm>
            <a:off x="2706688" y="2017713"/>
            <a:ext cx="3389312" cy="4114800"/>
          </a:xfrm>
        </p:spPr>
        <p:txBody>
          <a:bodyPr/>
          <a:lstStyle/>
          <a:p>
            <a:pPr eaLnBrk="1" hangingPunct="1"/>
            <a:r>
              <a:rPr lang="zh-CN" altLang="en-US" sz="2800"/>
              <a:t>图中一共有四个产品族，分布于三个不同的产品等级结构中。只要指明一个产品所处的产品族以及它所属的等级结构，就可以唯一的确定这个产品。</a:t>
            </a:r>
          </a:p>
        </p:txBody>
      </p:sp>
      <p:pic>
        <p:nvPicPr>
          <p:cNvPr id="31748" name="Picture 4" descr="Pic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133601"/>
            <a:ext cx="44196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2191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chor="ctr"/>
          <a:lstStyle/>
          <a:p>
            <a:pPr eaLnBrk="1" hangingPunct="1"/>
            <a:r>
              <a:rPr lang="zh-CN" altLang="en-US"/>
              <a:t>为什么需要抽象工厂</a:t>
            </a:r>
          </a:p>
        </p:txBody>
      </p:sp>
      <p:sp>
        <p:nvSpPr>
          <p:cNvPr id="32771" name="Rectangle 3"/>
          <p:cNvSpPr>
            <a:spLocks noGrp="1" noChangeArrowheads="1"/>
          </p:cNvSpPr>
          <p:nvPr>
            <p:ph type="body" idx="4294967295"/>
          </p:nvPr>
        </p:nvSpPr>
        <p:spPr>
          <a:xfrm>
            <a:off x="1919288" y="2276476"/>
            <a:ext cx="4633912" cy="4048125"/>
          </a:xfrm>
        </p:spPr>
        <p:txBody>
          <a:bodyPr/>
          <a:lstStyle/>
          <a:p>
            <a:pPr eaLnBrk="1" hangingPunct="1"/>
            <a:r>
              <a:rPr lang="zh-CN" altLang="en-US">
                <a:solidFill>
                  <a:srgbClr val="000000"/>
                </a:solidFill>
              </a:rPr>
              <a:t>使用抽象工厂可以做到一个工厂等级结构可以创建出分属于不同产品等级结构的一个产品族中的</a:t>
            </a:r>
            <a:r>
              <a:rPr lang="zh-CN" altLang="en-US">
                <a:solidFill>
                  <a:schemeClr val="hlink"/>
                </a:solidFill>
              </a:rPr>
              <a:t>所有对象</a:t>
            </a:r>
            <a:r>
              <a:rPr lang="zh-CN" altLang="en-US">
                <a:solidFill>
                  <a:srgbClr val="000000"/>
                </a:solidFill>
              </a:rPr>
              <a:t>。而工厂方法模式所建工厂只能生产一个等级结构中的</a:t>
            </a:r>
            <a:r>
              <a:rPr lang="zh-CN" altLang="en-US">
                <a:solidFill>
                  <a:schemeClr val="hlink"/>
                </a:solidFill>
              </a:rPr>
              <a:t>一种对象</a:t>
            </a:r>
            <a:r>
              <a:rPr lang="zh-CN" altLang="en-US">
                <a:solidFill>
                  <a:srgbClr val="000000"/>
                </a:solidFill>
              </a:rPr>
              <a:t>。</a:t>
            </a:r>
          </a:p>
        </p:txBody>
      </p:sp>
      <p:pic>
        <p:nvPicPr>
          <p:cNvPr id="32772" name="Picture 4" descr="Pic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057400"/>
            <a:ext cx="36385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135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抽象工厂时序图</a:t>
            </a:r>
          </a:p>
        </p:txBody>
      </p:sp>
      <p:sp>
        <p:nvSpPr>
          <p:cNvPr id="33795" name="Rectangle 3"/>
          <p:cNvSpPr>
            <a:spLocks noGrp="1" noChangeArrowheads="1"/>
          </p:cNvSpPr>
          <p:nvPr>
            <p:ph type="body" idx="1"/>
          </p:nvPr>
        </p:nvSpPr>
        <p:spPr/>
        <p:txBody>
          <a:bodyPr/>
          <a:lstStyle/>
          <a:p>
            <a:pPr eaLnBrk="1" hangingPunct="1"/>
            <a:endParaRPr lang="zh-CN" altLang="en-US"/>
          </a:p>
        </p:txBody>
      </p:sp>
      <p:pic>
        <p:nvPicPr>
          <p:cNvPr id="33796" name="Picture 4" descr="抽象工厂模式时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1"/>
            <a:ext cx="67818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004273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nchor="ctr"/>
          <a:lstStyle/>
          <a:p>
            <a:pPr eaLnBrk="1" hangingPunct="1"/>
            <a:r>
              <a:rPr lang="zh-CN" altLang="en-US"/>
              <a:t>抽象工厂模式类图</a:t>
            </a:r>
          </a:p>
        </p:txBody>
      </p:sp>
      <p:sp>
        <p:nvSpPr>
          <p:cNvPr id="34819" name="Rectangle 3"/>
          <p:cNvSpPr>
            <a:spLocks noGrp="1" noChangeArrowheads="1"/>
          </p:cNvSpPr>
          <p:nvPr>
            <p:ph type="body" idx="4294967295"/>
          </p:nvPr>
        </p:nvSpPr>
        <p:spPr/>
        <p:txBody>
          <a:bodyPr/>
          <a:lstStyle/>
          <a:p>
            <a:pPr eaLnBrk="1" hangingPunct="1"/>
            <a:endParaRPr lang="zh-CN" altLang="en-US"/>
          </a:p>
        </p:txBody>
      </p:sp>
      <p:pic>
        <p:nvPicPr>
          <p:cNvPr id="34820" name="Picture 5" descr="abstractfactory"/>
          <p:cNvPicPr>
            <a:picLocks noChangeAspect="1" noChangeArrowheads="1"/>
          </p:cNvPicPr>
          <p:nvPr/>
        </p:nvPicPr>
        <p:blipFill>
          <a:blip r:embed="rId2">
            <a:extLst>
              <a:ext uri="{28A0092B-C50C-407E-A947-70E740481C1C}">
                <a14:useLocalDpi xmlns:a14="http://schemas.microsoft.com/office/drawing/2010/main" val="0"/>
              </a:ext>
            </a:extLst>
          </a:blip>
          <a:srcRect l="2808" t="4732" b="1360"/>
          <a:stretch>
            <a:fillRect/>
          </a:stretch>
        </p:blipFill>
        <p:spPr bwMode="auto">
          <a:xfrm>
            <a:off x="2590800" y="1828800"/>
            <a:ext cx="65532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887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抽象工厂示例</a:t>
            </a:r>
          </a:p>
        </p:txBody>
      </p:sp>
      <p:sp>
        <p:nvSpPr>
          <p:cNvPr id="35843" name="Rectangle 3"/>
          <p:cNvSpPr>
            <a:spLocks noGrp="1" noChangeArrowheads="1"/>
          </p:cNvSpPr>
          <p:nvPr>
            <p:ph type="body" idx="1"/>
          </p:nvPr>
        </p:nvSpPr>
        <p:spPr/>
        <p:txBody>
          <a:bodyPr>
            <a:normAutofit fontScale="70000" lnSpcReduction="20000"/>
          </a:bodyPr>
          <a:lstStyle/>
          <a:p>
            <a:pPr eaLnBrk="1" hangingPunct="1">
              <a:lnSpc>
                <a:spcPct val="80000"/>
              </a:lnSpc>
              <a:buFont typeface="Wingdings" panose="05000000000000000000" pitchFamily="2" charset="2"/>
              <a:buNone/>
            </a:pPr>
            <a:r>
              <a:rPr kumimoji="1" lang="en-US" altLang="zh-CN" b="1"/>
              <a:t>1</a:t>
            </a:r>
            <a:r>
              <a:rPr kumimoji="1" lang="zh-CN" altLang="en-US" b="1"/>
              <a:t>．抽象产品（</a:t>
            </a:r>
            <a:r>
              <a:rPr kumimoji="1" lang="en-US" altLang="zh-CN" b="1"/>
              <a:t>Product</a:t>
            </a:r>
            <a:r>
              <a:rPr kumimoji="1" lang="zh-CN" altLang="en-US" b="1"/>
              <a:t>） </a:t>
            </a:r>
            <a:r>
              <a:rPr kumimoji="1" lang="en-US" altLang="zh-CN" b="1"/>
              <a:t>:</a:t>
            </a:r>
            <a:endParaRPr kumimoji="1" lang="en-US" altLang="zh-CN" b="1">
              <a:solidFill>
                <a:srgbClr val="FF0000"/>
              </a:solidFill>
            </a:endParaRPr>
          </a:p>
          <a:p>
            <a:pPr eaLnBrk="1" hangingPunct="1">
              <a:lnSpc>
                <a:spcPct val="80000"/>
              </a:lnSpc>
              <a:buFont typeface="Wingdings" panose="05000000000000000000" pitchFamily="2" charset="2"/>
              <a:buNone/>
            </a:pPr>
            <a:r>
              <a:rPr kumimoji="1" lang="en-US" altLang="zh-CN" b="1">
                <a:solidFill>
                  <a:srgbClr val="0000FF"/>
                </a:solidFill>
              </a:rPr>
              <a:t>UpperClothes.java</a:t>
            </a:r>
          </a:p>
          <a:p>
            <a:pPr eaLnBrk="1" hangingPunct="1">
              <a:lnSpc>
                <a:spcPct val="80000"/>
              </a:lnSpc>
              <a:buFont typeface="Wingdings" panose="05000000000000000000" pitchFamily="2" charset="2"/>
              <a:buNone/>
            </a:pPr>
            <a:r>
              <a:rPr kumimoji="1" lang="en-US" altLang="zh-CN" b="1"/>
              <a:t>public abstract class UpperClothes{</a:t>
            </a:r>
          </a:p>
          <a:p>
            <a:pPr eaLnBrk="1" hangingPunct="1">
              <a:lnSpc>
                <a:spcPct val="80000"/>
              </a:lnSpc>
              <a:buFont typeface="Wingdings" panose="05000000000000000000" pitchFamily="2" charset="2"/>
              <a:buNone/>
            </a:pPr>
            <a:r>
              <a:rPr kumimoji="1" lang="en-US" altLang="zh-CN" b="1"/>
              <a:t>   public abstract int getChestSize();</a:t>
            </a:r>
          </a:p>
          <a:p>
            <a:pPr eaLnBrk="1" hangingPunct="1">
              <a:lnSpc>
                <a:spcPct val="80000"/>
              </a:lnSpc>
              <a:buFont typeface="Wingdings" panose="05000000000000000000" pitchFamily="2" charset="2"/>
              <a:buNone/>
            </a:pPr>
            <a:r>
              <a:rPr kumimoji="1" lang="en-US" altLang="zh-CN" b="1"/>
              <a:t>   public abstract int getHeight();</a:t>
            </a:r>
          </a:p>
          <a:p>
            <a:pPr eaLnBrk="1" hangingPunct="1">
              <a:lnSpc>
                <a:spcPct val="80000"/>
              </a:lnSpc>
              <a:buFont typeface="Wingdings" panose="05000000000000000000" pitchFamily="2" charset="2"/>
              <a:buNone/>
            </a:pPr>
            <a:r>
              <a:rPr kumimoji="1" lang="en-US" altLang="zh-CN" b="1"/>
              <a:t>   public abstract String getName(); </a:t>
            </a:r>
          </a:p>
          <a:p>
            <a:pPr eaLnBrk="1" hangingPunct="1">
              <a:lnSpc>
                <a:spcPct val="80000"/>
              </a:lnSpc>
              <a:buFont typeface="Wingdings" panose="05000000000000000000" pitchFamily="2" charset="2"/>
              <a:buNone/>
            </a:pPr>
            <a:r>
              <a:rPr kumimoji="1" lang="en-US" altLang="zh-CN" b="1"/>
              <a:t>}</a:t>
            </a:r>
          </a:p>
          <a:p>
            <a:pPr eaLnBrk="1" hangingPunct="1">
              <a:lnSpc>
                <a:spcPct val="80000"/>
              </a:lnSpc>
              <a:buFont typeface="Wingdings" panose="05000000000000000000" pitchFamily="2" charset="2"/>
              <a:buNone/>
            </a:pPr>
            <a:r>
              <a:rPr kumimoji="1" lang="en-US" altLang="zh-CN" b="1">
                <a:solidFill>
                  <a:srgbClr val="0000FF"/>
                </a:solidFill>
              </a:rPr>
              <a:t>Trousers.java</a:t>
            </a:r>
          </a:p>
          <a:p>
            <a:pPr eaLnBrk="1" hangingPunct="1">
              <a:lnSpc>
                <a:spcPct val="80000"/>
              </a:lnSpc>
              <a:buFont typeface="Wingdings" panose="05000000000000000000" pitchFamily="2" charset="2"/>
              <a:buNone/>
            </a:pPr>
            <a:r>
              <a:rPr kumimoji="1" lang="en-US" altLang="zh-CN" b="1"/>
              <a:t>public abstract class Trousers{</a:t>
            </a:r>
          </a:p>
          <a:p>
            <a:pPr eaLnBrk="1" hangingPunct="1">
              <a:lnSpc>
                <a:spcPct val="80000"/>
              </a:lnSpc>
              <a:buFont typeface="Wingdings" panose="05000000000000000000" pitchFamily="2" charset="2"/>
              <a:buNone/>
            </a:pPr>
            <a:r>
              <a:rPr kumimoji="1" lang="en-US" altLang="zh-CN" b="1"/>
              <a:t>   public abstract int getWaistSize();</a:t>
            </a:r>
          </a:p>
          <a:p>
            <a:pPr eaLnBrk="1" hangingPunct="1">
              <a:lnSpc>
                <a:spcPct val="80000"/>
              </a:lnSpc>
              <a:buFont typeface="Wingdings" panose="05000000000000000000" pitchFamily="2" charset="2"/>
              <a:buNone/>
            </a:pPr>
            <a:r>
              <a:rPr kumimoji="1" lang="en-US" altLang="zh-CN" b="1"/>
              <a:t>   public abstract int getHeight();</a:t>
            </a:r>
          </a:p>
          <a:p>
            <a:pPr eaLnBrk="1" hangingPunct="1">
              <a:lnSpc>
                <a:spcPct val="80000"/>
              </a:lnSpc>
              <a:buFont typeface="Wingdings" panose="05000000000000000000" pitchFamily="2" charset="2"/>
              <a:buNone/>
            </a:pPr>
            <a:r>
              <a:rPr kumimoji="1" lang="en-US" altLang="zh-CN" b="1"/>
              <a:t>   public abstract String getName(); </a:t>
            </a:r>
          </a:p>
          <a:p>
            <a:pPr eaLnBrk="1" hangingPunct="1">
              <a:lnSpc>
                <a:spcPct val="80000"/>
              </a:lnSpc>
              <a:buFont typeface="Wingdings" panose="05000000000000000000" pitchFamily="2" charset="2"/>
              <a:buNone/>
            </a:pPr>
            <a:r>
              <a:rPr kumimoji="1" lang="en-US" altLang="zh-CN" b="1"/>
              <a:t>}</a:t>
            </a:r>
          </a:p>
          <a:p>
            <a:pPr eaLnBrk="1" hangingPunct="1">
              <a:lnSpc>
                <a:spcPct val="80000"/>
              </a:lnSpc>
            </a:pPr>
            <a:endParaRPr lang="zh-CN" altLang="en-US"/>
          </a:p>
        </p:txBody>
      </p:sp>
    </p:spTree>
    <p:extLst>
      <p:ext uri="{BB962C8B-B14F-4D97-AF65-F5344CB8AC3E}">
        <p14:creationId xmlns:p14="http://schemas.microsoft.com/office/powerpoint/2010/main" val="2091585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抽象工厂示例</a:t>
            </a:r>
          </a:p>
        </p:txBody>
      </p:sp>
      <p:sp>
        <p:nvSpPr>
          <p:cNvPr id="36867" name="Rectangle 3"/>
          <p:cNvSpPr>
            <a:spLocks noGrp="1" noChangeArrowheads="1"/>
          </p:cNvSpPr>
          <p:nvPr>
            <p:ph type="body" idx="1"/>
          </p:nvPr>
        </p:nvSpPr>
        <p:spPr/>
        <p:txBody>
          <a:bodyPr numCol="2">
            <a:normAutofit/>
          </a:bodyPr>
          <a:lstStyle/>
          <a:p>
            <a:pPr eaLnBrk="1" hangingPunct="1">
              <a:lnSpc>
                <a:spcPct val="80000"/>
              </a:lnSpc>
              <a:buFont typeface="Wingdings" panose="05000000000000000000" pitchFamily="2" charset="2"/>
              <a:buNone/>
            </a:pPr>
            <a:r>
              <a:rPr kumimoji="1" lang="en-US" altLang="zh-CN" sz="1400" b="1" dirty="0"/>
              <a:t>2</a:t>
            </a:r>
            <a:r>
              <a:rPr kumimoji="1" lang="zh-CN" altLang="en-US" sz="1400" b="1" dirty="0"/>
              <a:t>．具体产品（</a:t>
            </a:r>
            <a:r>
              <a:rPr kumimoji="1" lang="en-US" altLang="zh-CN" sz="1400" b="1" dirty="0" err="1"/>
              <a:t>ConcreteProduct</a:t>
            </a:r>
            <a:r>
              <a:rPr kumimoji="1" lang="en-US" altLang="zh-CN" sz="1400" b="1" dirty="0"/>
              <a:t>)_1: </a:t>
            </a:r>
            <a:r>
              <a:rPr kumimoji="1" lang="en-US" altLang="zh-CN" sz="1400" b="1" dirty="0">
                <a:solidFill>
                  <a:srgbClr val="FF0000"/>
                </a:solidFill>
              </a:rPr>
              <a:t>WesternUpperClothes.java </a:t>
            </a:r>
          </a:p>
          <a:p>
            <a:pPr eaLnBrk="1" hangingPunct="1">
              <a:lnSpc>
                <a:spcPct val="80000"/>
              </a:lnSpc>
              <a:buFont typeface="Wingdings" panose="05000000000000000000" pitchFamily="2" charset="2"/>
              <a:buNone/>
            </a:pPr>
            <a:r>
              <a:rPr kumimoji="1" lang="en-US" altLang="zh-CN" sz="1400" b="1" dirty="0"/>
              <a:t>public class </a:t>
            </a:r>
            <a:r>
              <a:rPr kumimoji="1" lang="en-US" altLang="zh-CN" sz="1400" b="1" dirty="0" err="1"/>
              <a:t>WesternUpperClothes</a:t>
            </a:r>
            <a:r>
              <a:rPr kumimoji="1" lang="en-US" altLang="zh-CN" sz="1400" b="1" dirty="0"/>
              <a:t> extends </a:t>
            </a:r>
            <a:r>
              <a:rPr kumimoji="1" lang="en-US" altLang="zh-CN" sz="1400" b="1" dirty="0" err="1"/>
              <a:t>UpperClothes</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a:t>
            </a:r>
            <a:r>
              <a:rPr kumimoji="1" lang="en-US" altLang="zh-CN" sz="1400" b="1" dirty="0" err="1"/>
              <a: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private String 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WesternUpperClothes</a:t>
            </a:r>
            <a:r>
              <a:rPr kumimoji="1" lang="en-US" altLang="zh-CN" sz="1400" b="1" dirty="0"/>
              <a:t>(String </a:t>
            </a:r>
            <a:r>
              <a:rPr kumimoji="1" lang="en-US" altLang="zh-CN" sz="1400" b="1" dirty="0" err="1"/>
              <a:t>name,int</a:t>
            </a:r>
            <a:r>
              <a:rPr kumimoji="1" lang="en-US" altLang="zh-CN" sz="1400" b="1" dirty="0"/>
              <a:t> </a:t>
            </a:r>
            <a:r>
              <a:rPr kumimoji="1" lang="en-US" altLang="zh-CN" sz="1400" b="1" dirty="0" err="1"/>
              <a:t>chestSize,int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this.name=name;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this.chestSize</a:t>
            </a:r>
            <a:r>
              <a:rPr kumimoji="1" lang="en-US" altLang="zh-CN" sz="1400" b="1" dirty="0"/>
              <a:t>=</a:t>
            </a:r>
            <a:r>
              <a:rPr kumimoji="1" lang="en-US" altLang="zh-CN" sz="1400" b="1" dirty="0" err="1"/>
              <a: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this.height</a:t>
            </a:r>
            <a:r>
              <a:rPr kumimoji="1" lang="en-US" altLang="zh-CN" sz="1400" b="1" dirty="0"/>
              <a:t>=height;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a:t>
            </a:r>
            <a:r>
              <a:rPr kumimoji="1" lang="en-US" altLang="zh-CN" sz="1400" b="1" dirty="0" err="1"/>
              <a: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String </a:t>
            </a:r>
            <a:r>
              <a:rPr kumimoji="1" lang="en-US" altLang="zh-CN" sz="1400" b="1" dirty="0" err="1"/>
              <a:t>getName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name;</a:t>
            </a:r>
          </a:p>
          <a:p>
            <a:pPr eaLnBrk="1" hangingPunct="1">
              <a:lnSpc>
                <a:spcPct val="80000"/>
              </a:lnSpc>
              <a:buFont typeface="Wingdings" panose="05000000000000000000" pitchFamily="2" charset="2"/>
              <a:buNone/>
            </a:pPr>
            <a:r>
              <a:rPr kumimoji="1" lang="en-US" altLang="zh-CN" sz="1400" b="1" dirty="0"/>
              <a:t>   } </a:t>
            </a:r>
          </a:p>
          <a:p>
            <a:pPr eaLnBrk="1" hangingPunct="1">
              <a:lnSpc>
                <a:spcPct val="80000"/>
              </a:lnSpc>
              <a:buFont typeface="Wingdings" panose="05000000000000000000" pitchFamily="2" charset="2"/>
              <a:buNone/>
            </a:pPr>
            <a:r>
              <a:rPr kumimoji="1" lang="en-US" altLang="zh-CN" sz="1400" b="1" dirty="0"/>
              <a:t>}</a:t>
            </a:r>
            <a:endParaRPr lang="zh-CN" altLang="en-US" sz="1400" dirty="0"/>
          </a:p>
        </p:txBody>
      </p:sp>
    </p:spTree>
    <p:extLst>
      <p:ext uri="{BB962C8B-B14F-4D97-AF65-F5344CB8AC3E}">
        <p14:creationId xmlns:p14="http://schemas.microsoft.com/office/powerpoint/2010/main" val="41385173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抽象工厂示例</a:t>
            </a:r>
          </a:p>
        </p:txBody>
      </p:sp>
      <p:sp>
        <p:nvSpPr>
          <p:cNvPr id="37891" name="Rectangle 3"/>
          <p:cNvSpPr>
            <a:spLocks noGrp="1" noChangeArrowheads="1"/>
          </p:cNvSpPr>
          <p:nvPr>
            <p:ph type="body" idx="1"/>
          </p:nvPr>
        </p:nvSpPr>
        <p:spPr>
          <a:xfrm>
            <a:off x="1097279" y="2017714"/>
            <a:ext cx="9975273" cy="4459287"/>
          </a:xfrm>
        </p:spPr>
        <p:txBody>
          <a:bodyPr numCol="2">
            <a:normAutofit lnSpcReduction="10000"/>
          </a:bodyPr>
          <a:lstStyle/>
          <a:p>
            <a:pPr eaLnBrk="1" hangingPunct="1">
              <a:lnSpc>
                <a:spcPct val="80000"/>
              </a:lnSpc>
              <a:buFont typeface="Wingdings" panose="05000000000000000000" pitchFamily="2" charset="2"/>
              <a:buNone/>
            </a:pPr>
            <a:r>
              <a:rPr kumimoji="1" lang="en-US" altLang="zh-CN" sz="1400" b="1" dirty="0"/>
              <a:t>2</a:t>
            </a:r>
            <a:r>
              <a:rPr kumimoji="1" lang="zh-CN" altLang="en-US" sz="1400" b="1" dirty="0"/>
              <a:t>．具体产品（</a:t>
            </a:r>
            <a:r>
              <a:rPr kumimoji="1" lang="en-US" altLang="zh-CN" sz="1400" b="1" dirty="0" err="1"/>
              <a:t>ConcreteProduct</a:t>
            </a:r>
            <a:r>
              <a:rPr kumimoji="1" lang="en-US" altLang="zh-CN" sz="1400" b="1" dirty="0"/>
              <a:t>)_2: </a:t>
            </a:r>
            <a:r>
              <a:rPr kumimoji="1" lang="en-US" altLang="zh-CN" sz="1400" b="1" dirty="0">
                <a:solidFill>
                  <a:srgbClr val="FF0000"/>
                </a:solidFill>
              </a:rPr>
              <a:t>CowboyUpperClothes.java </a:t>
            </a:r>
          </a:p>
          <a:p>
            <a:pPr eaLnBrk="1" hangingPunct="1">
              <a:lnSpc>
                <a:spcPct val="80000"/>
              </a:lnSpc>
              <a:buFont typeface="Wingdings" panose="05000000000000000000" pitchFamily="2" charset="2"/>
              <a:buNone/>
            </a:pPr>
            <a:r>
              <a:rPr kumimoji="1" lang="en-US" altLang="zh-CN" sz="1400" b="1" dirty="0"/>
              <a:t>public class </a:t>
            </a:r>
            <a:r>
              <a:rPr kumimoji="1" lang="en-US" altLang="zh-CN" sz="1400" b="1" dirty="0" err="1"/>
              <a:t>CowboyUpperClothes</a:t>
            </a:r>
            <a:r>
              <a:rPr kumimoji="1" lang="en-US" altLang="zh-CN" sz="1400" b="1" dirty="0"/>
              <a:t> extends </a:t>
            </a:r>
            <a:r>
              <a:rPr kumimoji="1" lang="en-US" altLang="zh-CN" sz="1400" b="1" dirty="0" err="1"/>
              <a:t>UpperClothes</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a:t>
            </a:r>
            <a:r>
              <a:rPr kumimoji="1" lang="en-US" altLang="zh-CN" sz="1400" b="1" dirty="0" err="1"/>
              <a: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private String 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CowboyUpperClothes</a:t>
            </a:r>
            <a:r>
              <a:rPr kumimoji="1" lang="en-US" altLang="zh-CN" sz="1400" b="1" dirty="0"/>
              <a:t>(String </a:t>
            </a:r>
            <a:r>
              <a:rPr kumimoji="1" lang="en-US" altLang="zh-CN" sz="1400" b="1" dirty="0" err="1"/>
              <a:t>name,int</a:t>
            </a:r>
            <a:r>
              <a:rPr kumimoji="1" lang="en-US" altLang="zh-CN" sz="1400" b="1" dirty="0"/>
              <a:t> </a:t>
            </a:r>
            <a:r>
              <a:rPr kumimoji="1" lang="en-US" altLang="zh-CN" sz="1400" b="1" dirty="0" err="1"/>
              <a:t>chestSize,int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this.name=name;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this.chestSize</a:t>
            </a:r>
            <a:r>
              <a:rPr kumimoji="1" lang="en-US" altLang="zh-CN" sz="1400" b="1" dirty="0"/>
              <a:t>=</a:t>
            </a:r>
            <a:r>
              <a:rPr kumimoji="1" lang="en-US" altLang="zh-CN" sz="1400" b="1" dirty="0" err="1"/>
              <a: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this.height</a:t>
            </a:r>
            <a:r>
              <a:rPr kumimoji="1" lang="en-US" altLang="zh-CN" sz="1400" b="1" dirty="0"/>
              <a:t>=height;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a:t>
            </a:r>
            <a:r>
              <a:rPr kumimoji="1" lang="en-US" altLang="zh-CN" sz="1400" b="1" dirty="0" err="1"/>
              <a: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String </a:t>
            </a:r>
            <a:r>
              <a:rPr kumimoji="1" lang="en-US" altLang="zh-CN" sz="1400" b="1" dirty="0" err="1"/>
              <a:t>getName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name;</a:t>
            </a:r>
          </a:p>
          <a:p>
            <a:pPr eaLnBrk="1" hangingPunct="1">
              <a:lnSpc>
                <a:spcPct val="80000"/>
              </a:lnSpc>
              <a:buFont typeface="Wingdings" panose="05000000000000000000" pitchFamily="2" charset="2"/>
              <a:buNone/>
            </a:pPr>
            <a:r>
              <a:rPr kumimoji="1" lang="en-US" altLang="zh-CN" sz="1400" b="1" dirty="0"/>
              <a:t>   } </a:t>
            </a:r>
          </a:p>
          <a:p>
            <a:pPr eaLnBrk="1" hangingPunct="1">
              <a:lnSpc>
                <a:spcPct val="80000"/>
              </a:lnSpc>
              <a:buFont typeface="Wingdings" panose="05000000000000000000" pitchFamily="2" charset="2"/>
              <a:buNone/>
            </a:pPr>
            <a:r>
              <a:rPr kumimoji="1" lang="en-US" altLang="zh-CN" sz="1400" b="1" dirty="0"/>
              <a:t>}</a:t>
            </a:r>
            <a:endParaRPr lang="zh-CN" altLang="en-US" sz="1400" dirty="0"/>
          </a:p>
        </p:txBody>
      </p:sp>
    </p:spTree>
    <p:extLst>
      <p:ext uri="{BB962C8B-B14F-4D97-AF65-F5344CB8AC3E}">
        <p14:creationId xmlns:p14="http://schemas.microsoft.com/office/powerpoint/2010/main" val="31637073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抽象工厂示例</a:t>
            </a:r>
          </a:p>
        </p:txBody>
      </p:sp>
      <p:sp>
        <p:nvSpPr>
          <p:cNvPr id="38915" name="Rectangle 3"/>
          <p:cNvSpPr>
            <a:spLocks noGrp="1" noChangeArrowheads="1"/>
          </p:cNvSpPr>
          <p:nvPr>
            <p:ph type="body" idx="1"/>
          </p:nvPr>
        </p:nvSpPr>
        <p:spPr>
          <a:xfrm>
            <a:off x="731519" y="1942900"/>
            <a:ext cx="10582102" cy="4459287"/>
          </a:xfrm>
        </p:spPr>
        <p:txBody>
          <a:bodyPr numCol="2">
            <a:normAutofit lnSpcReduction="10000"/>
          </a:bodyPr>
          <a:lstStyle/>
          <a:p>
            <a:pPr eaLnBrk="1" hangingPunct="1">
              <a:lnSpc>
                <a:spcPct val="80000"/>
              </a:lnSpc>
              <a:buFont typeface="Wingdings" panose="05000000000000000000" pitchFamily="2" charset="2"/>
              <a:buNone/>
            </a:pPr>
            <a:r>
              <a:rPr kumimoji="1" lang="en-US" altLang="zh-CN" sz="1400" b="1" dirty="0"/>
              <a:t>2</a:t>
            </a:r>
            <a:r>
              <a:rPr kumimoji="1" lang="zh-CN" altLang="en-US" sz="1400" b="1" dirty="0"/>
              <a:t>．具体产品（</a:t>
            </a:r>
            <a:r>
              <a:rPr kumimoji="1" lang="en-US" altLang="zh-CN" sz="1400" b="1" dirty="0" err="1"/>
              <a:t>ConcreteProduct</a:t>
            </a:r>
            <a:r>
              <a:rPr kumimoji="1" lang="en-US" altLang="zh-CN" sz="1400" b="1" dirty="0"/>
              <a:t>)_3: </a:t>
            </a:r>
            <a:r>
              <a:rPr kumimoji="1" lang="en-US" altLang="zh-CN" sz="1400" b="1" dirty="0">
                <a:solidFill>
                  <a:srgbClr val="FF0000"/>
                </a:solidFill>
              </a:rPr>
              <a:t>WesternTrousers.java </a:t>
            </a:r>
          </a:p>
          <a:p>
            <a:pPr eaLnBrk="1" hangingPunct="1">
              <a:lnSpc>
                <a:spcPct val="80000"/>
              </a:lnSpc>
              <a:buFont typeface="Wingdings" panose="05000000000000000000" pitchFamily="2" charset="2"/>
              <a:buNone/>
            </a:pPr>
            <a:r>
              <a:rPr kumimoji="1" lang="en-US" altLang="zh-CN" sz="1400" b="1" dirty="0"/>
              <a:t>public class </a:t>
            </a:r>
            <a:r>
              <a:rPr kumimoji="1" lang="en-US" altLang="zh-CN" sz="1400" b="1" dirty="0" err="1"/>
              <a:t>WesternTrousers</a:t>
            </a:r>
            <a:r>
              <a:rPr kumimoji="1" lang="en-US" altLang="zh-CN" sz="1400" b="1" dirty="0"/>
              <a:t> extends Trousers{</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a:t>
            </a:r>
            <a:r>
              <a:rPr kumimoji="1" lang="en-US" altLang="zh-CN" sz="1400" b="1" dirty="0" err="1"/>
              <a: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private String 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WesternTrousers</a:t>
            </a:r>
            <a:r>
              <a:rPr kumimoji="1" lang="en-US" altLang="zh-CN" sz="1400" b="1" dirty="0"/>
              <a:t>(String </a:t>
            </a:r>
            <a:r>
              <a:rPr kumimoji="1" lang="en-US" altLang="zh-CN" sz="1400" b="1" dirty="0" err="1"/>
              <a:t>name,int</a:t>
            </a:r>
            <a:r>
              <a:rPr kumimoji="1" lang="en-US" altLang="zh-CN" sz="1400" b="1" dirty="0"/>
              <a:t> </a:t>
            </a:r>
            <a:r>
              <a:rPr kumimoji="1" lang="en-US" altLang="zh-CN" sz="1400" b="1" dirty="0" err="1"/>
              <a:t>waistSize,int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this.name=name;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this.waistSize</a:t>
            </a:r>
            <a:r>
              <a:rPr kumimoji="1" lang="en-US" altLang="zh-CN" sz="1400" b="1" dirty="0"/>
              <a:t>=</a:t>
            </a:r>
            <a:r>
              <a:rPr kumimoji="1" lang="en-US" altLang="zh-CN" sz="1400" b="1" dirty="0" err="1"/>
              <a: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this.height</a:t>
            </a:r>
            <a:r>
              <a:rPr kumimoji="1" lang="en-US" altLang="zh-CN" sz="1400" b="1" dirty="0"/>
              <a:t>=height;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a:t>
            </a:r>
            <a:r>
              <a:rPr kumimoji="1" lang="en-US" altLang="zh-CN" sz="1400" b="1" dirty="0" err="1"/>
              <a: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String </a:t>
            </a:r>
            <a:r>
              <a:rPr kumimoji="1" lang="en-US" altLang="zh-CN" sz="1400" b="1" dirty="0" err="1"/>
              <a:t>getName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name;</a:t>
            </a:r>
          </a:p>
          <a:p>
            <a:pPr eaLnBrk="1" hangingPunct="1">
              <a:lnSpc>
                <a:spcPct val="80000"/>
              </a:lnSpc>
              <a:buFont typeface="Wingdings" panose="05000000000000000000" pitchFamily="2" charset="2"/>
              <a:buNone/>
            </a:pPr>
            <a:r>
              <a:rPr kumimoji="1" lang="en-US" altLang="zh-CN" sz="1400" b="1" dirty="0"/>
              <a:t>   } </a:t>
            </a:r>
          </a:p>
          <a:p>
            <a:pPr eaLnBrk="1" hangingPunct="1">
              <a:lnSpc>
                <a:spcPct val="80000"/>
              </a:lnSpc>
              <a:buFont typeface="Wingdings" panose="05000000000000000000" pitchFamily="2" charset="2"/>
              <a:buNone/>
            </a:pPr>
            <a:r>
              <a:rPr kumimoji="1" lang="en-US" altLang="zh-CN" sz="1400" b="1" dirty="0"/>
              <a:t>}</a:t>
            </a:r>
            <a:endParaRPr lang="zh-CN" altLang="en-US" sz="1400" dirty="0"/>
          </a:p>
        </p:txBody>
      </p:sp>
    </p:spTree>
    <p:extLst>
      <p:ext uri="{BB962C8B-B14F-4D97-AF65-F5344CB8AC3E}">
        <p14:creationId xmlns:p14="http://schemas.microsoft.com/office/powerpoint/2010/main" val="1347221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抽象工厂示例</a:t>
            </a:r>
          </a:p>
        </p:txBody>
      </p:sp>
      <p:sp>
        <p:nvSpPr>
          <p:cNvPr id="39939" name="Rectangle 3"/>
          <p:cNvSpPr>
            <a:spLocks noGrp="1" noChangeArrowheads="1"/>
          </p:cNvSpPr>
          <p:nvPr>
            <p:ph type="body" idx="1"/>
          </p:nvPr>
        </p:nvSpPr>
        <p:spPr>
          <a:xfrm>
            <a:off x="1172095" y="2017714"/>
            <a:ext cx="9759141" cy="4535487"/>
          </a:xfrm>
        </p:spPr>
        <p:txBody>
          <a:bodyPr numCol="2">
            <a:normAutofit/>
          </a:bodyPr>
          <a:lstStyle/>
          <a:p>
            <a:pPr eaLnBrk="1" hangingPunct="1">
              <a:lnSpc>
                <a:spcPct val="80000"/>
              </a:lnSpc>
              <a:buFont typeface="Wingdings" panose="05000000000000000000" pitchFamily="2" charset="2"/>
              <a:buNone/>
            </a:pPr>
            <a:r>
              <a:rPr kumimoji="1" lang="en-US" altLang="zh-CN" sz="1400" b="1" dirty="0"/>
              <a:t>2</a:t>
            </a:r>
            <a:r>
              <a:rPr kumimoji="1" lang="zh-CN" altLang="en-US" sz="1400" b="1" dirty="0"/>
              <a:t>．具体产品（</a:t>
            </a:r>
            <a:r>
              <a:rPr kumimoji="1" lang="en-US" altLang="zh-CN" sz="1400" b="1" dirty="0" err="1"/>
              <a:t>ConcreteProduct</a:t>
            </a:r>
            <a:r>
              <a:rPr kumimoji="1" lang="en-US" altLang="zh-CN" sz="1400" b="1" dirty="0"/>
              <a:t>)_4: </a:t>
            </a:r>
            <a:r>
              <a:rPr kumimoji="1" lang="en-US" altLang="zh-CN" sz="1400" b="1" dirty="0">
                <a:solidFill>
                  <a:srgbClr val="FF0000"/>
                </a:solidFill>
              </a:rPr>
              <a:t>CowboyTrousers.java </a:t>
            </a:r>
          </a:p>
          <a:p>
            <a:pPr eaLnBrk="1" hangingPunct="1">
              <a:lnSpc>
                <a:spcPct val="80000"/>
              </a:lnSpc>
              <a:buFont typeface="Wingdings" panose="05000000000000000000" pitchFamily="2" charset="2"/>
              <a:buNone/>
            </a:pPr>
            <a:r>
              <a:rPr kumimoji="1" lang="en-US" altLang="zh-CN" sz="1400" b="1" dirty="0"/>
              <a:t>public class </a:t>
            </a:r>
            <a:r>
              <a:rPr kumimoji="1" lang="en-US" altLang="zh-CN" sz="1400" b="1" dirty="0" err="1"/>
              <a:t>CowboyTrousers</a:t>
            </a:r>
            <a:r>
              <a:rPr kumimoji="1" lang="en-US" altLang="zh-CN" sz="1400" b="1" dirty="0"/>
              <a:t> extends Trousers{</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a:t>
            </a:r>
            <a:r>
              <a:rPr kumimoji="1" lang="en-US" altLang="zh-CN" sz="1400" b="1" dirty="0" err="1"/>
              <a: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private </a:t>
            </a:r>
            <a:r>
              <a:rPr kumimoji="1" lang="en-US" altLang="zh-CN" sz="1400" b="1" dirty="0" err="1"/>
              <a:t>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private String 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CowboyTrousers</a:t>
            </a:r>
            <a:r>
              <a:rPr kumimoji="1" lang="en-US" altLang="zh-CN" sz="1400" b="1" dirty="0"/>
              <a:t>(String </a:t>
            </a:r>
            <a:r>
              <a:rPr kumimoji="1" lang="en-US" altLang="zh-CN" sz="1400" b="1" dirty="0" err="1"/>
              <a:t>name,int</a:t>
            </a:r>
            <a:r>
              <a:rPr kumimoji="1" lang="en-US" altLang="zh-CN" sz="1400" b="1" dirty="0"/>
              <a:t> </a:t>
            </a:r>
            <a:r>
              <a:rPr kumimoji="1" lang="en-US" altLang="zh-CN" sz="1400" b="1" dirty="0" err="1"/>
              <a:t>waistSize,int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this.name=name;</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this.waistSize</a:t>
            </a:r>
            <a:r>
              <a:rPr kumimoji="1" lang="en-US" altLang="zh-CN" sz="1400" b="1" dirty="0"/>
              <a:t>=</a:t>
            </a:r>
            <a:r>
              <a:rPr kumimoji="1" lang="en-US" altLang="zh-CN" sz="1400" b="1" dirty="0" err="1"/>
              <a: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this.height</a:t>
            </a:r>
            <a:r>
              <a:rPr kumimoji="1" lang="en-US" altLang="zh-CN" sz="1400" b="1" dirty="0"/>
              <a:t>=height;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a:t>
            </a:r>
            <a:r>
              <a:rPr kumimoji="1" lang="en-US" altLang="zh-CN" sz="1400" b="1" dirty="0" err="1"/>
              <a: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int</a:t>
            </a:r>
            <a:r>
              <a:rPr kumimoji="1" lang="en-US" altLang="zh-CN" sz="1400" b="1" dirty="0"/>
              <a:t> </a:t>
            </a:r>
            <a:r>
              <a:rPr kumimoji="1" lang="en-US" altLang="zh-CN" sz="1400" b="1" dirty="0" err="1"/>
              <a:t>getHeight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height;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String </a:t>
            </a:r>
            <a:r>
              <a:rPr kumimoji="1" lang="en-US" altLang="zh-CN" sz="1400" b="1" dirty="0" err="1"/>
              <a:t>getName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return name;</a:t>
            </a:r>
          </a:p>
          <a:p>
            <a:pPr eaLnBrk="1" hangingPunct="1">
              <a:lnSpc>
                <a:spcPct val="80000"/>
              </a:lnSpc>
              <a:buFont typeface="Wingdings" panose="05000000000000000000" pitchFamily="2" charset="2"/>
              <a:buNone/>
            </a:pPr>
            <a:r>
              <a:rPr kumimoji="1" lang="en-US" altLang="zh-CN" sz="1400" b="1" dirty="0"/>
              <a:t>   } </a:t>
            </a:r>
          </a:p>
          <a:p>
            <a:pPr eaLnBrk="1" hangingPunct="1">
              <a:lnSpc>
                <a:spcPct val="80000"/>
              </a:lnSpc>
              <a:buFont typeface="Wingdings" panose="05000000000000000000" pitchFamily="2" charset="2"/>
              <a:buNone/>
            </a:pPr>
            <a:r>
              <a:rPr kumimoji="1" lang="en-US" altLang="zh-CN" sz="1400" b="1" dirty="0"/>
              <a:t>}</a:t>
            </a:r>
            <a:endParaRPr lang="zh-CN" altLang="en-US" sz="1400" dirty="0"/>
          </a:p>
        </p:txBody>
      </p:sp>
    </p:spTree>
    <p:extLst>
      <p:ext uri="{BB962C8B-B14F-4D97-AF65-F5344CB8AC3E}">
        <p14:creationId xmlns:p14="http://schemas.microsoft.com/office/powerpoint/2010/main" val="68017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设计模式概述</a:t>
            </a:r>
          </a:p>
        </p:txBody>
      </p:sp>
      <p:pic>
        <p:nvPicPr>
          <p:cNvPr id="10243" name="Picture 4" descr="陕西绥德靠崖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209801"/>
            <a:ext cx="42148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81200" y="2286000"/>
            <a:ext cx="3810000" cy="3562350"/>
          </a:xfrm>
          <a:noFill/>
        </p:spPr>
      </p:pic>
    </p:spTree>
    <p:extLst>
      <p:ext uri="{BB962C8B-B14F-4D97-AF65-F5344CB8AC3E}">
        <p14:creationId xmlns:p14="http://schemas.microsoft.com/office/powerpoint/2010/main" val="132317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抽象工厂示例</a:t>
            </a:r>
          </a:p>
        </p:txBody>
      </p:sp>
      <p:sp>
        <p:nvSpPr>
          <p:cNvPr id="40963" name="Rectangle 3"/>
          <p:cNvSpPr>
            <a:spLocks noGrp="1" noChangeArrowheads="1"/>
          </p:cNvSpPr>
          <p:nvPr>
            <p:ph type="body" idx="1"/>
          </p:nvPr>
        </p:nvSpPr>
        <p:spPr/>
        <p:txBody>
          <a:bodyPr/>
          <a:lstStyle/>
          <a:p>
            <a:pPr eaLnBrk="1" hangingPunct="1">
              <a:buFont typeface="Wingdings" panose="05000000000000000000" pitchFamily="2" charset="2"/>
              <a:buNone/>
            </a:pPr>
            <a:r>
              <a:rPr kumimoji="1" lang="en-US" altLang="zh-CN" sz="2800" b="1"/>
              <a:t>3</a:t>
            </a:r>
            <a:r>
              <a:rPr kumimoji="1" lang="zh-CN" altLang="en-US" sz="2800" b="1"/>
              <a:t>．抽象工厂（</a:t>
            </a:r>
            <a:r>
              <a:rPr kumimoji="1" lang="en-US" altLang="zh-CN" sz="2800" b="1"/>
              <a:t>AbstractFactory</a:t>
            </a:r>
            <a:r>
              <a:rPr kumimoji="1" lang="zh-CN" altLang="en-US" sz="2800" b="1"/>
              <a:t>）</a:t>
            </a:r>
            <a:r>
              <a:rPr kumimoji="1" lang="en-US" altLang="zh-CN" sz="2800" b="1"/>
              <a:t>:</a:t>
            </a:r>
            <a:r>
              <a:rPr kumimoji="1" lang="en-US" altLang="zh-CN" sz="2800" b="1">
                <a:solidFill>
                  <a:srgbClr val="FF0000"/>
                </a:solidFill>
              </a:rPr>
              <a:t>ClothesFactory.java </a:t>
            </a:r>
          </a:p>
          <a:p>
            <a:pPr eaLnBrk="1" hangingPunct="1">
              <a:buFont typeface="Wingdings" panose="05000000000000000000" pitchFamily="2" charset="2"/>
              <a:buNone/>
            </a:pPr>
            <a:endParaRPr kumimoji="1" lang="en-US" altLang="zh-CN" b="1"/>
          </a:p>
          <a:p>
            <a:pPr eaLnBrk="1" hangingPunct="1">
              <a:buFont typeface="Wingdings" panose="05000000000000000000" pitchFamily="2" charset="2"/>
              <a:buNone/>
            </a:pPr>
            <a:r>
              <a:rPr kumimoji="1" lang="en-US" altLang="zh-CN" b="1"/>
              <a:t>public abstract class ClothesFactory{</a:t>
            </a:r>
          </a:p>
          <a:p>
            <a:pPr eaLnBrk="1" hangingPunct="1">
              <a:buFont typeface="Wingdings" panose="05000000000000000000" pitchFamily="2" charset="2"/>
              <a:buNone/>
            </a:pPr>
            <a:r>
              <a:rPr kumimoji="1" lang="en-US" altLang="zh-CN" b="1"/>
              <a:t>    public abstract UpperClothes createUpperClothes(int chestSize,int height);</a:t>
            </a:r>
          </a:p>
          <a:p>
            <a:pPr eaLnBrk="1" hangingPunct="1">
              <a:buFont typeface="Wingdings" panose="05000000000000000000" pitchFamily="2" charset="2"/>
              <a:buNone/>
            </a:pPr>
            <a:r>
              <a:rPr kumimoji="1" lang="en-US" altLang="zh-CN" b="1"/>
              <a:t>    public abstract Trousers createTrousers(int waistSize,int height);</a:t>
            </a:r>
          </a:p>
          <a:p>
            <a:pPr eaLnBrk="1" hangingPunct="1">
              <a:buFont typeface="Wingdings" panose="05000000000000000000" pitchFamily="2" charset="2"/>
              <a:buNone/>
            </a:pPr>
            <a:r>
              <a:rPr kumimoji="1" lang="en-US" altLang="zh-CN" b="1"/>
              <a:t>}</a:t>
            </a:r>
          </a:p>
          <a:p>
            <a:pPr eaLnBrk="1" hangingPunct="1"/>
            <a:endParaRPr lang="zh-CN" altLang="en-US"/>
          </a:p>
        </p:txBody>
      </p:sp>
    </p:spTree>
    <p:extLst>
      <p:ext uri="{BB962C8B-B14F-4D97-AF65-F5344CB8AC3E}">
        <p14:creationId xmlns:p14="http://schemas.microsoft.com/office/powerpoint/2010/main" val="2781722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抽象工厂示例</a:t>
            </a:r>
          </a:p>
        </p:txBody>
      </p:sp>
      <p:sp>
        <p:nvSpPr>
          <p:cNvPr id="41987" name="Rectangle 3"/>
          <p:cNvSpPr>
            <a:spLocks noGrp="1" noChangeArrowheads="1"/>
          </p:cNvSpPr>
          <p:nvPr>
            <p:ph type="body" idx="1"/>
          </p:nvPr>
        </p:nvSpPr>
        <p:spPr/>
        <p:txBody>
          <a:bodyPr numCol="2">
            <a:normAutofit/>
          </a:bodyPr>
          <a:lstStyle/>
          <a:p>
            <a:pPr eaLnBrk="1" hangingPunct="1">
              <a:lnSpc>
                <a:spcPct val="80000"/>
              </a:lnSpc>
              <a:buFont typeface="Wingdings" panose="05000000000000000000" pitchFamily="2" charset="2"/>
              <a:buNone/>
            </a:pPr>
            <a:r>
              <a:rPr kumimoji="1" lang="en-US" altLang="zh-CN" sz="1400" b="1" dirty="0"/>
              <a:t>4</a:t>
            </a:r>
            <a:r>
              <a:rPr kumimoji="1" lang="zh-CN" altLang="en-US" sz="1400" b="1" dirty="0"/>
              <a:t>．具体工厂（</a:t>
            </a:r>
            <a:r>
              <a:rPr kumimoji="1" lang="en-US" altLang="zh-CN" sz="1400" b="1" dirty="0" err="1"/>
              <a:t>ConcreteFactory</a:t>
            </a:r>
            <a:r>
              <a:rPr kumimoji="1" lang="zh-CN" altLang="en-US" sz="1400" b="1" dirty="0"/>
              <a: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solidFill>
                  <a:srgbClr val="0000FF"/>
                </a:solidFill>
              </a:rPr>
              <a:t>BeijingClothesFactory.java</a:t>
            </a:r>
          </a:p>
          <a:p>
            <a:pPr eaLnBrk="1" hangingPunct="1">
              <a:lnSpc>
                <a:spcPct val="80000"/>
              </a:lnSpc>
              <a:buFont typeface="Wingdings" panose="05000000000000000000" pitchFamily="2" charset="2"/>
              <a:buNone/>
            </a:pPr>
            <a:r>
              <a:rPr kumimoji="1" lang="en-US" altLang="zh-CN" sz="1400" b="1" dirty="0"/>
              <a:t>public class </a:t>
            </a:r>
            <a:r>
              <a:rPr kumimoji="1" lang="en-US" altLang="zh-CN" sz="1400" b="1" dirty="0" err="1"/>
              <a:t>BeijingClothesFactory</a:t>
            </a:r>
            <a:r>
              <a:rPr kumimoji="1" lang="en-US" altLang="zh-CN" sz="1400" b="1" dirty="0"/>
              <a:t> extends </a:t>
            </a:r>
            <a:r>
              <a:rPr kumimoji="1" lang="en-US" altLang="zh-CN" sz="1400" b="1" dirty="0" err="1"/>
              <a:t>ClothesFactory</a:t>
            </a: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UpperClothes</a:t>
            </a:r>
            <a:r>
              <a:rPr kumimoji="1" lang="en-US" altLang="zh-CN" sz="1400" b="1" dirty="0"/>
              <a:t> </a:t>
            </a:r>
            <a:r>
              <a:rPr kumimoji="1" lang="en-US" altLang="zh-CN" sz="1400" b="1" dirty="0" err="1"/>
              <a:t>createUpperClothes</a:t>
            </a:r>
            <a:r>
              <a:rPr kumimoji="1" lang="en-US" altLang="zh-CN" sz="1400" b="1" dirty="0"/>
              <a:t>(</a:t>
            </a:r>
            <a:r>
              <a:rPr kumimoji="1" lang="en-US" altLang="zh-CN" sz="1400" b="1" dirty="0" err="1"/>
              <a:t>int</a:t>
            </a:r>
            <a:r>
              <a:rPr kumimoji="1" lang="en-US" altLang="zh-CN" sz="1400" b="1" dirty="0"/>
              <a:t> </a:t>
            </a:r>
            <a:r>
              <a:rPr kumimoji="1" lang="en-US" altLang="zh-CN" sz="1400" b="1" dirty="0" err="1"/>
              <a:t>chestSize,int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return new </a:t>
            </a:r>
            <a:r>
              <a:rPr kumimoji="1" lang="en-US" altLang="zh-CN" sz="1400" b="1" dirty="0" err="1"/>
              <a:t>WesternUpperClothes</a:t>
            </a:r>
            <a:r>
              <a:rPr kumimoji="1" lang="en-US" altLang="zh-CN" sz="1400" b="1" dirty="0"/>
              <a:t>("</a:t>
            </a:r>
            <a:r>
              <a:rPr kumimoji="1" lang="zh-CN" altLang="en-US" sz="1400" b="1" dirty="0"/>
              <a:t>北京牌西服上衣</a:t>
            </a:r>
            <a:r>
              <a:rPr kumimoji="1" lang="en-US" altLang="zh-CN" sz="1400" b="1" dirty="0"/>
              <a:t>",</a:t>
            </a:r>
            <a:r>
              <a:rPr kumimoji="1" lang="en-US" altLang="zh-CN" sz="1400" b="1" dirty="0" err="1"/>
              <a:t>chestSize,height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Trousers </a:t>
            </a:r>
            <a:r>
              <a:rPr kumimoji="1" lang="en-US" altLang="zh-CN" sz="1400" b="1" dirty="0" err="1"/>
              <a:t>createTrousers</a:t>
            </a:r>
            <a:r>
              <a:rPr kumimoji="1" lang="en-US" altLang="zh-CN" sz="1400" b="1" dirty="0"/>
              <a:t>(</a:t>
            </a:r>
            <a:r>
              <a:rPr kumimoji="1" lang="en-US" altLang="zh-CN" sz="1400" b="1" dirty="0" err="1"/>
              <a:t>int</a:t>
            </a:r>
            <a:r>
              <a:rPr kumimoji="1" lang="en-US" altLang="zh-CN" sz="1400" b="1" dirty="0"/>
              <a:t> </a:t>
            </a:r>
            <a:r>
              <a:rPr kumimoji="1" lang="en-US" altLang="zh-CN" sz="1400" b="1" dirty="0" err="1"/>
              <a:t>waistSize,int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return new </a:t>
            </a:r>
            <a:r>
              <a:rPr kumimoji="1" lang="en-US" altLang="zh-CN" sz="1400" b="1" dirty="0" err="1"/>
              <a:t>WesternTrousers</a:t>
            </a:r>
            <a:r>
              <a:rPr kumimoji="1" lang="en-US" altLang="zh-CN" sz="1400" b="1" dirty="0"/>
              <a:t>("</a:t>
            </a:r>
            <a:r>
              <a:rPr kumimoji="1" lang="zh-CN" altLang="en-US" sz="1400" b="1" dirty="0"/>
              <a:t>北京牌西服裤子</a:t>
            </a:r>
            <a:r>
              <a:rPr kumimoji="1" lang="en-US" altLang="zh-CN" sz="1400" b="1" dirty="0"/>
              <a:t>",</a:t>
            </a:r>
            <a:r>
              <a:rPr kumimoji="1" lang="en-US" altLang="zh-CN" sz="1400" b="1" dirty="0" err="1"/>
              <a:t>waistSize,height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a:t>
            </a:r>
          </a:p>
          <a:p>
            <a:pPr eaLnBrk="1" hangingPunct="1">
              <a:lnSpc>
                <a:spcPct val="80000"/>
              </a:lnSpc>
              <a:buFont typeface="Wingdings" panose="05000000000000000000" pitchFamily="2" charset="2"/>
              <a:buNone/>
            </a:pPr>
            <a:r>
              <a:rPr kumimoji="1" lang="en-US" altLang="zh-CN" sz="1400" b="1" dirty="0">
                <a:solidFill>
                  <a:srgbClr val="0000FF"/>
                </a:solidFill>
              </a:rPr>
              <a:t>ShanghaiClothesFactory.java</a:t>
            </a:r>
          </a:p>
          <a:p>
            <a:pPr eaLnBrk="1" hangingPunct="1">
              <a:lnSpc>
                <a:spcPct val="80000"/>
              </a:lnSpc>
              <a:buFont typeface="Wingdings" panose="05000000000000000000" pitchFamily="2" charset="2"/>
              <a:buNone/>
            </a:pPr>
            <a:r>
              <a:rPr kumimoji="1" lang="en-US" altLang="zh-CN" sz="1400" b="1" dirty="0"/>
              <a:t>public class </a:t>
            </a:r>
            <a:r>
              <a:rPr kumimoji="1" lang="en-US" altLang="zh-CN" sz="1400" b="1" dirty="0" err="1"/>
              <a:t>ShanghaiClothesFactory</a:t>
            </a:r>
            <a:r>
              <a:rPr kumimoji="1" lang="en-US" altLang="zh-CN" sz="1400" b="1" dirty="0"/>
              <a:t> extends </a:t>
            </a:r>
            <a:r>
              <a:rPr kumimoji="1" lang="en-US" altLang="zh-CN" sz="1400" b="1" dirty="0" err="1"/>
              <a:t>ClothesFactory</a:t>
            </a: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a:t>
            </a:r>
            <a:r>
              <a:rPr kumimoji="1" lang="en-US" altLang="zh-CN" sz="1400" b="1" dirty="0" err="1"/>
              <a:t>UpperClothes</a:t>
            </a:r>
            <a:r>
              <a:rPr kumimoji="1" lang="en-US" altLang="zh-CN" sz="1400" b="1" dirty="0"/>
              <a:t> </a:t>
            </a:r>
            <a:r>
              <a:rPr kumimoji="1" lang="en-US" altLang="zh-CN" sz="1400" b="1" dirty="0" err="1"/>
              <a:t>createUpperClothes</a:t>
            </a:r>
            <a:r>
              <a:rPr kumimoji="1" lang="en-US" altLang="zh-CN" sz="1400" b="1" dirty="0"/>
              <a:t>(</a:t>
            </a:r>
            <a:r>
              <a:rPr kumimoji="1" lang="en-US" altLang="zh-CN" sz="1400" b="1" dirty="0" err="1"/>
              <a:t>int</a:t>
            </a:r>
            <a:r>
              <a:rPr kumimoji="1" lang="en-US" altLang="zh-CN" sz="1400" b="1" dirty="0"/>
              <a:t> </a:t>
            </a:r>
            <a:r>
              <a:rPr kumimoji="1" lang="en-US" altLang="zh-CN" sz="1400" b="1" dirty="0" err="1"/>
              <a:t>chestSize,int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return new </a:t>
            </a:r>
            <a:r>
              <a:rPr kumimoji="1" lang="en-US" altLang="zh-CN" sz="1400" b="1" dirty="0" err="1"/>
              <a:t>WesternUpperClothes</a:t>
            </a:r>
            <a:r>
              <a:rPr kumimoji="1" lang="en-US" altLang="zh-CN" sz="1400" b="1" dirty="0"/>
              <a:t>("</a:t>
            </a:r>
            <a:r>
              <a:rPr kumimoji="1" lang="zh-CN" altLang="en-US" sz="1400" b="1" dirty="0"/>
              <a:t>上海牌牛仔上衣</a:t>
            </a:r>
            <a:r>
              <a:rPr kumimoji="1" lang="en-US" altLang="zh-CN" sz="1400" b="1" dirty="0"/>
              <a:t>",</a:t>
            </a:r>
            <a:r>
              <a:rPr kumimoji="1" lang="en-US" altLang="zh-CN" sz="1400" b="1" dirty="0" err="1"/>
              <a:t>chestSize,height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public Trousers </a:t>
            </a:r>
            <a:r>
              <a:rPr kumimoji="1" lang="en-US" altLang="zh-CN" sz="1400" b="1" dirty="0" err="1"/>
              <a:t>createTrousers</a:t>
            </a:r>
            <a:r>
              <a:rPr kumimoji="1" lang="en-US" altLang="zh-CN" sz="1400" b="1" dirty="0"/>
              <a:t>(</a:t>
            </a:r>
            <a:r>
              <a:rPr kumimoji="1" lang="en-US" altLang="zh-CN" sz="1400" b="1" dirty="0" err="1"/>
              <a:t>int</a:t>
            </a:r>
            <a:r>
              <a:rPr kumimoji="1" lang="en-US" altLang="zh-CN" sz="1400" b="1" dirty="0"/>
              <a:t> </a:t>
            </a:r>
            <a:r>
              <a:rPr kumimoji="1" lang="en-US" altLang="zh-CN" sz="1400" b="1" dirty="0" err="1"/>
              <a:t>waistSize,int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return new </a:t>
            </a:r>
            <a:r>
              <a:rPr kumimoji="1" lang="en-US" altLang="zh-CN" sz="1400" b="1" dirty="0" err="1"/>
              <a:t>WesternTrousers</a:t>
            </a:r>
            <a:r>
              <a:rPr kumimoji="1" lang="en-US" altLang="zh-CN" sz="1400" b="1" dirty="0"/>
              <a:t>("</a:t>
            </a:r>
            <a:r>
              <a:rPr kumimoji="1" lang="zh-CN" altLang="en-US" sz="1400" b="1" dirty="0"/>
              <a:t>上海牌牛仔裤</a:t>
            </a:r>
            <a:r>
              <a:rPr kumimoji="1" lang="en-US" altLang="zh-CN" sz="1400" b="1" dirty="0"/>
              <a:t>",</a:t>
            </a:r>
            <a:r>
              <a:rPr kumimoji="1" lang="en-US" altLang="zh-CN" sz="1400" b="1" dirty="0" err="1"/>
              <a:t>waistSize,height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a:t>
            </a:r>
            <a:endParaRPr lang="zh-CN" altLang="en-US" sz="1400" dirty="0"/>
          </a:p>
        </p:txBody>
      </p:sp>
    </p:spTree>
    <p:extLst>
      <p:ext uri="{BB962C8B-B14F-4D97-AF65-F5344CB8AC3E}">
        <p14:creationId xmlns:p14="http://schemas.microsoft.com/office/powerpoint/2010/main" val="4275769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抽象工厂示例</a:t>
            </a:r>
          </a:p>
        </p:txBody>
      </p:sp>
      <p:sp>
        <p:nvSpPr>
          <p:cNvPr id="43011" name="Rectangle 3"/>
          <p:cNvSpPr>
            <a:spLocks noGrp="1" noChangeArrowheads="1"/>
          </p:cNvSpPr>
          <p:nvPr>
            <p:ph type="body" idx="1"/>
          </p:nvPr>
        </p:nvSpPr>
        <p:spPr/>
        <p:txBody>
          <a:bodyPr numCol="2">
            <a:normAutofit/>
          </a:bodyPr>
          <a:lstStyle/>
          <a:p>
            <a:pPr eaLnBrk="1" hangingPunct="1">
              <a:lnSpc>
                <a:spcPct val="80000"/>
              </a:lnSpc>
              <a:buFont typeface="Wingdings" panose="05000000000000000000" pitchFamily="2" charset="2"/>
              <a:buNone/>
            </a:pPr>
            <a:r>
              <a:rPr kumimoji="1" lang="en-US" altLang="zh-CN" sz="1400" b="1" dirty="0"/>
              <a:t>5</a:t>
            </a:r>
            <a:r>
              <a:rPr kumimoji="1" lang="zh-CN" altLang="en-US" sz="1400" b="1" dirty="0"/>
              <a:t>．应用</a:t>
            </a:r>
            <a:r>
              <a:rPr kumimoji="1" lang="en-US" altLang="zh-CN" sz="1400" b="1" dirty="0"/>
              <a:t>_1: </a:t>
            </a:r>
            <a:r>
              <a:rPr kumimoji="1" lang="en-US" altLang="zh-CN" sz="1400" b="1" dirty="0">
                <a:solidFill>
                  <a:srgbClr val="FF0000"/>
                </a:solidFill>
              </a:rPr>
              <a:t>Shop.java</a:t>
            </a:r>
            <a:r>
              <a:rPr kumimoji="1" lang="en-US" altLang="zh-CN" sz="1400" b="1" dirty="0"/>
              <a:t> </a:t>
            </a:r>
          </a:p>
          <a:p>
            <a:pPr eaLnBrk="1" hangingPunct="1">
              <a:lnSpc>
                <a:spcPct val="80000"/>
              </a:lnSpc>
              <a:buFont typeface="Wingdings" panose="05000000000000000000" pitchFamily="2" charset="2"/>
              <a:buNone/>
            </a:pPr>
            <a:r>
              <a:rPr kumimoji="1" lang="en-US" altLang="zh-CN" sz="1400" b="1" dirty="0"/>
              <a:t>public class Shop{</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UpperClothes</a:t>
            </a:r>
            <a:r>
              <a:rPr kumimoji="1" lang="en-US" altLang="zh-CN" sz="1400" b="1" dirty="0"/>
              <a:t> cloth;</a:t>
            </a:r>
          </a:p>
          <a:p>
            <a:pPr eaLnBrk="1" hangingPunct="1">
              <a:lnSpc>
                <a:spcPct val="80000"/>
              </a:lnSpc>
              <a:buFont typeface="Wingdings" panose="05000000000000000000" pitchFamily="2" charset="2"/>
              <a:buNone/>
            </a:pPr>
            <a:r>
              <a:rPr kumimoji="1" lang="en-US" altLang="zh-CN" sz="1400" b="1" dirty="0"/>
              <a:t>    Trousers trouser; </a:t>
            </a:r>
          </a:p>
          <a:p>
            <a:pPr eaLnBrk="1" hangingPunct="1">
              <a:lnSpc>
                <a:spcPct val="80000"/>
              </a:lnSpc>
              <a:buFont typeface="Wingdings" panose="05000000000000000000" pitchFamily="2" charset="2"/>
              <a:buNone/>
            </a:pPr>
            <a:r>
              <a:rPr kumimoji="1" lang="en-US" altLang="zh-CN" sz="1400" b="1" dirty="0"/>
              <a:t>    public void </a:t>
            </a:r>
            <a:r>
              <a:rPr kumimoji="1" lang="en-US" altLang="zh-CN" sz="1400" b="1" dirty="0" err="1"/>
              <a:t>giveSuit</a:t>
            </a:r>
            <a:r>
              <a:rPr kumimoji="1" lang="en-US" altLang="zh-CN" sz="1400" b="1" dirty="0"/>
              <a:t>(</a:t>
            </a:r>
            <a:r>
              <a:rPr kumimoji="1" lang="en-US" altLang="zh-CN" sz="1400" b="1" dirty="0" err="1"/>
              <a:t>ClothesFactory</a:t>
            </a:r>
            <a:r>
              <a:rPr kumimoji="1" lang="en-US" altLang="zh-CN" sz="1400" b="1" dirty="0"/>
              <a:t> </a:t>
            </a:r>
            <a:r>
              <a:rPr kumimoji="1" lang="en-US" altLang="zh-CN" sz="1400" b="1" dirty="0" err="1"/>
              <a:t>factory,int</a:t>
            </a:r>
            <a:r>
              <a:rPr kumimoji="1" lang="en-US" altLang="zh-CN" sz="1400" b="1" dirty="0"/>
              <a:t> </a:t>
            </a:r>
            <a:r>
              <a:rPr kumimoji="1" lang="en-US" altLang="zh-CN" sz="1400" b="1" dirty="0" err="1"/>
              <a:t>chestSize,int</a:t>
            </a:r>
            <a:r>
              <a:rPr kumimoji="1" lang="en-US" altLang="zh-CN" sz="1400" b="1" dirty="0"/>
              <a:t> </a:t>
            </a:r>
            <a:r>
              <a:rPr kumimoji="1" lang="en-US" altLang="zh-CN" sz="1400" b="1" dirty="0" err="1"/>
              <a:t>waistSize,int</a:t>
            </a:r>
            <a:r>
              <a:rPr kumimoji="1" lang="en-US" altLang="zh-CN" sz="1400" b="1" dirty="0"/>
              <a:t> height){</a:t>
            </a:r>
          </a:p>
          <a:p>
            <a:pPr eaLnBrk="1" hangingPunct="1">
              <a:lnSpc>
                <a:spcPct val="80000"/>
              </a:lnSpc>
              <a:buFont typeface="Wingdings" panose="05000000000000000000" pitchFamily="2" charset="2"/>
              <a:buNone/>
            </a:pPr>
            <a:r>
              <a:rPr kumimoji="1" lang="en-US" altLang="zh-CN" sz="1400" b="1" dirty="0"/>
              <a:t>       cloth=</a:t>
            </a:r>
            <a:r>
              <a:rPr kumimoji="1" lang="en-US" altLang="zh-CN" sz="1400" b="1" dirty="0" err="1"/>
              <a:t>factory.createUpperClothes</a:t>
            </a:r>
            <a:r>
              <a:rPr kumimoji="1" lang="en-US" altLang="zh-CN" sz="1400" b="1" dirty="0"/>
              <a:t>(</a:t>
            </a:r>
            <a:r>
              <a:rPr kumimoji="1" lang="en-US" altLang="zh-CN" sz="1400" b="1" dirty="0" err="1"/>
              <a:t>chestSize,height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trouser=</a:t>
            </a:r>
            <a:r>
              <a:rPr kumimoji="1" lang="en-US" altLang="zh-CN" sz="1400" b="1" dirty="0" err="1"/>
              <a:t>factory.createTrousers</a:t>
            </a:r>
            <a:r>
              <a:rPr kumimoji="1" lang="en-US" altLang="zh-CN" sz="1400" b="1" dirty="0"/>
              <a:t>(</a:t>
            </a:r>
            <a:r>
              <a:rPr kumimoji="1" lang="en-US" altLang="zh-CN" sz="1400" b="1" dirty="0" err="1"/>
              <a:t>waistSize,height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showMess</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    private void </a:t>
            </a:r>
            <a:r>
              <a:rPr kumimoji="1" lang="en-US" altLang="zh-CN" sz="1400" b="1" dirty="0" err="1"/>
              <a:t>showMess</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("&lt;</a:t>
            </a:r>
            <a:r>
              <a:rPr kumimoji="1" lang="zh-CN" altLang="en-US" sz="1400" b="1" dirty="0"/>
              <a:t>套装信息</a:t>
            </a:r>
            <a:r>
              <a:rPr kumimoji="1" lang="en-US" altLang="zh-CN" sz="1400" b="1" dirty="0"/>
              <a:t>&gt;");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err="1"/>
              <a:t>cloth.getName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System.out.print</a:t>
            </a:r>
            <a:r>
              <a:rPr kumimoji="1" lang="en-US" altLang="zh-CN" sz="1400" b="1" dirty="0"/>
              <a:t>("</a:t>
            </a:r>
            <a:r>
              <a:rPr kumimoji="1" lang="zh-CN" altLang="en-US" sz="1400" b="1" dirty="0"/>
              <a:t>胸围</a:t>
            </a:r>
            <a:r>
              <a:rPr kumimoji="1" lang="en-US" altLang="zh-CN" sz="1400" b="1" dirty="0"/>
              <a:t>:"+</a:t>
            </a:r>
            <a:r>
              <a:rPr kumimoji="1" lang="en-US" altLang="zh-CN" sz="1400" b="1" dirty="0" err="1"/>
              <a:t>cloth.getChestSize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zh-CN" altLang="en-US" sz="1400" b="1" dirty="0"/>
              <a:t>身高</a:t>
            </a:r>
            <a:r>
              <a:rPr kumimoji="1" lang="en-US" altLang="zh-CN" sz="1400" b="1" dirty="0"/>
              <a:t>:"+</a:t>
            </a:r>
            <a:r>
              <a:rPr kumimoji="1" lang="en-US" altLang="zh-CN" sz="1400" b="1" dirty="0" err="1"/>
              <a:t>cloth.getHeight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err="1"/>
              <a:t>trouser.getName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System.out.print</a:t>
            </a:r>
            <a:r>
              <a:rPr kumimoji="1" lang="en-US" altLang="zh-CN" sz="1400" b="1" dirty="0"/>
              <a:t>("</a:t>
            </a:r>
            <a:r>
              <a:rPr kumimoji="1" lang="zh-CN" altLang="en-US" sz="1400" b="1" dirty="0"/>
              <a:t>腰围</a:t>
            </a:r>
            <a:r>
              <a:rPr kumimoji="1" lang="en-US" altLang="zh-CN" sz="1400" b="1" dirty="0"/>
              <a:t>:"+</a:t>
            </a:r>
            <a:r>
              <a:rPr kumimoji="1" lang="en-US" altLang="zh-CN" sz="1400" b="1" dirty="0" err="1"/>
              <a:t>trouser.getWaistSize</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zh-CN" altLang="en-US" sz="1400" b="1" dirty="0"/>
              <a:t>身高</a:t>
            </a:r>
            <a:r>
              <a:rPr kumimoji="1" lang="en-US" altLang="zh-CN" sz="1400" b="1" dirty="0"/>
              <a:t>:"+</a:t>
            </a:r>
            <a:r>
              <a:rPr kumimoji="1" lang="en-US" altLang="zh-CN" sz="1400" b="1" dirty="0" err="1"/>
              <a:t>trouser.getHeight</a:t>
            </a:r>
            <a:r>
              <a:rPr kumimoji="1" lang="en-US" altLang="zh-CN" sz="1400" b="1" dirty="0"/>
              <a:t>());</a:t>
            </a:r>
          </a:p>
          <a:p>
            <a:pPr eaLnBrk="1" hangingPunct="1">
              <a:lnSpc>
                <a:spcPct val="80000"/>
              </a:lnSpc>
              <a:buFont typeface="Wingdings" panose="05000000000000000000" pitchFamily="2" charset="2"/>
              <a:buNone/>
            </a:pPr>
            <a:r>
              <a:rPr kumimoji="1" lang="en-US" altLang="zh-CN" sz="1400" b="1" dirty="0"/>
              <a:t>    }</a:t>
            </a:r>
          </a:p>
          <a:p>
            <a:pPr eaLnBrk="1" hangingPunct="1">
              <a:lnSpc>
                <a:spcPct val="80000"/>
              </a:lnSpc>
              <a:buFont typeface="Wingdings" panose="05000000000000000000" pitchFamily="2" charset="2"/>
              <a:buNone/>
            </a:pPr>
            <a:r>
              <a:rPr kumimoji="1" lang="en-US" altLang="zh-CN" sz="1400" b="1" dirty="0"/>
              <a:t>}</a:t>
            </a:r>
            <a:endParaRPr lang="zh-CN" altLang="en-US" sz="1400" dirty="0"/>
          </a:p>
        </p:txBody>
      </p:sp>
    </p:spTree>
    <p:extLst>
      <p:ext uri="{BB962C8B-B14F-4D97-AF65-F5344CB8AC3E}">
        <p14:creationId xmlns:p14="http://schemas.microsoft.com/office/powerpoint/2010/main" val="1126833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nchor="ctr"/>
          <a:lstStyle/>
          <a:p>
            <a:pPr eaLnBrk="1" hangingPunct="1"/>
            <a:r>
              <a:rPr lang="zh-CN" altLang="en-US" sz="2800"/>
              <a:t>抽象工厂模式优缺点</a:t>
            </a:r>
          </a:p>
        </p:txBody>
      </p:sp>
      <p:sp>
        <p:nvSpPr>
          <p:cNvPr id="44035" name="Rectangle 3"/>
          <p:cNvSpPr>
            <a:spLocks noGrp="1" noChangeArrowheads="1"/>
          </p:cNvSpPr>
          <p:nvPr>
            <p:ph type="body" idx="4294967295"/>
          </p:nvPr>
        </p:nvSpPr>
        <p:spPr/>
        <p:txBody>
          <a:bodyPr/>
          <a:lstStyle/>
          <a:p>
            <a:pPr eaLnBrk="1" hangingPunct="1">
              <a:lnSpc>
                <a:spcPct val="80000"/>
              </a:lnSpc>
              <a:buFont typeface="Wingdings" panose="05000000000000000000" pitchFamily="2" charset="2"/>
              <a:buNone/>
            </a:pPr>
            <a:r>
              <a:rPr lang="zh-CN" altLang="en-US" sz="3000">
                <a:solidFill>
                  <a:srgbClr val="000000"/>
                </a:solidFill>
              </a:rPr>
              <a:t>优点：</a:t>
            </a:r>
          </a:p>
          <a:p>
            <a:pPr eaLnBrk="1" hangingPunct="1">
              <a:lnSpc>
                <a:spcPct val="80000"/>
              </a:lnSpc>
            </a:pPr>
            <a:r>
              <a:rPr lang="zh-CN" altLang="en-US" sz="3000">
                <a:solidFill>
                  <a:srgbClr val="000000"/>
                </a:solidFill>
              </a:rPr>
              <a:t>程序设计中有三种耦合：零耦合、抽象耦合、具体耦合。抽象工厂设计可以很好的把具体耦合转换到抽象耦合来减少耦合程度。</a:t>
            </a:r>
          </a:p>
          <a:p>
            <a:pPr eaLnBrk="1" hangingPunct="1">
              <a:lnSpc>
                <a:spcPct val="80000"/>
              </a:lnSpc>
            </a:pPr>
            <a:r>
              <a:rPr lang="zh-CN" altLang="en-US" sz="3000">
                <a:solidFill>
                  <a:srgbClr val="000000"/>
                </a:solidFill>
              </a:rPr>
              <a:t>具体产品从客户代码中被分离出来。</a:t>
            </a:r>
            <a:endParaRPr lang="en-US" altLang="zh-CN" sz="3000">
              <a:solidFill>
                <a:srgbClr val="000000"/>
              </a:solidFill>
            </a:endParaRPr>
          </a:p>
          <a:p>
            <a:pPr eaLnBrk="1" hangingPunct="1">
              <a:lnSpc>
                <a:spcPct val="80000"/>
              </a:lnSpc>
            </a:pPr>
            <a:r>
              <a:rPr lang="zh-CN" altLang="en-US" sz="3000">
                <a:solidFill>
                  <a:srgbClr val="000000"/>
                </a:solidFill>
              </a:rPr>
              <a:t>容易改变产品的系列。</a:t>
            </a:r>
          </a:p>
          <a:p>
            <a:pPr eaLnBrk="1" hangingPunct="1">
              <a:lnSpc>
                <a:spcPct val="80000"/>
              </a:lnSpc>
            </a:pPr>
            <a:r>
              <a:rPr lang="zh-CN" altLang="en-US" sz="3000">
                <a:solidFill>
                  <a:srgbClr val="000000"/>
                </a:solidFill>
              </a:rPr>
              <a:t>将一个系列的产品族统一到一起创建。</a:t>
            </a:r>
          </a:p>
        </p:txBody>
      </p:sp>
    </p:spTree>
    <p:extLst>
      <p:ext uri="{BB962C8B-B14F-4D97-AF65-F5344CB8AC3E}">
        <p14:creationId xmlns:p14="http://schemas.microsoft.com/office/powerpoint/2010/main" val="3110827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chor="ctr"/>
          <a:lstStyle/>
          <a:p>
            <a:pPr eaLnBrk="1" hangingPunct="1"/>
            <a:r>
              <a:rPr lang="zh-CN" altLang="en-US" sz="2800"/>
              <a:t>抽象工厂模式优缺点</a:t>
            </a:r>
          </a:p>
        </p:txBody>
      </p:sp>
      <p:sp>
        <p:nvSpPr>
          <p:cNvPr id="45059" name="Rectangle 3"/>
          <p:cNvSpPr>
            <a:spLocks noGrp="1" noChangeArrowheads="1"/>
          </p:cNvSpPr>
          <p:nvPr>
            <p:ph type="body" idx="4294967295"/>
          </p:nvPr>
        </p:nvSpPr>
        <p:spPr/>
        <p:txBody>
          <a:bodyPr/>
          <a:lstStyle/>
          <a:p>
            <a:pPr eaLnBrk="1" hangingPunct="1">
              <a:lnSpc>
                <a:spcPct val="90000"/>
              </a:lnSpc>
              <a:buFont typeface="Wingdings" panose="05000000000000000000" pitchFamily="2" charset="2"/>
              <a:buNone/>
            </a:pPr>
            <a:r>
              <a:rPr lang="zh-CN" altLang="en-US" sz="3000">
                <a:solidFill>
                  <a:srgbClr val="000000"/>
                </a:solidFill>
              </a:rPr>
              <a:t>缺点：</a:t>
            </a:r>
          </a:p>
          <a:p>
            <a:pPr eaLnBrk="1" hangingPunct="1">
              <a:lnSpc>
                <a:spcPct val="90000"/>
              </a:lnSpc>
            </a:pPr>
            <a:r>
              <a:rPr lang="zh-CN" altLang="en-US" sz="3000">
                <a:solidFill>
                  <a:srgbClr val="000000"/>
                </a:solidFill>
              </a:rPr>
              <a:t>由于每个类的产生都要继承抽象类（或接口），并由工厂来创建，这样就增加了代码长度和工作量。</a:t>
            </a:r>
          </a:p>
          <a:p>
            <a:pPr eaLnBrk="1" hangingPunct="1">
              <a:lnSpc>
                <a:spcPct val="90000"/>
              </a:lnSpc>
            </a:pPr>
            <a:r>
              <a:rPr lang="zh-CN" altLang="en-US" sz="3000">
                <a:solidFill>
                  <a:srgbClr val="000000"/>
                </a:solidFill>
              </a:rPr>
              <a:t>在产品族中扩展新的产品是很困难的，它需要修改抽象工厂的接口。</a:t>
            </a:r>
          </a:p>
          <a:p>
            <a:pPr eaLnBrk="1" hangingPunct="1">
              <a:lnSpc>
                <a:spcPct val="90000"/>
              </a:lnSpc>
            </a:pPr>
            <a:r>
              <a:rPr lang="zh-CN" altLang="en-US" sz="3000">
                <a:solidFill>
                  <a:srgbClr val="000000"/>
                </a:solidFill>
              </a:rPr>
              <a:t>使软件结构更复杂。</a:t>
            </a:r>
          </a:p>
        </p:txBody>
      </p:sp>
    </p:spTree>
    <p:extLst>
      <p:ext uri="{BB962C8B-B14F-4D97-AF65-F5344CB8AC3E}">
        <p14:creationId xmlns:p14="http://schemas.microsoft.com/office/powerpoint/2010/main" val="325990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nchor="ctr"/>
          <a:lstStyle/>
          <a:p>
            <a:pPr eaLnBrk="1" hangingPunct="1"/>
            <a:r>
              <a:rPr lang="zh-CN" altLang="en-US" sz="2800"/>
              <a:t>与其他模式的区别和联系</a:t>
            </a:r>
          </a:p>
        </p:txBody>
      </p:sp>
      <p:sp>
        <p:nvSpPr>
          <p:cNvPr id="46083" name="Rectangle 3"/>
          <p:cNvSpPr>
            <a:spLocks noGrp="1" noChangeArrowheads="1"/>
          </p:cNvSpPr>
          <p:nvPr>
            <p:ph type="body" idx="4294967295"/>
          </p:nvPr>
        </p:nvSpPr>
        <p:spPr/>
        <p:txBody>
          <a:bodyPr/>
          <a:lstStyle/>
          <a:p>
            <a:pPr eaLnBrk="1" hangingPunct="1">
              <a:lnSpc>
                <a:spcPct val="80000"/>
              </a:lnSpc>
              <a:buFont typeface="Wingdings" panose="05000000000000000000" pitchFamily="2" charset="2"/>
              <a:buNone/>
            </a:pPr>
            <a:r>
              <a:rPr lang="zh-CN" altLang="en-US" sz="2400">
                <a:solidFill>
                  <a:srgbClr val="000000"/>
                </a:solidFill>
              </a:rPr>
              <a:t>与工厂模式的区别：</a:t>
            </a:r>
          </a:p>
          <a:p>
            <a:pPr eaLnBrk="1" hangingPunct="1">
              <a:lnSpc>
                <a:spcPct val="80000"/>
              </a:lnSpc>
            </a:pPr>
            <a:r>
              <a:rPr lang="zh-CN" altLang="en-US" sz="2400">
                <a:solidFill>
                  <a:srgbClr val="000000"/>
                </a:solidFill>
              </a:rPr>
              <a:t>工厂方法模式是一种极端情况的抽象工厂模式，而抽象工厂模式可以看成是工厂方法模式的推广。</a:t>
            </a:r>
          </a:p>
          <a:p>
            <a:pPr eaLnBrk="1" hangingPunct="1">
              <a:lnSpc>
                <a:spcPct val="80000"/>
              </a:lnSpc>
            </a:pPr>
            <a:endParaRPr lang="zh-CN" altLang="en-US" sz="2400">
              <a:solidFill>
                <a:srgbClr val="000000"/>
              </a:solidFill>
            </a:endParaRPr>
          </a:p>
          <a:p>
            <a:pPr eaLnBrk="1" hangingPunct="1">
              <a:lnSpc>
                <a:spcPct val="80000"/>
              </a:lnSpc>
            </a:pPr>
            <a:r>
              <a:rPr lang="zh-CN" altLang="en-US" sz="2400">
                <a:solidFill>
                  <a:srgbClr val="000000"/>
                </a:solidFill>
              </a:rPr>
              <a:t>工厂方法模式用来创建一个产品的等级结构的，而抽象工厂模式是用来创建多个产品的等级结构的。</a:t>
            </a:r>
          </a:p>
          <a:p>
            <a:pPr eaLnBrk="1" hangingPunct="1">
              <a:lnSpc>
                <a:spcPct val="80000"/>
              </a:lnSpc>
            </a:pPr>
            <a:endParaRPr lang="zh-CN" altLang="en-US" sz="2400">
              <a:solidFill>
                <a:srgbClr val="000000"/>
              </a:solidFill>
            </a:endParaRPr>
          </a:p>
          <a:p>
            <a:pPr eaLnBrk="1" hangingPunct="1">
              <a:lnSpc>
                <a:spcPct val="80000"/>
              </a:lnSpc>
            </a:pPr>
            <a:r>
              <a:rPr lang="zh-CN" altLang="en-US" sz="2400">
                <a:solidFill>
                  <a:srgbClr val="000000"/>
                </a:solidFill>
              </a:rPr>
              <a:t>工厂方法模式只有一个抽象产品类，而抽象工厂模式有多个抽象产品类。</a:t>
            </a:r>
          </a:p>
          <a:p>
            <a:pPr eaLnBrk="1" hangingPunct="1">
              <a:lnSpc>
                <a:spcPct val="80000"/>
              </a:lnSpc>
              <a:buClr>
                <a:schemeClr val="tx1"/>
              </a:buClr>
              <a:buFontTx/>
              <a:buNone/>
            </a:pPr>
            <a:r>
              <a:rPr lang="zh-CN" altLang="en-US" sz="900">
                <a:solidFill>
                  <a:srgbClr val="000000"/>
                </a:solidFill>
              </a:rPr>
              <a:t>   </a:t>
            </a:r>
          </a:p>
        </p:txBody>
      </p:sp>
    </p:spTree>
    <p:extLst>
      <p:ext uri="{BB962C8B-B14F-4D97-AF65-F5344CB8AC3E}">
        <p14:creationId xmlns:p14="http://schemas.microsoft.com/office/powerpoint/2010/main" val="118429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nchor="ctr"/>
          <a:lstStyle/>
          <a:p>
            <a:pPr eaLnBrk="1" hangingPunct="1"/>
            <a:r>
              <a:rPr lang="zh-CN" altLang="en-US" sz="2800"/>
              <a:t>总结</a:t>
            </a:r>
          </a:p>
        </p:txBody>
      </p:sp>
      <p:sp>
        <p:nvSpPr>
          <p:cNvPr id="47107" name="Rectangle 3"/>
          <p:cNvSpPr>
            <a:spLocks noGrp="1" noChangeArrowheads="1"/>
          </p:cNvSpPr>
          <p:nvPr>
            <p:ph type="body" idx="4294967295"/>
          </p:nvPr>
        </p:nvSpPr>
        <p:spPr/>
        <p:txBody>
          <a:bodyPr/>
          <a:lstStyle/>
          <a:p>
            <a:pPr eaLnBrk="1" hangingPunct="1"/>
            <a:r>
              <a:rPr lang="zh-CN" altLang="en-US" sz="2400" dirty="0">
                <a:solidFill>
                  <a:srgbClr val="000000"/>
                </a:solidFill>
              </a:rPr>
              <a:t>工厂的实现通常使用</a:t>
            </a:r>
            <a:r>
              <a:rPr lang="en-US" altLang="zh-CN" sz="2400" dirty="0">
                <a:solidFill>
                  <a:srgbClr val="000000"/>
                </a:solidFill>
              </a:rPr>
              <a:t>Singleton</a:t>
            </a:r>
            <a:r>
              <a:rPr lang="zh-CN" altLang="en-US" sz="2400" dirty="0">
                <a:solidFill>
                  <a:srgbClr val="000000"/>
                </a:solidFill>
              </a:rPr>
              <a:t>模式。</a:t>
            </a:r>
            <a:r>
              <a:rPr lang="zh-CN" altLang="en-US" sz="2400" dirty="0">
                <a:solidFill>
                  <a:schemeClr val="hlink"/>
                </a:solidFill>
              </a:rPr>
              <a:t>一个应用中</a:t>
            </a:r>
            <a:r>
              <a:rPr lang="zh-CN" altLang="en-US" sz="2400" dirty="0">
                <a:solidFill>
                  <a:srgbClr val="000000"/>
                </a:solidFill>
              </a:rPr>
              <a:t>一般每个系列产品只需要</a:t>
            </a:r>
            <a:r>
              <a:rPr lang="zh-CN" altLang="en-US" sz="2400" dirty="0">
                <a:solidFill>
                  <a:schemeClr val="hlink"/>
                </a:solidFill>
              </a:rPr>
              <a:t>使用一个具体工厂</a:t>
            </a:r>
            <a:r>
              <a:rPr lang="zh-CN" altLang="en-US" sz="2400" dirty="0">
                <a:solidFill>
                  <a:srgbClr val="000000"/>
                </a:solidFill>
              </a:rPr>
              <a:t>的实例。</a:t>
            </a:r>
          </a:p>
          <a:p>
            <a:pPr eaLnBrk="1" hangingPunct="1">
              <a:buFont typeface="Wingdings" panose="05000000000000000000" pitchFamily="2" charset="2"/>
              <a:buNone/>
            </a:pPr>
            <a:endParaRPr lang="zh-CN" altLang="en-US" sz="2400" dirty="0">
              <a:solidFill>
                <a:srgbClr val="000000"/>
              </a:solidFill>
            </a:endParaRPr>
          </a:p>
          <a:p>
            <a:pPr eaLnBrk="1" hangingPunct="1"/>
            <a:r>
              <a:rPr lang="zh-CN" altLang="en-US" sz="2400" dirty="0">
                <a:solidFill>
                  <a:srgbClr val="000000"/>
                </a:solidFill>
              </a:rPr>
              <a:t>抽象工厂模式提供了一个创建一系列相关或相互依赖的对象的接口，关键点在于应对</a:t>
            </a:r>
            <a:r>
              <a:rPr lang="en-US" altLang="zh-CN" sz="2400" dirty="0">
                <a:solidFill>
                  <a:srgbClr val="000000"/>
                </a:solidFill>
                <a:latin typeface="Arial" panose="020B0604020202020204" pitchFamily="34" charset="0"/>
              </a:rPr>
              <a:t>”</a:t>
            </a:r>
            <a:r>
              <a:rPr lang="zh-CN" altLang="en-US" sz="2400" dirty="0">
                <a:solidFill>
                  <a:schemeClr val="hlink"/>
                </a:solidFill>
              </a:rPr>
              <a:t>多系列对象创建</a:t>
            </a:r>
            <a:r>
              <a:rPr lang="zh-CN" altLang="en-US" sz="2400" dirty="0">
                <a:solidFill>
                  <a:srgbClr val="000000"/>
                </a:solidFill>
                <a:latin typeface="Arial" panose="020B0604020202020204" pitchFamily="34" charset="0"/>
              </a:rPr>
              <a:t>”</a:t>
            </a:r>
            <a:r>
              <a:rPr lang="zh-CN" altLang="en-US" sz="2400" dirty="0">
                <a:solidFill>
                  <a:srgbClr val="000000"/>
                </a:solidFill>
              </a:rPr>
              <a:t>的需求变化。</a:t>
            </a:r>
          </a:p>
          <a:p>
            <a:pPr eaLnBrk="1" hangingPunct="1"/>
            <a:endParaRPr lang="zh-CN" altLang="en-US" sz="2400" dirty="0">
              <a:solidFill>
                <a:srgbClr val="000000"/>
              </a:solidFill>
            </a:endParaRPr>
          </a:p>
          <a:p>
            <a:pPr eaLnBrk="1" hangingPunct="1"/>
            <a:r>
              <a:rPr lang="zh-CN" altLang="en-US" sz="2400" dirty="0">
                <a:solidFill>
                  <a:srgbClr val="000000"/>
                </a:solidFill>
              </a:rPr>
              <a:t>学会抽象工厂模式，可以更好地理解面向对象中的原则：面向接口编程，而不要面向实现编程。</a:t>
            </a:r>
          </a:p>
          <a:p>
            <a:pPr eaLnBrk="1" hangingPunct="1"/>
            <a:endParaRPr lang="zh-CN" altLang="en-US" sz="2400" dirty="0">
              <a:solidFill>
                <a:srgbClr val="000000"/>
              </a:solidFill>
            </a:endParaRPr>
          </a:p>
        </p:txBody>
      </p:sp>
    </p:spTree>
    <p:extLst>
      <p:ext uri="{BB962C8B-B14F-4D97-AF65-F5344CB8AC3E}">
        <p14:creationId xmlns:p14="http://schemas.microsoft.com/office/powerpoint/2010/main" val="2153123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t>单例模式</a:t>
            </a:r>
          </a:p>
        </p:txBody>
      </p:sp>
      <p:sp>
        <p:nvSpPr>
          <p:cNvPr id="2051" name="Rectangle 3"/>
          <p:cNvSpPr>
            <a:spLocks noGrp="1" noChangeArrowheads="1"/>
          </p:cNvSpPr>
          <p:nvPr>
            <p:ph type="subTitle" idx="1"/>
          </p:nvPr>
        </p:nvSpPr>
        <p:spPr/>
        <p:txBody>
          <a:bodyPr/>
          <a:lstStyle/>
          <a:p>
            <a:endParaRPr lang="zh-CN" altLang="en-US" sz="4000" dirty="0"/>
          </a:p>
        </p:txBody>
      </p:sp>
    </p:spTree>
    <p:extLst>
      <p:ext uri="{BB962C8B-B14F-4D97-AF65-F5344CB8AC3E}">
        <p14:creationId xmlns:p14="http://schemas.microsoft.com/office/powerpoint/2010/main" val="3492002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场景</a:t>
            </a:r>
            <a:r>
              <a:rPr lang="en-US" altLang="zh-CN">
                <a:latin typeface="Arial" panose="020B0604020202020204" pitchFamily="34" charset="0"/>
              </a:rPr>
              <a:t>—</a:t>
            </a:r>
            <a:r>
              <a:rPr lang="zh-CN" altLang="en-US"/>
              <a:t>梦想</a:t>
            </a:r>
          </a:p>
        </p:txBody>
      </p:sp>
      <p:sp>
        <p:nvSpPr>
          <p:cNvPr id="6147" name="Rectangle 3"/>
          <p:cNvSpPr>
            <a:spLocks noGrp="1" noChangeArrowheads="1"/>
          </p:cNvSpPr>
          <p:nvPr>
            <p:ph type="body" idx="1"/>
          </p:nvPr>
        </p:nvSpPr>
        <p:spPr/>
        <p:txBody>
          <a:bodyPr/>
          <a:lstStyle/>
          <a:p>
            <a:r>
              <a:rPr lang="en-US" altLang="zh-CN"/>
              <a:t>SINGLETON</a:t>
            </a:r>
            <a:r>
              <a:rPr lang="en-US" altLang="zh-CN">
                <a:latin typeface="Arial" panose="020B0604020202020204" pitchFamily="34" charset="0"/>
              </a:rPr>
              <a:t>—</a:t>
            </a:r>
            <a:r>
              <a:rPr lang="zh-CN" altLang="en-US"/>
              <a:t>俺有</a:t>
            </a:r>
            <a:r>
              <a:rPr lang="en-US" altLang="zh-CN"/>
              <a:t>6</a:t>
            </a:r>
            <a:r>
              <a:rPr lang="zh-CN" altLang="en-US"/>
              <a:t>个漂亮的老婆，她们的老公都是我，我就是我们家里的老公</a:t>
            </a:r>
            <a:r>
              <a:rPr lang="en-US" altLang="zh-CN"/>
              <a:t>Sigleton</a:t>
            </a:r>
            <a:r>
              <a:rPr lang="zh-CN" altLang="en-US"/>
              <a:t>，她们只要说道</a:t>
            </a:r>
            <a:r>
              <a:rPr lang="en-US" altLang="zh-CN"/>
              <a:t>"</a:t>
            </a:r>
            <a:r>
              <a:rPr lang="zh-CN" altLang="en-US"/>
              <a:t>老公</a:t>
            </a:r>
            <a:r>
              <a:rPr lang="en-US" altLang="zh-CN"/>
              <a:t>"</a:t>
            </a:r>
            <a:r>
              <a:rPr lang="zh-CN" altLang="en-US"/>
              <a:t>，都是指的同一个人，那就是我</a:t>
            </a:r>
            <a:r>
              <a:rPr lang="en-US" altLang="zh-CN"/>
              <a:t>(</a:t>
            </a:r>
            <a:r>
              <a:rPr lang="zh-CN" altLang="en-US"/>
              <a:t>刚才做了个梦啦，哪有这么好的事</a:t>
            </a:r>
            <a:r>
              <a:rPr lang="en-US" altLang="zh-CN"/>
              <a:t>)</a:t>
            </a:r>
            <a:br>
              <a:rPr lang="en-US" altLang="zh-CN"/>
            </a:br>
            <a:endParaRPr lang="en-US" altLang="zh-CN"/>
          </a:p>
        </p:txBody>
      </p:sp>
    </p:spTree>
    <p:extLst>
      <p:ext uri="{BB962C8B-B14F-4D97-AF65-F5344CB8AC3E}">
        <p14:creationId xmlns:p14="http://schemas.microsoft.com/office/powerpoint/2010/main" val="2962589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单例（</a:t>
            </a:r>
            <a:r>
              <a:rPr lang="en-US" altLang="zh-CN"/>
              <a:t>singleton</a:t>
            </a:r>
            <a:r>
              <a:rPr lang="zh-CN" altLang="en-US"/>
              <a:t>）模式</a:t>
            </a:r>
          </a:p>
        </p:txBody>
      </p:sp>
      <p:sp>
        <p:nvSpPr>
          <p:cNvPr id="7171" name="Rectangle 3"/>
          <p:cNvSpPr>
            <a:spLocks noGrp="1" noChangeArrowheads="1"/>
          </p:cNvSpPr>
          <p:nvPr>
            <p:ph type="body" idx="1"/>
          </p:nvPr>
        </p:nvSpPr>
        <p:spPr/>
        <p:txBody>
          <a:bodyPr/>
          <a:lstStyle/>
          <a:p>
            <a:r>
              <a:rPr lang="zh-CN" altLang="en-US" sz="2800"/>
              <a:t>单例模式：单例模式确保某一个类</a:t>
            </a:r>
            <a:r>
              <a:rPr lang="zh-CN" altLang="en-US" sz="2800">
                <a:solidFill>
                  <a:schemeClr val="hlink"/>
                </a:solidFill>
              </a:rPr>
              <a:t>只有一个</a:t>
            </a:r>
            <a:r>
              <a:rPr lang="zh-CN" altLang="en-US" sz="2800"/>
              <a:t>实例，而且</a:t>
            </a:r>
            <a:r>
              <a:rPr lang="zh-CN" altLang="en-US" sz="2800">
                <a:solidFill>
                  <a:schemeClr val="hlink"/>
                </a:solidFill>
              </a:rPr>
              <a:t>自行实例化</a:t>
            </a:r>
            <a:r>
              <a:rPr lang="zh-CN" altLang="en-US" sz="2800"/>
              <a:t>并向整个系统提供这个实例单例模式。单例模式</a:t>
            </a:r>
            <a:r>
              <a:rPr lang="zh-CN" altLang="en-US" sz="2800">
                <a:solidFill>
                  <a:schemeClr val="hlink"/>
                </a:solidFill>
              </a:rPr>
              <a:t>只应</a:t>
            </a:r>
            <a:r>
              <a:rPr lang="zh-CN" altLang="en-US" sz="2800"/>
              <a:t>在有真正的</a:t>
            </a:r>
            <a:r>
              <a:rPr lang="zh-CN" altLang="en-US" sz="2800">
                <a:latin typeface="Arial" panose="020B0604020202020204" pitchFamily="34" charset="0"/>
              </a:rPr>
              <a:t>“</a:t>
            </a:r>
            <a:r>
              <a:rPr lang="zh-CN" altLang="en-US" sz="2800"/>
              <a:t>单一实例</a:t>
            </a:r>
            <a:r>
              <a:rPr lang="zh-CN" altLang="en-US" sz="2800">
                <a:latin typeface="Arial" panose="020B0604020202020204" pitchFamily="34" charset="0"/>
              </a:rPr>
              <a:t>”</a:t>
            </a:r>
            <a:r>
              <a:rPr lang="zh-CN" altLang="en-US" sz="2800"/>
              <a:t>的需求时才可使用。</a:t>
            </a:r>
          </a:p>
          <a:p>
            <a:r>
              <a:rPr lang="zh-CN" altLang="en-US" sz="2800"/>
              <a:t>单例模式的要点</a:t>
            </a:r>
          </a:p>
          <a:p>
            <a:pPr lvl="1"/>
            <a:r>
              <a:rPr lang="zh-CN" altLang="en-US" sz="2400"/>
              <a:t>（</a:t>
            </a:r>
            <a:r>
              <a:rPr lang="en-US" altLang="zh-CN" sz="2400"/>
              <a:t>1</a:t>
            </a:r>
            <a:r>
              <a:rPr lang="zh-CN" altLang="en-US" sz="2400"/>
              <a:t>）某个类</a:t>
            </a:r>
            <a:r>
              <a:rPr lang="zh-CN" altLang="en-US" sz="2400">
                <a:solidFill>
                  <a:schemeClr val="hlink"/>
                </a:solidFill>
              </a:rPr>
              <a:t>只能有一个实例</a:t>
            </a:r>
            <a:r>
              <a:rPr lang="zh-CN" altLang="en-US" sz="2400"/>
              <a:t>；</a:t>
            </a:r>
          </a:p>
          <a:p>
            <a:pPr lvl="1"/>
            <a:r>
              <a:rPr lang="zh-CN" altLang="en-US" sz="2400"/>
              <a:t>（</a:t>
            </a:r>
            <a:r>
              <a:rPr lang="en-US" altLang="zh-CN" sz="2400"/>
              <a:t>2</a:t>
            </a:r>
            <a:r>
              <a:rPr lang="zh-CN" altLang="en-US" sz="2400"/>
              <a:t>）它必须</a:t>
            </a:r>
            <a:r>
              <a:rPr lang="zh-CN" altLang="en-US" sz="2400">
                <a:solidFill>
                  <a:schemeClr val="hlink"/>
                </a:solidFill>
              </a:rPr>
              <a:t>自行创建</a:t>
            </a:r>
            <a:r>
              <a:rPr lang="zh-CN" altLang="en-US" sz="2400"/>
              <a:t>这个实例；</a:t>
            </a:r>
          </a:p>
          <a:p>
            <a:pPr lvl="1"/>
            <a:r>
              <a:rPr lang="zh-CN" altLang="en-US" sz="2400"/>
              <a:t>（</a:t>
            </a:r>
            <a:r>
              <a:rPr lang="en-US" altLang="zh-CN" sz="2400"/>
              <a:t>3</a:t>
            </a:r>
            <a:r>
              <a:rPr lang="zh-CN" altLang="en-US" sz="2400"/>
              <a:t>）它必须自行</a:t>
            </a:r>
            <a:r>
              <a:rPr lang="zh-CN" altLang="en-US" sz="2400">
                <a:solidFill>
                  <a:schemeClr val="hlink"/>
                </a:solidFill>
              </a:rPr>
              <a:t>向整个系统提供</a:t>
            </a:r>
            <a:r>
              <a:rPr lang="zh-CN" altLang="en-US" sz="2400"/>
              <a:t>这个实例。 </a:t>
            </a:r>
          </a:p>
        </p:txBody>
      </p:sp>
    </p:spTree>
    <p:extLst>
      <p:ext uri="{BB962C8B-B14F-4D97-AF65-F5344CB8AC3E}">
        <p14:creationId xmlns:p14="http://schemas.microsoft.com/office/powerpoint/2010/main" val="140858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p:txBody>
          <a:bodyPr anchor="ctr"/>
          <a:lstStyle/>
          <a:p>
            <a:pPr eaLnBrk="1" hangingPunct="1"/>
            <a:r>
              <a:rPr lang="zh-CN" altLang="en-US"/>
              <a:t>设计模式概述</a:t>
            </a:r>
          </a:p>
        </p:txBody>
      </p:sp>
      <p:sp>
        <p:nvSpPr>
          <p:cNvPr id="12291" name="内容占位符 2"/>
          <p:cNvSpPr>
            <a:spLocks noGrp="1"/>
          </p:cNvSpPr>
          <p:nvPr>
            <p:ph idx="4294967295"/>
          </p:nvPr>
        </p:nvSpPr>
        <p:spPr/>
        <p:txBody>
          <a:bodyPr/>
          <a:lstStyle/>
          <a:p>
            <a:pPr eaLnBrk="1" hangingPunct="1"/>
            <a:r>
              <a:rPr lang="zh-CN" altLang="en-US" b="1" dirty="0"/>
              <a:t>每一个设计模式描述一个在我们周围不断重复发生的问题，以及该问题的解决方案的核心。这样，你就能一次一次地使用该方案而不必做重复劳动。</a:t>
            </a:r>
            <a:endParaRPr lang="en-US" altLang="zh-CN" b="1" dirty="0"/>
          </a:p>
          <a:p>
            <a:pPr algn="r" eaLnBrk="1" hangingPunct="1">
              <a:buFont typeface="Wingdings" panose="05000000000000000000" pitchFamily="2" charset="2"/>
              <a:buNone/>
            </a:pPr>
            <a:r>
              <a:rPr lang="zh-CN" altLang="en-US" b="1" dirty="0"/>
              <a:t>－</a:t>
            </a:r>
            <a:r>
              <a:rPr lang="en-US" altLang="zh-CN" b="1" dirty="0"/>
              <a:t>Christopher Alexander</a:t>
            </a:r>
          </a:p>
          <a:p>
            <a:pPr algn="r" eaLnBrk="1" hangingPunct="1">
              <a:buFont typeface="Wingdings" panose="05000000000000000000" pitchFamily="2" charset="2"/>
              <a:buNone/>
            </a:pPr>
            <a:r>
              <a:rPr lang="zh-CN" altLang="en-US" b="1" dirty="0"/>
              <a:t>（克里斯托弗</a:t>
            </a:r>
            <a:r>
              <a:rPr lang="en-US" altLang="zh-CN" b="1" dirty="0">
                <a:latin typeface="Arial" panose="020B0604020202020204" pitchFamily="34" charset="0"/>
              </a:rPr>
              <a:t>·</a:t>
            </a:r>
            <a:r>
              <a:rPr lang="zh-CN" altLang="en-US" b="1" dirty="0"/>
              <a:t>亚历山大）</a:t>
            </a:r>
            <a:endParaRPr lang="en-US" altLang="zh-CN" b="1" dirty="0"/>
          </a:p>
          <a:p>
            <a:pPr algn="r" eaLnBrk="1" hangingPunct="1">
              <a:buFont typeface="Wingdings" panose="05000000000000000000" pitchFamily="2" charset="2"/>
              <a:buNone/>
            </a:pPr>
            <a:endParaRPr lang="en-US" altLang="zh-CN" b="1" dirty="0"/>
          </a:p>
        </p:txBody>
      </p:sp>
    </p:spTree>
    <p:extLst>
      <p:ext uri="{BB962C8B-B14F-4D97-AF65-F5344CB8AC3E}">
        <p14:creationId xmlns:p14="http://schemas.microsoft.com/office/powerpoint/2010/main" val="4258428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单例模式的关键特征</a:t>
            </a:r>
          </a:p>
        </p:txBody>
      </p:sp>
      <p:sp>
        <p:nvSpPr>
          <p:cNvPr id="14339" name="Rectangle 3"/>
          <p:cNvSpPr>
            <a:spLocks noGrp="1" noChangeArrowheads="1"/>
          </p:cNvSpPr>
          <p:nvPr>
            <p:ph type="body" idx="1"/>
          </p:nvPr>
        </p:nvSpPr>
        <p:spPr/>
        <p:txBody>
          <a:bodyPr/>
          <a:lstStyle/>
          <a:p>
            <a:pPr>
              <a:lnSpc>
                <a:spcPct val="80000"/>
              </a:lnSpc>
            </a:pPr>
            <a:r>
              <a:rPr lang="zh-CN" altLang="en-US"/>
              <a:t>意图：希望类只有一个实例，但没有控制类实例化的全局变量（对象）。同时希望确保所有客体对象使用该类的相同实例，而无需将引用传给它们。</a:t>
            </a:r>
          </a:p>
          <a:p>
            <a:pPr>
              <a:lnSpc>
                <a:spcPct val="80000"/>
              </a:lnSpc>
            </a:pPr>
            <a:r>
              <a:rPr lang="zh-CN" altLang="en-US"/>
              <a:t>问题：几个不同的客户对象需要引用同一个对象，而且希望确保这种类型的对象数目不超过一个。</a:t>
            </a:r>
          </a:p>
          <a:p>
            <a:pPr>
              <a:lnSpc>
                <a:spcPct val="80000"/>
              </a:lnSpc>
            </a:pPr>
            <a:r>
              <a:rPr lang="zh-CN" altLang="en-US"/>
              <a:t>解决方案：保证一个实例</a:t>
            </a:r>
          </a:p>
          <a:p>
            <a:pPr>
              <a:lnSpc>
                <a:spcPct val="80000"/>
              </a:lnSpc>
            </a:pPr>
            <a:r>
              <a:rPr lang="zh-CN" altLang="en-US">
                <a:solidFill>
                  <a:schemeClr val="hlink"/>
                </a:solidFill>
              </a:rPr>
              <a:t>参与者与协作者：</a:t>
            </a:r>
            <a:r>
              <a:rPr lang="zh-CN" altLang="en-US"/>
              <a:t>客户对象</a:t>
            </a:r>
            <a:r>
              <a:rPr lang="zh-CN" altLang="en-US">
                <a:solidFill>
                  <a:schemeClr val="hlink"/>
                </a:solidFill>
              </a:rPr>
              <a:t>只能通过</a:t>
            </a:r>
            <a:r>
              <a:rPr lang="en-US" altLang="zh-CN">
                <a:solidFill>
                  <a:schemeClr val="hlink"/>
                </a:solidFill>
              </a:rPr>
              <a:t>getInstance()</a:t>
            </a:r>
            <a:r>
              <a:rPr lang="zh-CN" altLang="en-US">
                <a:solidFill>
                  <a:schemeClr val="hlink"/>
                </a:solidFill>
              </a:rPr>
              <a:t>方法</a:t>
            </a:r>
            <a:r>
              <a:rPr lang="zh-CN" altLang="en-US"/>
              <a:t>创建单例类的实例。</a:t>
            </a:r>
          </a:p>
          <a:p>
            <a:pPr>
              <a:lnSpc>
                <a:spcPct val="80000"/>
              </a:lnSpc>
            </a:pPr>
            <a:r>
              <a:rPr lang="zh-CN" altLang="en-US">
                <a:solidFill>
                  <a:schemeClr val="hlink"/>
                </a:solidFill>
              </a:rPr>
              <a:t>效果：</a:t>
            </a:r>
            <a:r>
              <a:rPr lang="zh-CN" altLang="en-US"/>
              <a:t>客户对象无需操心是否存在单例类的实例，实例化有单例类自己控制。</a:t>
            </a:r>
          </a:p>
          <a:p>
            <a:pPr lvl="1">
              <a:lnSpc>
                <a:spcPct val="80000"/>
              </a:lnSpc>
            </a:pPr>
            <a:r>
              <a:rPr lang="zh-CN" altLang="en-US"/>
              <a:t>实现：</a:t>
            </a:r>
          </a:p>
          <a:p>
            <a:pPr lvl="1">
              <a:lnSpc>
                <a:spcPct val="80000"/>
              </a:lnSpc>
            </a:pPr>
            <a:r>
              <a:rPr lang="zh-CN" altLang="en-US"/>
              <a:t>一个引用单例对象的</a:t>
            </a:r>
            <a:r>
              <a:rPr lang="zh-CN" altLang="en-US">
                <a:solidFill>
                  <a:schemeClr val="hlink"/>
                </a:solidFill>
              </a:rPr>
              <a:t>静态私有成员变量</a:t>
            </a:r>
          </a:p>
          <a:p>
            <a:pPr lvl="1">
              <a:lnSpc>
                <a:spcPct val="80000"/>
              </a:lnSpc>
            </a:pPr>
            <a:r>
              <a:rPr lang="zh-CN" altLang="en-US"/>
              <a:t>一个</a:t>
            </a:r>
            <a:r>
              <a:rPr lang="zh-CN" altLang="en-US">
                <a:solidFill>
                  <a:schemeClr val="hlink"/>
                </a:solidFill>
              </a:rPr>
              <a:t>公共静态方法</a:t>
            </a:r>
            <a:r>
              <a:rPr lang="zh-CN" altLang="en-US"/>
              <a:t>，负责实现一次性的实例化并返回对单例对象的引用</a:t>
            </a:r>
          </a:p>
          <a:p>
            <a:pPr lvl="1">
              <a:lnSpc>
                <a:spcPct val="80000"/>
              </a:lnSpc>
            </a:pPr>
            <a:r>
              <a:rPr lang="zh-CN" altLang="en-US"/>
              <a:t>设置为</a:t>
            </a:r>
            <a:r>
              <a:rPr lang="zh-CN" altLang="en-US">
                <a:solidFill>
                  <a:schemeClr val="hlink"/>
                </a:solidFill>
              </a:rPr>
              <a:t>保护或私有的构造方法</a:t>
            </a:r>
          </a:p>
        </p:txBody>
      </p:sp>
    </p:spTree>
    <p:extLst>
      <p:ext uri="{BB962C8B-B14F-4D97-AF65-F5344CB8AC3E}">
        <p14:creationId xmlns:p14="http://schemas.microsoft.com/office/powerpoint/2010/main" val="2468258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懒汉式 </a:t>
            </a:r>
            <a:r>
              <a:rPr lang="en-US" altLang="zh-CN"/>
              <a:t>VS </a:t>
            </a:r>
            <a:r>
              <a:rPr lang="zh-CN" altLang="en-US"/>
              <a:t>饿汉式 </a:t>
            </a:r>
          </a:p>
        </p:txBody>
      </p:sp>
      <p:sp>
        <p:nvSpPr>
          <p:cNvPr id="8195" name="Rectangle 3"/>
          <p:cNvSpPr>
            <a:spLocks noGrp="1" noChangeArrowheads="1"/>
          </p:cNvSpPr>
          <p:nvPr>
            <p:ph type="body" idx="1"/>
          </p:nvPr>
        </p:nvSpPr>
        <p:spPr/>
        <p:txBody>
          <a:bodyPr/>
          <a:lstStyle/>
          <a:p>
            <a:pPr>
              <a:lnSpc>
                <a:spcPct val="90000"/>
              </a:lnSpc>
            </a:pPr>
            <a:r>
              <a:rPr lang="zh-CN" altLang="en-US" sz="2400"/>
              <a:t>饿汉式：静态初始化方式，在启动加载单例类时就实例化对象，只实例化一次，以后用到的时候就不需要再去实例化了，加载类的时候速度比较慢，但以后获得对象时的速度比较快，该对象从加载到应用结束一直占用资源。</a:t>
            </a:r>
          </a:p>
          <a:p>
            <a:pPr>
              <a:lnSpc>
                <a:spcPct val="90000"/>
              </a:lnSpc>
            </a:pPr>
            <a:r>
              <a:rPr lang="zh-CN" altLang="en-US" sz="2400"/>
              <a:t>懒汉式：相当于一个</a:t>
            </a:r>
            <a:r>
              <a:rPr lang="zh-CN" altLang="en-US" sz="2400">
                <a:solidFill>
                  <a:schemeClr val="hlink"/>
                </a:solidFill>
              </a:rPr>
              <a:t>延迟加载机制</a:t>
            </a:r>
            <a:r>
              <a:rPr lang="zh-CN" altLang="en-US" sz="2400"/>
              <a:t>，即你需要这个对象时候才去实例化，加载类的时候速度比较快，但以后获得对象时的速度比较慢，该对象在整个应用的生命周期只有</a:t>
            </a:r>
            <a:r>
              <a:rPr lang="zh-CN" altLang="en-US" sz="2400">
                <a:solidFill>
                  <a:schemeClr val="hlink"/>
                </a:solidFill>
              </a:rPr>
              <a:t>一部分时间占用资源</a:t>
            </a:r>
            <a:r>
              <a:rPr lang="zh-CN" altLang="en-US" sz="2400"/>
              <a:t>。面临多线程访问的</a:t>
            </a:r>
            <a:r>
              <a:rPr lang="zh-CN" altLang="en-US" sz="2400">
                <a:solidFill>
                  <a:schemeClr val="hlink"/>
                </a:solidFill>
              </a:rPr>
              <a:t>安全性问题</a:t>
            </a:r>
            <a:r>
              <a:rPr lang="zh-CN" altLang="en-US" sz="2400"/>
              <a:t>，需要做双重锁定处理才可以保证安全。</a:t>
            </a:r>
          </a:p>
          <a:p>
            <a:pPr>
              <a:lnSpc>
                <a:spcPct val="90000"/>
              </a:lnSpc>
            </a:pPr>
            <a:r>
              <a:rPr lang="zh-CN" altLang="en-US" sz="2400"/>
              <a:t>所以，到底使用哪一种方式，要看实际的需求 </a:t>
            </a:r>
          </a:p>
          <a:p>
            <a:pPr>
              <a:lnSpc>
                <a:spcPct val="90000"/>
              </a:lnSpc>
            </a:pPr>
            <a:endParaRPr lang="en-US" altLang="zh-CN" sz="2400"/>
          </a:p>
        </p:txBody>
      </p:sp>
    </p:spTree>
    <p:extLst>
      <p:ext uri="{BB962C8B-B14F-4D97-AF65-F5344CB8AC3E}">
        <p14:creationId xmlns:p14="http://schemas.microsoft.com/office/powerpoint/2010/main" val="1971966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单例（</a:t>
            </a:r>
            <a:r>
              <a:rPr lang="en-US" altLang="zh-CN"/>
              <a:t>singleton</a:t>
            </a:r>
            <a:r>
              <a:rPr lang="zh-CN" altLang="en-US"/>
              <a:t>）模式</a:t>
            </a:r>
          </a:p>
        </p:txBody>
      </p:sp>
      <p:sp>
        <p:nvSpPr>
          <p:cNvPr id="10243" name="Rectangle 3"/>
          <p:cNvSpPr>
            <a:spLocks noGrp="1" noChangeArrowheads="1"/>
          </p:cNvSpPr>
          <p:nvPr>
            <p:ph type="body" idx="1"/>
          </p:nvPr>
        </p:nvSpPr>
        <p:spPr/>
        <p:txBody>
          <a:bodyPr/>
          <a:lstStyle/>
          <a:p>
            <a:r>
              <a:rPr lang="zh-CN" altLang="en-US" b="1"/>
              <a:t>模式的结构中只包括一个角色：</a:t>
            </a:r>
          </a:p>
          <a:p>
            <a:r>
              <a:rPr lang="zh-CN" altLang="en-US" b="1"/>
              <a:t>单件类（</a:t>
            </a:r>
            <a:r>
              <a:rPr lang="en-US" altLang="zh-CN" b="1"/>
              <a:t>Singleton</a:t>
            </a:r>
            <a:r>
              <a:rPr lang="zh-CN" altLang="en-US" b="1"/>
              <a:t>）</a:t>
            </a:r>
            <a:r>
              <a:rPr lang="zh-CN" altLang="en-US"/>
              <a:t> </a:t>
            </a:r>
          </a:p>
        </p:txBody>
      </p:sp>
    </p:spTree>
    <p:extLst>
      <p:ext uri="{BB962C8B-B14F-4D97-AF65-F5344CB8AC3E}">
        <p14:creationId xmlns:p14="http://schemas.microsoft.com/office/powerpoint/2010/main" val="21575122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饿汉式</a:t>
            </a:r>
          </a:p>
        </p:txBody>
      </p:sp>
      <p:sp>
        <p:nvSpPr>
          <p:cNvPr id="12291" name="Rectangle 3"/>
          <p:cNvSpPr>
            <a:spLocks noGrp="1" noChangeArrowheads="1"/>
          </p:cNvSpPr>
          <p:nvPr>
            <p:ph type="body" idx="1"/>
          </p:nvPr>
        </p:nvSpPr>
        <p:spPr/>
        <p:txBody>
          <a:bodyPr/>
          <a:lstStyle/>
          <a:p>
            <a:endParaRPr lang="zh-CN" altLang="zh-CN"/>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2492375"/>
            <a:ext cx="7272337"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7969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懒汉式</a:t>
            </a:r>
          </a:p>
        </p:txBody>
      </p:sp>
      <p:sp>
        <p:nvSpPr>
          <p:cNvPr id="13315" name="Rectangle 3"/>
          <p:cNvSpPr>
            <a:spLocks noGrp="1" noChangeArrowheads="1"/>
          </p:cNvSpPr>
          <p:nvPr>
            <p:ph type="body" idx="1"/>
          </p:nvPr>
        </p:nvSpPr>
        <p:spPr/>
        <p:txBody>
          <a:bodyPr/>
          <a:lstStyle/>
          <a:p>
            <a:endParaRPr lang="zh-CN" altLang="zh-CN"/>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2276476"/>
            <a:ext cx="7058025"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71253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单例模式示例</a:t>
            </a:r>
            <a:r>
              <a:rPr lang="en-US" altLang="zh-CN">
                <a:latin typeface="Arial" panose="020B0604020202020204" pitchFamily="34" charset="0"/>
              </a:rPr>
              <a:t>—</a:t>
            </a:r>
            <a:r>
              <a:rPr lang="zh-CN" altLang="en-US"/>
              <a:t>饿汉式</a:t>
            </a:r>
          </a:p>
        </p:txBody>
      </p:sp>
      <p:sp>
        <p:nvSpPr>
          <p:cNvPr id="21507" name="Rectangle 3"/>
          <p:cNvSpPr>
            <a:spLocks noGrp="1" noChangeArrowheads="1"/>
          </p:cNvSpPr>
          <p:nvPr>
            <p:ph type="body" idx="1"/>
          </p:nvPr>
        </p:nvSpPr>
        <p:spPr/>
        <p:txBody>
          <a:bodyPr>
            <a:normAutofit fontScale="92500"/>
          </a:bodyPr>
          <a:lstStyle/>
          <a:p>
            <a:pPr>
              <a:lnSpc>
                <a:spcPct val="80000"/>
              </a:lnSpc>
              <a:buFont typeface="Wingdings" panose="05000000000000000000" pitchFamily="2" charset="2"/>
              <a:buNone/>
            </a:pPr>
            <a:r>
              <a:rPr lang="en-US" altLang="zh-CN" sz="2800"/>
              <a:t>public class EagerSingleton {</a:t>
            </a:r>
          </a:p>
          <a:p>
            <a:pPr>
              <a:lnSpc>
                <a:spcPct val="80000"/>
              </a:lnSpc>
              <a:buFont typeface="Wingdings" panose="05000000000000000000" pitchFamily="2" charset="2"/>
              <a:buNone/>
            </a:pPr>
            <a:r>
              <a:rPr lang="en-US" altLang="zh-CN" sz="2800">
                <a:solidFill>
                  <a:schemeClr val="hlink"/>
                </a:solidFill>
              </a:rPr>
              <a:t>//</a:t>
            </a:r>
            <a:r>
              <a:rPr lang="zh-CN" altLang="en-US" sz="2800">
                <a:solidFill>
                  <a:schemeClr val="hlink"/>
                </a:solidFill>
              </a:rPr>
              <a:t>类初始化时，已经自行实例化</a:t>
            </a:r>
          </a:p>
          <a:p>
            <a:pPr>
              <a:lnSpc>
                <a:spcPct val="80000"/>
              </a:lnSpc>
              <a:buFont typeface="Wingdings" panose="05000000000000000000" pitchFamily="2" charset="2"/>
              <a:buNone/>
            </a:pPr>
            <a:r>
              <a:rPr lang="zh-CN" altLang="en-US" sz="2800">
                <a:solidFill>
                  <a:schemeClr val="hlink"/>
                </a:solidFill>
              </a:rPr>
              <a:t>  </a:t>
            </a:r>
            <a:r>
              <a:rPr lang="en-US" altLang="zh-CN" sz="2800">
                <a:solidFill>
                  <a:schemeClr val="hlink"/>
                </a:solidFill>
              </a:rPr>
              <a:t>private static final EagerSingleton m_instance = new EagerSingleton();</a:t>
            </a:r>
          </a:p>
          <a:p>
            <a:pPr>
              <a:lnSpc>
                <a:spcPct val="80000"/>
              </a:lnSpc>
              <a:buFont typeface="Wingdings" panose="05000000000000000000" pitchFamily="2" charset="2"/>
              <a:buNone/>
            </a:pPr>
            <a:r>
              <a:rPr lang="en-US" altLang="zh-CN" sz="2800"/>
              <a:t>  private EagerSingleton() { }//</a:t>
            </a:r>
            <a:r>
              <a:rPr lang="zh-CN" altLang="en-US" sz="2800"/>
              <a:t>私有化构造器</a:t>
            </a:r>
          </a:p>
          <a:p>
            <a:pPr>
              <a:lnSpc>
                <a:spcPct val="80000"/>
              </a:lnSpc>
              <a:buFont typeface="Wingdings" panose="05000000000000000000" pitchFamily="2" charset="2"/>
              <a:buNone/>
            </a:pPr>
            <a:r>
              <a:rPr lang="zh-CN" altLang="en-US" sz="2800"/>
              <a:t>  </a:t>
            </a:r>
            <a:r>
              <a:rPr lang="en-US" altLang="zh-CN" sz="2800"/>
              <a:t>public static EagerSingleton getInstance() {</a:t>
            </a:r>
          </a:p>
          <a:p>
            <a:pPr>
              <a:lnSpc>
                <a:spcPct val="80000"/>
              </a:lnSpc>
              <a:buFont typeface="Wingdings" panose="05000000000000000000" pitchFamily="2" charset="2"/>
              <a:buNone/>
            </a:pPr>
            <a:r>
              <a:rPr lang="en-US" altLang="zh-CN" sz="2800"/>
              <a:t>     return m_instance;</a:t>
            </a:r>
          </a:p>
          <a:p>
            <a:pPr>
              <a:lnSpc>
                <a:spcPct val="80000"/>
              </a:lnSpc>
              <a:buFont typeface="Wingdings" panose="05000000000000000000" pitchFamily="2" charset="2"/>
              <a:buNone/>
            </a:pPr>
            <a:r>
              <a:rPr lang="en-US" altLang="zh-CN" sz="2800"/>
              <a:t>  }</a:t>
            </a:r>
          </a:p>
          <a:p>
            <a:pPr>
              <a:lnSpc>
                <a:spcPct val="80000"/>
              </a:lnSpc>
              <a:buFont typeface="Wingdings" panose="05000000000000000000" pitchFamily="2" charset="2"/>
              <a:buNone/>
            </a:pPr>
            <a:r>
              <a:rPr lang="en-US" altLang="zh-CN" sz="2800"/>
              <a:t>}</a:t>
            </a:r>
          </a:p>
        </p:txBody>
      </p:sp>
    </p:spTree>
    <p:extLst>
      <p:ext uri="{BB962C8B-B14F-4D97-AF65-F5344CB8AC3E}">
        <p14:creationId xmlns:p14="http://schemas.microsoft.com/office/powerpoint/2010/main" val="19087017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单例模式示例</a:t>
            </a:r>
            <a:r>
              <a:rPr lang="en-US" altLang="zh-CN">
                <a:latin typeface="Arial" panose="020B0604020202020204" pitchFamily="34" charset="0"/>
              </a:rPr>
              <a:t>—</a:t>
            </a:r>
            <a:r>
              <a:rPr lang="zh-CN" altLang="en-US"/>
              <a:t>懒汉式</a:t>
            </a:r>
          </a:p>
        </p:txBody>
      </p:sp>
      <p:sp>
        <p:nvSpPr>
          <p:cNvPr id="22531" name="Rectangle 3"/>
          <p:cNvSpPr>
            <a:spLocks noGrp="1" noChangeArrowheads="1"/>
          </p:cNvSpPr>
          <p:nvPr>
            <p:ph type="body" idx="1"/>
          </p:nvPr>
        </p:nvSpPr>
        <p:spPr>
          <a:xfrm>
            <a:off x="2711450" y="1989138"/>
            <a:ext cx="7772400" cy="4114800"/>
          </a:xfrm>
        </p:spPr>
        <p:txBody>
          <a:bodyPr>
            <a:normAutofit fontScale="92500" lnSpcReduction="20000"/>
          </a:bodyPr>
          <a:lstStyle/>
          <a:p>
            <a:pPr>
              <a:lnSpc>
                <a:spcPct val="80000"/>
              </a:lnSpc>
              <a:buFont typeface="Wingdings" panose="05000000000000000000" pitchFamily="2" charset="2"/>
              <a:buNone/>
            </a:pPr>
            <a:r>
              <a:rPr lang="en-US" altLang="zh-CN" sz="2800"/>
              <a:t>public class Singleton{</a:t>
            </a:r>
          </a:p>
          <a:p>
            <a:pPr>
              <a:lnSpc>
                <a:spcPct val="80000"/>
              </a:lnSpc>
              <a:buFont typeface="Wingdings" panose="05000000000000000000" pitchFamily="2" charset="2"/>
              <a:buNone/>
            </a:pPr>
            <a:r>
              <a:rPr lang="en-US" altLang="zh-CN" sz="2800"/>
              <a:t>  </a:t>
            </a:r>
            <a:r>
              <a:rPr lang="en-US" altLang="zh-CN" sz="2800">
                <a:solidFill>
                  <a:schemeClr val="hlink"/>
                </a:solidFill>
              </a:rPr>
              <a:t>private static Singleton instance = null;</a:t>
            </a:r>
          </a:p>
          <a:p>
            <a:pPr>
              <a:lnSpc>
                <a:spcPct val="80000"/>
              </a:lnSpc>
              <a:buFont typeface="Wingdings" panose="05000000000000000000" pitchFamily="2" charset="2"/>
              <a:buNone/>
            </a:pPr>
            <a:r>
              <a:rPr lang="en-US" altLang="zh-CN" sz="2800"/>
              <a:t>  private Singleton() { }</a:t>
            </a:r>
          </a:p>
          <a:p>
            <a:pPr>
              <a:lnSpc>
                <a:spcPct val="80000"/>
              </a:lnSpc>
              <a:buFont typeface="Wingdings" panose="05000000000000000000" pitchFamily="2" charset="2"/>
              <a:buNone/>
            </a:pPr>
            <a:r>
              <a:rPr lang="en-US" altLang="zh-CN" sz="2800"/>
              <a:t>  public static Singleton getInstance() {</a:t>
            </a:r>
          </a:p>
          <a:p>
            <a:pPr>
              <a:lnSpc>
                <a:spcPct val="80000"/>
              </a:lnSpc>
              <a:buFont typeface="Wingdings" panose="05000000000000000000" pitchFamily="2" charset="2"/>
              <a:buNone/>
            </a:pPr>
            <a:r>
              <a:rPr lang="en-US" altLang="zh-CN" sz="2800"/>
              <a:t>   i f (instance == null) {</a:t>
            </a:r>
          </a:p>
          <a:p>
            <a:pPr>
              <a:lnSpc>
                <a:spcPct val="80000"/>
              </a:lnSpc>
              <a:buFont typeface="Wingdings" panose="05000000000000000000" pitchFamily="2" charset="2"/>
              <a:buNone/>
            </a:pPr>
            <a:r>
              <a:rPr lang="en-US" altLang="zh-CN" sz="2800"/>
              <a:t>     instance = new Singleton();</a:t>
            </a:r>
          </a:p>
          <a:p>
            <a:pPr>
              <a:lnSpc>
                <a:spcPct val="80000"/>
              </a:lnSpc>
              <a:buFont typeface="Wingdings" panose="05000000000000000000" pitchFamily="2" charset="2"/>
              <a:buNone/>
            </a:pPr>
            <a:r>
              <a:rPr lang="en-US" altLang="zh-CN" sz="2800"/>
              <a:t>   }</a:t>
            </a:r>
          </a:p>
          <a:p>
            <a:pPr>
              <a:lnSpc>
                <a:spcPct val="80000"/>
              </a:lnSpc>
              <a:buFont typeface="Wingdings" panose="05000000000000000000" pitchFamily="2" charset="2"/>
              <a:buNone/>
            </a:pPr>
            <a:r>
              <a:rPr lang="en-US" altLang="zh-CN" sz="2800"/>
              <a:t>  return instance;</a:t>
            </a:r>
          </a:p>
          <a:p>
            <a:pPr>
              <a:lnSpc>
                <a:spcPct val="80000"/>
              </a:lnSpc>
              <a:buFont typeface="Wingdings" panose="05000000000000000000" pitchFamily="2" charset="2"/>
              <a:buNone/>
            </a:pPr>
            <a:r>
              <a:rPr lang="en-US" altLang="zh-CN" sz="2800"/>
              <a:t> }</a:t>
            </a:r>
          </a:p>
          <a:p>
            <a:pPr>
              <a:lnSpc>
                <a:spcPct val="80000"/>
              </a:lnSpc>
              <a:buFont typeface="Wingdings" panose="05000000000000000000" pitchFamily="2" charset="2"/>
              <a:buNone/>
            </a:pPr>
            <a:r>
              <a:rPr lang="en-US" altLang="zh-CN" sz="2800"/>
              <a:t>}</a:t>
            </a:r>
          </a:p>
        </p:txBody>
      </p:sp>
    </p:spTree>
    <p:extLst>
      <p:ext uri="{BB962C8B-B14F-4D97-AF65-F5344CB8AC3E}">
        <p14:creationId xmlns:p14="http://schemas.microsoft.com/office/powerpoint/2010/main" val="39502597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单例模式的问题</a:t>
            </a:r>
          </a:p>
        </p:txBody>
      </p:sp>
      <p:sp>
        <p:nvSpPr>
          <p:cNvPr id="20483" name="Rectangle 3"/>
          <p:cNvSpPr>
            <a:spLocks noGrp="1" noChangeArrowheads="1"/>
          </p:cNvSpPr>
          <p:nvPr>
            <p:ph type="body" idx="1"/>
          </p:nvPr>
        </p:nvSpPr>
        <p:spPr/>
        <p:txBody>
          <a:bodyPr/>
          <a:lstStyle/>
          <a:p>
            <a:pPr>
              <a:lnSpc>
                <a:spcPct val="80000"/>
              </a:lnSpc>
            </a:pPr>
            <a:r>
              <a:rPr lang="zh-CN" altLang="en-US" sz="2400"/>
              <a:t>在多线程程序中，</a:t>
            </a:r>
            <a:r>
              <a:rPr lang="en-US" altLang="zh-CN" sz="2400"/>
              <a:t>Singleton</a:t>
            </a:r>
            <a:r>
              <a:rPr lang="zh-CN" altLang="en-US" sz="2400"/>
              <a:t>模式可能会出现一个问题。</a:t>
            </a:r>
          </a:p>
          <a:p>
            <a:pPr>
              <a:lnSpc>
                <a:spcPct val="80000"/>
              </a:lnSpc>
            </a:pPr>
            <a:r>
              <a:rPr lang="zh-CN" altLang="en-US" sz="2400"/>
              <a:t>假设对</a:t>
            </a:r>
            <a:r>
              <a:rPr lang="en-US" altLang="zh-CN" sz="2400"/>
              <a:t>getInstance()</a:t>
            </a:r>
            <a:r>
              <a:rPr lang="zh-CN" altLang="en-US" sz="2400"/>
              <a:t>方法的两个调用几乎同时发生，这种情况可能非常糟糕。此时会发生什么？</a:t>
            </a:r>
          </a:p>
          <a:p>
            <a:pPr>
              <a:lnSpc>
                <a:spcPct val="80000"/>
              </a:lnSpc>
            </a:pPr>
            <a:r>
              <a:rPr lang="en-US" altLang="zh-CN" sz="2400"/>
              <a:t>1.</a:t>
            </a:r>
            <a:r>
              <a:rPr lang="zh-CN" altLang="en-US" sz="2400"/>
              <a:t>第一个线程检查实例是否存在。因为实例不存在，该线程执行创建第一个实例的代码部分。</a:t>
            </a:r>
          </a:p>
          <a:p>
            <a:pPr>
              <a:lnSpc>
                <a:spcPct val="80000"/>
              </a:lnSpc>
            </a:pPr>
            <a:r>
              <a:rPr lang="en-US" altLang="zh-CN" sz="2400"/>
              <a:t>2.</a:t>
            </a:r>
            <a:r>
              <a:rPr lang="zh-CN" altLang="en-US" sz="2400"/>
              <a:t>然而，假设在实例化完成之前，另一个线程也来检查实例成员变量是否为</a:t>
            </a:r>
            <a:r>
              <a:rPr lang="en-US" altLang="zh-CN" sz="2400"/>
              <a:t>null</a:t>
            </a:r>
            <a:r>
              <a:rPr lang="zh-CN" altLang="en-US" sz="2400"/>
              <a:t>。因为第一个线程还什么都没有创建，实例成员变量仍然等于</a:t>
            </a:r>
            <a:r>
              <a:rPr lang="en-US" altLang="zh-CN" sz="2400"/>
              <a:t>null</a:t>
            </a:r>
            <a:r>
              <a:rPr lang="zh-CN" altLang="en-US" sz="2400"/>
              <a:t>，所以第二个线程也执行了创建一个对象的代码。</a:t>
            </a:r>
          </a:p>
          <a:p>
            <a:pPr>
              <a:lnSpc>
                <a:spcPct val="80000"/>
              </a:lnSpc>
            </a:pPr>
            <a:r>
              <a:rPr lang="en-US" altLang="zh-CN" sz="2400"/>
              <a:t>3.</a:t>
            </a:r>
            <a:r>
              <a:rPr lang="zh-CN" altLang="en-US" sz="2400"/>
              <a:t>现在，两个线程都执行了</a:t>
            </a:r>
            <a:r>
              <a:rPr lang="en-US" altLang="zh-CN" sz="2400"/>
              <a:t>Singleton</a:t>
            </a:r>
            <a:r>
              <a:rPr lang="zh-CN" altLang="en-US" sz="2400"/>
              <a:t>对象的</a:t>
            </a:r>
            <a:r>
              <a:rPr lang="en-US" altLang="zh-CN" sz="2400"/>
              <a:t>new</a:t>
            </a:r>
            <a:r>
              <a:rPr lang="zh-CN" altLang="en-US" sz="2400"/>
              <a:t>操作，因此创建了两个重复的对象。</a:t>
            </a:r>
          </a:p>
        </p:txBody>
      </p:sp>
    </p:spTree>
    <p:extLst>
      <p:ext uri="{BB962C8B-B14F-4D97-AF65-F5344CB8AC3E}">
        <p14:creationId xmlns:p14="http://schemas.microsoft.com/office/powerpoint/2010/main" val="1060708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建造者模式（</a:t>
            </a:r>
            <a:r>
              <a:rPr lang="en-US" altLang="zh-CN" dirty="0" err="1"/>
              <a:t>Buider</a:t>
            </a:r>
            <a:r>
              <a:rPr lang="zh-CN" altLang="en-US" dirty="0"/>
              <a:t>）</a:t>
            </a:r>
          </a:p>
        </p:txBody>
      </p:sp>
      <p:sp>
        <p:nvSpPr>
          <p:cNvPr id="4099" name="Rectangle 3"/>
          <p:cNvSpPr>
            <a:spLocks noGrp="1" noChangeArrowheads="1"/>
          </p:cNvSpPr>
          <p:nvPr>
            <p:ph type="subTitle" idx="1"/>
          </p:nvPr>
        </p:nvSpPr>
        <p:spPr/>
        <p:txBody>
          <a:bodyPr/>
          <a:lstStyle/>
          <a:p>
            <a:endParaRPr lang="zh-CN" altLang="en-US" dirty="0"/>
          </a:p>
        </p:txBody>
      </p:sp>
    </p:spTree>
    <p:extLst>
      <p:ext uri="{BB962C8B-B14F-4D97-AF65-F5344CB8AC3E}">
        <p14:creationId xmlns:p14="http://schemas.microsoft.com/office/powerpoint/2010/main" val="12670522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场景</a:t>
            </a:r>
            <a:r>
              <a:rPr lang="en-US" altLang="zh-CN">
                <a:latin typeface="Arial" panose="020B0604020202020204" pitchFamily="34" charset="0"/>
              </a:rPr>
              <a:t>—</a:t>
            </a:r>
            <a:r>
              <a:rPr lang="zh-CN" altLang="en-US"/>
              <a:t>翻译机</a:t>
            </a:r>
          </a:p>
        </p:txBody>
      </p:sp>
      <p:sp>
        <p:nvSpPr>
          <p:cNvPr id="5123" name="Rectangle 3"/>
          <p:cNvSpPr>
            <a:spLocks noGrp="1" noChangeArrowheads="1"/>
          </p:cNvSpPr>
          <p:nvPr>
            <p:ph type="body" idx="1"/>
          </p:nvPr>
        </p:nvSpPr>
        <p:spPr/>
        <p:txBody>
          <a:bodyPr/>
          <a:lstStyle/>
          <a:p>
            <a:r>
              <a:rPr lang="en-US" altLang="zh-CN" sz="2800"/>
              <a:t>MM</a:t>
            </a:r>
            <a:r>
              <a:rPr lang="zh-CN" altLang="en-US" sz="2800"/>
              <a:t>最爱听的就是</a:t>
            </a:r>
            <a:r>
              <a:rPr lang="en-US" altLang="zh-CN" sz="2800"/>
              <a:t>"</a:t>
            </a:r>
            <a:r>
              <a:rPr lang="zh-CN" altLang="en-US" sz="2800"/>
              <a:t>我爱你</a:t>
            </a:r>
            <a:r>
              <a:rPr lang="en-US" altLang="zh-CN" sz="2800"/>
              <a:t>"</a:t>
            </a:r>
            <a:r>
              <a:rPr lang="zh-CN" altLang="en-US" sz="2800"/>
              <a:t>这句话了，见到不同地方的</a:t>
            </a:r>
            <a:r>
              <a:rPr lang="en-US" altLang="zh-CN" sz="2800"/>
              <a:t>MM,</a:t>
            </a:r>
            <a:r>
              <a:rPr lang="zh-CN" altLang="en-US" sz="2800"/>
              <a:t>要能够用她们的方言跟她说这句话哦，我有一个多种语言翻译机，上面每种语言都有一个按键，见到</a:t>
            </a:r>
            <a:r>
              <a:rPr lang="en-US" altLang="zh-CN" sz="2800"/>
              <a:t>MM</a:t>
            </a:r>
            <a:r>
              <a:rPr lang="zh-CN" altLang="en-US" sz="2800"/>
              <a:t>我只要按对应的键，它就能够用相应的语言说出</a:t>
            </a:r>
            <a:r>
              <a:rPr lang="en-US" altLang="zh-CN" sz="2800"/>
              <a:t>"</a:t>
            </a:r>
            <a:r>
              <a:rPr lang="zh-CN" altLang="en-US" sz="2800"/>
              <a:t>我爱你</a:t>
            </a:r>
            <a:r>
              <a:rPr lang="en-US" altLang="zh-CN" sz="2800"/>
              <a:t>"</a:t>
            </a:r>
            <a:r>
              <a:rPr lang="zh-CN" altLang="en-US" sz="2800"/>
              <a:t>这句话了，国外的</a:t>
            </a:r>
            <a:r>
              <a:rPr lang="en-US" altLang="zh-CN" sz="2800"/>
              <a:t>MM</a:t>
            </a:r>
            <a:r>
              <a:rPr lang="zh-CN" altLang="en-US" sz="2800"/>
              <a:t>也可以轻松搞掂，这就是我的</a:t>
            </a:r>
            <a:r>
              <a:rPr lang="en-US" altLang="zh-CN" sz="2800"/>
              <a:t>"</a:t>
            </a:r>
            <a:r>
              <a:rPr lang="zh-CN" altLang="en-US" sz="2800"/>
              <a:t>我爱你</a:t>
            </a:r>
            <a:r>
              <a:rPr lang="en-US" altLang="zh-CN" sz="2800"/>
              <a:t>"builder</a:t>
            </a:r>
            <a:r>
              <a:rPr lang="zh-CN" altLang="en-US" sz="2800"/>
              <a:t>。（这一定比美军在伊拉克用的翻译机好卖）</a:t>
            </a:r>
            <a:br>
              <a:rPr lang="zh-CN" altLang="en-US" sz="2800"/>
            </a:br>
            <a:endParaRPr lang="zh-CN" altLang="en-US" sz="2800"/>
          </a:p>
        </p:txBody>
      </p:sp>
    </p:spTree>
    <p:extLst>
      <p:ext uri="{BB962C8B-B14F-4D97-AF65-F5344CB8AC3E}">
        <p14:creationId xmlns:p14="http://schemas.microsoft.com/office/powerpoint/2010/main" val="239164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p:txBody>
          <a:bodyPr anchor="ctr"/>
          <a:lstStyle/>
          <a:p>
            <a:pPr eaLnBrk="1" hangingPunct="1"/>
            <a:r>
              <a:rPr lang="en-US" altLang="zh-CN" b="1" dirty="0"/>
              <a:t>GOF</a:t>
            </a:r>
            <a:r>
              <a:rPr lang="zh-CN" altLang="en-US" b="1" dirty="0"/>
              <a:t>（ </a:t>
            </a:r>
            <a:r>
              <a:rPr lang="zh-CN" altLang="en-US" b="1" dirty="0">
                <a:latin typeface="Arial" panose="020B0604020202020204" pitchFamily="34" charset="0"/>
              </a:rPr>
              <a:t>“</a:t>
            </a:r>
            <a:r>
              <a:rPr lang="zh-CN" altLang="en-US" b="1" dirty="0"/>
              <a:t>四人帮</a:t>
            </a:r>
            <a:r>
              <a:rPr lang="zh-CN" altLang="en-US" b="1" dirty="0">
                <a:latin typeface="Arial" panose="020B0604020202020204" pitchFamily="34" charset="0"/>
              </a:rPr>
              <a:t>”</a:t>
            </a:r>
            <a:r>
              <a:rPr lang="zh-CN" altLang="en-US" b="1" dirty="0"/>
              <a:t>）之书</a:t>
            </a:r>
          </a:p>
        </p:txBody>
      </p:sp>
      <p:sp>
        <p:nvSpPr>
          <p:cNvPr id="14339" name="内容占位符 2"/>
          <p:cNvSpPr>
            <a:spLocks noGrp="1"/>
          </p:cNvSpPr>
          <p:nvPr>
            <p:ph idx="4294967295"/>
          </p:nvPr>
        </p:nvSpPr>
        <p:spPr>
          <a:xfrm>
            <a:off x="1097280" y="1845734"/>
            <a:ext cx="6882938" cy="4023360"/>
          </a:xfrm>
        </p:spPr>
        <p:txBody>
          <a:bodyPr>
            <a:normAutofit/>
          </a:bodyPr>
          <a:lstStyle/>
          <a:p>
            <a:pPr eaLnBrk="1" hangingPunct="1"/>
            <a:r>
              <a:rPr lang="zh-CN" altLang="en-US" sz="2800" b="1" dirty="0"/>
              <a:t>目前，被公认在设计模式领域最具影响力的著作是</a:t>
            </a:r>
            <a:r>
              <a:rPr lang="en-US" altLang="zh-CN" sz="2800" b="1" dirty="0">
                <a:solidFill>
                  <a:srgbClr val="0000FF"/>
                </a:solidFill>
                <a:latin typeface="Times New Roman" panose="02020603050405020304" pitchFamily="18" charset="0"/>
                <a:ea typeface="汉仪中宋简"/>
                <a:cs typeface="汉仪中宋简"/>
              </a:rPr>
              <a:t>Erich Gamma</a:t>
            </a:r>
            <a:r>
              <a:rPr lang="zh-CN" altLang="en-US" sz="2800" b="1" dirty="0"/>
              <a:t>、</a:t>
            </a:r>
            <a:r>
              <a:rPr lang="en-US" altLang="zh-CN" sz="2800" b="1" dirty="0">
                <a:solidFill>
                  <a:srgbClr val="0000FF"/>
                </a:solidFill>
                <a:latin typeface="Times New Roman" panose="02020603050405020304" pitchFamily="18" charset="0"/>
                <a:ea typeface="汉仪中宋简"/>
                <a:cs typeface="汉仪中宋简"/>
              </a:rPr>
              <a:t>Richard Helm</a:t>
            </a:r>
            <a:r>
              <a:rPr lang="zh-CN" altLang="en-US" sz="2800" b="1" dirty="0"/>
              <a:t>、</a:t>
            </a:r>
            <a:r>
              <a:rPr lang="en-US" altLang="zh-CN" sz="2800" b="1" dirty="0">
                <a:solidFill>
                  <a:srgbClr val="0000FF"/>
                </a:solidFill>
                <a:latin typeface="Times New Roman" panose="02020603050405020304" pitchFamily="18" charset="0"/>
                <a:ea typeface="汉仪中宋简"/>
                <a:cs typeface="汉仪中宋简"/>
              </a:rPr>
              <a:t>Ralph Johnson</a:t>
            </a:r>
            <a:r>
              <a:rPr lang="zh-CN" altLang="en-US" sz="2800" b="1" dirty="0"/>
              <a:t>和</a:t>
            </a:r>
            <a:r>
              <a:rPr lang="en-US" altLang="zh-CN" sz="2800" b="1" dirty="0">
                <a:solidFill>
                  <a:srgbClr val="0000FF"/>
                </a:solidFill>
                <a:latin typeface="Times New Roman" panose="02020603050405020304" pitchFamily="18" charset="0"/>
                <a:ea typeface="汉仪中宋简"/>
                <a:cs typeface="汉仪中宋简"/>
              </a:rPr>
              <a:t>John </a:t>
            </a:r>
            <a:r>
              <a:rPr lang="en-US" altLang="zh-CN" sz="2800" b="1" dirty="0" err="1">
                <a:solidFill>
                  <a:srgbClr val="0000FF"/>
                </a:solidFill>
                <a:latin typeface="Times New Roman" panose="02020603050405020304" pitchFamily="18" charset="0"/>
                <a:ea typeface="汉仪中宋简"/>
                <a:cs typeface="汉仪中宋简"/>
              </a:rPr>
              <a:t>Vlissides</a:t>
            </a:r>
            <a:r>
              <a:rPr lang="zh-CN" altLang="en-US" sz="2800" b="1" dirty="0"/>
              <a:t>在</a:t>
            </a:r>
            <a:r>
              <a:rPr lang="en-US" altLang="zh-CN" sz="2800" b="1" dirty="0"/>
              <a:t>1994</a:t>
            </a:r>
            <a:r>
              <a:rPr lang="zh-CN" altLang="en-US" sz="2800" b="1" dirty="0"/>
              <a:t>年合作出版的著作：</a:t>
            </a:r>
            <a:r>
              <a:rPr lang="en-US" altLang="zh-CN" sz="2800" b="1" dirty="0">
                <a:solidFill>
                  <a:srgbClr val="FF0000"/>
                </a:solidFill>
              </a:rPr>
              <a:t>《Design Patterns</a:t>
            </a:r>
            <a:r>
              <a:rPr lang="zh-CN" altLang="en-US" sz="2800" b="1" dirty="0">
                <a:solidFill>
                  <a:srgbClr val="FF0000"/>
                </a:solidFill>
              </a:rPr>
              <a:t>：</a:t>
            </a:r>
            <a:r>
              <a:rPr lang="en-US" altLang="zh-CN" sz="2800" b="1" dirty="0">
                <a:solidFill>
                  <a:srgbClr val="FF0000"/>
                </a:solidFill>
              </a:rPr>
              <a:t>Elements of Reusable Object-Oriented Software》</a:t>
            </a:r>
            <a:r>
              <a:rPr lang="zh-CN" altLang="en-US" sz="2800" b="1" dirty="0"/>
              <a:t>，该书被广大喜爱者昵称为</a:t>
            </a:r>
            <a:r>
              <a:rPr lang="en-US" altLang="zh-CN" sz="2800" b="1" dirty="0"/>
              <a:t>GOF</a:t>
            </a:r>
            <a:r>
              <a:rPr lang="zh-CN" altLang="en-US" sz="2800" b="1" dirty="0"/>
              <a:t>（</a:t>
            </a:r>
            <a:r>
              <a:rPr lang="en-US" altLang="zh-CN" sz="2800" b="1" dirty="0"/>
              <a:t>Gang of Four</a:t>
            </a:r>
            <a:r>
              <a:rPr lang="zh-CN" altLang="en-US" sz="2800" b="1" dirty="0"/>
              <a:t>）之书，被认为是学习设计模式的必读著作，</a:t>
            </a:r>
            <a:r>
              <a:rPr lang="en-US" altLang="zh-CN" sz="2800" b="1" dirty="0"/>
              <a:t>GOF</a:t>
            </a:r>
            <a:r>
              <a:rPr lang="zh-CN" altLang="en-US" sz="2800" b="1" dirty="0"/>
              <a:t>之书已经被公认为是设计模式领域的奠基之作。</a:t>
            </a:r>
          </a:p>
          <a:p>
            <a:pPr eaLnBrk="1" hangingPunct="1"/>
            <a:endParaRPr lang="zh-CN" altLang="en-US" dirty="0"/>
          </a:p>
        </p:txBody>
      </p:sp>
      <p:pic>
        <p:nvPicPr>
          <p:cNvPr id="2" name="图片 1"/>
          <p:cNvPicPr>
            <a:picLocks noChangeAspect="1"/>
          </p:cNvPicPr>
          <p:nvPr/>
        </p:nvPicPr>
        <p:blipFill>
          <a:blip r:embed="rId3"/>
          <a:stretch>
            <a:fillRect/>
          </a:stretch>
        </p:blipFill>
        <p:spPr>
          <a:xfrm>
            <a:off x="8238350" y="1887606"/>
            <a:ext cx="2847619" cy="3619048"/>
          </a:xfrm>
          <a:prstGeom prst="rect">
            <a:avLst/>
          </a:prstGeom>
        </p:spPr>
      </p:pic>
    </p:spTree>
    <p:extLst>
      <p:ext uri="{BB962C8B-B14F-4D97-AF65-F5344CB8AC3E}">
        <p14:creationId xmlns:p14="http://schemas.microsoft.com/office/powerpoint/2010/main" val="1074854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Builder</a:t>
            </a:r>
            <a:r>
              <a:rPr lang="zh-CN" altLang="en-US"/>
              <a:t>模式概述</a:t>
            </a:r>
          </a:p>
        </p:txBody>
      </p:sp>
      <p:sp>
        <p:nvSpPr>
          <p:cNvPr id="11267" name="Rectangle 3"/>
          <p:cNvSpPr>
            <a:spLocks noGrp="1" noChangeArrowheads="1"/>
          </p:cNvSpPr>
          <p:nvPr>
            <p:ph type="body" idx="1"/>
          </p:nvPr>
        </p:nvSpPr>
        <p:spPr/>
        <p:txBody>
          <a:bodyPr/>
          <a:lstStyle/>
          <a:p>
            <a:pPr algn="just">
              <a:lnSpc>
                <a:spcPct val="150000"/>
              </a:lnSpc>
              <a:spcBef>
                <a:spcPct val="0"/>
              </a:spcBef>
            </a:pPr>
            <a:r>
              <a:rPr lang="en-US" altLang="zh-CN" sz="2800">
                <a:cs typeface="Arial" panose="020B0604020202020204" pitchFamily="34" charset="0"/>
              </a:rPr>
              <a:t>Builder</a:t>
            </a:r>
            <a:r>
              <a:rPr lang="zh-CN" altLang="en-US" sz="2800"/>
              <a:t>模式是一种创建型模式，它主要是应对项目中一些复杂对象的创建工作。</a:t>
            </a:r>
          </a:p>
          <a:p>
            <a:pPr algn="just">
              <a:lnSpc>
                <a:spcPct val="150000"/>
              </a:lnSpc>
              <a:spcBef>
                <a:spcPct val="0"/>
              </a:spcBef>
            </a:pPr>
            <a:r>
              <a:rPr lang="zh-CN" altLang="en-US" sz="2800"/>
              <a:t>所谓</a:t>
            </a:r>
            <a:r>
              <a:rPr lang="zh-CN" altLang="en-US" sz="2800">
                <a:latin typeface="Arial" panose="020B0604020202020204" pitchFamily="34" charset="0"/>
              </a:rPr>
              <a:t>“</a:t>
            </a:r>
            <a:r>
              <a:rPr lang="zh-CN" altLang="en-US" sz="2800"/>
              <a:t>复杂对象</a:t>
            </a:r>
            <a:r>
              <a:rPr lang="zh-CN" altLang="en-US" sz="2800">
                <a:latin typeface="Arial" panose="020B0604020202020204" pitchFamily="34" charset="0"/>
              </a:rPr>
              <a:t>”</a:t>
            </a:r>
            <a:r>
              <a:rPr lang="zh-CN" altLang="en-US" sz="2800"/>
              <a:t>是指：此对象中还含有其它的子对象。</a:t>
            </a:r>
            <a:endParaRPr lang="zh-CN" altLang="en-US" sz="2800">
              <a:cs typeface="Arial" panose="020B0604020202020204" pitchFamily="34" charset="0"/>
            </a:endParaRPr>
          </a:p>
          <a:p>
            <a:pPr algn="just">
              <a:lnSpc>
                <a:spcPct val="150000"/>
              </a:lnSpc>
              <a:spcBef>
                <a:spcPct val="0"/>
              </a:spcBef>
            </a:pPr>
            <a:r>
              <a:rPr lang="zh-CN" altLang="en-US" sz="2800">
                <a:cs typeface="Arial" panose="020B0604020202020204" pitchFamily="34" charset="0"/>
              </a:rPr>
              <a:t>意图：将一个复杂的构建与其表示相分离，使得同样的构建过程可以创建不同的表示。</a:t>
            </a:r>
            <a:endParaRPr lang="zh-CN" altLang="en-US" sz="2800"/>
          </a:p>
        </p:txBody>
      </p:sp>
    </p:spTree>
    <p:extLst>
      <p:ext uri="{BB962C8B-B14F-4D97-AF65-F5344CB8AC3E}">
        <p14:creationId xmlns:p14="http://schemas.microsoft.com/office/powerpoint/2010/main" val="2798175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t>Builder</a:t>
            </a:r>
            <a:r>
              <a:rPr lang="zh-CN" altLang="en-US"/>
              <a:t>模式概述</a:t>
            </a:r>
          </a:p>
        </p:txBody>
      </p:sp>
      <p:sp>
        <p:nvSpPr>
          <p:cNvPr id="10243" name="Rectangle 3"/>
          <p:cNvSpPr>
            <a:spLocks noGrp="1" noChangeArrowheads="1"/>
          </p:cNvSpPr>
          <p:nvPr>
            <p:ph type="body" idx="1"/>
          </p:nvPr>
        </p:nvSpPr>
        <p:spPr/>
        <p:txBody>
          <a:bodyPr/>
          <a:lstStyle/>
          <a:p>
            <a:pPr>
              <a:lnSpc>
                <a:spcPct val="80000"/>
              </a:lnSpc>
            </a:pPr>
            <a:r>
              <a:rPr lang="zh-CN" altLang="en-US" sz="2800"/>
              <a:t>建造者模式将产品的内部表象和产品的生成过程分割开来，从而使一个建造过程生成具有不同的内部表象的产品对象。</a:t>
            </a:r>
          </a:p>
          <a:p>
            <a:pPr>
              <a:lnSpc>
                <a:spcPct val="115000"/>
              </a:lnSpc>
            </a:pPr>
            <a:r>
              <a:rPr lang="zh-CN" altLang="en-US" sz="2800"/>
              <a:t>使用该模式可以逐步地构造对象，使得对象的创建更具弹性。生成器模式的关键是将</a:t>
            </a:r>
            <a:r>
              <a:rPr lang="zh-CN" altLang="en-US" sz="2800">
                <a:solidFill>
                  <a:schemeClr val="hlink"/>
                </a:solidFill>
              </a:rPr>
              <a:t>一个包含有多个组件对象的创建分成若干个步骤</a:t>
            </a:r>
            <a:r>
              <a:rPr lang="zh-CN" altLang="en-US" sz="2800"/>
              <a:t>，并将这些步骤封装在一个称作生成器的接口中。</a:t>
            </a:r>
            <a:r>
              <a:rPr lang="zh-CN" altLang="en-US" sz="1600"/>
              <a:t> </a:t>
            </a:r>
            <a:endParaRPr lang="zh-CN" altLang="en-US" sz="1800"/>
          </a:p>
        </p:txBody>
      </p:sp>
    </p:spTree>
    <p:extLst>
      <p:ext uri="{BB962C8B-B14F-4D97-AF65-F5344CB8AC3E}">
        <p14:creationId xmlns:p14="http://schemas.microsoft.com/office/powerpoint/2010/main" val="3668156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a:t>Builder</a:t>
            </a:r>
            <a:r>
              <a:rPr lang="zh-CN" altLang="en-US"/>
              <a:t>模式的角色</a:t>
            </a:r>
          </a:p>
        </p:txBody>
      </p:sp>
      <p:sp>
        <p:nvSpPr>
          <p:cNvPr id="25603" name="Rectangle 3"/>
          <p:cNvSpPr>
            <a:spLocks noGrp="1" noChangeArrowheads="1"/>
          </p:cNvSpPr>
          <p:nvPr>
            <p:ph type="body" idx="1"/>
          </p:nvPr>
        </p:nvSpPr>
        <p:spPr/>
        <p:txBody>
          <a:bodyPr/>
          <a:lstStyle/>
          <a:p>
            <a:pPr>
              <a:buFont typeface="Wingdings" panose="05000000000000000000" pitchFamily="2" charset="2"/>
              <a:buNone/>
            </a:pPr>
            <a:endParaRPr kumimoji="1" lang="en-US" altLang="zh-CN" b="1">
              <a:solidFill>
                <a:srgbClr val="FF0000"/>
              </a:solidFill>
            </a:endParaRPr>
          </a:p>
          <a:p>
            <a:r>
              <a:rPr kumimoji="1" lang="zh-CN" altLang="en-US" b="1"/>
              <a:t>产品（</a:t>
            </a:r>
            <a:r>
              <a:rPr kumimoji="1" lang="en-US" altLang="zh-CN" b="1"/>
              <a:t>Product</a:t>
            </a:r>
            <a:r>
              <a:rPr kumimoji="1" lang="zh-CN" altLang="en-US" b="1"/>
              <a:t>） </a:t>
            </a:r>
          </a:p>
          <a:p>
            <a:r>
              <a:rPr kumimoji="1" lang="zh-CN" altLang="en-US" b="1"/>
              <a:t>抽象生成器（</a:t>
            </a:r>
            <a:r>
              <a:rPr kumimoji="1" lang="en-US" altLang="zh-CN" b="1"/>
              <a:t>Builder</a:t>
            </a:r>
            <a:r>
              <a:rPr kumimoji="1" lang="zh-CN" altLang="en-US" b="1"/>
              <a:t>） </a:t>
            </a:r>
          </a:p>
          <a:p>
            <a:r>
              <a:rPr kumimoji="1" lang="zh-CN" altLang="en-US" b="1"/>
              <a:t>具体生成器（</a:t>
            </a:r>
            <a:r>
              <a:rPr kumimoji="1" lang="en-US" altLang="zh-CN" b="1"/>
              <a:t>ConcreteBuilder</a:t>
            </a:r>
            <a:r>
              <a:rPr kumimoji="1" lang="zh-CN" altLang="en-US" b="1"/>
              <a:t>） </a:t>
            </a:r>
          </a:p>
          <a:p>
            <a:r>
              <a:rPr kumimoji="1" lang="zh-CN" altLang="en-US" b="1"/>
              <a:t>指挥者（</a:t>
            </a:r>
            <a:r>
              <a:rPr kumimoji="1" lang="en-US" altLang="zh-CN" b="1"/>
              <a:t>Director</a:t>
            </a:r>
            <a:r>
              <a:rPr kumimoji="1" lang="zh-CN" altLang="en-US" b="1"/>
              <a:t>）</a:t>
            </a:r>
          </a:p>
        </p:txBody>
      </p:sp>
    </p:spTree>
    <p:extLst>
      <p:ext uri="{BB962C8B-B14F-4D97-AF65-F5344CB8AC3E}">
        <p14:creationId xmlns:p14="http://schemas.microsoft.com/office/powerpoint/2010/main" val="12075723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a:xfrm>
            <a:off x="2452688" y="285750"/>
            <a:ext cx="7467600" cy="1143000"/>
          </a:xfrm>
        </p:spPr>
        <p:txBody>
          <a:bodyPr anchor="ctr"/>
          <a:lstStyle/>
          <a:p>
            <a:r>
              <a:rPr lang="en-US" altLang="zh-CN">
                <a:cs typeface="Arial" panose="020B0604020202020204" pitchFamily="34" charset="0"/>
              </a:rPr>
              <a:t>Builder</a:t>
            </a:r>
            <a:r>
              <a:rPr lang="zh-CN" altLang="en-US"/>
              <a:t>模式</a:t>
            </a:r>
            <a:r>
              <a:rPr lang="zh-CN" altLang="en-US">
                <a:cs typeface="Arial" panose="020B0604020202020204" pitchFamily="34" charset="0"/>
              </a:rPr>
              <a:t>结构</a:t>
            </a:r>
            <a:endParaRPr lang="zh-CN" altLang="en-US"/>
          </a:p>
        </p:txBody>
      </p:sp>
      <p:sp>
        <p:nvSpPr>
          <p:cNvPr id="13315" name="内容占位符 2"/>
          <p:cNvSpPr>
            <a:spLocks noGrp="1"/>
          </p:cNvSpPr>
          <p:nvPr>
            <p:ph sz="quarter" idx="4294967295"/>
          </p:nvPr>
        </p:nvSpPr>
        <p:spPr>
          <a:xfrm>
            <a:off x="2381250" y="1571626"/>
            <a:ext cx="7467600" cy="4873625"/>
          </a:xfrm>
        </p:spPr>
        <p:txBody>
          <a:bodyPr>
            <a:normAutofit fontScale="92500" lnSpcReduction="20000"/>
          </a:bodyPr>
          <a:lstStyle/>
          <a:p>
            <a:pPr>
              <a:lnSpc>
                <a:spcPct val="90000"/>
              </a:lnSpc>
            </a:pPr>
            <a:endParaRPr lang="en-US" altLang="zh-CN" sz="3000"/>
          </a:p>
          <a:p>
            <a:pPr>
              <a:lnSpc>
                <a:spcPct val="90000"/>
              </a:lnSpc>
            </a:pPr>
            <a:endParaRPr lang="en-US" altLang="zh-CN" sz="3000"/>
          </a:p>
          <a:p>
            <a:pPr>
              <a:lnSpc>
                <a:spcPct val="90000"/>
              </a:lnSpc>
            </a:pPr>
            <a:endParaRPr lang="en-US" altLang="zh-CN" sz="3000"/>
          </a:p>
          <a:p>
            <a:pPr>
              <a:lnSpc>
                <a:spcPct val="90000"/>
              </a:lnSpc>
            </a:pPr>
            <a:endParaRPr lang="en-US" altLang="zh-CN" sz="3000"/>
          </a:p>
          <a:p>
            <a:pPr>
              <a:lnSpc>
                <a:spcPct val="90000"/>
              </a:lnSpc>
            </a:pPr>
            <a:endParaRPr lang="en-US" altLang="zh-CN" sz="3000"/>
          </a:p>
          <a:p>
            <a:pPr>
              <a:lnSpc>
                <a:spcPct val="90000"/>
              </a:lnSpc>
            </a:pPr>
            <a:endParaRPr lang="en-US" altLang="zh-CN" sz="3000"/>
          </a:p>
          <a:p>
            <a:pPr>
              <a:lnSpc>
                <a:spcPct val="90000"/>
              </a:lnSpc>
              <a:buFont typeface="Wingdings" panose="05000000000000000000" pitchFamily="2" charset="2"/>
              <a:buChar char="l"/>
            </a:pPr>
            <a:r>
              <a:rPr lang="zh-CN" altLang="en-US" sz="2600">
                <a:ea typeface="华文楷体" panose="02010600040101010101" pitchFamily="2" charset="-122"/>
                <a:cs typeface="Arial" panose="020B0604020202020204" pitchFamily="34" charset="0"/>
              </a:rPr>
              <a:t>建造者（</a:t>
            </a:r>
            <a:r>
              <a:rPr lang="en-US" altLang="zh-CN" sz="2600">
                <a:ea typeface="华文楷体" panose="02010600040101010101" pitchFamily="2" charset="-122"/>
                <a:cs typeface="Arial" panose="020B0604020202020204" pitchFamily="34" charset="0"/>
              </a:rPr>
              <a:t>Builder</a:t>
            </a:r>
            <a:r>
              <a:rPr lang="zh-CN" altLang="en-US" sz="2600">
                <a:ea typeface="华文楷体" panose="02010600040101010101" pitchFamily="2" charset="-122"/>
                <a:cs typeface="Arial" panose="020B0604020202020204" pitchFamily="34" charset="0"/>
              </a:rPr>
              <a:t>）角色</a:t>
            </a:r>
          </a:p>
          <a:p>
            <a:pPr>
              <a:lnSpc>
                <a:spcPct val="90000"/>
              </a:lnSpc>
              <a:buFont typeface="Wingdings" panose="05000000000000000000" pitchFamily="2" charset="2"/>
              <a:buChar char="l"/>
            </a:pPr>
            <a:r>
              <a:rPr lang="zh-CN" altLang="en-US" sz="2600">
                <a:ea typeface="华文楷体" panose="02010600040101010101" pitchFamily="2" charset="-122"/>
                <a:cs typeface="Arial" panose="020B0604020202020204" pitchFamily="34" charset="0"/>
              </a:rPr>
              <a:t>具体建造者（</a:t>
            </a:r>
            <a:r>
              <a:rPr lang="en-US" altLang="zh-CN" sz="2600">
                <a:ea typeface="华文楷体" panose="02010600040101010101" pitchFamily="2" charset="-122"/>
                <a:cs typeface="Arial" panose="020B0604020202020204" pitchFamily="34" charset="0"/>
              </a:rPr>
              <a:t>Concrete Builder</a:t>
            </a:r>
            <a:r>
              <a:rPr lang="zh-CN" altLang="en-US" sz="2600">
                <a:ea typeface="华文楷体" panose="02010600040101010101" pitchFamily="2" charset="-122"/>
                <a:cs typeface="Arial" panose="020B0604020202020204" pitchFamily="34" charset="0"/>
              </a:rPr>
              <a:t>）角色</a:t>
            </a:r>
          </a:p>
          <a:p>
            <a:pPr>
              <a:lnSpc>
                <a:spcPct val="90000"/>
              </a:lnSpc>
              <a:buFont typeface="Wingdings" panose="05000000000000000000" pitchFamily="2" charset="2"/>
              <a:buChar char="l"/>
            </a:pPr>
            <a:r>
              <a:rPr lang="zh-CN" altLang="en-US" sz="2600">
                <a:ea typeface="华文楷体" panose="02010600040101010101" pitchFamily="2" charset="-122"/>
                <a:cs typeface="Arial" panose="020B0604020202020204" pitchFamily="34" charset="0"/>
              </a:rPr>
              <a:t>产品（</a:t>
            </a:r>
            <a:r>
              <a:rPr lang="en-US" altLang="zh-CN" sz="2600">
                <a:ea typeface="华文楷体" panose="02010600040101010101" pitchFamily="2" charset="-122"/>
                <a:cs typeface="Arial" panose="020B0604020202020204" pitchFamily="34" charset="0"/>
              </a:rPr>
              <a:t>Product</a:t>
            </a:r>
            <a:r>
              <a:rPr lang="zh-CN" altLang="en-US" sz="2600">
                <a:ea typeface="华文楷体" panose="02010600040101010101" pitchFamily="2" charset="-122"/>
                <a:cs typeface="Arial" panose="020B0604020202020204" pitchFamily="34" charset="0"/>
              </a:rPr>
              <a:t>）角色</a:t>
            </a:r>
          </a:p>
          <a:p>
            <a:pPr>
              <a:lnSpc>
                <a:spcPct val="90000"/>
              </a:lnSpc>
              <a:buFont typeface="Wingdings" panose="05000000000000000000" pitchFamily="2" charset="2"/>
              <a:buChar char="l"/>
            </a:pPr>
            <a:r>
              <a:rPr lang="zh-CN" altLang="en-US" sz="2600">
                <a:ea typeface="华文楷体" panose="02010600040101010101" pitchFamily="2" charset="-122"/>
                <a:cs typeface="Arial" panose="020B0604020202020204" pitchFamily="34" charset="0"/>
              </a:rPr>
              <a:t>指导者（</a:t>
            </a:r>
            <a:r>
              <a:rPr lang="en-US" altLang="zh-CN" sz="2600">
                <a:ea typeface="华文楷体" panose="02010600040101010101" pitchFamily="2" charset="-122"/>
                <a:cs typeface="Arial" panose="020B0604020202020204" pitchFamily="34" charset="0"/>
              </a:rPr>
              <a:t>Director</a:t>
            </a:r>
            <a:r>
              <a:rPr lang="zh-CN" altLang="en-US" sz="2600">
                <a:ea typeface="华文楷体" panose="02010600040101010101" pitchFamily="2" charset="-122"/>
                <a:cs typeface="Arial" panose="020B0604020202020204" pitchFamily="34" charset="0"/>
              </a:rPr>
              <a:t>）角色</a:t>
            </a:r>
          </a:p>
          <a:p>
            <a:pPr>
              <a:lnSpc>
                <a:spcPct val="90000"/>
              </a:lnSpc>
              <a:buFont typeface="Wingdings" panose="05000000000000000000" pitchFamily="2" charset="2"/>
              <a:buChar char="l"/>
            </a:pPr>
            <a:endParaRPr lang="en-US" altLang="zh-CN" sz="2600" b="1">
              <a:ea typeface="华文楷体" panose="02010600040101010101" pitchFamily="2" charset="-122"/>
              <a:cs typeface="Arial" panose="020B0604020202020204" pitchFamily="34" charset="0"/>
            </a:endParaRPr>
          </a:p>
        </p:txBody>
      </p:sp>
      <p:pic>
        <p:nvPicPr>
          <p:cNvPr id="13316" name="Picture 1" descr="C:\Documents and Settings\Administrator.MICROSOF-17D775\Application Data\Tencent\Users\68832176\QQ\WinTemp\RichOle\JIVCVQ9GXL}78%ZW@`VZYR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500189"/>
            <a:ext cx="88677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733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anim calcmode="lin" valueType="num">
                                      <p:cBhvr additive="base">
                                        <p:cTn id="1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7" end="7"/>
                                            </p:txEl>
                                          </p:spTgt>
                                        </p:tgtEl>
                                        <p:attrNameLst>
                                          <p:attrName>style.visibility</p:attrName>
                                        </p:attrNameLst>
                                      </p:cBhvr>
                                      <p:to>
                                        <p:strVal val="visible"/>
                                      </p:to>
                                    </p:set>
                                    <p:anim calcmode="lin" valueType="num">
                                      <p:cBhvr additive="base">
                                        <p:cTn id="19"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pRg st="8" end="8"/>
                                            </p:txEl>
                                          </p:spTgt>
                                        </p:tgtEl>
                                        <p:attrNameLst>
                                          <p:attrName>style.visibility</p:attrName>
                                        </p:attrNameLst>
                                      </p:cBhvr>
                                      <p:to>
                                        <p:strVal val="visible"/>
                                      </p:to>
                                    </p:set>
                                    <p:anim calcmode="lin" valueType="num">
                                      <p:cBhvr additive="base">
                                        <p:cTn id="25"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15">
                                            <p:txEl>
                                              <p:pRg st="9" end="9"/>
                                            </p:txEl>
                                          </p:spTgt>
                                        </p:tgtEl>
                                        <p:attrNameLst>
                                          <p:attrName>style.visibility</p:attrName>
                                        </p:attrNameLst>
                                      </p:cBhvr>
                                      <p:to>
                                        <p:strVal val="visible"/>
                                      </p:to>
                                    </p:set>
                                    <p:anim calcmode="lin" valueType="num">
                                      <p:cBhvr additive="base">
                                        <p:cTn id="31"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t>Builder</a:t>
            </a:r>
            <a:r>
              <a:rPr lang="zh-CN" altLang="en-US"/>
              <a:t>模式示例</a:t>
            </a:r>
          </a:p>
        </p:txBody>
      </p:sp>
      <p:sp>
        <p:nvSpPr>
          <p:cNvPr id="18435" name="Rectangle 3"/>
          <p:cNvSpPr>
            <a:spLocks noGrp="1" noChangeArrowheads="1"/>
          </p:cNvSpPr>
          <p:nvPr>
            <p:ph type="body" idx="1"/>
          </p:nvPr>
        </p:nvSpPr>
        <p:spPr/>
        <p:txBody>
          <a:bodyPr/>
          <a:lstStyle/>
          <a:p>
            <a:pPr>
              <a:buFont typeface="Wingdings" panose="05000000000000000000" pitchFamily="2" charset="2"/>
              <a:buNone/>
            </a:pPr>
            <a:r>
              <a:rPr kumimoji="1" lang="en-US" altLang="zh-CN" sz="2800" b="1"/>
              <a:t>1</a:t>
            </a:r>
            <a:r>
              <a:rPr kumimoji="1" lang="zh-CN" altLang="en-US" sz="2800" b="1"/>
              <a:t>．产品（</a:t>
            </a:r>
            <a:r>
              <a:rPr kumimoji="1" lang="en-US" altLang="zh-CN" sz="2800" b="1"/>
              <a:t>Product</a:t>
            </a:r>
            <a:r>
              <a:rPr kumimoji="1" lang="zh-CN" altLang="en-US" sz="2800" b="1"/>
              <a:t>）</a:t>
            </a:r>
            <a:r>
              <a:rPr kumimoji="1" lang="en-US" altLang="zh-CN" sz="2800" b="1"/>
              <a:t>: </a:t>
            </a:r>
            <a:r>
              <a:rPr kumimoji="1" lang="en-US" altLang="zh-CN" sz="2800" b="1">
                <a:solidFill>
                  <a:srgbClr val="FF0000"/>
                </a:solidFill>
              </a:rPr>
              <a:t>PanelProduct.java </a:t>
            </a:r>
          </a:p>
          <a:p>
            <a:pPr>
              <a:buFont typeface="Wingdings" panose="05000000000000000000" pitchFamily="2" charset="2"/>
              <a:buNone/>
            </a:pPr>
            <a:r>
              <a:rPr kumimoji="1" lang="en-US" altLang="zh-CN" sz="2800" b="1"/>
              <a:t>import javax.swing.*;</a:t>
            </a:r>
          </a:p>
          <a:p>
            <a:pPr>
              <a:buFont typeface="Wingdings" panose="05000000000000000000" pitchFamily="2" charset="2"/>
              <a:buNone/>
            </a:pPr>
            <a:r>
              <a:rPr kumimoji="1" lang="en-US" altLang="zh-CN" sz="2800" b="1"/>
              <a:t>public class PanelProduct extends JPanel{</a:t>
            </a:r>
          </a:p>
          <a:p>
            <a:pPr>
              <a:buFont typeface="Wingdings" panose="05000000000000000000" pitchFamily="2" charset="2"/>
              <a:buNone/>
            </a:pPr>
            <a:r>
              <a:rPr kumimoji="1" lang="en-US" altLang="zh-CN" sz="2800" b="1"/>
              <a:t>   JButton button; </a:t>
            </a:r>
          </a:p>
          <a:p>
            <a:pPr>
              <a:buFont typeface="Wingdings" panose="05000000000000000000" pitchFamily="2" charset="2"/>
              <a:buNone/>
            </a:pPr>
            <a:r>
              <a:rPr kumimoji="1" lang="en-US" altLang="zh-CN" sz="2800" b="1"/>
              <a:t>   JLabel label;                </a:t>
            </a:r>
          </a:p>
          <a:p>
            <a:pPr>
              <a:buFont typeface="Wingdings" panose="05000000000000000000" pitchFamily="2" charset="2"/>
              <a:buNone/>
            </a:pPr>
            <a:r>
              <a:rPr kumimoji="1" lang="en-US" altLang="zh-CN" sz="2800" b="1"/>
              <a:t>   JTextField textField;</a:t>
            </a:r>
          </a:p>
          <a:p>
            <a:pPr>
              <a:buFont typeface="Wingdings" panose="05000000000000000000" pitchFamily="2" charset="2"/>
              <a:buNone/>
            </a:pPr>
            <a:r>
              <a:rPr kumimoji="1" lang="en-US" altLang="zh-CN" sz="2800" b="1"/>
              <a:t>}</a:t>
            </a:r>
            <a:endParaRPr lang="en-US" altLang="zh-CN" sz="2800"/>
          </a:p>
        </p:txBody>
      </p:sp>
    </p:spTree>
    <p:extLst>
      <p:ext uri="{BB962C8B-B14F-4D97-AF65-F5344CB8AC3E}">
        <p14:creationId xmlns:p14="http://schemas.microsoft.com/office/powerpoint/2010/main" val="22137847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Builder</a:t>
            </a:r>
            <a:r>
              <a:rPr lang="zh-CN" altLang="en-US"/>
              <a:t>模式示例</a:t>
            </a:r>
          </a:p>
        </p:txBody>
      </p:sp>
      <p:sp>
        <p:nvSpPr>
          <p:cNvPr id="19459"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kumimoji="1" lang="en-US" altLang="zh-CN" sz="2800" b="1"/>
              <a:t>2</a:t>
            </a:r>
            <a:r>
              <a:rPr kumimoji="1" lang="zh-CN" altLang="en-US" sz="2800" b="1"/>
              <a:t>．抽象生成器（</a:t>
            </a:r>
            <a:r>
              <a:rPr kumimoji="1" lang="en-US" altLang="zh-CN" sz="2800" b="1"/>
              <a:t>Builder</a:t>
            </a:r>
            <a:r>
              <a:rPr kumimoji="1" lang="zh-CN" altLang="en-US" sz="2800" b="1"/>
              <a:t>）</a:t>
            </a:r>
            <a:r>
              <a:rPr kumimoji="1" lang="en-US" altLang="zh-CN" sz="2800" b="1"/>
              <a:t>: </a:t>
            </a:r>
            <a:r>
              <a:rPr kumimoji="1" lang="en-US" altLang="zh-CN" sz="2800" b="1">
                <a:solidFill>
                  <a:srgbClr val="FF0000"/>
                </a:solidFill>
              </a:rPr>
              <a:t>Builer.java </a:t>
            </a:r>
          </a:p>
          <a:p>
            <a:pPr>
              <a:buFont typeface="Wingdings" panose="05000000000000000000" pitchFamily="2" charset="2"/>
              <a:buNone/>
            </a:pPr>
            <a:r>
              <a:rPr kumimoji="1" lang="en-US" altLang="zh-CN" sz="2800" b="1">
                <a:solidFill>
                  <a:srgbClr val="000000"/>
                </a:solidFill>
              </a:rPr>
              <a:t>import.javax.swing.*;</a:t>
            </a:r>
          </a:p>
          <a:p>
            <a:pPr>
              <a:buFont typeface="Wingdings" panose="05000000000000000000" pitchFamily="2" charset="2"/>
              <a:buNone/>
            </a:pPr>
            <a:r>
              <a:rPr kumimoji="1" lang="en-US" altLang="zh-CN" sz="2800" b="1">
                <a:solidFill>
                  <a:srgbClr val="000000"/>
                </a:solidFill>
              </a:rPr>
              <a:t>public interface Builder{</a:t>
            </a:r>
          </a:p>
          <a:p>
            <a:pPr>
              <a:buFont typeface="Wingdings" panose="05000000000000000000" pitchFamily="2" charset="2"/>
              <a:buNone/>
            </a:pPr>
            <a:r>
              <a:rPr kumimoji="1" lang="en-US" altLang="zh-CN" sz="2800" b="1">
                <a:solidFill>
                  <a:srgbClr val="000000"/>
                </a:solidFill>
              </a:rPr>
              <a:t>    public abstract void buildButton();</a:t>
            </a:r>
          </a:p>
          <a:p>
            <a:pPr>
              <a:buFont typeface="Wingdings" panose="05000000000000000000" pitchFamily="2" charset="2"/>
              <a:buNone/>
            </a:pPr>
            <a:r>
              <a:rPr kumimoji="1" lang="en-US" altLang="zh-CN" sz="2800" b="1">
                <a:solidFill>
                  <a:srgbClr val="000000"/>
                </a:solidFill>
              </a:rPr>
              <a:t>    public abstract void buildLabel();</a:t>
            </a:r>
          </a:p>
          <a:p>
            <a:pPr>
              <a:buFont typeface="Wingdings" panose="05000000000000000000" pitchFamily="2" charset="2"/>
              <a:buNone/>
            </a:pPr>
            <a:r>
              <a:rPr kumimoji="1" lang="en-US" altLang="zh-CN" sz="2800" b="1">
                <a:solidFill>
                  <a:srgbClr val="000000"/>
                </a:solidFill>
              </a:rPr>
              <a:t>    public abstract void buildTextField();</a:t>
            </a:r>
          </a:p>
          <a:p>
            <a:pPr>
              <a:buFont typeface="Wingdings" panose="05000000000000000000" pitchFamily="2" charset="2"/>
              <a:buNone/>
            </a:pPr>
            <a:r>
              <a:rPr kumimoji="1" lang="en-US" altLang="zh-CN" sz="2800" b="1">
                <a:solidFill>
                  <a:srgbClr val="000000"/>
                </a:solidFill>
              </a:rPr>
              <a:t>    public abstract JPanel getPanel();</a:t>
            </a:r>
          </a:p>
          <a:p>
            <a:pPr>
              <a:buFont typeface="Wingdings" panose="05000000000000000000" pitchFamily="2" charset="2"/>
              <a:buNone/>
            </a:pPr>
            <a:r>
              <a:rPr kumimoji="1" lang="en-US" altLang="zh-CN" sz="2800" b="1">
                <a:solidFill>
                  <a:srgbClr val="000000"/>
                </a:solidFill>
              </a:rPr>
              <a:t>}</a:t>
            </a:r>
            <a:endParaRPr lang="en-US" altLang="zh-CN" sz="2800"/>
          </a:p>
        </p:txBody>
      </p:sp>
    </p:spTree>
    <p:extLst>
      <p:ext uri="{BB962C8B-B14F-4D97-AF65-F5344CB8AC3E}">
        <p14:creationId xmlns:p14="http://schemas.microsoft.com/office/powerpoint/2010/main" val="15490004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t>Builder</a:t>
            </a:r>
            <a:r>
              <a:rPr lang="zh-CN" altLang="en-US"/>
              <a:t>模式示例</a:t>
            </a:r>
          </a:p>
        </p:txBody>
      </p:sp>
      <p:sp>
        <p:nvSpPr>
          <p:cNvPr id="20483"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kumimoji="1" lang="en-US" altLang="zh-CN" sz="1200" b="1" dirty="0"/>
              <a:t>3</a:t>
            </a:r>
            <a:r>
              <a:rPr kumimoji="1" lang="zh-CN" altLang="en-US" sz="1200" b="1" dirty="0"/>
              <a:t>．具体生成器（</a:t>
            </a:r>
            <a:r>
              <a:rPr kumimoji="1" lang="en-US" altLang="zh-CN" sz="1200" b="1" dirty="0" err="1"/>
              <a:t>ConcreteBuilder</a:t>
            </a:r>
            <a:r>
              <a:rPr kumimoji="1" lang="zh-CN" altLang="en-US" sz="1200" b="1" dirty="0"/>
              <a:t>）</a:t>
            </a:r>
            <a:r>
              <a:rPr kumimoji="1" lang="en-US" altLang="zh-CN" sz="1200" b="1" dirty="0"/>
              <a:t>_1:</a:t>
            </a:r>
            <a:r>
              <a:rPr kumimoji="1" lang="en-US" altLang="zh-CN" sz="1200" b="1" dirty="0">
                <a:solidFill>
                  <a:srgbClr val="FF0000"/>
                </a:solidFill>
              </a:rPr>
              <a:t>ConcreteBuilderOne.java </a:t>
            </a:r>
          </a:p>
          <a:p>
            <a:pPr>
              <a:lnSpc>
                <a:spcPct val="80000"/>
              </a:lnSpc>
              <a:buFont typeface="Wingdings" panose="05000000000000000000" pitchFamily="2" charset="2"/>
              <a:buNone/>
            </a:pPr>
            <a:r>
              <a:rPr kumimoji="1" lang="en-US" altLang="zh-CN" sz="1200" b="1" dirty="0"/>
              <a:t>import </a:t>
            </a:r>
            <a:r>
              <a:rPr kumimoji="1" lang="en-US" altLang="zh-CN" sz="1200" b="1" dirty="0" err="1"/>
              <a:t>javax.swing</a:t>
            </a:r>
            <a:r>
              <a:rPr kumimoji="1" lang="en-US" altLang="zh-CN" sz="1200" b="1" dirty="0"/>
              <a:t>.*;</a:t>
            </a:r>
          </a:p>
          <a:p>
            <a:pPr>
              <a:lnSpc>
                <a:spcPct val="80000"/>
              </a:lnSpc>
              <a:buFont typeface="Wingdings" panose="05000000000000000000" pitchFamily="2" charset="2"/>
              <a:buNone/>
            </a:pPr>
            <a:r>
              <a:rPr kumimoji="1" lang="en-US" altLang="zh-CN" sz="1200" b="1" dirty="0"/>
              <a:t>public class </a:t>
            </a:r>
            <a:r>
              <a:rPr kumimoji="1" lang="en-US" altLang="zh-CN" sz="1200" b="1" dirty="0" err="1"/>
              <a:t>ConcreteBuilderOne</a:t>
            </a:r>
            <a:r>
              <a:rPr kumimoji="1" lang="en-US" altLang="zh-CN" sz="1200" b="1" dirty="0"/>
              <a:t> implements Builder{</a:t>
            </a:r>
          </a:p>
          <a:p>
            <a:pPr>
              <a:lnSpc>
                <a:spcPct val="80000"/>
              </a:lnSpc>
              <a:buFont typeface="Wingdings" panose="05000000000000000000" pitchFamily="2" charset="2"/>
              <a:buNone/>
            </a:pPr>
            <a:r>
              <a:rPr kumimoji="1" lang="en-US" altLang="zh-CN" sz="1200" b="1" dirty="0"/>
              <a:t>      private </a:t>
            </a:r>
            <a:r>
              <a:rPr kumimoji="1" lang="en-US" altLang="zh-CN" sz="1200" b="1" dirty="0" err="1"/>
              <a:t>PanelProduct</a:t>
            </a:r>
            <a:r>
              <a:rPr kumimoji="1" lang="en-US" altLang="zh-CN" sz="1200" b="1" dirty="0"/>
              <a:t> panel;      </a:t>
            </a:r>
          </a:p>
          <a:p>
            <a:pPr>
              <a:lnSpc>
                <a:spcPct val="80000"/>
              </a:lnSpc>
              <a:buFont typeface="Wingdings" panose="05000000000000000000" pitchFamily="2" charset="2"/>
              <a:buNone/>
            </a:pPr>
            <a:r>
              <a:rPr kumimoji="1" lang="en-US" altLang="zh-CN" sz="1200" b="1" dirty="0"/>
              <a:t>      </a:t>
            </a:r>
            <a:r>
              <a:rPr kumimoji="1" lang="en-US" altLang="zh-CN" sz="1200" b="1" dirty="0" err="1"/>
              <a:t>ConcreteBuilderOne</a:t>
            </a:r>
            <a:r>
              <a:rPr kumimoji="1" lang="en-US" altLang="zh-CN" sz="1200" b="1" dirty="0"/>
              <a:t>(){</a:t>
            </a:r>
          </a:p>
          <a:p>
            <a:pPr>
              <a:lnSpc>
                <a:spcPct val="80000"/>
              </a:lnSpc>
              <a:buFont typeface="Wingdings" panose="05000000000000000000" pitchFamily="2" charset="2"/>
              <a:buNone/>
            </a:pPr>
            <a:r>
              <a:rPr kumimoji="1" lang="en-US" altLang="zh-CN" sz="1200" b="1" dirty="0"/>
              <a:t>            panel=new </a:t>
            </a:r>
            <a:r>
              <a:rPr kumimoji="1" lang="en-US" altLang="zh-CN" sz="1200" b="1" dirty="0" err="1"/>
              <a:t>PanelProduct</a:t>
            </a:r>
            <a:r>
              <a:rPr kumimoji="1" lang="en-US" altLang="zh-CN" sz="1200" b="1" dirty="0"/>
              <a:t>();</a:t>
            </a:r>
          </a:p>
          <a:p>
            <a:pPr>
              <a:lnSpc>
                <a:spcPct val="80000"/>
              </a:lnSpc>
              <a:buFont typeface="Wingdings" panose="05000000000000000000" pitchFamily="2" charset="2"/>
              <a:buNone/>
            </a:pPr>
            <a:r>
              <a:rPr kumimoji="1" lang="en-US" altLang="zh-CN" sz="1200" b="1" dirty="0"/>
              <a:t>      } </a:t>
            </a:r>
          </a:p>
          <a:p>
            <a:pPr>
              <a:lnSpc>
                <a:spcPct val="80000"/>
              </a:lnSpc>
              <a:buFont typeface="Wingdings" panose="05000000000000000000" pitchFamily="2" charset="2"/>
              <a:buNone/>
            </a:pPr>
            <a:r>
              <a:rPr kumimoji="1" lang="en-US" altLang="zh-CN" sz="1200" b="1" dirty="0"/>
              <a:t>      public void </a:t>
            </a:r>
            <a:r>
              <a:rPr kumimoji="1" lang="en-US" altLang="zh-CN" sz="1200" b="1" dirty="0" err="1"/>
              <a:t>buildButton</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panel.button</a:t>
            </a:r>
            <a:r>
              <a:rPr kumimoji="1" lang="en-US" altLang="zh-CN" sz="1200" b="1" dirty="0"/>
              <a:t>=new </a:t>
            </a:r>
            <a:r>
              <a:rPr kumimoji="1" lang="en-US" altLang="zh-CN" sz="1200" b="1" dirty="0" err="1"/>
              <a:t>JButton</a:t>
            </a:r>
            <a:r>
              <a:rPr kumimoji="1" lang="en-US" altLang="zh-CN" sz="1200" b="1" dirty="0"/>
              <a:t>("</a:t>
            </a:r>
            <a:r>
              <a:rPr kumimoji="1" lang="zh-CN" altLang="en-US" sz="1200" b="1" dirty="0"/>
              <a:t>按钮</a:t>
            </a:r>
            <a:r>
              <a:rPr kumimoji="1" lang="en-US" altLang="zh-CN" sz="1200" b="1" dirty="0"/>
              <a:t>");</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void </a:t>
            </a:r>
            <a:r>
              <a:rPr kumimoji="1" lang="en-US" altLang="zh-CN" sz="1200" b="1" dirty="0" err="1"/>
              <a:t>buildLabel</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panel.label</a:t>
            </a:r>
            <a:r>
              <a:rPr kumimoji="1" lang="en-US" altLang="zh-CN" sz="1200" b="1" dirty="0"/>
              <a:t>=new </a:t>
            </a:r>
            <a:r>
              <a:rPr kumimoji="1" lang="en-US" altLang="zh-CN" sz="1200" b="1" dirty="0" err="1"/>
              <a:t>JLabel</a:t>
            </a:r>
            <a:r>
              <a:rPr kumimoji="1" lang="en-US" altLang="zh-CN" sz="1200" b="1" dirty="0"/>
              <a:t>("</a:t>
            </a:r>
            <a:r>
              <a:rPr kumimoji="1" lang="zh-CN" altLang="en-US" sz="1200" b="1" dirty="0"/>
              <a:t>标签</a:t>
            </a:r>
            <a:r>
              <a:rPr kumimoji="1" lang="en-US" altLang="zh-CN" sz="1200" b="1" dirty="0"/>
              <a:t>");</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void </a:t>
            </a:r>
            <a:r>
              <a:rPr kumimoji="1" lang="en-US" altLang="zh-CN" sz="1200" b="1" dirty="0" err="1"/>
              <a:t>buildTextField</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panel.textField</a:t>
            </a:r>
            <a:r>
              <a:rPr kumimoji="1" lang="en-US" altLang="zh-CN" sz="1200" b="1" dirty="0"/>
              <a:t>=new </a:t>
            </a:r>
            <a:r>
              <a:rPr kumimoji="1" lang="en-US" altLang="zh-CN" sz="1200" b="1" dirty="0" err="1"/>
              <a:t>JTextField</a:t>
            </a:r>
            <a:r>
              <a:rPr kumimoji="1" lang="en-US" altLang="zh-CN" sz="1200" b="1" dirty="0"/>
              <a:t>("</a:t>
            </a:r>
            <a:r>
              <a:rPr kumimoji="1" lang="zh-CN" altLang="en-US" sz="1200" b="1" dirty="0"/>
              <a:t>文本框</a:t>
            </a:r>
            <a:r>
              <a:rPr kumimoji="1" lang="en-US" altLang="zh-CN" sz="1200" b="1" dirty="0"/>
              <a:t>");</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a:t>
            </a:r>
            <a:r>
              <a:rPr kumimoji="1" lang="en-US" altLang="zh-CN" sz="1200" b="1" dirty="0" err="1"/>
              <a:t>JPanel</a:t>
            </a:r>
            <a:r>
              <a:rPr kumimoji="1" lang="en-US" altLang="zh-CN" sz="1200" b="1" dirty="0"/>
              <a:t>  </a:t>
            </a:r>
            <a:r>
              <a:rPr kumimoji="1" lang="en-US" altLang="zh-CN" sz="1200" b="1" dirty="0" err="1"/>
              <a:t>getPanel</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panel.add</a:t>
            </a:r>
            <a:r>
              <a:rPr kumimoji="1" lang="en-US" altLang="zh-CN" sz="1200" b="1" dirty="0"/>
              <a:t>(</a:t>
            </a:r>
            <a:r>
              <a:rPr kumimoji="1" lang="en-US" altLang="zh-CN" sz="1200" b="1" dirty="0" err="1"/>
              <a:t>panel.button</a:t>
            </a:r>
            <a:r>
              <a:rPr kumimoji="1" lang="en-US" altLang="zh-CN" sz="1200" b="1" dirty="0"/>
              <a:t>); </a:t>
            </a:r>
          </a:p>
          <a:p>
            <a:pPr>
              <a:lnSpc>
                <a:spcPct val="80000"/>
              </a:lnSpc>
              <a:buFont typeface="Wingdings" panose="05000000000000000000" pitchFamily="2" charset="2"/>
              <a:buNone/>
            </a:pPr>
            <a:r>
              <a:rPr kumimoji="1" lang="en-US" altLang="zh-CN" sz="1200" b="1" dirty="0"/>
              <a:t>           </a:t>
            </a:r>
            <a:r>
              <a:rPr kumimoji="1" lang="en-US" altLang="zh-CN" sz="1200" b="1" dirty="0" err="1"/>
              <a:t>panel.add</a:t>
            </a:r>
            <a:r>
              <a:rPr kumimoji="1" lang="en-US" altLang="zh-CN" sz="1200" b="1" dirty="0"/>
              <a:t>(</a:t>
            </a:r>
            <a:r>
              <a:rPr kumimoji="1" lang="en-US" altLang="zh-CN" sz="1200" b="1" dirty="0" err="1"/>
              <a:t>panel.label</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panel.add</a:t>
            </a:r>
            <a:r>
              <a:rPr kumimoji="1" lang="en-US" altLang="zh-CN" sz="1200" b="1" dirty="0"/>
              <a:t>(</a:t>
            </a:r>
            <a:r>
              <a:rPr kumimoji="1" lang="en-US" altLang="zh-CN" sz="1200" b="1" dirty="0" err="1"/>
              <a:t>panel.textField</a:t>
            </a:r>
            <a:r>
              <a:rPr kumimoji="1" lang="en-US" altLang="zh-CN" sz="1200" b="1" dirty="0"/>
              <a:t>);</a:t>
            </a:r>
          </a:p>
          <a:p>
            <a:pPr>
              <a:lnSpc>
                <a:spcPct val="80000"/>
              </a:lnSpc>
              <a:buFont typeface="Wingdings" panose="05000000000000000000" pitchFamily="2" charset="2"/>
              <a:buNone/>
            </a:pPr>
            <a:r>
              <a:rPr kumimoji="1" lang="en-US" altLang="zh-CN" sz="1200" b="1" dirty="0"/>
              <a:t>           return panel;</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a:t>
            </a:r>
          </a:p>
          <a:p>
            <a:pPr>
              <a:lnSpc>
                <a:spcPct val="80000"/>
              </a:lnSpc>
            </a:pPr>
            <a:endParaRPr lang="en-US" altLang="zh-CN" sz="1200" dirty="0"/>
          </a:p>
        </p:txBody>
      </p:sp>
    </p:spTree>
    <p:extLst>
      <p:ext uri="{BB962C8B-B14F-4D97-AF65-F5344CB8AC3E}">
        <p14:creationId xmlns:p14="http://schemas.microsoft.com/office/powerpoint/2010/main" val="7529404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Builder</a:t>
            </a:r>
            <a:r>
              <a:rPr lang="zh-CN" altLang="en-US"/>
              <a:t>模式示例</a:t>
            </a:r>
          </a:p>
        </p:txBody>
      </p:sp>
      <p:sp>
        <p:nvSpPr>
          <p:cNvPr id="21507"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kumimoji="1" lang="en-US" altLang="zh-CN" sz="1200" b="1" dirty="0"/>
              <a:t>3</a:t>
            </a:r>
            <a:r>
              <a:rPr kumimoji="1" lang="zh-CN" altLang="en-US" sz="1200" b="1" dirty="0"/>
              <a:t>．具体生成器（</a:t>
            </a:r>
            <a:r>
              <a:rPr kumimoji="1" lang="en-US" altLang="zh-CN" sz="1200" b="1" dirty="0" err="1"/>
              <a:t>ConcreteBuilder</a:t>
            </a:r>
            <a:r>
              <a:rPr kumimoji="1" lang="zh-CN" altLang="en-US" sz="1200" b="1" dirty="0"/>
              <a:t>）</a:t>
            </a:r>
            <a:r>
              <a:rPr kumimoji="1" lang="en-US" altLang="zh-CN" sz="1200" b="1" dirty="0"/>
              <a:t>_2:</a:t>
            </a:r>
            <a:r>
              <a:rPr kumimoji="1" lang="en-US" altLang="zh-CN" sz="1200" b="1" dirty="0">
                <a:solidFill>
                  <a:srgbClr val="FF0000"/>
                </a:solidFill>
              </a:rPr>
              <a:t>ConcreteBuilderTwo.java </a:t>
            </a:r>
          </a:p>
          <a:p>
            <a:pPr>
              <a:lnSpc>
                <a:spcPct val="80000"/>
              </a:lnSpc>
              <a:buFont typeface="Wingdings" panose="05000000000000000000" pitchFamily="2" charset="2"/>
              <a:buNone/>
            </a:pPr>
            <a:r>
              <a:rPr kumimoji="1" lang="en-US" altLang="zh-CN" sz="1200" b="1" dirty="0"/>
              <a:t>import </a:t>
            </a:r>
            <a:r>
              <a:rPr kumimoji="1" lang="en-US" altLang="zh-CN" sz="1200" b="1" dirty="0" err="1"/>
              <a:t>javax.swing</a:t>
            </a:r>
            <a:r>
              <a:rPr kumimoji="1" lang="en-US" altLang="zh-CN" sz="1200" b="1" dirty="0"/>
              <a:t>.*;</a:t>
            </a:r>
          </a:p>
          <a:p>
            <a:pPr>
              <a:lnSpc>
                <a:spcPct val="80000"/>
              </a:lnSpc>
              <a:buFont typeface="Wingdings" panose="05000000000000000000" pitchFamily="2" charset="2"/>
              <a:buNone/>
            </a:pPr>
            <a:r>
              <a:rPr kumimoji="1" lang="en-US" altLang="zh-CN" sz="1200" b="1" dirty="0"/>
              <a:t>public class </a:t>
            </a:r>
            <a:r>
              <a:rPr kumimoji="1" lang="en-US" altLang="zh-CN" sz="1200" b="1" dirty="0" err="1"/>
              <a:t>ConcreteBuilderTwo</a:t>
            </a:r>
            <a:r>
              <a:rPr kumimoji="1" lang="en-US" altLang="zh-CN" sz="1200" b="1" dirty="0"/>
              <a:t> implements Builder{</a:t>
            </a:r>
          </a:p>
          <a:p>
            <a:pPr>
              <a:lnSpc>
                <a:spcPct val="80000"/>
              </a:lnSpc>
              <a:buFont typeface="Wingdings" panose="05000000000000000000" pitchFamily="2" charset="2"/>
              <a:buNone/>
            </a:pPr>
            <a:r>
              <a:rPr kumimoji="1" lang="en-US" altLang="zh-CN" sz="1200" b="1" dirty="0"/>
              <a:t>      private </a:t>
            </a:r>
            <a:r>
              <a:rPr kumimoji="1" lang="en-US" altLang="zh-CN" sz="1200" b="1" dirty="0" err="1"/>
              <a:t>PanelProduct</a:t>
            </a:r>
            <a:r>
              <a:rPr kumimoji="1" lang="en-US" altLang="zh-CN" sz="1200" b="1" dirty="0"/>
              <a:t> panel;       </a:t>
            </a:r>
          </a:p>
          <a:p>
            <a:pPr>
              <a:lnSpc>
                <a:spcPct val="80000"/>
              </a:lnSpc>
              <a:buFont typeface="Wingdings" panose="05000000000000000000" pitchFamily="2" charset="2"/>
              <a:buNone/>
            </a:pPr>
            <a:r>
              <a:rPr kumimoji="1" lang="en-US" altLang="zh-CN" sz="1200" b="1" dirty="0"/>
              <a:t>      </a:t>
            </a:r>
            <a:r>
              <a:rPr kumimoji="1" lang="en-US" altLang="zh-CN" sz="1200" b="1" dirty="0" err="1"/>
              <a:t>ConcreteBuilderTwo</a:t>
            </a:r>
            <a:r>
              <a:rPr kumimoji="1" lang="en-US" altLang="zh-CN" sz="1200" b="1" dirty="0"/>
              <a:t>(){</a:t>
            </a:r>
          </a:p>
          <a:p>
            <a:pPr>
              <a:lnSpc>
                <a:spcPct val="80000"/>
              </a:lnSpc>
              <a:buFont typeface="Wingdings" panose="05000000000000000000" pitchFamily="2" charset="2"/>
              <a:buNone/>
            </a:pPr>
            <a:r>
              <a:rPr kumimoji="1" lang="en-US" altLang="zh-CN" sz="1200" b="1" dirty="0"/>
              <a:t>            panel=new </a:t>
            </a:r>
            <a:r>
              <a:rPr kumimoji="1" lang="en-US" altLang="zh-CN" sz="1200" b="1" dirty="0" err="1"/>
              <a:t>PanelProduct</a:t>
            </a:r>
            <a:r>
              <a:rPr kumimoji="1" lang="en-US" altLang="zh-CN" sz="1200" b="1" dirty="0"/>
              <a:t>();</a:t>
            </a:r>
          </a:p>
          <a:p>
            <a:pPr>
              <a:lnSpc>
                <a:spcPct val="80000"/>
              </a:lnSpc>
              <a:buFont typeface="Wingdings" panose="05000000000000000000" pitchFamily="2" charset="2"/>
              <a:buNone/>
            </a:pPr>
            <a:r>
              <a:rPr kumimoji="1" lang="en-US" altLang="zh-CN" sz="1200" b="1" dirty="0"/>
              <a:t>      } </a:t>
            </a:r>
          </a:p>
          <a:p>
            <a:pPr>
              <a:lnSpc>
                <a:spcPct val="80000"/>
              </a:lnSpc>
              <a:buFont typeface="Wingdings" panose="05000000000000000000" pitchFamily="2" charset="2"/>
              <a:buNone/>
            </a:pPr>
            <a:r>
              <a:rPr kumimoji="1" lang="en-US" altLang="zh-CN" sz="1200" b="1" dirty="0"/>
              <a:t>      public void </a:t>
            </a:r>
            <a:r>
              <a:rPr kumimoji="1" lang="en-US" altLang="zh-CN" sz="1200" b="1" dirty="0" err="1"/>
              <a:t>buildButton</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panel.button</a:t>
            </a:r>
            <a:r>
              <a:rPr kumimoji="1" lang="en-US" altLang="zh-CN" sz="1200" b="1" dirty="0"/>
              <a:t>=new </a:t>
            </a:r>
            <a:r>
              <a:rPr kumimoji="1" lang="en-US" altLang="zh-CN" sz="1200" b="1" dirty="0" err="1"/>
              <a:t>JButton</a:t>
            </a:r>
            <a:r>
              <a:rPr kumimoji="1" lang="en-US" altLang="zh-CN" sz="1200" b="1" dirty="0"/>
              <a:t>("button");</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void </a:t>
            </a:r>
            <a:r>
              <a:rPr kumimoji="1" lang="en-US" altLang="zh-CN" sz="1200" b="1" dirty="0" err="1"/>
              <a:t>buildLabel</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panel.label</a:t>
            </a:r>
            <a:r>
              <a:rPr kumimoji="1" lang="en-US" altLang="zh-CN" sz="1200" b="1" dirty="0"/>
              <a:t>=new </a:t>
            </a:r>
            <a:r>
              <a:rPr kumimoji="1" lang="en-US" altLang="zh-CN" sz="1200" b="1" dirty="0" err="1"/>
              <a:t>JLabel</a:t>
            </a:r>
            <a:r>
              <a:rPr kumimoji="1" lang="en-US" altLang="zh-CN" sz="1200" b="1" dirty="0"/>
              <a:t>("label");</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void </a:t>
            </a:r>
            <a:r>
              <a:rPr kumimoji="1" lang="en-US" altLang="zh-CN" sz="1200" b="1" dirty="0" err="1"/>
              <a:t>buildTextField</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panel.textField</a:t>
            </a:r>
            <a:r>
              <a:rPr kumimoji="1" lang="en-US" altLang="zh-CN" sz="1200" b="1" dirty="0"/>
              <a:t>=new </a:t>
            </a:r>
            <a:r>
              <a:rPr kumimoji="1" lang="en-US" altLang="zh-CN" sz="1200" b="1" dirty="0" err="1"/>
              <a:t>JTextField</a:t>
            </a:r>
            <a:r>
              <a:rPr kumimoji="1" lang="en-US" altLang="zh-CN" sz="1200" b="1" dirty="0"/>
              <a:t>("</a:t>
            </a:r>
            <a:r>
              <a:rPr kumimoji="1" lang="en-US" altLang="zh-CN" sz="1200" b="1" dirty="0" err="1"/>
              <a:t>textField</a:t>
            </a:r>
            <a:r>
              <a:rPr kumimoji="1" lang="en-US" altLang="zh-CN" sz="1200" b="1" dirty="0"/>
              <a:t>");</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public </a:t>
            </a:r>
            <a:r>
              <a:rPr kumimoji="1" lang="en-US" altLang="zh-CN" sz="1200" b="1" dirty="0" err="1"/>
              <a:t>JPanel</a:t>
            </a:r>
            <a:r>
              <a:rPr kumimoji="1" lang="en-US" altLang="zh-CN" sz="1200" b="1" dirty="0"/>
              <a:t>  </a:t>
            </a:r>
            <a:r>
              <a:rPr kumimoji="1" lang="en-US" altLang="zh-CN" sz="1200" b="1" dirty="0" err="1"/>
              <a:t>getPanel</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panel.add</a:t>
            </a:r>
            <a:r>
              <a:rPr kumimoji="1" lang="en-US" altLang="zh-CN" sz="1200" b="1" dirty="0"/>
              <a:t>(</a:t>
            </a:r>
            <a:r>
              <a:rPr kumimoji="1" lang="en-US" altLang="zh-CN" sz="1200" b="1" dirty="0" err="1"/>
              <a:t>panel.textField</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panel.add</a:t>
            </a:r>
            <a:r>
              <a:rPr kumimoji="1" lang="en-US" altLang="zh-CN" sz="1200" b="1" dirty="0"/>
              <a:t>(</a:t>
            </a:r>
            <a:r>
              <a:rPr kumimoji="1" lang="en-US" altLang="zh-CN" sz="1200" b="1" dirty="0" err="1"/>
              <a:t>panel.label</a:t>
            </a:r>
            <a:r>
              <a:rPr kumimoji="1" lang="en-US" altLang="zh-CN" sz="1200" b="1" dirty="0"/>
              <a:t>);</a:t>
            </a:r>
          </a:p>
          <a:p>
            <a:pPr>
              <a:lnSpc>
                <a:spcPct val="80000"/>
              </a:lnSpc>
              <a:buFont typeface="Wingdings" panose="05000000000000000000" pitchFamily="2" charset="2"/>
              <a:buNone/>
            </a:pPr>
            <a:r>
              <a:rPr kumimoji="1" lang="en-US" altLang="zh-CN" sz="1200" b="1" dirty="0"/>
              <a:t>            </a:t>
            </a:r>
            <a:r>
              <a:rPr kumimoji="1" lang="en-US" altLang="zh-CN" sz="1200" b="1" dirty="0" err="1"/>
              <a:t>panel.add</a:t>
            </a:r>
            <a:r>
              <a:rPr kumimoji="1" lang="en-US" altLang="zh-CN" sz="1200" b="1" dirty="0"/>
              <a:t>(</a:t>
            </a:r>
            <a:r>
              <a:rPr kumimoji="1" lang="en-US" altLang="zh-CN" sz="1200" b="1" dirty="0" err="1"/>
              <a:t>panel.button</a:t>
            </a:r>
            <a:r>
              <a:rPr kumimoji="1" lang="en-US" altLang="zh-CN" sz="1200" b="1" dirty="0"/>
              <a:t>);</a:t>
            </a:r>
          </a:p>
          <a:p>
            <a:pPr>
              <a:lnSpc>
                <a:spcPct val="80000"/>
              </a:lnSpc>
              <a:buFont typeface="Wingdings" panose="05000000000000000000" pitchFamily="2" charset="2"/>
              <a:buNone/>
            </a:pPr>
            <a:r>
              <a:rPr kumimoji="1" lang="en-US" altLang="zh-CN" sz="1200" b="1" dirty="0"/>
              <a:t>            return panel;</a:t>
            </a:r>
          </a:p>
          <a:p>
            <a:pPr>
              <a:lnSpc>
                <a:spcPct val="80000"/>
              </a:lnSpc>
              <a:buFont typeface="Wingdings" panose="05000000000000000000" pitchFamily="2" charset="2"/>
              <a:buNone/>
            </a:pPr>
            <a:r>
              <a:rPr kumimoji="1" lang="en-US" altLang="zh-CN" sz="1200" b="1" dirty="0"/>
              <a:t>      }</a:t>
            </a:r>
          </a:p>
          <a:p>
            <a:pPr>
              <a:lnSpc>
                <a:spcPct val="80000"/>
              </a:lnSpc>
              <a:buFont typeface="Wingdings" panose="05000000000000000000" pitchFamily="2" charset="2"/>
              <a:buNone/>
            </a:pPr>
            <a:r>
              <a:rPr kumimoji="1" lang="en-US" altLang="zh-CN" sz="1200" b="1" dirty="0"/>
              <a:t>} </a:t>
            </a:r>
            <a:endParaRPr lang="en-US" altLang="zh-CN" sz="1200" dirty="0"/>
          </a:p>
        </p:txBody>
      </p:sp>
    </p:spTree>
    <p:extLst>
      <p:ext uri="{BB962C8B-B14F-4D97-AF65-F5344CB8AC3E}">
        <p14:creationId xmlns:p14="http://schemas.microsoft.com/office/powerpoint/2010/main" val="2832093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Builder</a:t>
            </a:r>
            <a:r>
              <a:rPr lang="zh-CN" altLang="en-US"/>
              <a:t>模式示例</a:t>
            </a:r>
          </a:p>
        </p:txBody>
      </p:sp>
      <p:sp>
        <p:nvSpPr>
          <p:cNvPr id="22531" name="Rectangle 3"/>
          <p:cNvSpPr>
            <a:spLocks noGrp="1" noChangeArrowheads="1"/>
          </p:cNvSpPr>
          <p:nvPr>
            <p:ph type="body" idx="1"/>
          </p:nvPr>
        </p:nvSpPr>
        <p:spPr/>
        <p:txBody>
          <a:bodyPr numCol="2">
            <a:normAutofit/>
          </a:bodyPr>
          <a:lstStyle/>
          <a:p>
            <a:pPr>
              <a:lnSpc>
                <a:spcPct val="80000"/>
              </a:lnSpc>
              <a:buFont typeface="Wingdings" panose="05000000000000000000" pitchFamily="2" charset="2"/>
              <a:buNone/>
            </a:pPr>
            <a:r>
              <a:rPr kumimoji="1" lang="en-US" altLang="zh-CN" sz="1700" b="1" dirty="0"/>
              <a:t>4</a:t>
            </a:r>
            <a:r>
              <a:rPr kumimoji="1" lang="zh-CN" altLang="en-US" sz="1700" b="1" dirty="0"/>
              <a:t>．指挥者（</a:t>
            </a:r>
            <a:r>
              <a:rPr kumimoji="1" lang="en-US" altLang="zh-CN" sz="1700" b="1" dirty="0"/>
              <a:t>Director</a:t>
            </a:r>
            <a:r>
              <a:rPr kumimoji="1" lang="zh-CN" altLang="en-US" sz="1700" b="1" dirty="0"/>
              <a:t>）</a:t>
            </a:r>
            <a:r>
              <a:rPr kumimoji="1" lang="en-US" altLang="zh-CN" sz="1700" b="1" dirty="0"/>
              <a:t>:</a:t>
            </a:r>
            <a:r>
              <a:rPr kumimoji="1" lang="en-US" altLang="zh-CN" sz="1700" b="1" dirty="0">
                <a:solidFill>
                  <a:srgbClr val="FF0000"/>
                </a:solidFill>
              </a:rPr>
              <a:t>Director.java </a:t>
            </a:r>
          </a:p>
          <a:p>
            <a:pPr>
              <a:lnSpc>
                <a:spcPct val="80000"/>
              </a:lnSpc>
              <a:buFont typeface="Wingdings" panose="05000000000000000000" pitchFamily="2" charset="2"/>
              <a:buNone/>
            </a:pPr>
            <a:r>
              <a:rPr kumimoji="1" lang="en-US" altLang="zh-CN" sz="1700" b="1" dirty="0"/>
              <a:t>import </a:t>
            </a:r>
            <a:r>
              <a:rPr kumimoji="1" lang="en-US" altLang="zh-CN" sz="1700" b="1" dirty="0" err="1"/>
              <a:t>javax.swing</a:t>
            </a:r>
            <a:r>
              <a:rPr kumimoji="1" lang="en-US" altLang="zh-CN" sz="1700" b="1" dirty="0"/>
              <a:t>.*;</a:t>
            </a:r>
          </a:p>
          <a:p>
            <a:pPr>
              <a:lnSpc>
                <a:spcPct val="80000"/>
              </a:lnSpc>
              <a:buFont typeface="Wingdings" panose="05000000000000000000" pitchFamily="2" charset="2"/>
              <a:buNone/>
            </a:pPr>
            <a:r>
              <a:rPr kumimoji="1" lang="en-US" altLang="zh-CN" sz="1700" b="1" dirty="0"/>
              <a:t>public class Director{</a:t>
            </a:r>
          </a:p>
          <a:p>
            <a:pPr>
              <a:lnSpc>
                <a:spcPct val="80000"/>
              </a:lnSpc>
              <a:buFont typeface="Wingdings" panose="05000000000000000000" pitchFamily="2" charset="2"/>
              <a:buNone/>
            </a:pPr>
            <a:r>
              <a:rPr kumimoji="1" lang="en-US" altLang="zh-CN" sz="1700" b="1" dirty="0"/>
              <a:t>    private Builder </a:t>
            </a:r>
            <a:r>
              <a:rPr kumimoji="1" lang="en-US" altLang="zh-CN" sz="1700" b="1" dirty="0" err="1"/>
              <a:t>builder</a:t>
            </a:r>
            <a:r>
              <a:rPr kumimoji="1" lang="en-US" altLang="zh-CN" sz="1700" b="1" dirty="0"/>
              <a:t>;</a:t>
            </a:r>
          </a:p>
          <a:p>
            <a:pPr>
              <a:lnSpc>
                <a:spcPct val="80000"/>
              </a:lnSpc>
              <a:buFont typeface="Wingdings" panose="05000000000000000000" pitchFamily="2" charset="2"/>
              <a:buNone/>
            </a:pPr>
            <a:r>
              <a:rPr kumimoji="1" lang="en-US" altLang="zh-CN" sz="1700" b="1" dirty="0"/>
              <a:t>    Director(Builder builder){</a:t>
            </a:r>
          </a:p>
          <a:p>
            <a:pPr>
              <a:lnSpc>
                <a:spcPct val="80000"/>
              </a:lnSpc>
              <a:buFont typeface="Wingdings" panose="05000000000000000000" pitchFamily="2" charset="2"/>
              <a:buNone/>
            </a:pPr>
            <a:r>
              <a:rPr kumimoji="1" lang="en-US" altLang="zh-CN" sz="1700" b="1" dirty="0"/>
              <a:t>       </a:t>
            </a:r>
            <a:r>
              <a:rPr kumimoji="1" lang="en-US" altLang="zh-CN" sz="1700" b="1" dirty="0" err="1"/>
              <a:t>this.builder</a:t>
            </a:r>
            <a:r>
              <a:rPr kumimoji="1" lang="en-US" altLang="zh-CN" sz="1700" b="1" dirty="0"/>
              <a:t>=builder;</a:t>
            </a:r>
          </a:p>
          <a:p>
            <a:pPr>
              <a:lnSpc>
                <a:spcPct val="80000"/>
              </a:lnSpc>
              <a:buFont typeface="Wingdings" panose="05000000000000000000" pitchFamily="2" charset="2"/>
              <a:buNone/>
            </a:pPr>
            <a:r>
              <a:rPr kumimoji="1" lang="en-US" altLang="zh-CN" sz="1700" b="1" dirty="0"/>
              <a:t>    }</a:t>
            </a:r>
          </a:p>
          <a:p>
            <a:pPr>
              <a:lnSpc>
                <a:spcPct val="80000"/>
              </a:lnSpc>
              <a:buFont typeface="Wingdings" panose="05000000000000000000" pitchFamily="2" charset="2"/>
              <a:buNone/>
            </a:pPr>
            <a:r>
              <a:rPr kumimoji="1" lang="en-US" altLang="zh-CN" sz="1700" b="1" dirty="0"/>
              <a:t>    public </a:t>
            </a:r>
            <a:r>
              <a:rPr kumimoji="1" lang="en-US" altLang="zh-CN" sz="1700" b="1" dirty="0" err="1"/>
              <a:t>JPanel</a:t>
            </a:r>
            <a:r>
              <a:rPr kumimoji="1" lang="en-US" altLang="zh-CN" sz="1700" b="1" dirty="0"/>
              <a:t> </a:t>
            </a:r>
            <a:r>
              <a:rPr kumimoji="1" lang="en-US" altLang="zh-CN" sz="1700" b="1" dirty="0" err="1"/>
              <a:t>constructProduct</a:t>
            </a:r>
            <a:r>
              <a:rPr kumimoji="1" lang="en-US" altLang="zh-CN" sz="1700" b="1" dirty="0"/>
              <a:t>(){</a:t>
            </a:r>
          </a:p>
          <a:p>
            <a:pPr>
              <a:lnSpc>
                <a:spcPct val="80000"/>
              </a:lnSpc>
              <a:buFont typeface="Wingdings" panose="05000000000000000000" pitchFamily="2" charset="2"/>
              <a:buNone/>
            </a:pPr>
            <a:r>
              <a:rPr kumimoji="1" lang="en-US" altLang="zh-CN" sz="1700" b="1" dirty="0"/>
              <a:t>       </a:t>
            </a:r>
            <a:r>
              <a:rPr kumimoji="1" lang="en-US" altLang="zh-CN" sz="1700" b="1" dirty="0" err="1"/>
              <a:t>builder.buildButton</a:t>
            </a:r>
            <a:r>
              <a:rPr kumimoji="1" lang="en-US" altLang="zh-CN" sz="1700" b="1" dirty="0"/>
              <a:t>();</a:t>
            </a:r>
          </a:p>
          <a:p>
            <a:pPr>
              <a:lnSpc>
                <a:spcPct val="80000"/>
              </a:lnSpc>
              <a:buFont typeface="Wingdings" panose="05000000000000000000" pitchFamily="2" charset="2"/>
              <a:buNone/>
            </a:pPr>
            <a:r>
              <a:rPr kumimoji="1" lang="en-US" altLang="zh-CN" sz="1700" b="1" dirty="0"/>
              <a:t>       </a:t>
            </a:r>
            <a:r>
              <a:rPr kumimoji="1" lang="en-US" altLang="zh-CN" sz="1700" b="1" dirty="0" err="1"/>
              <a:t>builder.buildLabel</a:t>
            </a:r>
            <a:r>
              <a:rPr kumimoji="1" lang="en-US" altLang="zh-CN" sz="1700" b="1" dirty="0"/>
              <a:t>();</a:t>
            </a:r>
          </a:p>
          <a:p>
            <a:pPr>
              <a:lnSpc>
                <a:spcPct val="80000"/>
              </a:lnSpc>
              <a:buFont typeface="Wingdings" panose="05000000000000000000" pitchFamily="2" charset="2"/>
              <a:buNone/>
            </a:pPr>
            <a:r>
              <a:rPr kumimoji="1" lang="en-US" altLang="zh-CN" sz="1700" b="1" dirty="0"/>
              <a:t>       </a:t>
            </a:r>
            <a:r>
              <a:rPr kumimoji="1" lang="en-US" altLang="zh-CN" sz="1700" b="1" dirty="0" err="1"/>
              <a:t>builder.buildTextField</a:t>
            </a:r>
            <a:r>
              <a:rPr kumimoji="1" lang="en-US" altLang="zh-CN" sz="1700" b="1" dirty="0"/>
              <a:t>();</a:t>
            </a:r>
          </a:p>
          <a:p>
            <a:pPr>
              <a:lnSpc>
                <a:spcPct val="80000"/>
              </a:lnSpc>
              <a:buFont typeface="Wingdings" panose="05000000000000000000" pitchFamily="2" charset="2"/>
              <a:buNone/>
            </a:pPr>
            <a:r>
              <a:rPr kumimoji="1" lang="en-US" altLang="zh-CN" sz="1700" b="1" dirty="0"/>
              <a:t>       </a:t>
            </a:r>
            <a:r>
              <a:rPr kumimoji="1" lang="en-US" altLang="zh-CN" sz="1700" b="1" dirty="0" err="1"/>
              <a:t>JPanel</a:t>
            </a:r>
            <a:r>
              <a:rPr kumimoji="1" lang="en-US" altLang="zh-CN" sz="1700" b="1" dirty="0"/>
              <a:t> product=</a:t>
            </a:r>
            <a:r>
              <a:rPr kumimoji="1" lang="en-US" altLang="zh-CN" sz="1700" b="1" dirty="0" err="1"/>
              <a:t>builder.getPanel</a:t>
            </a:r>
            <a:r>
              <a:rPr kumimoji="1" lang="en-US" altLang="zh-CN" sz="1700" b="1" dirty="0"/>
              <a:t>();</a:t>
            </a:r>
          </a:p>
          <a:p>
            <a:pPr>
              <a:lnSpc>
                <a:spcPct val="80000"/>
              </a:lnSpc>
              <a:buFont typeface="Wingdings" panose="05000000000000000000" pitchFamily="2" charset="2"/>
              <a:buNone/>
            </a:pPr>
            <a:r>
              <a:rPr kumimoji="1" lang="en-US" altLang="zh-CN" sz="1700" b="1" dirty="0"/>
              <a:t>       return product;</a:t>
            </a:r>
          </a:p>
          <a:p>
            <a:pPr>
              <a:lnSpc>
                <a:spcPct val="80000"/>
              </a:lnSpc>
              <a:buFont typeface="Wingdings" panose="05000000000000000000" pitchFamily="2" charset="2"/>
              <a:buNone/>
            </a:pPr>
            <a:r>
              <a:rPr kumimoji="1" lang="en-US" altLang="zh-CN" sz="1700" b="1" dirty="0"/>
              <a:t>   }</a:t>
            </a:r>
          </a:p>
          <a:p>
            <a:pPr>
              <a:lnSpc>
                <a:spcPct val="80000"/>
              </a:lnSpc>
              <a:buFont typeface="Wingdings" panose="05000000000000000000" pitchFamily="2" charset="2"/>
              <a:buNone/>
            </a:pPr>
            <a:r>
              <a:rPr kumimoji="1" lang="en-US" altLang="zh-CN" sz="1700" b="1" dirty="0"/>
              <a:t>} </a:t>
            </a:r>
            <a:endParaRPr lang="en-US" altLang="zh-CN" sz="1700" dirty="0"/>
          </a:p>
        </p:txBody>
      </p:sp>
    </p:spTree>
    <p:extLst>
      <p:ext uri="{BB962C8B-B14F-4D97-AF65-F5344CB8AC3E}">
        <p14:creationId xmlns:p14="http://schemas.microsoft.com/office/powerpoint/2010/main" val="6506132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t>Builder</a:t>
            </a:r>
            <a:r>
              <a:rPr lang="zh-CN" altLang="en-US"/>
              <a:t>模式示例</a:t>
            </a:r>
          </a:p>
        </p:txBody>
      </p:sp>
      <p:sp>
        <p:nvSpPr>
          <p:cNvPr id="23555" name="Rectangle 3"/>
          <p:cNvSpPr>
            <a:spLocks noGrp="1" noChangeArrowheads="1"/>
          </p:cNvSpPr>
          <p:nvPr>
            <p:ph type="body" idx="1"/>
          </p:nvPr>
        </p:nvSpPr>
        <p:spPr>
          <a:xfrm>
            <a:off x="922713" y="1752600"/>
            <a:ext cx="10232967" cy="4535488"/>
          </a:xfrm>
        </p:spPr>
        <p:txBody>
          <a:bodyPr numCol="2">
            <a:normAutofit/>
          </a:bodyPr>
          <a:lstStyle/>
          <a:p>
            <a:pPr>
              <a:lnSpc>
                <a:spcPct val="80000"/>
              </a:lnSpc>
              <a:buFont typeface="Wingdings" panose="05000000000000000000" pitchFamily="2" charset="2"/>
              <a:buNone/>
            </a:pPr>
            <a:r>
              <a:rPr kumimoji="1" lang="en-US" altLang="zh-CN" sz="1400" b="1" dirty="0"/>
              <a:t>5</a:t>
            </a:r>
            <a:r>
              <a:rPr kumimoji="1" lang="zh-CN" altLang="en-US" sz="1400" b="1" dirty="0"/>
              <a:t>．应用 </a:t>
            </a:r>
            <a:r>
              <a:rPr kumimoji="1" lang="en-US" altLang="zh-CN" sz="1400" b="1" dirty="0">
                <a:solidFill>
                  <a:srgbClr val="FF0000"/>
                </a:solidFill>
              </a:rPr>
              <a:t>Application.java</a:t>
            </a:r>
          </a:p>
          <a:p>
            <a:pPr>
              <a:lnSpc>
                <a:spcPct val="80000"/>
              </a:lnSpc>
              <a:buFont typeface="Wingdings" panose="05000000000000000000" pitchFamily="2" charset="2"/>
              <a:buNone/>
            </a:pPr>
            <a:r>
              <a:rPr kumimoji="1" lang="en-US" altLang="zh-CN" sz="1300" b="1" dirty="0"/>
              <a:t>import </a:t>
            </a:r>
            <a:r>
              <a:rPr kumimoji="1" lang="en-US" altLang="zh-CN" sz="1300" b="1" dirty="0" err="1"/>
              <a:t>javax.swing</a:t>
            </a:r>
            <a:r>
              <a:rPr kumimoji="1" lang="en-US" altLang="zh-CN" sz="1300" b="1" dirty="0"/>
              <a:t>.*;</a:t>
            </a:r>
          </a:p>
          <a:p>
            <a:pPr>
              <a:lnSpc>
                <a:spcPct val="80000"/>
              </a:lnSpc>
              <a:buFont typeface="Wingdings" panose="05000000000000000000" pitchFamily="2" charset="2"/>
              <a:buNone/>
            </a:pPr>
            <a:r>
              <a:rPr kumimoji="1" lang="en-US" altLang="zh-CN" sz="1300" b="1" dirty="0"/>
              <a:t>public class Application{</a:t>
            </a:r>
          </a:p>
          <a:p>
            <a:pPr>
              <a:lnSpc>
                <a:spcPct val="80000"/>
              </a:lnSpc>
              <a:buFont typeface="Wingdings" panose="05000000000000000000" pitchFamily="2" charset="2"/>
              <a:buNone/>
            </a:pPr>
            <a:r>
              <a:rPr kumimoji="1" lang="en-US" altLang="zh-CN" sz="1300" b="1" dirty="0"/>
              <a:t>    public static void main(String </a:t>
            </a:r>
            <a:r>
              <a:rPr kumimoji="1" lang="en-US" altLang="zh-CN" sz="1300" b="1" dirty="0" err="1"/>
              <a:t>args</a:t>
            </a:r>
            <a:r>
              <a:rPr kumimoji="1" lang="en-US" altLang="zh-CN" sz="1300" b="1" dirty="0"/>
              <a:t>[]){</a:t>
            </a:r>
          </a:p>
          <a:p>
            <a:pPr>
              <a:lnSpc>
                <a:spcPct val="80000"/>
              </a:lnSpc>
              <a:buFont typeface="Wingdings" panose="05000000000000000000" pitchFamily="2" charset="2"/>
              <a:buNone/>
            </a:pPr>
            <a:r>
              <a:rPr kumimoji="1" lang="en-US" altLang="zh-CN" sz="1300" b="1" dirty="0"/>
              <a:t>       Builder builder=new </a:t>
            </a:r>
            <a:r>
              <a:rPr kumimoji="1" lang="en-US" altLang="zh-CN" sz="1300" b="1" dirty="0" err="1"/>
              <a:t>ConcreteBuilderOne</a:t>
            </a:r>
            <a:r>
              <a:rPr kumimoji="1" lang="en-US" altLang="zh-CN" sz="1300" b="1" dirty="0"/>
              <a:t>();</a:t>
            </a:r>
          </a:p>
          <a:p>
            <a:pPr>
              <a:lnSpc>
                <a:spcPct val="80000"/>
              </a:lnSpc>
              <a:buFont typeface="Wingdings" panose="05000000000000000000" pitchFamily="2" charset="2"/>
              <a:buNone/>
            </a:pPr>
            <a:r>
              <a:rPr kumimoji="1" lang="en-US" altLang="zh-CN" sz="1300" b="1" dirty="0"/>
              <a:t>       Director director=new Director(builder);</a:t>
            </a:r>
          </a:p>
          <a:p>
            <a:pPr>
              <a:lnSpc>
                <a:spcPct val="80000"/>
              </a:lnSpc>
              <a:buFont typeface="Wingdings" panose="05000000000000000000" pitchFamily="2" charset="2"/>
              <a:buNone/>
            </a:pPr>
            <a:r>
              <a:rPr kumimoji="1" lang="en-US" altLang="zh-CN" sz="1300" b="1" dirty="0"/>
              <a:t>       </a:t>
            </a:r>
            <a:r>
              <a:rPr kumimoji="1" lang="en-US" altLang="zh-CN" sz="1300" b="1" dirty="0" err="1"/>
              <a:t>JPanel</a:t>
            </a:r>
            <a:r>
              <a:rPr kumimoji="1" lang="en-US" altLang="zh-CN" sz="1300" b="1" dirty="0"/>
              <a:t> panel=</a:t>
            </a:r>
            <a:r>
              <a:rPr kumimoji="1" lang="en-US" altLang="zh-CN" sz="1300" b="1" dirty="0" err="1"/>
              <a:t>director.constructProduct</a:t>
            </a:r>
            <a:r>
              <a:rPr kumimoji="1" lang="en-US" altLang="zh-CN" sz="1300" b="1" dirty="0"/>
              <a:t>();</a:t>
            </a:r>
          </a:p>
          <a:p>
            <a:pPr>
              <a:lnSpc>
                <a:spcPct val="80000"/>
              </a:lnSpc>
              <a:buFont typeface="Wingdings" panose="05000000000000000000" pitchFamily="2" charset="2"/>
              <a:buNone/>
            </a:pPr>
            <a:r>
              <a:rPr kumimoji="1" lang="en-US" altLang="zh-CN" sz="1300" b="1" dirty="0"/>
              <a:t>       </a:t>
            </a:r>
            <a:r>
              <a:rPr kumimoji="1" lang="en-US" altLang="zh-CN" sz="1300" b="1" dirty="0" err="1"/>
              <a:t>JFrame</a:t>
            </a:r>
            <a:r>
              <a:rPr kumimoji="1" lang="en-US" altLang="zh-CN" sz="1300" b="1" dirty="0"/>
              <a:t> </a:t>
            </a:r>
            <a:r>
              <a:rPr kumimoji="1" lang="en-US" altLang="zh-CN" sz="1300" b="1" dirty="0" err="1"/>
              <a:t>frameOne</a:t>
            </a:r>
            <a:r>
              <a:rPr kumimoji="1" lang="en-US" altLang="zh-CN" sz="1300" b="1" dirty="0"/>
              <a:t>=new </a:t>
            </a:r>
            <a:r>
              <a:rPr kumimoji="1" lang="en-US" altLang="zh-CN" sz="1300" b="1" dirty="0" err="1"/>
              <a:t>JFrame</a:t>
            </a:r>
            <a:r>
              <a:rPr kumimoji="1" lang="en-US" altLang="zh-CN" sz="1300" b="1" dirty="0"/>
              <a:t>();</a:t>
            </a:r>
          </a:p>
          <a:p>
            <a:pPr>
              <a:lnSpc>
                <a:spcPct val="80000"/>
              </a:lnSpc>
              <a:buFont typeface="Wingdings" panose="05000000000000000000" pitchFamily="2" charset="2"/>
              <a:buNone/>
            </a:pPr>
            <a:r>
              <a:rPr kumimoji="1" lang="en-US" altLang="zh-CN" sz="1300" b="1" dirty="0"/>
              <a:t>       </a:t>
            </a:r>
            <a:r>
              <a:rPr kumimoji="1" lang="en-US" altLang="zh-CN" sz="1300" b="1" dirty="0" err="1"/>
              <a:t>frameOne.add</a:t>
            </a:r>
            <a:r>
              <a:rPr kumimoji="1" lang="en-US" altLang="zh-CN" sz="1300" b="1" dirty="0"/>
              <a:t>(panel);</a:t>
            </a:r>
          </a:p>
          <a:p>
            <a:pPr>
              <a:lnSpc>
                <a:spcPct val="80000"/>
              </a:lnSpc>
              <a:buFont typeface="Wingdings" panose="05000000000000000000" pitchFamily="2" charset="2"/>
              <a:buNone/>
            </a:pPr>
            <a:r>
              <a:rPr kumimoji="1" lang="en-US" altLang="zh-CN" sz="1300" b="1" dirty="0"/>
              <a:t>       </a:t>
            </a:r>
            <a:r>
              <a:rPr kumimoji="1" lang="en-US" altLang="zh-CN" sz="1300" b="1" dirty="0" err="1"/>
              <a:t>frameOne.setBounds</a:t>
            </a:r>
            <a:r>
              <a:rPr kumimoji="1" lang="en-US" altLang="zh-CN" sz="1300" b="1" dirty="0"/>
              <a:t>(12,12,200,120);</a:t>
            </a:r>
          </a:p>
          <a:p>
            <a:pPr>
              <a:lnSpc>
                <a:spcPct val="80000"/>
              </a:lnSpc>
              <a:buFont typeface="Wingdings" panose="05000000000000000000" pitchFamily="2" charset="2"/>
              <a:buNone/>
            </a:pPr>
            <a:r>
              <a:rPr kumimoji="1" lang="en-US" altLang="zh-CN" sz="1300" b="1" dirty="0"/>
              <a:t>       </a:t>
            </a:r>
            <a:r>
              <a:rPr kumimoji="1" lang="en-US" altLang="zh-CN" sz="1300" b="1" dirty="0" err="1"/>
              <a:t>frameOne.setDefaultCloseOperation</a:t>
            </a:r>
            <a:r>
              <a:rPr kumimoji="1" lang="en-US" altLang="zh-CN" sz="1300" b="1" dirty="0"/>
              <a:t>(</a:t>
            </a:r>
            <a:r>
              <a:rPr kumimoji="1" lang="en-US" altLang="zh-CN" sz="1300" b="1" dirty="0" err="1"/>
              <a:t>JFrame.DISPOSE_ON_CLOSE</a:t>
            </a:r>
            <a:r>
              <a:rPr kumimoji="1" lang="en-US" altLang="zh-CN" sz="1300" b="1" dirty="0"/>
              <a:t>);</a:t>
            </a:r>
          </a:p>
          <a:p>
            <a:pPr>
              <a:lnSpc>
                <a:spcPct val="80000"/>
              </a:lnSpc>
              <a:buFont typeface="Wingdings" panose="05000000000000000000" pitchFamily="2" charset="2"/>
              <a:buNone/>
            </a:pPr>
            <a:r>
              <a:rPr kumimoji="1" lang="en-US" altLang="zh-CN" sz="1300" b="1" dirty="0"/>
              <a:t>       </a:t>
            </a:r>
            <a:r>
              <a:rPr kumimoji="1" lang="en-US" altLang="zh-CN" sz="1300" b="1" dirty="0" err="1"/>
              <a:t>frameOne.setVisible</a:t>
            </a:r>
            <a:r>
              <a:rPr kumimoji="1" lang="en-US" altLang="zh-CN" sz="1300" b="1" dirty="0"/>
              <a:t>(true);</a:t>
            </a:r>
          </a:p>
          <a:p>
            <a:pPr>
              <a:lnSpc>
                <a:spcPct val="80000"/>
              </a:lnSpc>
              <a:buFont typeface="Wingdings" panose="05000000000000000000" pitchFamily="2" charset="2"/>
              <a:buNone/>
            </a:pPr>
            <a:r>
              <a:rPr kumimoji="1" lang="en-US" altLang="zh-CN" sz="1300" b="1" dirty="0"/>
              <a:t>       builder=new </a:t>
            </a:r>
            <a:r>
              <a:rPr kumimoji="1" lang="en-US" altLang="zh-CN" sz="1300" b="1" dirty="0" err="1"/>
              <a:t>ConcreteBuilderTwo</a:t>
            </a:r>
            <a:r>
              <a:rPr kumimoji="1" lang="en-US" altLang="zh-CN" sz="1300" b="1" dirty="0"/>
              <a:t>();</a:t>
            </a:r>
          </a:p>
          <a:p>
            <a:pPr>
              <a:lnSpc>
                <a:spcPct val="80000"/>
              </a:lnSpc>
              <a:buFont typeface="Wingdings" panose="05000000000000000000" pitchFamily="2" charset="2"/>
              <a:buNone/>
            </a:pPr>
            <a:r>
              <a:rPr kumimoji="1" lang="en-US" altLang="zh-CN" sz="1300" b="1" dirty="0"/>
              <a:t>       director=new Director(builder);</a:t>
            </a:r>
          </a:p>
          <a:p>
            <a:pPr>
              <a:lnSpc>
                <a:spcPct val="80000"/>
              </a:lnSpc>
              <a:buFont typeface="Wingdings" panose="05000000000000000000" pitchFamily="2" charset="2"/>
              <a:buNone/>
            </a:pPr>
            <a:r>
              <a:rPr kumimoji="1" lang="en-US" altLang="zh-CN" sz="1300" b="1" dirty="0"/>
              <a:t>       panel=</a:t>
            </a:r>
            <a:r>
              <a:rPr kumimoji="1" lang="en-US" altLang="zh-CN" sz="1300" b="1" dirty="0" err="1"/>
              <a:t>director.constructProduct</a:t>
            </a:r>
            <a:r>
              <a:rPr kumimoji="1" lang="en-US" altLang="zh-CN" sz="1300" b="1" dirty="0"/>
              <a:t>();</a:t>
            </a:r>
          </a:p>
          <a:p>
            <a:pPr>
              <a:lnSpc>
                <a:spcPct val="80000"/>
              </a:lnSpc>
              <a:buFont typeface="Wingdings" panose="05000000000000000000" pitchFamily="2" charset="2"/>
              <a:buNone/>
            </a:pPr>
            <a:r>
              <a:rPr kumimoji="1" lang="en-US" altLang="zh-CN" sz="1300" b="1" dirty="0"/>
              <a:t>       </a:t>
            </a:r>
            <a:r>
              <a:rPr kumimoji="1" lang="en-US" altLang="zh-CN" sz="1300" b="1" dirty="0" err="1"/>
              <a:t>JFrame</a:t>
            </a:r>
            <a:r>
              <a:rPr kumimoji="1" lang="en-US" altLang="zh-CN" sz="1300" b="1" dirty="0"/>
              <a:t> </a:t>
            </a:r>
            <a:r>
              <a:rPr kumimoji="1" lang="en-US" altLang="zh-CN" sz="1300" b="1" dirty="0" err="1"/>
              <a:t>frameTwo</a:t>
            </a:r>
            <a:r>
              <a:rPr kumimoji="1" lang="en-US" altLang="zh-CN" sz="1300" b="1" dirty="0"/>
              <a:t>=new </a:t>
            </a:r>
            <a:r>
              <a:rPr kumimoji="1" lang="en-US" altLang="zh-CN" sz="1300" b="1" dirty="0" err="1"/>
              <a:t>JFrame</a:t>
            </a:r>
            <a:r>
              <a:rPr kumimoji="1" lang="en-US" altLang="zh-CN" sz="1300" b="1" dirty="0"/>
              <a:t>();</a:t>
            </a:r>
          </a:p>
          <a:p>
            <a:pPr>
              <a:lnSpc>
                <a:spcPct val="80000"/>
              </a:lnSpc>
              <a:buFont typeface="Wingdings" panose="05000000000000000000" pitchFamily="2" charset="2"/>
              <a:buNone/>
            </a:pPr>
            <a:r>
              <a:rPr kumimoji="1" lang="en-US" altLang="zh-CN" sz="1300" b="1" dirty="0"/>
              <a:t>       </a:t>
            </a:r>
            <a:r>
              <a:rPr kumimoji="1" lang="en-US" altLang="zh-CN" sz="1300" b="1" dirty="0" err="1"/>
              <a:t>frameTwo.add</a:t>
            </a:r>
            <a:r>
              <a:rPr kumimoji="1" lang="en-US" altLang="zh-CN" sz="1300" b="1" dirty="0"/>
              <a:t>(panel);</a:t>
            </a:r>
          </a:p>
          <a:p>
            <a:pPr>
              <a:lnSpc>
                <a:spcPct val="80000"/>
              </a:lnSpc>
              <a:buFont typeface="Wingdings" panose="05000000000000000000" pitchFamily="2" charset="2"/>
              <a:buNone/>
            </a:pPr>
            <a:r>
              <a:rPr kumimoji="1" lang="en-US" altLang="zh-CN" sz="1300" b="1" dirty="0"/>
              <a:t>       </a:t>
            </a:r>
            <a:r>
              <a:rPr kumimoji="1" lang="en-US" altLang="zh-CN" sz="1300" b="1" dirty="0" err="1"/>
              <a:t>frameTwo.setBounds</a:t>
            </a:r>
            <a:r>
              <a:rPr kumimoji="1" lang="en-US" altLang="zh-CN" sz="1300" b="1" dirty="0"/>
              <a:t>(212,12,200,120);</a:t>
            </a:r>
          </a:p>
          <a:p>
            <a:pPr>
              <a:lnSpc>
                <a:spcPct val="80000"/>
              </a:lnSpc>
              <a:buFont typeface="Wingdings" panose="05000000000000000000" pitchFamily="2" charset="2"/>
              <a:buNone/>
            </a:pPr>
            <a:r>
              <a:rPr kumimoji="1" lang="en-US" altLang="zh-CN" sz="1300" b="1" dirty="0"/>
              <a:t>       </a:t>
            </a:r>
            <a:r>
              <a:rPr kumimoji="1" lang="en-US" altLang="zh-CN" sz="1300" b="1" dirty="0" err="1"/>
              <a:t>frameTwo.setDefaultCloseOperation</a:t>
            </a:r>
            <a:r>
              <a:rPr kumimoji="1" lang="en-US" altLang="zh-CN" sz="1300" b="1" dirty="0"/>
              <a:t>(</a:t>
            </a:r>
            <a:r>
              <a:rPr kumimoji="1" lang="en-US" altLang="zh-CN" sz="1300" b="1" dirty="0" err="1"/>
              <a:t>JFrame.DISPOSE_ON_CLOSE</a:t>
            </a:r>
            <a:r>
              <a:rPr kumimoji="1" lang="en-US" altLang="zh-CN" sz="1300" b="1" dirty="0"/>
              <a:t>);</a:t>
            </a:r>
          </a:p>
          <a:p>
            <a:pPr>
              <a:lnSpc>
                <a:spcPct val="80000"/>
              </a:lnSpc>
              <a:buFont typeface="Wingdings" panose="05000000000000000000" pitchFamily="2" charset="2"/>
              <a:buNone/>
            </a:pPr>
            <a:r>
              <a:rPr kumimoji="1" lang="en-US" altLang="zh-CN" sz="1300" b="1" dirty="0"/>
              <a:t>       </a:t>
            </a:r>
            <a:r>
              <a:rPr kumimoji="1" lang="en-US" altLang="zh-CN" sz="1300" b="1" dirty="0" err="1"/>
              <a:t>frameTwo.setVisible</a:t>
            </a:r>
            <a:r>
              <a:rPr kumimoji="1" lang="en-US" altLang="zh-CN" sz="1300" b="1" dirty="0"/>
              <a:t>(true);</a:t>
            </a:r>
          </a:p>
          <a:p>
            <a:pPr>
              <a:lnSpc>
                <a:spcPct val="80000"/>
              </a:lnSpc>
              <a:buFont typeface="Wingdings" panose="05000000000000000000" pitchFamily="2" charset="2"/>
              <a:buNone/>
            </a:pPr>
            <a:r>
              <a:rPr kumimoji="1" lang="en-US" altLang="zh-CN" sz="1300" b="1" dirty="0"/>
              <a:t>    }</a:t>
            </a:r>
          </a:p>
          <a:p>
            <a:pPr>
              <a:lnSpc>
                <a:spcPct val="80000"/>
              </a:lnSpc>
              <a:buFont typeface="Wingdings" panose="05000000000000000000" pitchFamily="2" charset="2"/>
              <a:buNone/>
            </a:pPr>
            <a:r>
              <a:rPr kumimoji="1" lang="en-US" altLang="zh-CN" sz="1300" b="1" dirty="0"/>
              <a:t>}</a:t>
            </a:r>
            <a:endParaRPr lang="en-US" altLang="zh-CN" sz="1300" dirty="0"/>
          </a:p>
        </p:txBody>
      </p:sp>
    </p:spTree>
    <p:extLst>
      <p:ext uri="{BB962C8B-B14F-4D97-AF65-F5344CB8AC3E}">
        <p14:creationId xmlns:p14="http://schemas.microsoft.com/office/powerpoint/2010/main" val="313527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p:txBody>
          <a:bodyPr anchor="ctr"/>
          <a:lstStyle/>
          <a:p>
            <a:pPr eaLnBrk="1" hangingPunct="1"/>
            <a:r>
              <a:rPr lang="zh-CN" altLang="en-US"/>
              <a:t>设计模式概述</a:t>
            </a:r>
          </a:p>
        </p:txBody>
      </p:sp>
      <p:sp>
        <p:nvSpPr>
          <p:cNvPr id="15363" name="内容占位符 2"/>
          <p:cNvSpPr>
            <a:spLocks noGrp="1"/>
          </p:cNvSpPr>
          <p:nvPr>
            <p:ph idx="4294967295"/>
          </p:nvPr>
        </p:nvSpPr>
        <p:spPr/>
        <p:txBody>
          <a:bodyPr>
            <a:normAutofit/>
          </a:bodyPr>
          <a:lstStyle/>
          <a:p>
            <a:pPr eaLnBrk="1" hangingPunct="1"/>
            <a:r>
              <a:rPr lang="zh-CN" altLang="en-US" sz="3200" b="1" dirty="0"/>
              <a:t>设计模式在一定的</a:t>
            </a:r>
            <a:r>
              <a:rPr lang="zh-CN" altLang="en-US" sz="3200" b="1" dirty="0">
                <a:solidFill>
                  <a:schemeClr val="hlink"/>
                </a:solidFill>
              </a:rPr>
              <a:t>抽象层次</a:t>
            </a:r>
            <a:r>
              <a:rPr lang="zh-CN" altLang="en-US" sz="3200" b="1" dirty="0"/>
              <a:t>上讨论模式，是对被用来在</a:t>
            </a:r>
            <a:r>
              <a:rPr lang="zh-CN" altLang="en-US" sz="3200" b="1" dirty="0">
                <a:solidFill>
                  <a:schemeClr val="hlink"/>
                </a:solidFill>
              </a:rPr>
              <a:t>特定场景</a:t>
            </a:r>
            <a:r>
              <a:rPr lang="zh-CN" altLang="en-US" sz="3200" b="1" dirty="0"/>
              <a:t>下解决</a:t>
            </a:r>
            <a:r>
              <a:rPr lang="zh-CN" altLang="en-US" sz="3200" b="1" dirty="0">
                <a:solidFill>
                  <a:schemeClr val="hlink"/>
                </a:solidFill>
              </a:rPr>
              <a:t>一般设计问题</a:t>
            </a:r>
            <a:r>
              <a:rPr lang="zh-CN" altLang="en-US" sz="3200" b="1" dirty="0"/>
              <a:t>的类和相互通信的对象的描述</a:t>
            </a:r>
          </a:p>
          <a:p>
            <a:pPr eaLnBrk="1" hangingPunct="1"/>
            <a:r>
              <a:rPr lang="zh-CN" altLang="en-US" sz="3200" b="1" dirty="0"/>
              <a:t>学习设计模式不仅可以使我们使用好这些成功的模式，更重要的是可以使我们更加深刻地</a:t>
            </a:r>
            <a:r>
              <a:rPr lang="zh-CN" altLang="en-US" sz="3200" b="1" dirty="0">
                <a:solidFill>
                  <a:schemeClr val="hlink"/>
                </a:solidFill>
              </a:rPr>
              <a:t>理解面向对象的设计思想</a:t>
            </a:r>
            <a:r>
              <a:rPr lang="zh-CN" altLang="en-US" sz="3200" b="1" dirty="0"/>
              <a:t>，非常有利于我们更好地使用面向对象语言解决设计中的问题。</a:t>
            </a:r>
          </a:p>
        </p:txBody>
      </p:sp>
    </p:spTree>
    <p:extLst>
      <p:ext uri="{BB962C8B-B14F-4D97-AF65-F5344CB8AC3E}">
        <p14:creationId xmlns:p14="http://schemas.microsoft.com/office/powerpoint/2010/main" val="35636713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优缺点</a:t>
            </a:r>
          </a:p>
        </p:txBody>
      </p:sp>
      <p:sp>
        <p:nvSpPr>
          <p:cNvPr id="30723" name="Rectangle 3"/>
          <p:cNvSpPr>
            <a:spLocks noGrp="1" noChangeArrowheads="1"/>
          </p:cNvSpPr>
          <p:nvPr>
            <p:ph type="body" idx="1"/>
          </p:nvPr>
        </p:nvSpPr>
        <p:spPr/>
        <p:txBody>
          <a:bodyPr/>
          <a:lstStyle/>
          <a:p>
            <a:pPr>
              <a:lnSpc>
                <a:spcPct val="90000"/>
              </a:lnSpc>
            </a:pPr>
            <a:r>
              <a:rPr kumimoji="1" lang="zh-CN" altLang="en-US" sz="2400" b="1"/>
              <a:t>建造者模式的使用使得产品的内部表象可以独立的变化。使用建造者模式可以使客户端不必知道产品内部组成的细节。 </a:t>
            </a:r>
          </a:p>
          <a:p>
            <a:pPr>
              <a:lnSpc>
                <a:spcPct val="90000"/>
              </a:lnSpc>
            </a:pPr>
            <a:r>
              <a:rPr kumimoji="1" lang="zh-CN" altLang="en-US" sz="2400" b="1"/>
              <a:t>每一个</a:t>
            </a:r>
            <a:r>
              <a:rPr kumimoji="1" lang="en-US" altLang="zh-CN" sz="2400" b="1"/>
              <a:t>Builder</a:t>
            </a:r>
            <a:r>
              <a:rPr kumimoji="1" lang="zh-CN" altLang="en-US" sz="2400" b="1"/>
              <a:t>都相对独立，而与其它的</a:t>
            </a:r>
            <a:r>
              <a:rPr kumimoji="1" lang="en-US" altLang="zh-CN" sz="2400" b="1"/>
              <a:t>Builder</a:t>
            </a:r>
            <a:r>
              <a:rPr kumimoji="1" lang="zh-CN" altLang="en-US" sz="2400" b="1"/>
              <a:t>无关。 </a:t>
            </a:r>
          </a:p>
          <a:p>
            <a:pPr>
              <a:lnSpc>
                <a:spcPct val="90000"/>
              </a:lnSpc>
            </a:pPr>
            <a:r>
              <a:rPr kumimoji="1" lang="zh-CN" altLang="en-US" sz="2400" b="1"/>
              <a:t>可使对构造过程更加精细控制。 </a:t>
            </a:r>
          </a:p>
          <a:p>
            <a:pPr>
              <a:lnSpc>
                <a:spcPct val="90000"/>
              </a:lnSpc>
            </a:pPr>
            <a:r>
              <a:rPr kumimoji="1" lang="zh-CN" altLang="en-US" sz="2400" b="1"/>
              <a:t>将构建代码和表示代码分开。</a:t>
            </a:r>
          </a:p>
          <a:p>
            <a:pPr>
              <a:lnSpc>
                <a:spcPct val="90000"/>
              </a:lnSpc>
            </a:pPr>
            <a:r>
              <a:rPr kumimoji="1" lang="zh-CN" altLang="en-US" sz="2400" b="1"/>
              <a:t>当增加新的具体生成器时，不必修改指挥者的代码，即该模式满足开</a:t>
            </a:r>
            <a:r>
              <a:rPr kumimoji="1" lang="en-US" altLang="zh-CN" sz="2400" b="1"/>
              <a:t>-</a:t>
            </a:r>
            <a:r>
              <a:rPr kumimoji="1" lang="zh-CN" altLang="en-US" sz="2400" b="1"/>
              <a:t>闭原则。 </a:t>
            </a:r>
          </a:p>
          <a:p>
            <a:pPr>
              <a:lnSpc>
                <a:spcPct val="90000"/>
              </a:lnSpc>
            </a:pPr>
            <a:r>
              <a:rPr kumimoji="1" lang="zh-CN" altLang="en-US" sz="2400" b="1"/>
              <a:t>建造者模式的缺点在于难于应付</a:t>
            </a:r>
            <a:r>
              <a:rPr kumimoji="1" lang="zh-CN" altLang="en-US" sz="2400" b="1">
                <a:latin typeface="Arial" panose="020B0604020202020204" pitchFamily="34" charset="0"/>
              </a:rPr>
              <a:t>“</a:t>
            </a:r>
            <a:r>
              <a:rPr kumimoji="1" lang="zh-CN" altLang="en-US" sz="2400" b="1"/>
              <a:t>分步骤构建算法</a:t>
            </a:r>
            <a:r>
              <a:rPr kumimoji="1" lang="zh-CN" altLang="en-US" sz="2400" b="1">
                <a:latin typeface="Arial" panose="020B0604020202020204" pitchFamily="34" charset="0"/>
              </a:rPr>
              <a:t>”</a:t>
            </a:r>
            <a:r>
              <a:rPr kumimoji="1" lang="zh-CN" altLang="en-US" sz="2400" b="1"/>
              <a:t>的需求变动。</a:t>
            </a:r>
          </a:p>
          <a:p>
            <a:pPr>
              <a:lnSpc>
                <a:spcPct val="90000"/>
              </a:lnSpc>
            </a:pPr>
            <a:endParaRPr lang="en-US" altLang="zh-CN" sz="2400"/>
          </a:p>
        </p:txBody>
      </p:sp>
    </p:spTree>
    <p:extLst>
      <p:ext uri="{BB962C8B-B14F-4D97-AF65-F5344CB8AC3E}">
        <p14:creationId xmlns:p14="http://schemas.microsoft.com/office/powerpoint/2010/main" val="1726906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适用性</a:t>
            </a:r>
          </a:p>
        </p:txBody>
      </p:sp>
      <p:sp>
        <p:nvSpPr>
          <p:cNvPr id="29699" name="Rectangle 3"/>
          <p:cNvSpPr>
            <a:spLocks noGrp="1" noChangeArrowheads="1"/>
          </p:cNvSpPr>
          <p:nvPr>
            <p:ph type="body" idx="1"/>
          </p:nvPr>
        </p:nvSpPr>
        <p:spPr/>
        <p:txBody>
          <a:bodyPr/>
          <a:lstStyle/>
          <a:p>
            <a:pPr marL="609600" indent="-609600" algn="just">
              <a:lnSpc>
                <a:spcPct val="150000"/>
              </a:lnSpc>
              <a:spcBef>
                <a:spcPct val="0"/>
              </a:spcBef>
            </a:pPr>
            <a:r>
              <a:rPr lang="zh-CN" altLang="en-US" sz="2400">
                <a:latin typeface="宋体" panose="02010600030101010101" pitchFamily="2" charset="-122"/>
              </a:rPr>
              <a:t>复杂的内部结构</a:t>
            </a:r>
          </a:p>
          <a:p>
            <a:pPr marL="609600" indent="-609600" algn="just">
              <a:lnSpc>
                <a:spcPct val="150000"/>
              </a:lnSpc>
              <a:spcBef>
                <a:spcPct val="0"/>
              </a:spcBef>
            </a:pPr>
            <a:r>
              <a:rPr lang="zh-CN" altLang="en-US" sz="2400">
                <a:latin typeface="宋体" panose="02010600030101010101" pitchFamily="2" charset="-122"/>
              </a:rPr>
              <a:t>相互依赖的各部分创建过程独立</a:t>
            </a:r>
          </a:p>
          <a:p>
            <a:pPr marL="609600" indent="-609600" algn="just">
              <a:lnSpc>
                <a:spcPct val="150000"/>
              </a:lnSpc>
              <a:spcBef>
                <a:spcPct val="0"/>
              </a:spcBef>
            </a:pPr>
            <a:r>
              <a:rPr lang="zh-CN" altLang="en-US" sz="2400">
                <a:latin typeface="宋体" panose="02010600030101010101" pitchFamily="2" charset="-122"/>
              </a:rPr>
              <a:t>各部分变化剧烈，组合算法相对稳定</a:t>
            </a:r>
          </a:p>
          <a:p>
            <a:pPr marL="609600" indent="-609600"/>
            <a:endParaRPr lang="en-US" altLang="zh-CN"/>
          </a:p>
        </p:txBody>
      </p:sp>
    </p:spTree>
    <p:extLst>
      <p:ext uri="{BB962C8B-B14F-4D97-AF65-F5344CB8AC3E}">
        <p14:creationId xmlns:p14="http://schemas.microsoft.com/office/powerpoint/2010/main" val="17512954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74939" y="609600"/>
            <a:ext cx="7793037" cy="1066800"/>
          </a:xfrm>
        </p:spPr>
        <p:txBody>
          <a:bodyPr/>
          <a:lstStyle/>
          <a:p>
            <a:r>
              <a:rPr lang="zh-CN" altLang="en-US"/>
              <a:t>总结</a:t>
            </a:r>
            <a:endParaRPr lang="zh-CN" altLang="en-US" sz="3600" b="1">
              <a:latin typeface="宋体" panose="02010600030101010101" pitchFamily="2" charset="-122"/>
            </a:endParaRPr>
          </a:p>
        </p:txBody>
      </p:sp>
      <p:sp>
        <p:nvSpPr>
          <p:cNvPr id="17411" name="Rectangle 3"/>
          <p:cNvSpPr>
            <a:spLocks noGrp="1" noChangeArrowheads="1"/>
          </p:cNvSpPr>
          <p:nvPr>
            <p:ph type="body" idx="1"/>
          </p:nvPr>
        </p:nvSpPr>
        <p:spPr/>
        <p:txBody>
          <a:bodyPr/>
          <a:lstStyle/>
          <a:p>
            <a:r>
              <a:rPr lang="en-US" altLang="zh-CN" sz="2800"/>
              <a:t>Builder</a:t>
            </a:r>
            <a:r>
              <a:rPr lang="zh-CN" altLang="en-US" sz="2800"/>
              <a:t>模式的实质是</a:t>
            </a:r>
            <a:r>
              <a:rPr lang="en-US" altLang="zh-CN" sz="2800"/>
              <a:t>:</a:t>
            </a:r>
            <a:r>
              <a:rPr lang="zh-CN" altLang="en-US" sz="2800"/>
              <a:t>解决一个复杂对象的创建工作。</a:t>
            </a:r>
            <a:r>
              <a:rPr lang="zh-CN" altLang="en-US" sz="2800">
                <a:solidFill>
                  <a:schemeClr val="hlink"/>
                </a:solidFill>
              </a:rPr>
              <a:t>明确变化的部分和相对稳定的部分，隔离变化，解耦稳定的组装过程和变化的具体部件</a:t>
            </a:r>
            <a:r>
              <a:rPr lang="zh-CN" altLang="en-US" sz="2800"/>
              <a:t>，使得我们不用去关心每个部件是如何组装的；如何将具体部件和组装算法隔离是要解决的问题。</a:t>
            </a:r>
          </a:p>
        </p:txBody>
      </p:sp>
    </p:spTree>
    <p:extLst>
      <p:ext uri="{BB962C8B-B14F-4D97-AF65-F5344CB8AC3E}">
        <p14:creationId xmlns:p14="http://schemas.microsoft.com/office/powerpoint/2010/main" val="3643769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建造者模式的几种演化 </a:t>
            </a:r>
          </a:p>
        </p:txBody>
      </p:sp>
      <p:sp>
        <p:nvSpPr>
          <p:cNvPr id="31747" name="Rectangle 3"/>
          <p:cNvSpPr>
            <a:spLocks noGrp="1" noChangeArrowheads="1"/>
          </p:cNvSpPr>
          <p:nvPr>
            <p:ph type="body" idx="1"/>
          </p:nvPr>
        </p:nvSpPr>
        <p:spPr/>
        <p:txBody>
          <a:bodyPr/>
          <a:lstStyle/>
          <a:p>
            <a:r>
              <a:rPr lang="zh-CN" altLang="en-US" b="1"/>
              <a:t>省略抽象建造者角色</a:t>
            </a:r>
            <a:r>
              <a:rPr lang="zh-CN" altLang="en-US"/>
              <a:t> </a:t>
            </a:r>
          </a:p>
        </p:txBody>
      </p:sp>
      <p:pic>
        <p:nvPicPr>
          <p:cNvPr id="31811" name="Picture 67" descr="PIC0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00401"/>
            <a:ext cx="7543800" cy="184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8578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建造者模式的几种演化</a:t>
            </a:r>
          </a:p>
        </p:txBody>
      </p:sp>
      <p:sp>
        <p:nvSpPr>
          <p:cNvPr id="33795" name="Rectangle 3"/>
          <p:cNvSpPr>
            <a:spLocks noGrp="1" noChangeArrowheads="1"/>
          </p:cNvSpPr>
          <p:nvPr>
            <p:ph type="body" idx="1"/>
          </p:nvPr>
        </p:nvSpPr>
        <p:spPr/>
        <p:txBody>
          <a:bodyPr/>
          <a:lstStyle/>
          <a:p>
            <a:r>
              <a:rPr lang="zh-CN" altLang="en-US" b="1"/>
              <a:t>省略指导者角色</a:t>
            </a:r>
            <a:r>
              <a:rPr lang="zh-CN" altLang="en-US"/>
              <a:t> </a:t>
            </a:r>
          </a:p>
        </p:txBody>
      </p:sp>
      <p:pic>
        <p:nvPicPr>
          <p:cNvPr id="33796" name="Picture 4" descr="PIC0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352801"/>
            <a:ext cx="70104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537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建造者模式的几种演化</a:t>
            </a:r>
          </a:p>
        </p:txBody>
      </p:sp>
      <p:sp>
        <p:nvSpPr>
          <p:cNvPr id="34819" name="Rectangle 3"/>
          <p:cNvSpPr>
            <a:spLocks noGrp="1" noChangeArrowheads="1"/>
          </p:cNvSpPr>
          <p:nvPr>
            <p:ph type="body" idx="1"/>
          </p:nvPr>
        </p:nvSpPr>
        <p:spPr/>
        <p:txBody>
          <a:bodyPr/>
          <a:lstStyle/>
          <a:p>
            <a:r>
              <a:rPr lang="zh-CN" altLang="en-US" b="1"/>
              <a:t>合并建造者角色和产品角色</a:t>
            </a:r>
            <a:r>
              <a:rPr lang="zh-CN" altLang="en-US"/>
              <a:t> </a:t>
            </a:r>
          </a:p>
        </p:txBody>
      </p:sp>
      <p:pic>
        <p:nvPicPr>
          <p:cNvPr id="34820" name="Picture 4" descr="PIC0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48000"/>
            <a:ext cx="6324600" cy="318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48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zh-CN" altLang="en-US" dirty="0"/>
              <a:t>原型模式（</a:t>
            </a:r>
            <a:r>
              <a:rPr lang="en-US" altLang="zh-CN" b="1" dirty="0"/>
              <a:t>Prototype Pattern</a:t>
            </a:r>
            <a:r>
              <a:rPr lang="zh-CN" altLang="en-US" b="1" dirty="0"/>
              <a:t>）</a:t>
            </a:r>
            <a:r>
              <a:rPr lang="zh-CN" altLang="en-US" dirty="0"/>
              <a:t> </a:t>
            </a:r>
          </a:p>
        </p:txBody>
      </p:sp>
      <p:sp>
        <p:nvSpPr>
          <p:cNvPr id="3075"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p14="http://schemas.microsoft.com/office/powerpoint/2010/main" val="30192404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场景</a:t>
            </a:r>
            <a:r>
              <a:rPr lang="en-US" altLang="zh-CN"/>
              <a:t>--</a:t>
            </a:r>
            <a:r>
              <a:rPr lang="zh-CN" altLang="en-US"/>
              <a:t>聊天的诀窍</a:t>
            </a:r>
          </a:p>
        </p:txBody>
      </p:sp>
      <p:sp>
        <p:nvSpPr>
          <p:cNvPr id="4099" name="Rectangle 3"/>
          <p:cNvSpPr>
            <a:spLocks noGrp="1" noChangeArrowheads="1"/>
          </p:cNvSpPr>
          <p:nvPr>
            <p:ph type="body" idx="1"/>
          </p:nvPr>
        </p:nvSpPr>
        <p:spPr/>
        <p:txBody>
          <a:bodyPr/>
          <a:lstStyle/>
          <a:p>
            <a:pPr eaLnBrk="1" hangingPunct="1"/>
            <a:r>
              <a:rPr lang="zh-CN" altLang="en-US"/>
              <a:t>跟</a:t>
            </a:r>
            <a:r>
              <a:rPr lang="en-US" altLang="zh-CN"/>
              <a:t>MM</a:t>
            </a:r>
            <a:r>
              <a:rPr lang="zh-CN" altLang="en-US"/>
              <a:t>用</a:t>
            </a:r>
            <a:r>
              <a:rPr lang="en-US" altLang="zh-CN"/>
              <a:t>QQ</a:t>
            </a:r>
            <a:r>
              <a:rPr lang="zh-CN" altLang="en-US"/>
              <a:t>聊天，一定要说些深情的话语了，我搜集了好多肉麻的情话，需要时只要</a:t>
            </a:r>
            <a:r>
              <a:rPr lang="en-US" altLang="zh-CN"/>
              <a:t>copy</a:t>
            </a:r>
            <a:r>
              <a:rPr lang="zh-CN" altLang="en-US"/>
              <a:t>出来放到</a:t>
            </a:r>
            <a:r>
              <a:rPr lang="en-US" altLang="zh-CN"/>
              <a:t>QQ</a:t>
            </a:r>
            <a:r>
              <a:rPr lang="zh-CN" altLang="en-US"/>
              <a:t>里面，略作修改发送就行了，这就是我的情话</a:t>
            </a:r>
            <a:r>
              <a:rPr lang="en-US" altLang="zh-CN"/>
              <a:t>prototype</a:t>
            </a:r>
            <a:r>
              <a:rPr lang="zh-CN" altLang="en-US"/>
              <a:t>了。（</a:t>
            </a:r>
            <a:r>
              <a:rPr lang="en-US" altLang="zh-CN"/>
              <a:t>100</a:t>
            </a:r>
            <a:r>
              <a:rPr lang="zh-CN" altLang="en-US"/>
              <a:t>块钱一份，你要不要）</a:t>
            </a:r>
            <a:br>
              <a:rPr lang="zh-CN" altLang="en-US"/>
            </a:br>
            <a:endParaRPr lang="zh-CN" altLang="en-US"/>
          </a:p>
        </p:txBody>
      </p:sp>
    </p:spTree>
    <p:extLst>
      <p:ext uri="{BB962C8B-B14F-4D97-AF65-F5344CB8AC3E}">
        <p14:creationId xmlns:p14="http://schemas.microsoft.com/office/powerpoint/2010/main" val="42633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原型模式概述</a:t>
            </a:r>
          </a:p>
        </p:txBody>
      </p:sp>
      <p:sp>
        <p:nvSpPr>
          <p:cNvPr id="5123" name="Rectangle 3"/>
          <p:cNvSpPr>
            <a:spLocks noGrp="1" noChangeArrowheads="1"/>
          </p:cNvSpPr>
          <p:nvPr>
            <p:ph type="body" idx="1"/>
          </p:nvPr>
        </p:nvSpPr>
        <p:spPr/>
        <p:txBody>
          <a:bodyPr/>
          <a:lstStyle/>
          <a:p>
            <a:pPr eaLnBrk="1" hangingPunct="1">
              <a:lnSpc>
                <a:spcPct val="90000"/>
              </a:lnSpc>
            </a:pPr>
            <a:r>
              <a:rPr kumimoji="1" lang="zh-CN" altLang="en-US"/>
              <a:t>原型模式是从一个对象出发得到一个和自己有相同状态的新对象的成熟模式，该模式的关键是将一个对象</a:t>
            </a:r>
            <a:r>
              <a:rPr kumimoji="1" lang="zh-CN" altLang="en-US">
                <a:solidFill>
                  <a:schemeClr val="hlink"/>
                </a:solidFill>
              </a:rPr>
              <a:t>定义为原型</a:t>
            </a:r>
            <a:r>
              <a:rPr kumimoji="1" lang="zh-CN" altLang="en-US"/>
              <a:t>，并为其提供</a:t>
            </a:r>
            <a:r>
              <a:rPr kumimoji="1" lang="zh-CN" altLang="en-US">
                <a:solidFill>
                  <a:schemeClr val="hlink"/>
                </a:solidFill>
              </a:rPr>
              <a:t>复制自己的方法</a:t>
            </a:r>
            <a:r>
              <a:rPr kumimoji="1" lang="zh-CN" altLang="en-US"/>
              <a:t>。</a:t>
            </a:r>
          </a:p>
          <a:p>
            <a:pPr eaLnBrk="1" hangingPunct="1">
              <a:lnSpc>
                <a:spcPct val="90000"/>
              </a:lnSpc>
              <a:spcBef>
                <a:spcPct val="0"/>
              </a:spcBef>
            </a:pPr>
            <a:r>
              <a:rPr lang="zh-CN" altLang="en-US"/>
              <a:t>原始模型模式允许</a:t>
            </a:r>
            <a:r>
              <a:rPr lang="zh-CN" altLang="en-US">
                <a:solidFill>
                  <a:schemeClr val="hlink"/>
                </a:solidFill>
              </a:rPr>
              <a:t>动态的增加或减少产品类</a:t>
            </a:r>
            <a:r>
              <a:rPr lang="zh-CN" altLang="en-US"/>
              <a:t>，产品类不需要非得有任何事先确定的等级结构，原始模型模式</a:t>
            </a:r>
            <a:r>
              <a:rPr lang="zh-CN" altLang="en-US">
                <a:solidFill>
                  <a:schemeClr val="hlink"/>
                </a:solidFill>
              </a:rPr>
              <a:t>适用于任何的等级结构</a:t>
            </a:r>
            <a:r>
              <a:rPr lang="zh-CN" altLang="en-US"/>
              <a:t>。缺点是每一个类都必须配备一个克隆方法。</a:t>
            </a:r>
          </a:p>
          <a:p>
            <a:pPr eaLnBrk="1" hangingPunct="1">
              <a:lnSpc>
                <a:spcPct val="90000"/>
              </a:lnSpc>
            </a:pPr>
            <a:endParaRPr kumimoji="1" lang="en-US" altLang="zh-CN" b="1"/>
          </a:p>
        </p:txBody>
      </p:sp>
    </p:spTree>
    <p:extLst>
      <p:ext uri="{BB962C8B-B14F-4D97-AF65-F5344CB8AC3E}">
        <p14:creationId xmlns:p14="http://schemas.microsoft.com/office/powerpoint/2010/main" val="8231065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原型模式的角色</a:t>
            </a:r>
          </a:p>
        </p:txBody>
      </p:sp>
      <p:sp>
        <p:nvSpPr>
          <p:cNvPr id="6147" name="Rectangle 3"/>
          <p:cNvSpPr>
            <a:spLocks noGrp="1" noChangeArrowheads="1"/>
          </p:cNvSpPr>
          <p:nvPr>
            <p:ph type="body" idx="1"/>
          </p:nvPr>
        </p:nvSpPr>
        <p:spPr/>
        <p:txBody>
          <a:bodyPr/>
          <a:lstStyle/>
          <a:p>
            <a:pPr eaLnBrk="1" hangingPunct="1"/>
            <a:r>
              <a:rPr kumimoji="1" lang="zh-CN" altLang="en-US" b="1">
                <a:solidFill>
                  <a:srgbClr val="FF0000"/>
                </a:solidFill>
              </a:rPr>
              <a:t>模式的结构中包括两种角色：</a:t>
            </a:r>
          </a:p>
          <a:p>
            <a:pPr eaLnBrk="1" hangingPunct="1"/>
            <a:r>
              <a:rPr kumimoji="1" lang="zh-CN" altLang="en-US" b="1"/>
              <a:t>抽象原型（</a:t>
            </a:r>
            <a:r>
              <a:rPr kumimoji="1" lang="en-US" altLang="zh-CN" b="1"/>
              <a:t>Prototype</a:t>
            </a:r>
            <a:r>
              <a:rPr kumimoji="1" lang="zh-CN" altLang="en-US" b="1"/>
              <a:t>） </a:t>
            </a:r>
          </a:p>
          <a:p>
            <a:pPr eaLnBrk="1" hangingPunct="1"/>
            <a:r>
              <a:rPr kumimoji="1" lang="zh-CN" altLang="en-US" b="1"/>
              <a:t>具体原型（</a:t>
            </a:r>
            <a:r>
              <a:rPr kumimoji="1" lang="en-US" altLang="zh-CN" b="1"/>
              <a:t>Concrete Prototype</a:t>
            </a:r>
            <a:r>
              <a:rPr kumimoji="1" lang="zh-CN" altLang="en-US" b="1"/>
              <a:t>）</a:t>
            </a:r>
          </a:p>
        </p:txBody>
      </p:sp>
    </p:spTree>
    <p:extLst>
      <p:ext uri="{BB962C8B-B14F-4D97-AF65-F5344CB8AC3E}">
        <p14:creationId xmlns:p14="http://schemas.microsoft.com/office/powerpoint/2010/main" val="2912047738"/>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320</TotalTime>
  <Words>13894</Words>
  <Application>Microsoft Office PowerPoint</Application>
  <PresentationFormat>宽屏</PresentationFormat>
  <Paragraphs>1435</Paragraphs>
  <Slides>199</Slides>
  <Notes>22</Notes>
  <HiddenSlides>3</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199</vt:i4>
      </vt:variant>
    </vt:vector>
  </HeadingPairs>
  <TitlesOfParts>
    <vt:vector size="201" baseType="lpstr">
      <vt:lpstr>回顾</vt:lpstr>
      <vt:lpstr>位图图像</vt:lpstr>
      <vt:lpstr>设计模式</vt:lpstr>
      <vt:lpstr>面向对象编程 （OOP：Object Oriented Programming ）</vt:lpstr>
      <vt:lpstr>OO编程原则</vt:lpstr>
      <vt:lpstr>OO编程原则</vt:lpstr>
      <vt:lpstr>OO编程原则</vt:lpstr>
      <vt:lpstr>设计模式概述</vt:lpstr>
      <vt:lpstr>设计模式概述</vt:lpstr>
      <vt:lpstr>GOF（ “四人帮”）之书</vt:lpstr>
      <vt:lpstr>设计模式概述</vt:lpstr>
      <vt:lpstr>设计模式的三种类型</vt:lpstr>
      <vt:lpstr>设计模式的三种类型</vt:lpstr>
      <vt:lpstr>设计模式的三种类型</vt:lpstr>
      <vt:lpstr>PowerPoint 演示文稿</vt:lpstr>
      <vt:lpstr>设计模式基础--UML</vt:lpstr>
      <vt:lpstr>UML类图</vt:lpstr>
      <vt:lpstr>UML类图—类</vt:lpstr>
      <vt:lpstr>设计模式基础--UML类图</vt:lpstr>
      <vt:lpstr>设计模式基础--UML</vt:lpstr>
      <vt:lpstr>UML类图—接口</vt:lpstr>
      <vt:lpstr>UML类图—接口</vt:lpstr>
      <vt:lpstr>PowerPoint 演示文稿</vt:lpstr>
      <vt:lpstr>PowerPoint 演示文稿</vt:lpstr>
      <vt:lpstr>PowerPoint 演示文稿</vt:lpstr>
      <vt:lpstr>设计模式的使用</vt:lpstr>
      <vt:lpstr>工厂模式</vt:lpstr>
      <vt:lpstr>工厂模式的动机</vt:lpstr>
      <vt:lpstr>不同类型的工厂</vt:lpstr>
      <vt:lpstr>场景1—麦当劳的汉堡种类多</vt:lpstr>
      <vt:lpstr> 简单工厂模式</vt:lpstr>
      <vt:lpstr>简单工厂模式的结构</vt:lpstr>
      <vt:lpstr>简单工厂模式的类图</vt:lpstr>
      <vt:lpstr>简单工厂模式示例</vt:lpstr>
      <vt:lpstr>简单工厂模式示例</vt:lpstr>
      <vt:lpstr>简单工厂模式示例</vt:lpstr>
      <vt:lpstr>简单工厂模式优缺点</vt:lpstr>
      <vt:lpstr>简单工厂模式的使用场景</vt:lpstr>
      <vt:lpstr>场景2—去哪里吃鸡翅</vt:lpstr>
      <vt:lpstr>工厂方法模式</vt:lpstr>
      <vt:lpstr>工厂方法模式</vt:lpstr>
      <vt:lpstr>工厂方法模式类图</vt:lpstr>
      <vt:lpstr>工厂方法模式示例</vt:lpstr>
      <vt:lpstr>工厂方法模式示例</vt:lpstr>
      <vt:lpstr>工厂方法模式示例</vt:lpstr>
      <vt:lpstr>工厂方法模式示例</vt:lpstr>
      <vt:lpstr>工厂方法模式示例</vt:lpstr>
      <vt:lpstr>工厂方法模式</vt:lpstr>
      <vt:lpstr>工厂方法模式的优点</vt:lpstr>
      <vt:lpstr>场景3—地点及食物的选择</vt:lpstr>
      <vt:lpstr>抽象工厂模式</vt:lpstr>
      <vt:lpstr>产品族</vt:lpstr>
      <vt:lpstr>产品族</vt:lpstr>
      <vt:lpstr>为什么需要抽象工厂</vt:lpstr>
      <vt:lpstr>抽象工厂时序图</vt:lpstr>
      <vt:lpstr>抽象工厂模式类图</vt:lpstr>
      <vt:lpstr>抽象工厂示例</vt:lpstr>
      <vt:lpstr>抽象工厂示例</vt:lpstr>
      <vt:lpstr>抽象工厂示例</vt:lpstr>
      <vt:lpstr>抽象工厂示例</vt:lpstr>
      <vt:lpstr>抽象工厂示例</vt:lpstr>
      <vt:lpstr>抽象工厂示例</vt:lpstr>
      <vt:lpstr>抽象工厂示例</vt:lpstr>
      <vt:lpstr>抽象工厂示例</vt:lpstr>
      <vt:lpstr>抽象工厂模式优缺点</vt:lpstr>
      <vt:lpstr>抽象工厂模式优缺点</vt:lpstr>
      <vt:lpstr>与其他模式的区别和联系</vt:lpstr>
      <vt:lpstr>总结</vt:lpstr>
      <vt:lpstr>单例模式</vt:lpstr>
      <vt:lpstr>场景—梦想</vt:lpstr>
      <vt:lpstr>单例（singleton）模式</vt:lpstr>
      <vt:lpstr>单例模式的关键特征</vt:lpstr>
      <vt:lpstr>懒汉式 VS 饿汉式 </vt:lpstr>
      <vt:lpstr>单例（singleton）模式</vt:lpstr>
      <vt:lpstr>饿汉式</vt:lpstr>
      <vt:lpstr>懒汉式</vt:lpstr>
      <vt:lpstr>单例模式示例—饿汉式</vt:lpstr>
      <vt:lpstr>单例模式示例—懒汉式</vt:lpstr>
      <vt:lpstr>单例模式的问题</vt:lpstr>
      <vt:lpstr>建造者模式（Buider）</vt:lpstr>
      <vt:lpstr>场景—翻译机</vt:lpstr>
      <vt:lpstr>Builder模式概述</vt:lpstr>
      <vt:lpstr>Builder模式概述</vt:lpstr>
      <vt:lpstr>Builder模式的角色</vt:lpstr>
      <vt:lpstr>Builder模式结构</vt:lpstr>
      <vt:lpstr>Builder模式示例</vt:lpstr>
      <vt:lpstr>Builder模式示例</vt:lpstr>
      <vt:lpstr>Builder模式示例</vt:lpstr>
      <vt:lpstr>Builder模式示例</vt:lpstr>
      <vt:lpstr>Builder模式示例</vt:lpstr>
      <vt:lpstr>Builder模式示例</vt:lpstr>
      <vt:lpstr>优缺点</vt:lpstr>
      <vt:lpstr>适用性</vt:lpstr>
      <vt:lpstr>总结</vt:lpstr>
      <vt:lpstr>建造者模式的几种演化 </vt:lpstr>
      <vt:lpstr>建造者模式的几种演化</vt:lpstr>
      <vt:lpstr>建造者模式的几种演化</vt:lpstr>
      <vt:lpstr>原型模式（Prototype Pattern） </vt:lpstr>
      <vt:lpstr>场景--聊天的诀窍</vt:lpstr>
      <vt:lpstr>原型模式概述</vt:lpstr>
      <vt:lpstr>原型模式的角色</vt:lpstr>
      <vt:lpstr>原型模式的UML结构图</vt:lpstr>
      <vt:lpstr>原型模式的实现方式</vt:lpstr>
      <vt:lpstr>原型模式的实现方式</vt:lpstr>
      <vt:lpstr>模式的实现方式</vt:lpstr>
      <vt:lpstr>原型模式示例</vt:lpstr>
      <vt:lpstr>原型模式示例</vt:lpstr>
      <vt:lpstr>原型模式示例</vt:lpstr>
      <vt:lpstr>原型模式示例</vt:lpstr>
      <vt:lpstr>扩展—简单形式及登记形式</vt:lpstr>
      <vt:lpstr>简单形式的角色</vt:lpstr>
      <vt:lpstr>简单形式</vt:lpstr>
      <vt:lpstr>登记形式</vt:lpstr>
      <vt:lpstr>登记形式的角色</vt:lpstr>
      <vt:lpstr>原始模型模式的优点</vt:lpstr>
      <vt:lpstr>原始模型模式的缺点</vt:lpstr>
      <vt:lpstr>适配器模式</vt:lpstr>
      <vt:lpstr>场景</vt:lpstr>
      <vt:lpstr>适配器模式（Adapter）概述</vt:lpstr>
      <vt:lpstr>适配器模式的角色</vt:lpstr>
      <vt:lpstr>基于类的Adapter模式</vt:lpstr>
      <vt:lpstr>基于类的Adapter模式</vt:lpstr>
      <vt:lpstr>基于对象的Adapter模式</vt:lpstr>
      <vt:lpstr>基于对象的Adapter模式</vt:lpstr>
      <vt:lpstr>类适配器和对象适配器比较</vt:lpstr>
      <vt:lpstr>类适配器和对象适配器比较</vt:lpstr>
      <vt:lpstr>适配器模式示例</vt:lpstr>
      <vt:lpstr>适配器模式示例</vt:lpstr>
      <vt:lpstr>适配器模式示例</vt:lpstr>
      <vt:lpstr>适配器模式示例</vt:lpstr>
      <vt:lpstr>适配器模式示例</vt:lpstr>
      <vt:lpstr>适配器模式的优缺点</vt:lpstr>
      <vt:lpstr>适配器模式的适用性</vt:lpstr>
      <vt:lpstr>鲁智深的故事</vt:lpstr>
      <vt:lpstr>PowerPoint 演示文稿</vt:lpstr>
      <vt:lpstr>缺省适配器模式示例</vt:lpstr>
      <vt:lpstr>缺省适配器模式示例</vt:lpstr>
      <vt:lpstr>缺省适配器模式示例</vt:lpstr>
      <vt:lpstr>缺省适配器的UML类图</vt:lpstr>
      <vt:lpstr>缺省适配器模式的适用性</vt:lpstr>
      <vt:lpstr>缺省适配器模式的优缺点</vt:lpstr>
      <vt:lpstr>组合（composite）模式</vt:lpstr>
      <vt:lpstr>场景</vt:lpstr>
      <vt:lpstr>组合模式概述</vt:lpstr>
      <vt:lpstr>组合模式概述</vt:lpstr>
      <vt:lpstr>组合模式的角色</vt:lpstr>
      <vt:lpstr>组合模式的UML类图</vt:lpstr>
      <vt:lpstr>安全方式</vt:lpstr>
      <vt:lpstr>透明方式</vt:lpstr>
      <vt:lpstr>两种方式的比较</vt:lpstr>
      <vt:lpstr>组合模式的优点</vt:lpstr>
      <vt:lpstr>组合模式示例</vt:lpstr>
      <vt:lpstr>组合模式示例</vt:lpstr>
      <vt:lpstr>组合模式示例</vt:lpstr>
      <vt:lpstr>组合模式示例</vt:lpstr>
      <vt:lpstr>组合模式示例</vt:lpstr>
      <vt:lpstr>组合模式的缺点</vt:lpstr>
      <vt:lpstr>组合模式的适用性</vt:lpstr>
      <vt:lpstr>装饰（Decorator）模式</vt:lpstr>
      <vt:lpstr>场景</vt:lpstr>
      <vt:lpstr>装饰模式概述</vt:lpstr>
      <vt:lpstr>装饰模式概述</vt:lpstr>
      <vt:lpstr>装饰模式的角色</vt:lpstr>
      <vt:lpstr>装饰模式的UML类图</vt:lpstr>
      <vt:lpstr>装饰模式示例</vt:lpstr>
      <vt:lpstr>装饰模式示例</vt:lpstr>
      <vt:lpstr>装饰模式示例</vt:lpstr>
      <vt:lpstr>装饰模式示例</vt:lpstr>
      <vt:lpstr>装饰模式示例</vt:lpstr>
      <vt:lpstr>使用装饰模式的要点</vt:lpstr>
      <vt:lpstr>使用装饰模式的要点</vt:lpstr>
      <vt:lpstr>代理（Proxy）模式</vt:lpstr>
      <vt:lpstr>场景</vt:lpstr>
      <vt:lpstr>代理模式概述</vt:lpstr>
      <vt:lpstr>代理模式的角色</vt:lpstr>
      <vt:lpstr>代理模式的UML类图</vt:lpstr>
      <vt:lpstr>代理模式示例</vt:lpstr>
      <vt:lpstr>代理模式示例</vt:lpstr>
      <vt:lpstr>代理模式示例</vt:lpstr>
      <vt:lpstr>代理模式示例</vt:lpstr>
      <vt:lpstr>代理模式的分类</vt:lpstr>
      <vt:lpstr>远程代理例子</vt:lpstr>
      <vt:lpstr>虚代理例子</vt:lpstr>
      <vt:lpstr>保护代理例子</vt:lpstr>
      <vt:lpstr>使用代理模式的动机</vt:lpstr>
      <vt:lpstr>代理模式的作用</vt:lpstr>
      <vt:lpstr>代理模式优缺点</vt:lpstr>
      <vt:lpstr>享元（Flyweight）模式</vt:lpstr>
      <vt:lpstr>场景</vt:lpstr>
      <vt:lpstr>享元模式概述</vt:lpstr>
      <vt:lpstr>享元模式概述</vt:lpstr>
      <vt:lpstr>享元模式概述</vt:lpstr>
      <vt:lpstr>享元模式角色</vt:lpstr>
      <vt:lpstr>享元模式的UML类图</vt:lpstr>
      <vt:lpstr>享元模式示例</vt:lpstr>
      <vt:lpstr>享元模式示例</vt:lpstr>
      <vt:lpstr>享元模式示例</vt:lpstr>
      <vt:lpstr>享元模式示例</vt:lpstr>
      <vt:lpstr>享元模式示例</vt:lpstr>
      <vt:lpstr>示例的分析</vt:lpstr>
      <vt:lpstr>享元模式的优缺点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chenxi</dc:creator>
  <cp:lastModifiedBy>chenxi</cp:lastModifiedBy>
  <cp:revision>13</cp:revision>
  <dcterms:created xsi:type="dcterms:W3CDTF">2016-12-20T03:22:25Z</dcterms:created>
  <dcterms:modified xsi:type="dcterms:W3CDTF">2016-12-20T08:43:22Z</dcterms:modified>
</cp:coreProperties>
</file>