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3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6" r:id="rId21"/>
    <p:sldId id="277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2" r:id="rId30"/>
    <p:sldId id="291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3" r:id="rId50"/>
    <p:sldId id="314" r:id="rId51"/>
    <p:sldId id="316" r:id="rId52"/>
    <p:sldId id="317" r:id="rId53"/>
    <p:sldId id="318" r:id="rId54"/>
    <p:sldId id="320" r:id="rId55"/>
    <p:sldId id="321" r:id="rId56"/>
    <p:sldId id="322" r:id="rId57"/>
    <p:sldId id="311" r:id="rId58"/>
    <p:sldId id="323" r:id="rId59"/>
    <p:sldId id="324" r:id="rId60"/>
    <p:sldId id="326" r:id="rId61"/>
    <p:sldId id="327" r:id="rId62"/>
    <p:sldId id="328" r:id="rId63"/>
    <p:sldId id="334" r:id="rId64"/>
    <p:sldId id="329" r:id="rId65"/>
    <p:sldId id="330" r:id="rId66"/>
    <p:sldId id="331" r:id="rId67"/>
    <p:sldId id="333" r:id="rId68"/>
    <p:sldId id="282" r:id="rId69"/>
    <p:sldId id="283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0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oozie.apache.org/docs/4.0.1/DG_CommandLineTool.html" TargetMode="External"/><Relationship Id="rId2" Type="http://schemas.openxmlformats.org/officeDocument/2006/relationships/hyperlink" Target="http://oozie.apache.org/docs/4.0.1/index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rchive.cloudera.com/cdh4/cdh/4/oozie/WorkflowFunctionalSpec.html" TargetMode="Externa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/>
          <a:srcRect r="35000"/>
          <a:stretch/>
        </p:blipFill>
        <p:spPr bwMode="auto">
          <a:xfrm>
            <a:off x="0" y="774700"/>
            <a:ext cx="9144000" cy="3835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391400" y="4953000"/>
            <a:ext cx="769441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200" dirty="0">
                <a:latin typeface="MS Shell Dlg" pitchFamily="18" charset="0"/>
                <a:cs typeface="MS Shell Dlg" pitchFamily="18" charset="0"/>
              </a:rPr>
              <a:t>力太武研所</a:t>
            </a:r>
            <a:endParaRPr lang="en-US" altLang="zh-CN" sz="1200" dirty="0"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723900" y="6261100"/>
            <a:ext cx="4752904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0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0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92100" y="2070100"/>
            <a:ext cx="7498848" cy="6104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404" dirty="0" err="1" smtClean="0">
                <a:solidFill>
                  <a:srgbClr val="FFFFFF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4404" dirty="0" smtClean="0">
                <a:solidFill>
                  <a:srgbClr val="FFFFFF"/>
                </a:solidFill>
                <a:latin typeface="MS Shell Dlg" pitchFamily="18" charset="0"/>
                <a:cs typeface="MS Shell Dlg" pitchFamily="18" charset="0"/>
              </a:rPr>
              <a:t>原理以及</a:t>
            </a:r>
            <a:r>
              <a:rPr lang="zh-CN" altLang="en-US" sz="4404" dirty="0" smtClean="0">
                <a:solidFill>
                  <a:srgbClr val="FFFFFF"/>
                </a:solidFill>
                <a:latin typeface="MS Shell Dlg" pitchFamily="18" charset="0"/>
                <a:cs typeface="MS Shell Dlg" pitchFamily="18" charset="0"/>
              </a:rPr>
              <a:t>在</a:t>
            </a:r>
            <a:r>
              <a:rPr lang="en-US" altLang="zh-CN" sz="4404" dirty="0" smtClean="0">
                <a:solidFill>
                  <a:srgbClr val="FFFFFF"/>
                </a:solidFill>
                <a:latin typeface="MS Shell Dlg" pitchFamily="18" charset="0"/>
                <a:cs typeface="MS Shell Dlg" pitchFamily="18" charset="0"/>
              </a:rPr>
              <a:t>hue</a:t>
            </a:r>
            <a:r>
              <a:rPr lang="zh-CN" altLang="en-US" sz="4404" dirty="0" smtClean="0">
                <a:solidFill>
                  <a:srgbClr val="FFFFFF"/>
                </a:solidFill>
                <a:latin typeface="MS Shell Dlg" pitchFamily="18" charset="0"/>
                <a:cs typeface="MS Shell Dlg" pitchFamily="18" charset="0"/>
              </a:rPr>
              <a:t>中的</a:t>
            </a:r>
            <a:r>
              <a:rPr lang="zh-CN" altLang="en-US" sz="4404" dirty="0" smtClean="0">
                <a:solidFill>
                  <a:srgbClr val="FFFFFF"/>
                </a:solidFill>
                <a:latin typeface="MS Shell Dlg" pitchFamily="18" charset="0"/>
                <a:cs typeface="MS Shell Dlg" pitchFamily="18" charset="0"/>
              </a:rPr>
              <a:t>使用</a:t>
            </a:r>
            <a:endParaRPr lang="en-US" altLang="zh-CN" sz="4404" dirty="0">
              <a:solidFill>
                <a:srgbClr val="FFFFFF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184242"/>
              </p:ext>
            </p:extLst>
          </p:nvPr>
        </p:nvGraphicFramePr>
        <p:xfrm>
          <a:off x="1042987" y="1628775"/>
          <a:ext cx="7092756" cy="4448429"/>
        </p:xfrm>
        <a:graphic>
          <a:graphicData uri="http://schemas.openxmlformats.org/drawingml/2006/table">
            <a:tbl>
              <a:tblPr/>
              <a:tblGrid>
                <a:gridCol w="936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8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36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FFFF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序号</a:t>
                      </a:r>
                      <a:endParaRPr lang="zh-CN" altLang="en-US" sz="1200" dirty="0">
                        <a:solidFill>
                          <a:srgbClr val="FFFFFF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FFFF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Action</a:t>
                      </a:r>
                      <a:endParaRPr lang="zh-CN" altLang="en-US" sz="1200" dirty="0">
                        <a:solidFill>
                          <a:srgbClr val="FFFFFF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rgbClr val="FFFFFF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4.0.1</a:t>
                      </a:r>
                      <a:endParaRPr lang="zh-CN" altLang="en-US" sz="1200" dirty="0">
                        <a:solidFill>
                          <a:srgbClr val="FFFFFF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rgbClr val="FFFFFF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4.2.0</a:t>
                      </a:r>
                      <a:endParaRPr lang="zh-CN" altLang="en-US" sz="1200" dirty="0">
                        <a:solidFill>
                          <a:srgbClr val="FFFFFF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solidFill>
                          <a:srgbClr val="FFFFFF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7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1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Map-Reduce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96" b="1" dirty="0">
                          <a:solidFill>
                            <a:srgbClr val="333333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√</a:t>
                      </a:r>
                      <a:endParaRPr lang="zh-CN" altLang="en-US" sz="996" b="1" dirty="0">
                        <a:solidFill>
                          <a:srgbClr val="333333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96" b="1" dirty="0">
                          <a:solidFill>
                            <a:srgbClr val="333333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√</a:t>
                      </a:r>
                      <a:endParaRPr lang="zh-CN" altLang="en-US" sz="996" b="1" dirty="0">
                        <a:solidFill>
                          <a:srgbClr val="333333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96" b="1" dirty="0">
                        <a:solidFill>
                          <a:srgbClr val="333333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2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Streaming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96" b="1" dirty="0">
                          <a:solidFill>
                            <a:srgbClr val="333333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√</a:t>
                      </a:r>
                      <a:endParaRPr lang="zh-CN" altLang="en-US" sz="996" b="1" dirty="0">
                        <a:solidFill>
                          <a:srgbClr val="333333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96" b="1" dirty="0">
                          <a:solidFill>
                            <a:srgbClr val="333333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√</a:t>
                      </a:r>
                      <a:endParaRPr lang="zh-CN" altLang="en-US" sz="996" b="1" dirty="0">
                        <a:solidFill>
                          <a:srgbClr val="333333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96" dirty="0">
                        <a:solidFill>
                          <a:srgbClr val="333333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7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3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Pipes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96" b="1" dirty="0">
                          <a:solidFill>
                            <a:srgbClr val="333333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√</a:t>
                      </a:r>
                      <a:endParaRPr lang="zh-CN" altLang="en-US" sz="996" b="1" dirty="0">
                        <a:solidFill>
                          <a:srgbClr val="333333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96" b="1" dirty="0">
                          <a:solidFill>
                            <a:srgbClr val="333333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√</a:t>
                      </a:r>
                      <a:endParaRPr lang="zh-CN" altLang="en-US" sz="996" b="1" dirty="0">
                        <a:solidFill>
                          <a:srgbClr val="333333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96" dirty="0">
                        <a:solidFill>
                          <a:srgbClr val="333333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7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4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Pig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96" b="1" dirty="0">
                          <a:solidFill>
                            <a:srgbClr val="333333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√</a:t>
                      </a:r>
                      <a:endParaRPr lang="zh-CN" altLang="en-US" sz="996" b="1" dirty="0">
                        <a:solidFill>
                          <a:srgbClr val="333333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96" b="1" dirty="0">
                          <a:solidFill>
                            <a:srgbClr val="333333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√</a:t>
                      </a:r>
                      <a:endParaRPr lang="zh-CN" altLang="en-US" sz="996" b="1" dirty="0">
                        <a:solidFill>
                          <a:srgbClr val="333333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96" dirty="0">
                        <a:solidFill>
                          <a:srgbClr val="333333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5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Fs(HDFS)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96" b="1" dirty="0">
                          <a:solidFill>
                            <a:srgbClr val="333333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√</a:t>
                      </a:r>
                      <a:endParaRPr lang="zh-CN" altLang="en-US" sz="996" b="1" dirty="0">
                        <a:solidFill>
                          <a:srgbClr val="333333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96" b="1" dirty="0">
                          <a:solidFill>
                            <a:srgbClr val="333333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√</a:t>
                      </a:r>
                      <a:endParaRPr lang="zh-CN" altLang="en-US" sz="996" b="1" dirty="0">
                        <a:solidFill>
                          <a:srgbClr val="333333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96" dirty="0">
                        <a:solidFill>
                          <a:srgbClr val="333333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7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6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Ssh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96" b="1" dirty="0">
                          <a:solidFill>
                            <a:srgbClr val="333333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√</a:t>
                      </a:r>
                      <a:endParaRPr lang="zh-CN" altLang="en-US" sz="996" b="1" dirty="0">
                        <a:solidFill>
                          <a:srgbClr val="333333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96" b="1" dirty="0">
                          <a:solidFill>
                            <a:srgbClr val="333333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√</a:t>
                      </a:r>
                      <a:endParaRPr lang="zh-CN" altLang="en-US" sz="996" b="1" dirty="0">
                        <a:solidFill>
                          <a:srgbClr val="333333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96" dirty="0">
                        <a:solidFill>
                          <a:srgbClr val="333333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7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7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Sub-workflow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96" b="1" dirty="0">
                          <a:solidFill>
                            <a:srgbClr val="333333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√</a:t>
                      </a:r>
                      <a:endParaRPr lang="zh-CN" altLang="en-US" sz="996" b="1" dirty="0">
                        <a:solidFill>
                          <a:srgbClr val="333333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96" b="1" dirty="0">
                          <a:solidFill>
                            <a:srgbClr val="333333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√</a:t>
                      </a:r>
                      <a:endParaRPr lang="zh-CN" altLang="en-US" sz="996" b="1" dirty="0">
                        <a:solidFill>
                          <a:srgbClr val="333333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96" dirty="0">
                        <a:solidFill>
                          <a:srgbClr val="333333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8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Java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96" b="1" dirty="0">
                          <a:solidFill>
                            <a:srgbClr val="333333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√</a:t>
                      </a:r>
                      <a:endParaRPr lang="zh-CN" altLang="en-US" sz="996" b="1" dirty="0">
                        <a:solidFill>
                          <a:srgbClr val="333333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96" b="1" dirty="0">
                          <a:solidFill>
                            <a:srgbClr val="333333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√</a:t>
                      </a:r>
                      <a:endParaRPr lang="zh-CN" altLang="en-US" sz="996" b="1" dirty="0">
                        <a:solidFill>
                          <a:srgbClr val="333333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96" b="1" dirty="0">
                        <a:solidFill>
                          <a:srgbClr val="333333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7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11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Email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96" b="1" dirty="0">
                          <a:solidFill>
                            <a:srgbClr val="333333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√</a:t>
                      </a:r>
                      <a:endParaRPr lang="zh-CN" altLang="en-US" sz="996" b="1" dirty="0">
                        <a:solidFill>
                          <a:srgbClr val="333333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96" b="1" dirty="0">
                          <a:solidFill>
                            <a:srgbClr val="333333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√</a:t>
                      </a:r>
                      <a:endParaRPr lang="zh-CN" altLang="en-US" sz="996" b="1" dirty="0">
                        <a:solidFill>
                          <a:srgbClr val="333333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96" dirty="0">
                        <a:solidFill>
                          <a:srgbClr val="333333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7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12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Shell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96" b="1" dirty="0">
                          <a:solidFill>
                            <a:srgbClr val="333333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√</a:t>
                      </a:r>
                      <a:endParaRPr lang="zh-CN" altLang="en-US" sz="996" b="1" dirty="0">
                        <a:solidFill>
                          <a:srgbClr val="333333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96" b="1" dirty="0">
                          <a:solidFill>
                            <a:srgbClr val="333333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√</a:t>
                      </a:r>
                      <a:endParaRPr lang="zh-CN" altLang="en-US" sz="996" b="1" dirty="0">
                        <a:solidFill>
                          <a:srgbClr val="333333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96" b="1" dirty="0">
                        <a:solidFill>
                          <a:srgbClr val="333333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3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13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Hive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96" b="1" dirty="0">
                          <a:solidFill>
                            <a:srgbClr val="333333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√</a:t>
                      </a:r>
                      <a:endParaRPr lang="zh-CN" altLang="en-US" sz="996" b="1" dirty="0">
                        <a:solidFill>
                          <a:srgbClr val="333333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96" b="1" dirty="0">
                          <a:solidFill>
                            <a:srgbClr val="333333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√</a:t>
                      </a:r>
                      <a:endParaRPr lang="zh-CN" altLang="en-US" sz="996" b="1" dirty="0">
                        <a:solidFill>
                          <a:srgbClr val="333333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96" b="1" dirty="0">
                        <a:solidFill>
                          <a:srgbClr val="333333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37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14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Hive2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96" dirty="0">
                          <a:solidFill>
                            <a:srgbClr val="333333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×</a:t>
                      </a:r>
                      <a:endParaRPr lang="zh-CN" altLang="en-US" sz="996" dirty="0">
                        <a:solidFill>
                          <a:srgbClr val="333333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96" b="1" dirty="0">
                          <a:solidFill>
                            <a:srgbClr val="333333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√</a:t>
                      </a:r>
                      <a:endParaRPr lang="zh-CN" altLang="en-US" sz="996" b="1" dirty="0">
                        <a:solidFill>
                          <a:srgbClr val="333333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996" b="1" kern="1200" dirty="0">
                        <a:solidFill>
                          <a:srgbClr val="333333"/>
                        </a:solidFill>
                        <a:highlight>
                          <a:srgbClr val="FFFF00"/>
                        </a:highlight>
                        <a:latin typeface="MS Shell Dlg" pitchFamily="18" charset="0"/>
                        <a:ea typeface="+mn-ea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37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15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Sqoop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96" b="1" dirty="0">
                          <a:solidFill>
                            <a:srgbClr val="333333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√</a:t>
                      </a:r>
                      <a:endParaRPr lang="zh-CN" altLang="en-US" sz="996" b="1" dirty="0">
                        <a:solidFill>
                          <a:srgbClr val="333333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96" b="1" dirty="0">
                          <a:solidFill>
                            <a:srgbClr val="333333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√</a:t>
                      </a:r>
                      <a:endParaRPr lang="zh-CN" altLang="en-US" sz="996" b="1" dirty="0">
                        <a:solidFill>
                          <a:srgbClr val="333333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rgbClr val="333333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3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17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DistCp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96" b="1" dirty="0">
                          <a:solidFill>
                            <a:srgbClr val="333333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√</a:t>
                      </a:r>
                      <a:endParaRPr lang="zh-CN" altLang="en-US" sz="996" b="1" dirty="0">
                        <a:solidFill>
                          <a:srgbClr val="333333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96" b="1" dirty="0">
                          <a:solidFill>
                            <a:srgbClr val="333333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√</a:t>
                      </a:r>
                      <a:endParaRPr lang="zh-CN" altLang="en-US" sz="996" b="1" dirty="0">
                        <a:solidFill>
                          <a:srgbClr val="333333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96" dirty="0">
                        <a:solidFill>
                          <a:srgbClr val="333333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37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18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Spark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96" dirty="0">
                          <a:solidFill>
                            <a:srgbClr val="333333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×</a:t>
                      </a:r>
                      <a:endParaRPr lang="zh-CN" altLang="en-US" sz="996" dirty="0">
                        <a:solidFill>
                          <a:srgbClr val="333333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96" b="1" dirty="0">
                          <a:solidFill>
                            <a:srgbClr val="333333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√</a:t>
                      </a:r>
                      <a:endParaRPr lang="zh-CN" altLang="en-US" sz="996" b="1" dirty="0">
                        <a:solidFill>
                          <a:srgbClr val="333333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96" dirty="0">
                        <a:solidFill>
                          <a:srgbClr val="333333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469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8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635000"/>
            <a:ext cx="37719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2.3</a:t>
            </a:r>
            <a:r>
              <a:rPr lang="en-US" altLang="zh-CN" sz="350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Action</a:t>
            </a:r>
            <a:r>
              <a:rPr lang="en-US" altLang="zh-CN" sz="35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6172200" y="6502400"/>
            <a:ext cx="469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9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23900" y="635000"/>
            <a:ext cx="59944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2.4</a:t>
            </a:r>
            <a:r>
              <a:rPr lang="en-US" altLang="zh-CN" sz="350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Map-Reduce</a:t>
            </a:r>
            <a:r>
              <a:rPr lang="en-US" altLang="zh-CN" sz="35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Action</a:t>
            </a:r>
            <a:r>
              <a:rPr lang="en-US" altLang="zh-CN" sz="35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Node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98500" y="1612900"/>
            <a:ext cx="3810000" cy="455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&lt;action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name="myfirstHadoopJob"&gt;</a:t>
            </a:r>
          </a:p>
          <a:p>
            <a:pPr>
              <a:lnSpc>
                <a:spcPts val="12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dirty="0"/>
              <a:t>		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</a:t>
            </a:r>
            <a:r>
              <a:rPr lang="en-US" altLang="zh-CN" sz="996" dirty="0">
                <a:solidFill>
                  <a:srgbClr val="0099CC"/>
                </a:solidFill>
                <a:latin typeface="MS Shell Dlg" pitchFamily="18" charset="0"/>
                <a:cs typeface="MS Shell Dlg" pitchFamily="18" charset="0"/>
              </a:rPr>
              <a:t>map-reduce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&gt;</a:t>
            </a:r>
          </a:p>
          <a:p>
            <a:pPr>
              <a:lnSpc>
                <a:spcPts val="12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dirty="0"/>
              <a:t>			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</a:t>
            </a:r>
            <a:r>
              <a:rPr lang="en-US" altLang="zh-CN" sz="996" dirty="0">
                <a:solidFill>
                  <a:srgbClr val="0099CC"/>
                </a:solidFill>
                <a:latin typeface="MS Shell Dlg" pitchFamily="18" charset="0"/>
                <a:cs typeface="MS Shell Dlg" pitchFamily="18" charset="0"/>
              </a:rPr>
              <a:t>job-tracke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r&gt;foo:9001&lt;/job-tracker&gt;</a:t>
            </a:r>
          </a:p>
          <a:p>
            <a:pPr>
              <a:lnSpc>
                <a:spcPts val="12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dirty="0"/>
              <a:t>			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</a:t>
            </a:r>
            <a:r>
              <a:rPr lang="en-US" altLang="zh-CN" sz="996" dirty="0">
                <a:solidFill>
                  <a:srgbClr val="0099CC"/>
                </a:solidFill>
                <a:latin typeface="MS Shell Dlg" pitchFamily="18" charset="0"/>
                <a:cs typeface="MS Shell Dlg" pitchFamily="18" charset="0"/>
              </a:rPr>
              <a:t>name-node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&gt;bar:9000&lt;/name-node&gt;</a:t>
            </a:r>
          </a:p>
          <a:p>
            <a:pPr>
              <a:lnSpc>
                <a:spcPts val="12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dirty="0"/>
              <a:t>			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&lt;prepare&gt;</a:t>
            </a:r>
          </a:p>
          <a:p>
            <a:pPr>
              <a:lnSpc>
                <a:spcPts val="12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dirty="0"/>
              <a:t>				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&lt;delete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path="hdfs://foo:9000/usr/tucu/output-data"/&gt;</a:t>
            </a:r>
          </a:p>
          <a:p>
            <a:pPr>
              <a:lnSpc>
                <a:spcPts val="12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dirty="0"/>
              <a:t>			</a:t>
            </a:r>
            <a:r>
              <a:rPr lang="en-US" altLang="zh-CN" sz="998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&lt;/prepare&gt;</a:t>
            </a:r>
          </a:p>
          <a:p>
            <a:pPr>
              <a:lnSpc>
                <a:spcPts val="12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dirty="0"/>
              <a:t>			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</a:t>
            </a:r>
            <a:r>
              <a:rPr lang="en-US" altLang="zh-CN" sz="996" dirty="0">
                <a:solidFill>
                  <a:srgbClr val="0099CC"/>
                </a:solidFill>
                <a:latin typeface="MS Shell Dlg" pitchFamily="18" charset="0"/>
                <a:cs typeface="MS Shell Dlg" pitchFamily="18" charset="0"/>
              </a:rPr>
              <a:t>job-xml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&gt;/myfirstjob.xml&lt;/job-xml&gt;</a:t>
            </a:r>
          </a:p>
          <a:p>
            <a:pPr>
              <a:lnSpc>
                <a:spcPts val="12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dirty="0"/>
              <a:t>			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</a:t>
            </a:r>
            <a:r>
              <a:rPr lang="en-US" altLang="zh-CN" sz="996" dirty="0">
                <a:solidFill>
                  <a:srgbClr val="0099CC"/>
                </a:solidFill>
                <a:latin typeface="MS Shell Dlg" pitchFamily="18" charset="0"/>
                <a:cs typeface="MS Shell Dlg" pitchFamily="18" charset="0"/>
              </a:rPr>
              <a:t>configuration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&gt;</a:t>
            </a:r>
          </a:p>
          <a:p>
            <a:pPr>
              <a:lnSpc>
                <a:spcPts val="12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dirty="0"/>
              <a:t>				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&lt;property&gt;</a:t>
            </a:r>
          </a:p>
          <a:p>
            <a:pPr>
              <a:lnSpc>
                <a:spcPts val="12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dirty="0"/>
              <a:t>					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&lt;name&gt;mapred.input.dir&lt;/name&gt;</a:t>
            </a:r>
          </a:p>
          <a:p>
            <a:pPr>
              <a:lnSpc>
                <a:spcPts val="11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dirty="0"/>
              <a:t>					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&lt;value&gt;/usr/tucu/input-data&lt;/value&gt;</a:t>
            </a:r>
          </a:p>
          <a:p>
            <a:pPr>
              <a:lnSpc>
                <a:spcPts val="12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dirty="0"/>
              <a:t>				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&lt;/property&gt;</a:t>
            </a:r>
          </a:p>
          <a:p>
            <a:pPr>
              <a:lnSpc>
                <a:spcPts val="12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dirty="0"/>
              <a:t>				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&lt;property&gt;</a:t>
            </a:r>
          </a:p>
          <a:p>
            <a:pPr>
              <a:lnSpc>
                <a:spcPts val="12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dirty="0"/>
              <a:t>					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&lt;name&gt;mapred.output.dir&lt;/name&gt;</a:t>
            </a:r>
          </a:p>
          <a:p>
            <a:pPr>
              <a:lnSpc>
                <a:spcPts val="12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dirty="0"/>
              <a:t>					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&lt;value&gt;/usr/tucu/input-data&lt;/value&gt;</a:t>
            </a:r>
          </a:p>
          <a:p>
            <a:pPr>
              <a:lnSpc>
                <a:spcPts val="12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dirty="0"/>
              <a:t>				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&lt;/property&gt;</a:t>
            </a:r>
          </a:p>
          <a:p>
            <a:pPr>
              <a:lnSpc>
                <a:spcPts val="12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dirty="0"/>
              <a:t>				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&lt;property&gt;</a:t>
            </a:r>
          </a:p>
          <a:p>
            <a:pPr>
              <a:lnSpc>
                <a:spcPts val="12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dirty="0"/>
              <a:t>					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&lt;name&gt;mapred.reduce.tasks&lt;/name&gt;</a:t>
            </a:r>
          </a:p>
          <a:p>
            <a:pPr>
              <a:lnSpc>
                <a:spcPts val="12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dirty="0"/>
              <a:t>					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&lt;value&gt;${firstJobReducers}&lt;/value&gt;</a:t>
            </a:r>
          </a:p>
          <a:p>
            <a:pPr>
              <a:lnSpc>
                <a:spcPts val="12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dirty="0"/>
              <a:t>				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&lt;/property&gt;</a:t>
            </a:r>
          </a:p>
          <a:p>
            <a:pPr>
              <a:lnSpc>
                <a:spcPts val="12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dirty="0"/>
              <a:t>				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&lt;property&gt;</a:t>
            </a:r>
          </a:p>
          <a:p>
            <a:pPr>
              <a:lnSpc>
                <a:spcPts val="12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dirty="0"/>
              <a:t>					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&lt;name&gt;oozie.action.external.stats.write&lt;/name&gt;</a:t>
            </a:r>
          </a:p>
          <a:p>
            <a:pPr>
              <a:lnSpc>
                <a:spcPts val="12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dirty="0"/>
              <a:t>					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&lt;value&gt;true&lt;/value&gt;</a:t>
            </a:r>
          </a:p>
          <a:p>
            <a:pPr>
              <a:lnSpc>
                <a:spcPts val="12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dirty="0"/>
              <a:t>				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&lt;/property&gt;</a:t>
            </a:r>
          </a:p>
          <a:p>
            <a:pPr>
              <a:lnSpc>
                <a:spcPts val="12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dirty="0"/>
              <a:t>			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&lt;/configuration&gt;</a:t>
            </a:r>
          </a:p>
          <a:p>
            <a:pPr>
              <a:lnSpc>
                <a:spcPts val="12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dirty="0"/>
              <a:t>		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&lt;/map-reduce&gt;</a:t>
            </a:r>
          </a:p>
          <a:p>
            <a:pPr>
              <a:lnSpc>
                <a:spcPts val="12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dirty="0"/>
              <a:t>		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</a:t>
            </a:r>
            <a:r>
              <a:rPr lang="en-US" altLang="zh-CN" sz="996" dirty="0">
                <a:solidFill>
                  <a:srgbClr val="0099CC"/>
                </a:solidFill>
                <a:latin typeface="MS Shell Dlg" pitchFamily="18" charset="0"/>
                <a:cs typeface="MS Shell Dlg" pitchFamily="18" charset="0"/>
              </a:rPr>
              <a:t>ok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to="myNextAction"/&gt;</a:t>
            </a:r>
          </a:p>
          <a:p>
            <a:pPr>
              <a:lnSpc>
                <a:spcPts val="12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dirty="0"/>
              <a:t>		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</a:t>
            </a:r>
            <a:r>
              <a:rPr lang="en-US" altLang="zh-CN" sz="996" dirty="0">
                <a:solidFill>
                  <a:srgbClr val="0099CC"/>
                </a:solidFill>
                <a:latin typeface="MS Shell Dlg" pitchFamily="18" charset="0"/>
                <a:cs typeface="MS Shell Dlg" pitchFamily="18" charset="0"/>
              </a:rPr>
              <a:t>error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to="errorCleanup"/&gt;</a:t>
            </a:r>
          </a:p>
          <a:p>
            <a:pPr>
              <a:lnSpc>
                <a:spcPts val="12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dirty="0"/>
              <a:t>	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&lt;/action&gt;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914900" y="1587500"/>
            <a:ext cx="3505200" cy="198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map-reduce: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action类型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/>
            </a:pPr>
            <a:r>
              <a:rPr lang="en-US" altLang="zh-CN" sz="120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job-tracker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: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Mapreduce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jobtracker地址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name-node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: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HDFS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namenode地址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configuration: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action需要的参数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ok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: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标注当前action执行成功后跳转的下个节点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error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: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标注当前action执行失败后跳转的下个节点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10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23900" y="635000"/>
            <a:ext cx="46609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2.5</a:t>
            </a:r>
            <a:r>
              <a:rPr lang="en-US" altLang="zh-CN" sz="350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Java</a:t>
            </a:r>
            <a:r>
              <a:rPr lang="en-US" altLang="zh-CN" sz="35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Action</a:t>
            </a:r>
            <a:r>
              <a:rPr lang="en-US" altLang="zh-CN" sz="35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Node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22300" y="1676400"/>
            <a:ext cx="4076700" cy="318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&lt;action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name="myfirstjavajob"&gt;</a:t>
            </a:r>
          </a:p>
          <a:p>
            <a:pPr>
              <a:lnSpc>
                <a:spcPts val="12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dirty="0"/>
              <a:t>		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</a:t>
            </a:r>
            <a:r>
              <a:rPr lang="en-US" altLang="zh-CN" sz="996" dirty="0">
                <a:solidFill>
                  <a:srgbClr val="00B0F0"/>
                </a:solidFill>
                <a:latin typeface="MS Shell Dlg" pitchFamily="18" charset="0"/>
                <a:cs typeface="MS Shell Dlg" pitchFamily="18" charset="0"/>
              </a:rPr>
              <a:t>java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&gt;</a:t>
            </a:r>
          </a:p>
          <a:p>
            <a:pPr>
              <a:lnSpc>
                <a:spcPts val="12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dirty="0"/>
              <a:t>			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</a:t>
            </a:r>
            <a:r>
              <a:rPr lang="en-US" altLang="zh-CN" sz="996" dirty="0">
                <a:solidFill>
                  <a:srgbClr val="00B0F0"/>
                </a:solidFill>
                <a:latin typeface="MS Shell Dlg" pitchFamily="18" charset="0"/>
                <a:cs typeface="MS Shell Dlg" pitchFamily="18" charset="0"/>
              </a:rPr>
              <a:t>job-tracker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&gt;foo:9001&lt;/job-tracker&gt;</a:t>
            </a:r>
          </a:p>
          <a:p>
            <a:pPr>
              <a:lnSpc>
                <a:spcPts val="12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dirty="0"/>
              <a:t>			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</a:t>
            </a:r>
            <a:r>
              <a:rPr lang="en-US" altLang="zh-CN" sz="996" dirty="0">
                <a:solidFill>
                  <a:srgbClr val="00B0F0"/>
                </a:solidFill>
                <a:latin typeface="MS Shell Dlg" pitchFamily="18" charset="0"/>
                <a:cs typeface="MS Shell Dlg" pitchFamily="18" charset="0"/>
              </a:rPr>
              <a:t>name-node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&gt;bar:9000&lt;/name-node&gt;</a:t>
            </a:r>
          </a:p>
          <a:p>
            <a:pPr>
              <a:lnSpc>
                <a:spcPts val="12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dirty="0"/>
              <a:t>			</a:t>
            </a:r>
            <a:r>
              <a:rPr lang="en-US" altLang="zh-CN" sz="998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&lt;prepare&gt;</a:t>
            </a:r>
          </a:p>
          <a:p>
            <a:pPr>
              <a:lnSpc>
                <a:spcPts val="12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dirty="0"/>
              <a:t>				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&lt;delete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path="${jobOutput}"/&gt;</a:t>
            </a:r>
          </a:p>
          <a:p>
            <a:pPr>
              <a:lnSpc>
                <a:spcPts val="12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dirty="0"/>
              <a:t>			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&lt;/prepare&gt;</a:t>
            </a:r>
          </a:p>
          <a:p>
            <a:pPr>
              <a:lnSpc>
                <a:spcPts val="12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dirty="0"/>
              <a:t>			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</a:t>
            </a:r>
            <a:r>
              <a:rPr lang="en-US" altLang="zh-CN" sz="996" dirty="0">
                <a:solidFill>
                  <a:srgbClr val="00B0F0"/>
                </a:solidFill>
                <a:latin typeface="MS Shell Dlg" pitchFamily="18" charset="0"/>
                <a:cs typeface="MS Shell Dlg" pitchFamily="18" charset="0"/>
              </a:rPr>
              <a:t>configuration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&gt;</a:t>
            </a:r>
          </a:p>
          <a:p>
            <a:pPr>
              <a:lnSpc>
                <a:spcPts val="12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dirty="0"/>
              <a:t>				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&lt;property&gt;</a:t>
            </a:r>
          </a:p>
          <a:p>
            <a:pPr>
              <a:lnSpc>
                <a:spcPts val="12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dirty="0"/>
              <a:t>					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&lt;name&gt;mapred.queue.name&lt;/name&gt;</a:t>
            </a:r>
          </a:p>
          <a:p>
            <a:pPr>
              <a:lnSpc>
                <a:spcPts val="12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dirty="0"/>
              <a:t>					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&lt;value&gt;default&lt;/value&gt;</a:t>
            </a:r>
          </a:p>
          <a:p>
            <a:pPr>
              <a:lnSpc>
                <a:spcPts val="11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dirty="0"/>
              <a:t>				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&lt;/property&gt;</a:t>
            </a:r>
          </a:p>
          <a:p>
            <a:pPr>
              <a:lnSpc>
                <a:spcPts val="12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dirty="0"/>
              <a:t>			</a:t>
            </a:r>
            <a:r>
              <a:rPr lang="en-US" altLang="zh-CN" sz="998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&lt;/configuration&gt;</a:t>
            </a:r>
          </a:p>
          <a:p>
            <a:pPr>
              <a:lnSpc>
                <a:spcPts val="12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dirty="0"/>
              <a:t>			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</a:t>
            </a:r>
            <a:r>
              <a:rPr lang="en-US" altLang="zh-CN" sz="996" dirty="0">
                <a:solidFill>
                  <a:srgbClr val="00B0F0"/>
                </a:solidFill>
                <a:latin typeface="MS Shell Dlg" pitchFamily="18" charset="0"/>
                <a:cs typeface="MS Shell Dlg" pitchFamily="18" charset="0"/>
              </a:rPr>
              <a:t>main-class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&gt;org.apache.oozie.MyFirstMainClass&lt;/main-class&gt;</a:t>
            </a:r>
          </a:p>
          <a:p>
            <a:pPr>
              <a:lnSpc>
                <a:spcPts val="12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dirty="0"/>
              <a:t>			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&lt;java-opts&gt;-Dblah&lt;/java-opts&gt;</a:t>
            </a:r>
          </a:p>
          <a:p>
            <a:pPr>
              <a:lnSpc>
                <a:spcPts val="12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dirty="0"/>
              <a:t>			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&lt;arg&gt;argument1&lt;/arg&gt;</a:t>
            </a:r>
          </a:p>
          <a:p>
            <a:pPr>
              <a:lnSpc>
                <a:spcPts val="12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dirty="0"/>
              <a:t>			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&lt;arg&gt;argument2&lt;/arg&gt;</a:t>
            </a:r>
          </a:p>
          <a:p>
            <a:pPr>
              <a:lnSpc>
                <a:spcPts val="12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dirty="0"/>
              <a:t>		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&lt;/java&gt;</a:t>
            </a:r>
          </a:p>
          <a:p>
            <a:pPr>
              <a:lnSpc>
                <a:spcPts val="12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dirty="0"/>
              <a:t>		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</a:t>
            </a:r>
            <a:r>
              <a:rPr lang="en-US" altLang="zh-CN" sz="996" dirty="0">
                <a:solidFill>
                  <a:srgbClr val="00B0F0"/>
                </a:solidFill>
                <a:latin typeface="MS Shell Dlg" pitchFamily="18" charset="0"/>
                <a:cs typeface="MS Shell Dlg" pitchFamily="18" charset="0"/>
              </a:rPr>
              <a:t>ok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to="myotherjob"/&gt;</a:t>
            </a:r>
          </a:p>
          <a:p>
            <a:pPr>
              <a:lnSpc>
                <a:spcPts val="12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dirty="0"/>
              <a:t>		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</a:t>
            </a:r>
            <a:r>
              <a:rPr lang="en-US" altLang="zh-CN" sz="996" dirty="0">
                <a:solidFill>
                  <a:srgbClr val="00B0F0"/>
                </a:solidFill>
                <a:latin typeface="MS Shell Dlg" pitchFamily="18" charset="0"/>
                <a:cs typeface="MS Shell Dlg" pitchFamily="18" charset="0"/>
              </a:rPr>
              <a:t>error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to="errorcleanup"/&gt;</a:t>
            </a:r>
          </a:p>
          <a:p>
            <a:pPr>
              <a:lnSpc>
                <a:spcPts val="12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dirty="0"/>
              <a:t>	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&lt;/action&gt;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232400" y="1714500"/>
            <a:ext cx="3505200" cy="233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java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: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action类型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job-tracker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: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Mapreduce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jobtracker地址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name-node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: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HDFS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namenode地址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configuration: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action需要的参数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main-class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: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java代码的main函数入口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ok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: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标注当前action执行成功后跳转的下个节点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error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: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标注当前action执行失败后跳转的下个节点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11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23900" y="635000"/>
            <a:ext cx="46609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2.6</a:t>
            </a:r>
            <a:r>
              <a:rPr lang="en-US" altLang="zh-CN" sz="350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Hive</a:t>
            </a:r>
            <a:r>
              <a:rPr lang="en-US" altLang="zh-CN" sz="35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Action</a:t>
            </a:r>
            <a:r>
              <a:rPr lang="en-US" altLang="zh-CN" sz="35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Node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74700" y="1765300"/>
            <a:ext cx="3683000" cy="382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152400" algn="l"/>
                <a:tab pos="317500" algn="l"/>
                <a:tab pos="469900" algn="l"/>
                <a:tab pos="635000" algn="l"/>
                <a:tab pos="787400" algn="l"/>
              </a:tabLst>
            </a:pP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&lt;action</a:t>
            </a:r>
            <a:r>
              <a:rPr lang="en-US" altLang="zh-CN" sz="105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name="myfirsthivejob"&gt;</a:t>
            </a:r>
          </a:p>
          <a:p>
            <a:pPr>
              <a:lnSpc>
                <a:spcPts val="1200"/>
              </a:lnSpc>
              <a:tabLst>
                <a:tab pos="152400" algn="l"/>
                <a:tab pos="317500" algn="l"/>
                <a:tab pos="469900" algn="l"/>
                <a:tab pos="635000" algn="l"/>
                <a:tab pos="787400" algn="l"/>
              </a:tabLst>
            </a:pPr>
            <a:r>
              <a:rPr lang="en-US" altLang="zh-CN" dirty="0"/>
              <a:t>		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</a:t>
            </a:r>
            <a:r>
              <a:rPr lang="en-US" altLang="zh-CN" sz="1056" dirty="0">
                <a:solidFill>
                  <a:srgbClr val="0070C0"/>
                </a:solidFill>
                <a:latin typeface="MS Shell Dlg" pitchFamily="18" charset="0"/>
                <a:cs typeface="MS Shell Dlg" pitchFamily="18" charset="0"/>
              </a:rPr>
              <a:t>hive</a:t>
            </a:r>
            <a:r>
              <a:rPr lang="en-US" altLang="zh-CN" sz="105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xmlns="uri:oozie:hive-action:0.2"&gt;</a:t>
            </a:r>
          </a:p>
          <a:p>
            <a:pPr>
              <a:lnSpc>
                <a:spcPts val="1200"/>
              </a:lnSpc>
              <a:tabLst>
                <a:tab pos="152400" algn="l"/>
                <a:tab pos="317500" algn="l"/>
                <a:tab pos="469900" algn="l"/>
                <a:tab pos="635000" algn="l"/>
                <a:tab pos="787400" algn="l"/>
              </a:tabLst>
            </a:pPr>
            <a:r>
              <a:rPr lang="en-US" altLang="zh-CN" dirty="0"/>
              <a:t>			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</a:t>
            </a:r>
            <a:r>
              <a:rPr lang="en-US" altLang="zh-CN" sz="1056" dirty="0">
                <a:solidFill>
                  <a:srgbClr val="0070C0"/>
                </a:solidFill>
                <a:latin typeface="MS Shell Dlg" pitchFamily="18" charset="0"/>
                <a:cs typeface="MS Shell Dlg" pitchFamily="18" charset="0"/>
              </a:rPr>
              <a:t>job-traker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&gt;foo:9001&lt;/job-tracker&gt;</a:t>
            </a:r>
          </a:p>
          <a:p>
            <a:pPr>
              <a:lnSpc>
                <a:spcPts val="1200"/>
              </a:lnSpc>
              <a:tabLst>
                <a:tab pos="152400" algn="l"/>
                <a:tab pos="317500" algn="l"/>
                <a:tab pos="469900" algn="l"/>
                <a:tab pos="635000" algn="l"/>
                <a:tab pos="787400" algn="l"/>
              </a:tabLst>
            </a:pPr>
            <a:r>
              <a:rPr lang="en-US" altLang="zh-CN" dirty="0"/>
              <a:t>			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</a:t>
            </a:r>
            <a:r>
              <a:rPr lang="en-US" altLang="zh-CN" sz="1056" dirty="0">
                <a:solidFill>
                  <a:srgbClr val="0070C0"/>
                </a:solidFill>
                <a:latin typeface="MS Shell Dlg" pitchFamily="18" charset="0"/>
                <a:cs typeface="MS Shell Dlg" pitchFamily="18" charset="0"/>
              </a:rPr>
              <a:t>name-node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&gt;bar:9000&lt;/name-node&gt;</a:t>
            </a:r>
          </a:p>
          <a:p>
            <a:pPr>
              <a:lnSpc>
                <a:spcPts val="1200"/>
              </a:lnSpc>
              <a:tabLst>
                <a:tab pos="152400" algn="l"/>
                <a:tab pos="317500" algn="l"/>
                <a:tab pos="469900" algn="l"/>
                <a:tab pos="635000" algn="l"/>
                <a:tab pos="787400" algn="l"/>
              </a:tabLst>
            </a:pPr>
            <a:r>
              <a:rPr lang="en-US" altLang="zh-CN" dirty="0"/>
              <a:t>			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&lt;prepare&gt;</a:t>
            </a:r>
          </a:p>
          <a:p>
            <a:pPr>
              <a:lnSpc>
                <a:spcPts val="1200"/>
              </a:lnSpc>
              <a:tabLst>
                <a:tab pos="152400" algn="l"/>
                <a:tab pos="317500" algn="l"/>
                <a:tab pos="469900" algn="l"/>
                <a:tab pos="635000" algn="l"/>
                <a:tab pos="787400" algn="l"/>
              </a:tabLst>
            </a:pPr>
            <a:r>
              <a:rPr lang="en-US" altLang="zh-CN" dirty="0"/>
              <a:t>				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&lt;delete</a:t>
            </a:r>
            <a:r>
              <a:rPr lang="en-US" altLang="zh-CN" sz="105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path="${jobOutput}"/&gt;</a:t>
            </a:r>
          </a:p>
          <a:p>
            <a:pPr>
              <a:lnSpc>
                <a:spcPts val="1200"/>
              </a:lnSpc>
              <a:tabLst>
                <a:tab pos="152400" algn="l"/>
                <a:tab pos="317500" algn="l"/>
                <a:tab pos="469900" algn="l"/>
                <a:tab pos="635000" algn="l"/>
                <a:tab pos="787400" algn="l"/>
              </a:tabLst>
            </a:pPr>
            <a:r>
              <a:rPr lang="en-US" altLang="zh-CN" dirty="0"/>
              <a:t>			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&lt;/prepare&gt;</a:t>
            </a:r>
          </a:p>
          <a:p>
            <a:pPr>
              <a:lnSpc>
                <a:spcPts val="1200"/>
              </a:lnSpc>
              <a:tabLst>
                <a:tab pos="152400" algn="l"/>
                <a:tab pos="317500" algn="l"/>
                <a:tab pos="469900" algn="l"/>
                <a:tab pos="635000" algn="l"/>
                <a:tab pos="787400" algn="l"/>
              </a:tabLst>
            </a:pPr>
            <a:r>
              <a:rPr lang="en-US" altLang="zh-CN" dirty="0"/>
              <a:t>			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</a:t>
            </a:r>
            <a:r>
              <a:rPr lang="en-US" altLang="zh-CN" sz="1056" dirty="0">
                <a:solidFill>
                  <a:srgbClr val="0070C0"/>
                </a:solidFill>
                <a:latin typeface="MS Shell Dlg" pitchFamily="18" charset="0"/>
                <a:cs typeface="MS Shell Dlg" pitchFamily="18" charset="0"/>
              </a:rPr>
              <a:t>configuration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&gt;</a:t>
            </a:r>
          </a:p>
          <a:p>
            <a:pPr>
              <a:lnSpc>
                <a:spcPts val="1200"/>
              </a:lnSpc>
              <a:tabLst>
                <a:tab pos="152400" algn="l"/>
                <a:tab pos="317500" algn="l"/>
                <a:tab pos="469900" algn="l"/>
                <a:tab pos="635000" algn="l"/>
                <a:tab pos="787400" algn="l"/>
              </a:tabLst>
            </a:pPr>
            <a:r>
              <a:rPr lang="en-US" altLang="zh-CN" dirty="0"/>
              <a:t>				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&lt;property&gt;</a:t>
            </a:r>
          </a:p>
          <a:p>
            <a:pPr>
              <a:lnSpc>
                <a:spcPts val="1200"/>
              </a:lnSpc>
              <a:tabLst>
                <a:tab pos="152400" algn="l"/>
                <a:tab pos="317500" algn="l"/>
                <a:tab pos="469900" algn="l"/>
                <a:tab pos="635000" algn="l"/>
                <a:tab pos="787400" algn="l"/>
              </a:tabLst>
            </a:pPr>
            <a:r>
              <a:rPr lang="en-US" altLang="zh-CN" dirty="0"/>
              <a:t>					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&lt;name&gt;mapred.compress.map.output&lt;/name&gt;</a:t>
            </a:r>
          </a:p>
          <a:p>
            <a:pPr>
              <a:lnSpc>
                <a:spcPts val="1200"/>
              </a:lnSpc>
              <a:tabLst>
                <a:tab pos="152400" algn="l"/>
                <a:tab pos="317500" algn="l"/>
                <a:tab pos="469900" algn="l"/>
                <a:tab pos="635000" algn="l"/>
                <a:tab pos="787400" algn="l"/>
              </a:tabLst>
            </a:pPr>
            <a:r>
              <a:rPr lang="en-US" altLang="zh-CN" dirty="0"/>
              <a:t>					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&lt;value&gt;true&lt;/value&gt;</a:t>
            </a:r>
          </a:p>
          <a:p>
            <a:pPr>
              <a:lnSpc>
                <a:spcPts val="1200"/>
              </a:lnSpc>
              <a:tabLst>
                <a:tab pos="152400" algn="l"/>
                <a:tab pos="317500" algn="l"/>
                <a:tab pos="469900" algn="l"/>
                <a:tab pos="635000" algn="l"/>
                <a:tab pos="787400" algn="l"/>
              </a:tabLst>
            </a:pPr>
            <a:r>
              <a:rPr lang="en-US" altLang="zh-CN" dirty="0"/>
              <a:t>				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&lt;/property&gt;</a:t>
            </a:r>
          </a:p>
          <a:p>
            <a:pPr>
              <a:lnSpc>
                <a:spcPts val="1200"/>
              </a:lnSpc>
              <a:tabLst>
                <a:tab pos="152400" algn="l"/>
                <a:tab pos="317500" algn="l"/>
                <a:tab pos="469900" algn="l"/>
                <a:tab pos="635000" algn="l"/>
                <a:tab pos="787400" algn="l"/>
              </a:tabLst>
            </a:pPr>
            <a:r>
              <a:rPr lang="en-US" altLang="zh-CN" dirty="0"/>
              <a:t>				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&lt;property&gt;</a:t>
            </a:r>
          </a:p>
          <a:p>
            <a:pPr>
              <a:lnSpc>
                <a:spcPts val="1200"/>
              </a:lnSpc>
              <a:tabLst>
                <a:tab pos="152400" algn="l"/>
                <a:tab pos="317500" algn="l"/>
                <a:tab pos="469900" algn="l"/>
                <a:tab pos="635000" algn="l"/>
                <a:tab pos="787400" algn="l"/>
              </a:tabLst>
            </a:pPr>
            <a:r>
              <a:rPr lang="en-US" altLang="zh-CN" dirty="0"/>
              <a:t>					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&lt;name&gt;oozie.hive.defaults&lt;/name&gt;</a:t>
            </a:r>
          </a:p>
          <a:p>
            <a:pPr>
              <a:lnSpc>
                <a:spcPts val="1200"/>
              </a:lnSpc>
              <a:tabLst>
                <a:tab pos="152400" algn="l"/>
                <a:tab pos="317500" algn="l"/>
                <a:tab pos="469900" algn="l"/>
                <a:tab pos="635000" algn="l"/>
                <a:tab pos="787400" algn="l"/>
              </a:tabLst>
            </a:pPr>
            <a:r>
              <a:rPr lang="en-US" altLang="zh-CN" dirty="0"/>
              <a:t>					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&lt;value&gt;/usr/foo/hive-0.6-default.xml&lt;/value&gt;</a:t>
            </a:r>
          </a:p>
          <a:p>
            <a:pPr>
              <a:lnSpc>
                <a:spcPts val="1200"/>
              </a:lnSpc>
              <a:tabLst>
                <a:tab pos="152400" algn="l"/>
                <a:tab pos="317500" algn="l"/>
                <a:tab pos="469900" algn="l"/>
                <a:tab pos="635000" algn="l"/>
                <a:tab pos="787400" algn="l"/>
              </a:tabLst>
            </a:pPr>
            <a:r>
              <a:rPr lang="en-US" altLang="zh-CN" dirty="0"/>
              <a:t>				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&lt;/property&gt;</a:t>
            </a:r>
          </a:p>
          <a:p>
            <a:pPr>
              <a:lnSpc>
                <a:spcPts val="1200"/>
              </a:lnSpc>
              <a:tabLst>
                <a:tab pos="152400" algn="l"/>
                <a:tab pos="317500" algn="l"/>
                <a:tab pos="469900" algn="l"/>
                <a:tab pos="635000" algn="l"/>
                <a:tab pos="787400" algn="l"/>
              </a:tabLst>
            </a:pPr>
            <a:r>
              <a:rPr lang="en-US" altLang="zh-CN" dirty="0"/>
              <a:t>			</a:t>
            </a:r>
            <a:r>
              <a:rPr lang="en-US" altLang="zh-CN" sz="1058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&lt;/configuration&gt;</a:t>
            </a:r>
          </a:p>
          <a:p>
            <a:pPr>
              <a:lnSpc>
                <a:spcPts val="1200"/>
              </a:lnSpc>
              <a:tabLst>
                <a:tab pos="152400" algn="l"/>
                <a:tab pos="317500" algn="l"/>
                <a:tab pos="469900" algn="l"/>
                <a:tab pos="635000" algn="l"/>
                <a:tab pos="787400" algn="l"/>
              </a:tabLst>
            </a:pPr>
            <a:r>
              <a:rPr lang="en-US" altLang="zh-CN" dirty="0"/>
              <a:t>			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</a:t>
            </a:r>
            <a:r>
              <a:rPr lang="en-US" altLang="zh-CN" sz="1056" dirty="0">
                <a:solidFill>
                  <a:srgbClr val="0070C0"/>
                </a:solidFill>
                <a:latin typeface="MS Shell Dlg" pitchFamily="18" charset="0"/>
                <a:cs typeface="MS Shell Dlg" pitchFamily="18" charset="0"/>
              </a:rPr>
              <a:t>script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&gt;myscript.q&lt;/script&gt;</a:t>
            </a:r>
          </a:p>
          <a:p>
            <a:pPr>
              <a:lnSpc>
                <a:spcPts val="1200"/>
              </a:lnSpc>
              <a:tabLst>
                <a:tab pos="152400" algn="l"/>
                <a:tab pos="317500" algn="l"/>
                <a:tab pos="469900" algn="l"/>
                <a:tab pos="635000" algn="l"/>
                <a:tab pos="787400" algn="l"/>
              </a:tabLst>
            </a:pPr>
            <a:r>
              <a:rPr lang="en-US" altLang="zh-CN" dirty="0"/>
              <a:t>			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&lt;param&gt;InputDir=/home/tucu/input-data&lt;/param&gt;</a:t>
            </a:r>
          </a:p>
          <a:p>
            <a:pPr>
              <a:lnSpc>
                <a:spcPts val="1200"/>
              </a:lnSpc>
              <a:tabLst>
                <a:tab pos="152400" algn="l"/>
                <a:tab pos="317500" algn="l"/>
                <a:tab pos="469900" algn="l"/>
                <a:tab pos="635000" algn="l"/>
                <a:tab pos="787400" algn="l"/>
              </a:tabLst>
            </a:pPr>
            <a:r>
              <a:rPr lang="en-US" altLang="zh-CN" dirty="0"/>
              <a:t>			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&lt;param&gt;OutputDir=${jobOutput}&lt;/param&gt;</a:t>
            </a:r>
          </a:p>
          <a:p>
            <a:pPr>
              <a:lnSpc>
                <a:spcPts val="1200"/>
              </a:lnSpc>
              <a:tabLst>
                <a:tab pos="152400" algn="l"/>
                <a:tab pos="317500" algn="l"/>
                <a:tab pos="469900" algn="l"/>
                <a:tab pos="635000" algn="l"/>
                <a:tab pos="787400" algn="l"/>
              </a:tabLst>
            </a:pPr>
            <a:r>
              <a:rPr lang="en-US" altLang="zh-CN" dirty="0"/>
              <a:t>		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&lt;/hive&gt;</a:t>
            </a:r>
          </a:p>
          <a:p>
            <a:pPr>
              <a:lnSpc>
                <a:spcPts val="1200"/>
              </a:lnSpc>
              <a:tabLst>
                <a:tab pos="152400" algn="l"/>
                <a:tab pos="317500" algn="l"/>
                <a:tab pos="469900" algn="l"/>
                <a:tab pos="635000" algn="l"/>
                <a:tab pos="787400" algn="l"/>
              </a:tabLst>
            </a:pPr>
            <a:r>
              <a:rPr lang="en-US" altLang="zh-CN" dirty="0"/>
              <a:t>		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</a:t>
            </a:r>
            <a:r>
              <a:rPr lang="en-US" altLang="zh-CN" sz="1056" dirty="0">
                <a:solidFill>
                  <a:srgbClr val="0070C0"/>
                </a:solidFill>
                <a:latin typeface="MS Shell Dlg" pitchFamily="18" charset="0"/>
                <a:cs typeface="MS Shell Dlg" pitchFamily="18" charset="0"/>
              </a:rPr>
              <a:t>ok</a:t>
            </a:r>
            <a:r>
              <a:rPr lang="en-US" altLang="zh-CN" sz="105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to="myotherjob"/&gt;</a:t>
            </a:r>
          </a:p>
          <a:p>
            <a:pPr>
              <a:lnSpc>
                <a:spcPts val="1200"/>
              </a:lnSpc>
              <a:tabLst>
                <a:tab pos="152400" algn="l"/>
                <a:tab pos="317500" algn="l"/>
                <a:tab pos="469900" algn="l"/>
                <a:tab pos="635000" algn="l"/>
                <a:tab pos="787400" algn="l"/>
              </a:tabLst>
            </a:pPr>
            <a:r>
              <a:rPr lang="en-US" altLang="zh-CN" dirty="0"/>
              <a:t>		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</a:t>
            </a:r>
            <a:r>
              <a:rPr lang="en-US" altLang="zh-CN" sz="1056" dirty="0">
                <a:solidFill>
                  <a:srgbClr val="0070C0"/>
                </a:solidFill>
                <a:latin typeface="MS Shell Dlg" pitchFamily="18" charset="0"/>
                <a:cs typeface="MS Shell Dlg" pitchFamily="18" charset="0"/>
              </a:rPr>
              <a:t>error</a:t>
            </a:r>
            <a:r>
              <a:rPr lang="en-US" altLang="zh-CN" sz="105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to="errorcleanup"/&gt;</a:t>
            </a:r>
          </a:p>
          <a:p>
            <a:pPr>
              <a:lnSpc>
                <a:spcPts val="1200"/>
              </a:lnSpc>
              <a:tabLst>
                <a:tab pos="152400" algn="l"/>
                <a:tab pos="317500" algn="l"/>
                <a:tab pos="469900" algn="l"/>
                <a:tab pos="635000" algn="l"/>
                <a:tab pos="787400" algn="l"/>
              </a:tabLst>
            </a:pPr>
            <a:r>
              <a:rPr lang="en-US" altLang="zh-CN" dirty="0"/>
              <a:t>	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&lt;/action&gt;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914900" y="1854200"/>
            <a:ext cx="3505200" cy="233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hive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: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action类型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job-tracker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: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Mapreduce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jobtracker地址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name-node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: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HDFS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namenode地址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configuration: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action需要的参数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script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: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执行的sql文件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ok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: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标注当前action执行成功后跳转的下个节点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error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: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标注当前action执行失败后跳转的下个节点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12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84200" y="660400"/>
            <a:ext cx="3911600" cy="111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139700" algn="l"/>
              </a:tabLst>
            </a:pPr>
            <a:r>
              <a:rPr lang="en-US" altLang="zh-CN" dirty="0"/>
              <a:t>	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2.7</a:t>
            </a:r>
            <a:r>
              <a:rPr lang="en-US" altLang="zh-CN" sz="350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流程编排举例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>
                <a:tab pos="139700" algn="l"/>
              </a:tabLst>
            </a:pP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&lt;workflow-app</a:t>
            </a:r>
            <a:r>
              <a:rPr lang="en-US" altLang="zh-CN" sz="105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xmlns="uri:oozie:workflow:0.2"</a:t>
            </a:r>
            <a:r>
              <a:rPr lang="en-US" altLang="zh-CN" sz="105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name="wf"&gt;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84200" y="1879600"/>
            <a:ext cx="3759200" cy="334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165100" algn="l"/>
                <a:tab pos="317500" algn="l"/>
                <a:tab pos="596900" algn="l"/>
                <a:tab pos="635000" algn="l"/>
              </a:tabLst>
            </a:pPr>
            <a:r>
              <a:rPr lang="en-US" altLang="zh-CN" dirty="0"/>
              <a:t>	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</a:t>
            </a:r>
            <a:r>
              <a:rPr lang="en-US" altLang="zh-CN" sz="1056" dirty="0">
                <a:solidFill>
                  <a:srgbClr val="0070C0"/>
                </a:solidFill>
                <a:latin typeface="MS Shell Dlg" pitchFamily="18" charset="0"/>
                <a:cs typeface="MS Shell Dlg" pitchFamily="18" charset="0"/>
              </a:rPr>
              <a:t>start</a:t>
            </a:r>
            <a:r>
              <a:rPr lang="en-US" altLang="zh-CN" sz="105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to="first"/&gt;</a:t>
            </a:r>
          </a:p>
          <a:p>
            <a:pPr>
              <a:lnSpc>
                <a:spcPts val="1200"/>
              </a:lnSpc>
              <a:tabLst>
                <a:tab pos="165100" algn="l"/>
                <a:tab pos="317500" algn="l"/>
                <a:tab pos="596900" algn="l"/>
                <a:tab pos="635000" algn="l"/>
              </a:tabLst>
            </a:pPr>
            <a:r>
              <a:rPr lang="en-US" altLang="zh-CN" dirty="0"/>
              <a:t>	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&lt;action</a:t>
            </a:r>
            <a:r>
              <a:rPr lang="en-US" altLang="zh-CN" sz="105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name="first"&gt;</a:t>
            </a:r>
          </a:p>
          <a:p>
            <a:pPr>
              <a:lnSpc>
                <a:spcPts val="1200"/>
              </a:lnSpc>
              <a:tabLst>
                <a:tab pos="165100" algn="l"/>
                <a:tab pos="317500" algn="l"/>
                <a:tab pos="596900" algn="l"/>
                <a:tab pos="635000" algn="l"/>
              </a:tabLst>
            </a:pPr>
            <a:r>
              <a:rPr lang="en-US" altLang="zh-CN" dirty="0"/>
              <a:t>		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</a:t>
            </a:r>
            <a:r>
              <a:rPr lang="en-US" altLang="zh-CN" sz="1056" dirty="0">
                <a:solidFill>
                  <a:srgbClr val="0070C0"/>
                </a:solidFill>
                <a:latin typeface="MS Shell Dlg" pitchFamily="18" charset="0"/>
                <a:cs typeface="MS Shell Dlg" pitchFamily="18" charset="0"/>
              </a:rPr>
              <a:t>map-reduce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&gt;</a:t>
            </a:r>
          </a:p>
          <a:p>
            <a:pPr>
              <a:lnSpc>
                <a:spcPts val="1200"/>
              </a:lnSpc>
              <a:tabLst>
                <a:tab pos="165100" algn="l"/>
                <a:tab pos="317500" algn="l"/>
                <a:tab pos="596900" algn="l"/>
                <a:tab pos="635000" algn="l"/>
              </a:tabLst>
            </a:pPr>
            <a:r>
              <a:rPr lang="en-US" altLang="zh-CN" dirty="0"/>
              <a:t>			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...</a:t>
            </a:r>
          </a:p>
          <a:p>
            <a:pPr>
              <a:lnSpc>
                <a:spcPts val="1200"/>
              </a:lnSpc>
              <a:tabLst>
                <a:tab pos="165100" algn="l"/>
                <a:tab pos="317500" algn="l"/>
                <a:tab pos="596900" algn="l"/>
                <a:tab pos="635000" algn="l"/>
              </a:tabLst>
            </a:pPr>
            <a:r>
              <a:rPr lang="en-US" altLang="zh-CN" dirty="0"/>
              <a:t>		</a:t>
            </a:r>
            <a:r>
              <a:rPr lang="en-US" altLang="zh-CN" sz="1058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&lt;/map-reduce&gt;</a:t>
            </a:r>
          </a:p>
          <a:p>
            <a:pPr>
              <a:lnSpc>
                <a:spcPts val="1200"/>
              </a:lnSpc>
              <a:tabLst>
                <a:tab pos="165100" algn="l"/>
                <a:tab pos="317500" algn="l"/>
                <a:tab pos="596900" algn="l"/>
                <a:tab pos="635000" algn="l"/>
              </a:tabLst>
            </a:pPr>
            <a:r>
              <a:rPr lang="en-US" altLang="zh-CN" dirty="0"/>
              <a:t>		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</a:t>
            </a:r>
            <a:r>
              <a:rPr lang="en-US" altLang="zh-CN" sz="1056" dirty="0">
                <a:solidFill>
                  <a:srgbClr val="0070C0"/>
                </a:solidFill>
                <a:latin typeface="MS Shell Dlg" pitchFamily="18" charset="0"/>
                <a:cs typeface="MS Shell Dlg" pitchFamily="18" charset="0"/>
              </a:rPr>
              <a:t>ok</a:t>
            </a:r>
            <a:r>
              <a:rPr lang="en-US" altLang="zh-CN" sz="105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to="second"/&gt;</a:t>
            </a:r>
          </a:p>
          <a:p>
            <a:pPr>
              <a:lnSpc>
                <a:spcPts val="1200"/>
              </a:lnSpc>
              <a:tabLst>
                <a:tab pos="165100" algn="l"/>
                <a:tab pos="317500" algn="l"/>
                <a:tab pos="596900" algn="l"/>
                <a:tab pos="635000" algn="l"/>
              </a:tabLst>
            </a:pPr>
            <a:r>
              <a:rPr lang="en-US" altLang="zh-CN" dirty="0"/>
              <a:t>		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&lt;error</a:t>
            </a:r>
            <a:r>
              <a:rPr lang="en-US" altLang="zh-CN" sz="105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to="fail"/&gt;</a:t>
            </a:r>
          </a:p>
          <a:p>
            <a:pPr>
              <a:lnSpc>
                <a:spcPts val="1200"/>
              </a:lnSpc>
              <a:tabLst>
                <a:tab pos="165100" algn="l"/>
                <a:tab pos="317500" algn="l"/>
                <a:tab pos="596900" algn="l"/>
                <a:tab pos="635000" algn="l"/>
              </a:tabLst>
            </a:pPr>
            <a:r>
              <a:rPr lang="en-US" altLang="zh-CN" dirty="0"/>
              <a:t>	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&lt;/action&gt;</a:t>
            </a:r>
          </a:p>
          <a:p>
            <a:pPr>
              <a:lnSpc>
                <a:spcPts val="1200"/>
              </a:lnSpc>
              <a:tabLst>
                <a:tab pos="165100" algn="l"/>
                <a:tab pos="317500" algn="l"/>
                <a:tab pos="596900" algn="l"/>
                <a:tab pos="635000" algn="l"/>
              </a:tabLst>
            </a:pPr>
            <a:r>
              <a:rPr lang="en-US" altLang="zh-CN" dirty="0"/>
              <a:t>	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&lt;action</a:t>
            </a:r>
            <a:r>
              <a:rPr lang="en-US" altLang="zh-CN" sz="105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name="second"&gt;</a:t>
            </a:r>
          </a:p>
          <a:p>
            <a:pPr>
              <a:lnSpc>
                <a:spcPts val="1200"/>
              </a:lnSpc>
              <a:tabLst>
                <a:tab pos="165100" algn="l"/>
                <a:tab pos="317500" algn="l"/>
                <a:tab pos="596900" algn="l"/>
                <a:tab pos="635000" algn="l"/>
              </a:tabLst>
            </a:pPr>
            <a:r>
              <a:rPr lang="en-US" altLang="zh-CN" dirty="0"/>
              <a:t>		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</a:t>
            </a:r>
            <a:r>
              <a:rPr lang="en-US" altLang="zh-CN" sz="1056" dirty="0">
                <a:solidFill>
                  <a:srgbClr val="0070C0"/>
                </a:solidFill>
                <a:latin typeface="MS Shell Dlg" pitchFamily="18" charset="0"/>
                <a:cs typeface="MS Shell Dlg" pitchFamily="18" charset="0"/>
              </a:rPr>
              <a:t>java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&gt;</a:t>
            </a:r>
          </a:p>
          <a:p>
            <a:pPr>
              <a:lnSpc>
                <a:spcPts val="1200"/>
              </a:lnSpc>
              <a:tabLst>
                <a:tab pos="165100" algn="l"/>
                <a:tab pos="317500" algn="l"/>
                <a:tab pos="596900" algn="l"/>
                <a:tab pos="635000" algn="l"/>
              </a:tabLst>
            </a:pPr>
            <a:r>
              <a:rPr lang="en-US" altLang="zh-CN" dirty="0"/>
              <a:t>				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...</a:t>
            </a:r>
          </a:p>
          <a:p>
            <a:pPr>
              <a:lnSpc>
                <a:spcPts val="1200"/>
              </a:lnSpc>
              <a:tabLst>
                <a:tab pos="165100" algn="l"/>
                <a:tab pos="317500" algn="l"/>
                <a:tab pos="596900" algn="l"/>
                <a:tab pos="635000" algn="l"/>
              </a:tabLst>
            </a:pPr>
            <a:r>
              <a:rPr lang="en-US" altLang="zh-CN" dirty="0"/>
              <a:t>		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&lt;/java&gt;</a:t>
            </a:r>
          </a:p>
          <a:p>
            <a:pPr>
              <a:lnSpc>
                <a:spcPts val="1200"/>
              </a:lnSpc>
              <a:tabLst>
                <a:tab pos="165100" algn="l"/>
                <a:tab pos="317500" algn="l"/>
                <a:tab pos="596900" algn="l"/>
                <a:tab pos="635000" algn="l"/>
              </a:tabLst>
            </a:pPr>
            <a:r>
              <a:rPr lang="en-US" altLang="zh-CN" dirty="0"/>
              <a:t>		</a:t>
            </a:r>
            <a:r>
              <a:rPr lang="en-US" altLang="zh-CN" sz="1058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&lt;ok</a:t>
            </a:r>
            <a:r>
              <a:rPr lang="en-US" altLang="zh-CN" sz="105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58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to="end"/&gt;</a:t>
            </a:r>
          </a:p>
          <a:p>
            <a:pPr>
              <a:lnSpc>
                <a:spcPts val="1200"/>
              </a:lnSpc>
              <a:tabLst>
                <a:tab pos="165100" algn="l"/>
                <a:tab pos="317500" algn="l"/>
                <a:tab pos="596900" algn="l"/>
                <a:tab pos="635000" algn="l"/>
              </a:tabLst>
            </a:pPr>
            <a:r>
              <a:rPr lang="en-US" altLang="zh-CN" dirty="0"/>
              <a:t>		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&lt;error</a:t>
            </a:r>
            <a:r>
              <a:rPr lang="en-US" altLang="zh-CN" sz="105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to="fail"/&gt;</a:t>
            </a:r>
          </a:p>
          <a:p>
            <a:pPr>
              <a:lnSpc>
                <a:spcPts val="1200"/>
              </a:lnSpc>
              <a:tabLst>
                <a:tab pos="165100" algn="l"/>
                <a:tab pos="317500" algn="l"/>
                <a:tab pos="596900" algn="l"/>
                <a:tab pos="635000" algn="l"/>
              </a:tabLst>
            </a:pPr>
            <a:r>
              <a:rPr lang="en-US" altLang="zh-CN" dirty="0"/>
              <a:t>	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&lt;/action&gt;</a:t>
            </a:r>
          </a:p>
          <a:p>
            <a:pPr>
              <a:lnSpc>
                <a:spcPts val="1200"/>
              </a:lnSpc>
              <a:tabLst>
                <a:tab pos="165100" algn="l"/>
                <a:tab pos="317500" algn="l"/>
                <a:tab pos="596900" algn="l"/>
                <a:tab pos="635000" algn="l"/>
              </a:tabLst>
            </a:pPr>
            <a:r>
              <a:rPr lang="en-US" altLang="zh-CN" dirty="0"/>
              <a:t>	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&lt;kill</a:t>
            </a:r>
            <a:r>
              <a:rPr lang="en-US" altLang="zh-CN" sz="105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name="fail"&gt;</a:t>
            </a:r>
          </a:p>
          <a:p>
            <a:pPr>
              <a:lnSpc>
                <a:spcPts val="1200"/>
              </a:lnSpc>
              <a:tabLst>
                <a:tab pos="165100" algn="l"/>
                <a:tab pos="317500" algn="l"/>
                <a:tab pos="596900" algn="l"/>
                <a:tab pos="635000" algn="l"/>
              </a:tabLst>
            </a:pPr>
            <a:r>
              <a:rPr lang="en-US" altLang="zh-CN" dirty="0"/>
              <a:t>		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&lt;message&gt;Map/Reduce</a:t>
            </a:r>
            <a:r>
              <a:rPr lang="en-US" altLang="zh-CN" sz="105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failed,</a:t>
            </a:r>
            <a:r>
              <a:rPr lang="en-US" altLang="zh-CN" sz="105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error</a:t>
            </a:r>
          </a:p>
          <a:p>
            <a:pPr>
              <a:lnSpc>
                <a:spcPts val="1200"/>
              </a:lnSpc>
              <a:tabLst>
                <a:tab pos="165100" algn="l"/>
                <a:tab pos="317500" algn="l"/>
                <a:tab pos="596900" algn="l"/>
                <a:tab pos="635000" algn="l"/>
              </a:tabLst>
            </a:pP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message[${wf:errorMessage(wf:lastErrorNode())}]&lt;/message&gt;</a:t>
            </a:r>
          </a:p>
          <a:p>
            <a:pPr>
              <a:lnSpc>
                <a:spcPts val="1200"/>
              </a:lnSpc>
              <a:tabLst>
                <a:tab pos="165100" algn="l"/>
                <a:tab pos="317500" algn="l"/>
                <a:tab pos="596900" algn="l"/>
                <a:tab pos="635000" algn="l"/>
              </a:tabLst>
            </a:pPr>
            <a:r>
              <a:rPr lang="en-US" altLang="zh-CN" dirty="0"/>
              <a:t>	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&lt;/kill&gt;</a:t>
            </a:r>
          </a:p>
          <a:p>
            <a:pPr>
              <a:lnSpc>
                <a:spcPts val="1200"/>
              </a:lnSpc>
              <a:tabLst>
                <a:tab pos="165100" algn="l"/>
                <a:tab pos="317500" algn="l"/>
                <a:tab pos="596900" algn="l"/>
                <a:tab pos="635000" algn="l"/>
              </a:tabLst>
            </a:pPr>
            <a:r>
              <a:rPr lang="en-US" altLang="zh-CN" dirty="0"/>
              <a:t>	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</a:t>
            </a:r>
            <a:r>
              <a:rPr lang="en-US" altLang="zh-CN" sz="1056" dirty="0">
                <a:solidFill>
                  <a:srgbClr val="0070C0"/>
                </a:solidFill>
                <a:latin typeface="MS Shell Dlg" pitchFamily="18" charset="0"/>
                <a:cs typeface="MS Shell Dlg" pitchFamily="18" charset="0"/>
              </a:rPr>
              <a:t>end</a:t>
            </a:r>
            <a:r>
              <a:rPr lang="en-US" altLang="zh-CN" sz="105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name="end"/&gt;</a:t>
            </a:r>
          </a:p>
          <a:p>
            <a:pPr>
              <a:lnSpc>
                <a:spcPts val="1200"/>
              </a:lnSpc>
              <a:tabLst>
                <a:tab pos="165100" algn="l"/>
                <a:tab pos="317500" algn="l"/>
                <a:tab pos="596900" algn="l"/>
                <a:tab pos="635000" algn="l"/>
              </a:tabLst>
            </a:pP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&lt;/workflow-app&gt;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762500" y="1866900"/>
            <a:ext cx="3873500" cy="254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左侧为流程编排的一个举例。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工作流是从start节点开始的,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由start进入first，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执行map-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reduce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action计算，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执行成功则进入second,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失败则进入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kill节点fail并打印错误信息。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Second执行成功后，进入end节点,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表示流程结束。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使用HPDL来构造工作流，只有当上一个节点执行完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成，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才会进入下一个节点。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所有“Action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Nodes”均以有向无环图（DAG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Direct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Acyclic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Graph）的模式部署，不存在闭环流程。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13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23900" y="635000"/>
            <a:ext cx="6604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2.8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057400" y="635000"/>
            <a:ext cx="35560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与组件的依赖关系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54100" y="1765300"/>
            <a:ext cx="2981585" cy="158504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406400" algn="l"/>
                <a:tab pos="431800" algn="l"/>
              </a:tabLst>
            </a:pP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DBService</a:t>
            </a:r>
            <a:r>
              <a:rPr lang="en-US" altLang="zh-CN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(</a:t>
            </a:r>
            <a:r>
              <a:rPr lang="zh-CN" altLang="en-US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可以用</a:t>
            </a:r>
            <a:r>
              <a:rPr lang="en-US" altLang="zh-CN" sz="2004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mysql</a:t>
            </a:r>
            <a:r>
              <a:rPr lang="en-US" altLang="zh-CN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>
                <a:tab pos="406400" algn="l"/>
                <a:tab pos="4318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存储</a:t>
            </a:r>
            <a:r>
              <a:rPr lang="en-US" altLang="zh-CN" sz="1200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工作流的定义和实例。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>
                <a:tab pos="406400" algn="l"/>
                <a:tab pos="431800" algn="l"/>
              </a:tabLst>
            </a:pP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HDFS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500"/>
              </a:lnSpc>
              <a:tabLst>
                <a:tab pos="406400" algn="l"/>
                <a:tab pos="431800" algn="l"/>
              </a:tabLst>
            </a:pPr>
            <a:r>
              <a:rPr lang="en-US" altLang="zh-CN" dirty="0"/>
              <a:t>		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存储工作流执行需要的文件。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54100" y="3606800"/>
            <a:ext cx="63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93800" y="3606800"/>
            <a:ext cx="5207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Yarn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054100" y="4089400"/>
            <a:ext cx="22733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381000" algn="l"/>
                <a:tab pos="4064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工作流任务的实际执行者。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>
                <a:tab pos="381000" algn="l"/>
                <a:tab pos="406400" algn="l"/>
              </a:tabLst>
            </a:pPr>
            <a:r>
              <a:rPr lang="en-US" altLang="zh-CN" sz="20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Zookeeper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>
                <a:tab pos="381000" algn="l"/>
                <a:tab pos="406400" algn="l"/>
              </a:tabLst>
            </a:pPr>
            <a:r>
              <a:rPr lang="en-US" altLang="zh-CN" dirty="0"/>
              <a:t>		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存储</a:t>
            </a:r>
            <a:r>
              <a:rPr lang="en-US" altLang="zh-CN" sz="1200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HA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的竞选结果。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900" y="1549400"/>
            <a:ext cx="2413000" cy="3467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14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635000"/>
            <a:ext cx="6604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2.9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057400" y="635000"/>
            <a:ext cx="26670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源码目录说明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975100" y="1549400"/>
            <a:ext cx="6604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client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: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: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660900" y="1549400"/>
            <a:ext cx="9144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635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Client目录。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>
                <a:tab pos="635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Server目录。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975100" y="2451100"/>
            <a:ext cx="711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Distro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: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775200" y="2438400"/>
            <a:ext cx="1371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编译打包设置目录。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975100" y="2971800"/>
            <a:ext cx="2781300" cy="208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examples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：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样例目录。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sharelib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: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与组件对接的依赖包目录。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tools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：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工具目录。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utils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：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插件目录。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webapp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：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Web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相关的目录。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0" y="495300"/>
            <a:ext cx="635000" cy="647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15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723900"/>
            <a:ext cx="3718967" cy="38164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698500" algn="l"/>
              </a:tabLst>
            </a:pPr>
            <a:r>
              <a:rPr lang="en-US" altLang="zh-CN" dirty="0"/>
              <a:t>	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>
                <a:tab pos="698500" algn="l"/>
              </a:tabLst>
            </a:pPr>
            <a:r>
              <a:rPr lang="en-US" altLang="zh-CN" sz="2198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1.</a:t>
            </a:r>
            <a:r>
              <a:rPr lang="en-US" altLang="zh-CN" sz="21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8" dirty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Oozie介绍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>
                <a:tab pos="698500" algn="l"/>
              </a:tabLst>
            </a:pP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2.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Oozie架构与实现原理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>
                <a:tab pos="698500" algn="l"/>
              </a:tabLst>
            </a:pPr>
            <a:r>
              <a:rPr lang="en-US" altLang="zh-CN" sz="2195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3.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基本功能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 marL="457200" indent="-457200">
              <a:lnSpc>
                <a:spcPts val="3400"/>
              </a:lnSpc>
              <a:buAutoNum type="arabicPeriod" startAt="4"/>
              <a:tabLst>
                <a:tab pos="698500" algn="l"/>
              </a:tabLst>
            </a:pPr>
            <a:r>
              <a:rPr lang="en-US" altLang="zh-CN" sz="2195" dirty="0" err="1" smtClean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err="1" smtClean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操作说明</a:t>
            </a:r>
            <a:endParaRPr lang="en-US" altLang="zh-CN" sz="2195" dirty="0" smtClean="0">
              <a:solidFill>
                <a:srgbClr val="777777"/>
              </a:solidFill>
              <a:latin typeface="MS Shell Dlg" pitchFamily="18" charset="0"/>
              <a:cs typeface="MS Shell Dlg" pitchFamily="18" charset="0"/>
            </a:endParaRPr>
          </a:p>
          <a:p>
            <a:pPr marL="457200" indent="-457200">
              <a:lnSpc>
                <a:spcPts val="3400"/>
              </a:lnSpc>
              <a:buAutoNum type="arabicPeriod" startAt="4"/>
              <a:tabLst>
                <a:tab pos="698500" algn="l"/>
              </a:tabLst>
            </a:pPr>
            <a:r>
              <a:rPr lang="en-US" altLang="zh-CN" sz="2195" dirty="0" err="1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err="1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coodinator</a:t>
            </a:r>
            <a:r>
              <a:rPr lang="zh-CN" altLang="en-US" sz="2195" dirty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操作说明</a:t>
            </a:r>
            <a:endParaRPr lang="en-US" altLang="zh-CN" sz="2195" dirty="0">
              <a:solidFill>
                <a:srgbClr val="777777"/>
              </a:solidFill>
              <a:latin typeface="MS Shell Dlg" pitchFamily="18" charset="0"/>
              <a:cs typeface="MS Shell Dlg" pitchFamily="18" charset="0"/>
            </a:endParaRPr>
          </a:p>
          <a:p>
            <a:pPr marL="457200" indent="-457200">
              <a:lnSpc>
                <a:spcPts val="3400"/>
              </a:lnSpc>
              <a:buAutoNum type="arabicPeriod" startAt="4"/>
              <a:tabLst>
                <a:tab pos="698500" algn="l"/>
              </a:tabLst>
            </a:pPr>
            <a:r>
              <a:rPr lang="en-US" altLang="zh-CN" sz="2195" dirty="0" err="1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en-US" altLang="zh-CN" sz="2195" dirty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 SLA</a:t>
            </a:r>
            <a:r>
              <a:rPr lang="zh-CN" altLang="en-US" sz="2195" dirty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操作</a:t>
            </a:r>
            <a:r>
              <a:rPr lang="zh-CN" altLang="en-US" sz="2195" dirty="0" smtClean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说明</a:t>
            </a:r>
            <a:endParaRPr lang="en-US" altLang="zh-CN" sz="2195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16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23900" y="749300"/>
            <a:ext cx="3797300" cy="359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76200" algn="l"/>
                <a:tab pos="495300" algn="l"/>
                <a:tab pos="508000" algn="l"/>
                <a:tab pos="520700" algn="l"/>
              </a:tabLst>
            </a:pP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3.1</a:t>
            </a:r>
            <a:r>
              <a:rPr lang="en-US" altLang="zh-CN" sz="350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工作流类型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76200" algn="l"/>
                <a:tab pos="495300" algn="l"/>
                <a:tab pos="508000" algn="l"/>
                <a:tab pos="5207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Workflow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>
                <a:tab pos="76200" algn="l"/>
                <a:tab pos="495300" algn="l"/>
                <a:tab pos="508000" algn="l"/>
                <a:tab pos="520700" algn="l"/>
              </a:tabLst>
            </a:pPr>
            <a:r>
              <a:rPr lang="en-US" altLang="zh-CN" dirty="0"/>
              <a:t>			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规则相对简单</a:t>
            </a:r>
            <a:r>
              <a:rPr lang="en-US" altLang="zh-CN" sz="1200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不涉及定时、批量处理的工作流。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500"/>
              </a:lnSpc>
              <a:tabLst>
                <a:tab pos="76200" algn="l"/>
                <a:tab pos="495300" algn="l"/>
                <a:tab pos="508000" algn="l"/>
                <a:tab pos="5207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Coordinator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>
                <a:tab pos="76200" algn="l"/>
                <a:tab pos="495300" algn="l"/>
                <a:tab pos="508000" algn="l"/>
                <a:tab pos="520700" algn="l"/>
              </a:tabLst>
            </a:pPr>
            <a:r>
              <a:rPr lang="en-US" altLang="zh-CN" dirty="0"/>
              <a:t>		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涉及定时，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频率业务的</a:t>
            </a:r>
            <a:r>
              <a:rPr lang="en-US" altLang="zh-CN" sz="1200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workflow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工作流。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500"/>
              </a:lnSpc>
              <a:tabLst>
                <a:tab pos="76200" algn="l"/>
                <a:tab pos="495300" algn="l"/>
                <a:tab pos="508000" algn="l"/>
                <a:tab pos="5207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Bundle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400"/>
              </a:lnSpc>
              <a:tabLst>
                <a:tab pos="76200" algn="l"/>
                <a:tab pos="495300" algn="l"/>
                <a:tab pos="508000" algn="l"/>
                <a:tab pos="520700" algn="l"/>
              </a:tabLst>
            </a:pPr>
            <a:r>
              <a:rPr lang="en-US" altLang="zh-CN" dirty="0"/>
              <a:t>				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针对</a:t>
            </a:r>
            <a:r>
              <a:rPr lang="en-US" altLang="zh-CN" sz="1200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coordinator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的批处理工作流。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200" y="1727200"/>
            <a:ext cx="3263900" cy="4191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200" y="2298700"/>
            <a:ext cx="3263900" cy="2857500"/>
          </a:xfrm>
          <a:prstGeom prst="rect">
            <a:avLst/>
          </a:prstGeom>
          <a:noFill/>
        </p:spPr>
      </p:pic>
      <p:graphicFrame>
        <p:nvGraphicFramePr>
          <p:cNvPr id="6" name="表格 4"/>
          <p:cNvGraphicFramePr>
            <a:graphicFrameLocks noGrp="1"/>
          </p:cNvGraphicFramePr>
          <p:nvPr/>
        </p:nvGraphicFramePr>
        <p:xfrm>
          <a:off x="3671951" y="1736725"/>
          <a:ext cx="5283072" cy="3680393"/>
        </p:xfrm>
        <a:graphic>
          <a:graphicData uri="http://schemas.openxmlformats.org/drawingml/2006/table">
            <a:tbl>
              <a:tblPr/>
              <a:tblGrid>
                <a:gridCol w="1800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63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dirty="0">
                          <a:solidFill>
                            <a:srgbClr val="FFFFFF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日志名称</a:t>
                      </a:r>
                      <a:endParaRPr lang="zh-CN" altLang="en-US" sz="1403" dirty="0">
                        <a:solidFill>
                          <a:srgbClr val="FFFFFF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dirty="0">
                          <a:solidFill>
                            <a:srgbClr val="FFFFFF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日志用途</a:t>
                      </a:r>
                      <a:endParaRPr lang="zh-CN" altLang="en-US" sz="1403" dirty="0">
                        <a:solidFill>
                          <a:srgbClr val="FFFFFF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09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oozie-audit.log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审计日志,记录Oozie重要操作(如提交或暂停任务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  <a:p>
                      <a:pPr algn="l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等操作)的相关信息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oozie.log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运行日志，记录Oozie运行过程的相关信息并以小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  <a:p>
                      <a:pPr algn="l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时为单位进行压缩，压缩格式为.gz，默认存储720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  <a:p>
                      <a:pPr algn="l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小时的日志。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4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2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access.log</a:t>
                      </a:r>
                      <a:endParaRPr lang="zh-CN" altLang="en-US" sz="1202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2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Oozie访问日志，记录访问OozieServer</a:t>
                      </a:r>
                      <a:endParaRPr lang="zh-CN" altLang="en-US" sz="1202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6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postinstallDetail.log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Oozie安装日志,记录安装信息。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startDetail.log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Oozie启动日志,记录启动过程相关信息。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35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prestartDetail.log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Oozie预启动日志,记录预启动过程相关信息。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7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catalina.out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tomcat运行日志,记录tomcat运行信息。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19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23900" y="723900"/>
            <a:ext cx="8331200" cy="290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7416800" algn="l"/>
              </a:tabLst>
            </a:pP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3.4</a:t>
            </a:r>
            <a:r>
              <a:rPr lang="en-US" altLang="zh-CN" sz="350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日志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>
                <a:tab pos="7416800" algn="l"/>
              </a:tabLst>
            </a:pPr>
            <a:r>
              <a:rPr lang="en-US" altLang="zh-CN" dirty="0"/>
              <a:t>	</a:t>
            </a:r>
            <a:r>
              <a:rPr lang="en-US" altLang="zh-CN" sz="120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的请求信息。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0" y="495300"/>
            <a:ext cx="635000" cy="647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469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1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723900"/>
            <a:ext cx="3718967" cy="38164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698500" algn="l"/>
              </a:tabLst>
            </a:pPr>
            <a:r>
              <a:rPr lang="en-US" altLang="zh-CN" dirty="0"/>
              <a:t>	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>
                <a:tab pos="698500" algn="l"/>
              </a:tabLst>
            </a:pPr>
            <a:r>
              <a:rPr lang="en-US" altLang="zh-CN" sz="2198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1.</a:t>
            </a:r>
            <a:r>
              <a:rPr lang="en-US" altLang="zh-CN" sz="21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8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en-US" altLang="zh-CN" sz="2198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介绍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>
                <a:tab pos="698500" algn="l"/>
              </a:tabLst>
            </a:pP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2.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Oozie架构与实现原理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>
                <a:tab pos="698500" algn="l"/>
              </a:tabLst>
            </a:pP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3.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基本功能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 marL="457200" indent="-457200">
              <a:lnSpc>
                <a:spcPts val="3400"/>
              </a:lnSpc>
              <a:buAutoNum type="arabicPeriod" startAt="4"/>
              <a:tabLst>
                <a:tab pos="698500" algn="l"/>
              </a:tabLst>
            </a:pPr>
            <a:r>
              <a:rPr lang="en-US" altLang="zh-CN" sz="2195" dirty="0" err="1" smtClean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err="1" smtClean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操作说明</a:t>
            </a:r>
            <a:endParaRPr lang="en-US" altLang="zh-CN" sz="2195" dirty="0" smtClean="0">
              <a:solidFill>
                <a:srgbClr val="777777"/>
              </a:solidFill>
              <a:latin typeface="MS Shell Dlg" pitchFamily="18" charset="0"/>
              <a:cs typeface="MS Shell Dlg" pitchFamily="18" charset="0"/>
            </a:endParaRPr>
          </a:p>
          <a:p>
            <a:pPr marL="457200" indent="-457200">
              <a:lnSpc>
                <a:spcPts val="3400"/>
              </a:lnSpc>
              <a:buAutoNum type="arabicPeriod" startAt="4"/>
              <a:tabLst>
                <a:tab pos="698500" algn="l"/>
              </a:tabLst>
            </a:pPr>
            <a:r>
              <a:rPr lang="en-US" altLang="zh-CN" sz="2195" dirty="0" err="1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err="1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coodinator</a:t>
            </a:r>
            <a:r>
              <a:rPr lang="zh-CN" altLang="en-US" sz="2195" dirty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操作说明</a:t>
            </a:r>
            <a:endParaRPr lang="en-US" altLang="zh-CN" sz="2195" dirty="0">
              <a:solidFill>
                <a:srgbClr val="777777"/>
              </a:solidFill>
              <a:latin typeface="MS Shell Dlg" pitchFamily="18" charset="0"/>
              <a:cs typeface="MS Shell Dlg" pitchFamily="18" charset="0"/>
            </a:endParaRPr>
          </a:p>
          <a:p>
            <a:pPr marL="457200" indent="-457200">
              <a:lnSpc>
                <a:spcPts val="3400"/>
              </a:lnSpc>
              <a:buAutoNum type="arabicPeriod" startAt="4"/>
              <a:tabLst>
                <a:tab pos="698500" algn="l"/>
              </a:tabLst>
            </a:pPr>
            <a:r>
              <a:rPr lang="en-US" altLang="zh-CN" sz="2195" dirty="0" err="1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en-US" altLang="zh-CN" sz="2195" dirty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 SLA</a:t>
            </a:r>
            <a:r>
              <a:rPr lang="zh-CN" altLang="en-US" sz="2195" dirty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操作</a:t>
            </a:r>
            <a:r>
              <a:rPr lang="zh-CN" altLang="en-US" sz="2195" dirty="0" smtClean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说明</a:t>
            </a:r>
            <a:endParaRPr lang="en-US" altLang="zh-CN" sz="2195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6000" y="2768600"/>
            <a:ext cx="7277100" cy="1892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84200" y="660400"/>
            <a:ext cx="4508500" cy="181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>
                <a:tab pos="139700" algn="l"/>
              </a:tabLst>
            </a:pPr>
            <a:r>
              <a:rPr lang="en-US" altLang="zh-CN" dirty="0"/>
              <a:t>	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3.5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REST</a:t>
            </a:r>
            <a:r>
              <a:rPr lang="en-US" altLang="zh-CN" sz="3600" dirty="0">
                <a:solidFill>
                  <a:srgbClr val="C00000"/>
                </a:solidFill>
                <a:latin typeface="MS Shell Dlg" pitchFamily="18" charset="0"/>
                <a:cs typeface="MS Shell Dlg" pitchFamily="18" charset="0"/>
              </a:rPr>
              <a:t>机制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500"/>
              </a:lnSpc>
              <a:tabLst>
                <a:tab pos="139700" algn="l"/>
              </a:tabLst>
            </a:pP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组件通过Oozie提供的Rest接口来访问Oozie服务。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0" y="495300"/>
            <a:ext cx="635000" cy="647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21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514974" y="819150"/>
            <a:ext cx="3718967" cy="38164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698500" algn="l"/>
              </a:tabLst>
            </a:pPr>
            <a:r>
              <a:rPr lang="en-US" altLang="zh-CN" dirty="0"/>
              <a:t>	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>
                <a:tab pos="698500" algn="l"/>
              </a:tabLst>
            </a:pPr>
            <a:r>
              <a:rPr lang="en-US" altLang="zh-CN" sz="2198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1.</a:t>
            </a:r>
            <a:r>
              <a:rPr lang="en-US" altLang="zh-CN" sz="21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8" dirty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Oozie介绍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>
                <a:tab pos="698500" algn="l"/>
              </a:tabLst>
            </a:pP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2.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Oozie架构与实现原理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>
                <a:tab pos="698500" algn="l"/>
              </a:tabLst>
            </a:pP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3.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基本功能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 marL="457200" indent="-457200">
              <a:lnSpc>
                <a:spcPts val="3400"/>
              </a:lnSpc>
              <a:buAutoNum type="arabicPeriod" startAt="4"/>
              <a:tabLst>
                <a:tab pos="698500" algn="l"/>
              </a:tabLst>
            </a:pPr>
            <a:r>
              <a:rPr lang="en-US" altLang="zh-CN" sz="2195" b="1" dirty="0" err="1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err="1" smtClean="0">
                <a:latin typeface="Times New Roman" pitchFamily="18" charset="0"/>
                <a:cs typeface="Times New Roman" pitchFamily="18" charset="0"/>
              </a:rPr>
              <a:t>workflow</a:t>
            </a:r>
            <a:r>
              <a:rPr lang="en-US" altLang="zh-CN" sz="2195" dirty="0" err="1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操作说明</a:t>
            </a:r>
            <a:endParaRPr lang="en-US" altLang="zh-CN" sz="21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 marL="457200" indent="-457200">
              <a:lnSpc>
                <a:spcPts val="3400"/>
              </a:lnSpc>
              <a:buAutoNum type="arabicPeriod" startAt="4"/>
              <a:tabLst>
                <a:tab pos="698500" algn="l"/>
              </a:tabLst>
            </a:pPr>
            <a:r>
              <a:rPr lang="en-US" altLang="zh-CN" sz="2195" dirty="0" err="1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err="1" smtClean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coodinator</a:t>
            </a:r>
            <a:r>
              <a:rPr lang="zh-CN" altLang="en-US" sz="2195" dirty="0" smtClean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操作说明</a:t>
            </a:r>
            <a:endParaRPr lang="en-US" altLang="zh-CN" sz="2195" dirty="0" smtClean="0">
              <a:solidFill>
                <a:srgbClr val="777777"/>
              </a:solidFill>
              <a:latin typeface="MS Shell Dlg" pitchFamily="18" charset="0"/>
              <a:cs typeface="MS Shell Dlg" pitchFamily="18" charset="0"/>
            </a:endParaRPr>
          </a:p>
          <a:p>
            <a:pPr marL="457200" indent="-457200">
              <a:lnSpc>
                <a:spcPts val="3400"/>
              </a:lnSpc>
              <a:buAutoNum type="arabicPeriod" startAt="4"/>
              <a:tabLst>
                <a:tab pos="698500" algn="l"/>
              </a:tabLst>
            </a:pPr>
            <a:r>
              <a:rPr lang="en-US" altLang="zh-CN" sz="2195" dirty="0" err="1" smtClean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en-US" altLang="zh-CN" sz="2195" dirty="0" smtClean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 SLA</a:t>
            </a:r>
            <a:r>
              <a:rPr lang="zh-CN" altLang="en-US" sz="2195" dirty="0" smtClean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操作说明</a:t>
            </a:r>
            <a:endParaRPr lang="en-US" altLang="zh-CN" sz="21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defTabSz="457200">
              <a:lnSpc>
                <a:spcPct val="130000"/>
              </a:lnSpc>
            </a:pPr>
            <a:endParaRPr kumimoji="1" lang="en-US" altLang="zh-CN" sz="1050" dirty="0">
              <a:solidFill>
                <a:prstClr val="black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635000"/>
            <a:ext cx="6513001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4.1 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hue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中新建</a:t>
            </a:r>
            <a:r>
              <a:rPr lang="en-US" altLang="zh-CN" sz="3504" dirty="0" err="1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工作流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-step1</a:t>
            </a:r>
            <a:endParaRPr lang="en-US" altLang="zh-CN" sz="3504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76" y="3223864"/>
            <a:ext cx="6819048" cy="307619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92209" y="1297810"/>
            <a:ext cx="5689930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>
                <a:latin typeface="微软雅黑"/>
                <a:ea typeface="微软雅黑"/>
                <a:cs typeface="微软雅黑"/>
              </a:rPr>
              <a:t>在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hue</a:t>
            </a:r>
            <a:r>
              <a:rPr kumimoji="1" lang="zh-CN" altLang="en-US" sz="1050" dirty="0">
                <a:latin typeface="微软雅黑"/>
                <a:ea typeface="微软雅黑"/>
                <a:cs typeface="微软雅黑"/>
              </a:rPr>
              <a:t>中点击 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query Editors, 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点击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new hive query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按钮，新建</a:t>
            </a:r>
            <a:r>
              <a:rPr kumimoji="1" lang="zh-CN" altLang="en-US" sz="1050" dirty="0">
                <a:latin typeface="微软雅黑"/>
                <a:ea typeface="微软雅黑"/>
                <a:cs typeface="微软雅黑"/>
              </a:rPr>
              <a:t>一个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hive 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query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，输入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hql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语句，并保存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在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hue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中点击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workflow—editors—workflows,  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进入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oozie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列表页面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点击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create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，进入编辑页面</a:t>
            </a:r>
            <a:endParaRPr kumimoji="1" lang="en-US" altLang="zh-CN" sz="105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76" y="2262611"/>
            <a:ext cx="6819048" cy="75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2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defTabSz="457200">
              <a:lnSpc>
                <a:spcPct val="130000"/>
              </a:lnSpc>
            </a:pPr>
            <a:endParaRPr kumimoji="1" lang="en-US" altLang="zh-CN" sz="1050" dirty="0">
              <a:solidFill>
                <a:prstClr val="black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635000"/>
            <a:ext cx="6513001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4.2 hue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中新建</a:t>
            </a:r>
            <a:r>
              <a:rPr lang="en-US" altLang="zh-CN" sz="3504" dirty="0" err="1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工作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流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-step2</a:t>
            </a:r>
            <a:endParaRPr lang="en-US" altLang="zh-CN" sz="3504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209" y="1297810"/>
            <a:ext cx="5689930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>
                <a:latin typeface="微软雅黑"/>
                <a:ea typeface="微软雅黑"/>
                <a:cs typeface="微软雅黑"/>
              </a:rPr>
              <a:t>在</a:t>
            </a:r>
            <a:r>
              <a:rPr kumimoji="1" lang="en-US" altLang="zh-CN" sz="1050" dirty="0" err="1">
                <a:latin typeface="微软雅黑"/>
                <a:ea typeface="微软雅黑"/>
                <a:cs typeface="微软雅黑"/>
              </a:rPr>
              <a:t>oozie</a:t>
            </a:r>
            <a:r>
              <a:rPr kumimoji="1" lang="zh-CN" altLang="en-US" sz="1050" dirty="0">
                <a:latin typeface="微软雅黑"/>
                <a:ea typeface="微软雅黑"/>
                <a:cs typeface="微软雅黑"/>
              </a:rPr>
              <a:t>编辑页面</a:t>
            </a:r>
            <a:endParaRPr kumimoji="1" lang="en-US" altLang="zh-CN" sz="1050" dirty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1050" dirty="0">
                <a:latin typeface="微软雅黑"/>
                <a:ea typeface="微软雅黑"/>
                <a:cs typeface="微软雅黑"/>
              </a:rPr>
              <a:t>点击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My Workflow, </a:t>
            </a:r>
            <a:r>
              <a:rPr kumimoji="1" lang="zh-CN" altLang="en-US" sz="1050" dirty="0">
                <a:latin typeface="微软雅黑"/>
                <a:ea typeface="微软雅黑"/>
                <a:cs typeface="微软雅黑"/>
              </a:rPr>
              <a:t>修改工作流名字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为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hive query</a:t>
            </a:r>
            <a:endParaRPr kumimoji="1" lang="en-US" altLang="zh-CN" sz="1050" dirty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点击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saved hive query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控件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, </a:t>
            </a:r>
            <a:r>
              <a:rPr kumimoji="1" lang="zh-CN" altLang="en-US" sz="1050" dirty="0">
                <a:latin typeface="微软雅黑"/>
                <a:ea typeface="微软雅黑"/>
                <a:cs typeface="微软雅黑"/>
              </a:rPr>
              <a:t>拖拽到灰色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区域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endParaRPr kumimoji="1" lang="en-US" altLang="zh-CN" sz="105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1" name="图片 10"/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30373"/>
            <a:ext cx="8228570" cy="29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34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defTabSz="457200">
              <a:lnSpc>
                <a:spcPct val="130000"/>
              </a:lnSpc>
            </a:pPr>
            <a:endParaRPr kumimoji="1" lang="en-US" altLang="zh-CN" sz="1050" dirty="0">
              <a:solidFill>
                <a:prstClr val="black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635000"/>
            <a:ext cx="6513001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4.3 hue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中新建</a:t>
            </a:r>
            <a:r>
              <a:rPr lang="en-US" altLang="zh-CN" sz="3504" dirty="0" err="1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工作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流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-step3</a:t>
            </a:r>
            <a:endParaRPr lang="en-US" altLang="zh-CN" sz="3504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209" y="1297810"/>
            <a:ext cx="5689930" cy="302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弹出如下界面，选择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step1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建立好的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hive query, 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点击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add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按钮</a:t>
            </a:r>
            <a:endParaRPr kumimoji="1" lang="en-US" altLang="zh-CN" sz="105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10" y="1981200"/>
            <a:ext cx="6744692" cy="2209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55" y="4215057"/>
            <a:ext cx="6721246" cy="214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1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defTabSz="457200">
              <a:lnSpc>
                <a:spcPct val="130000"/>
              </a:lnSpc>
            </a:pPr>
            <a:endParaRPr kumimoji="1" lang="en-US" altLang="zh-CN" sz="1050" dirty="0">
              <a:solidFill>
                <a:prstClr val="black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635000"/>
            <a:ext cx="6513001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4.4 hue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中新建</a:t>
            </a:r>
            <a:r>
              <a:rPr lang="en-US" altLang="zh-CN" sz="3504" dirty="0" err="1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工作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流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-step4</a:t>
            </a:r>
            <a:endParaRPr lang="en-US" altLang="zh-CN" sz="3504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209" y="1297810"/>
            <a:ext cx="5689930" cy="722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再次添加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hive query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，将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hive query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控件拖到 下方灰色区域，表示在刚才建立的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hive action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后执行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如下图</a:t>
            </a:r>
            <a:endParaRPr kumimoji="1" lang="en-US" altLang="zh-CN" sz="105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90" y="1779248"/>
            <a:ext cx="8047619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8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defTabSz="457200">
              <a:lnSpc>
                <a:spcPct val="130000"/>
              </a:lnSpc>
            </a:pPr>
            <a:endParaRPr kumimoji="1" lang="en-US" altLang="zh-CN" sz="1050" dirty="0">
              <a:solidFill>
                <a:prstClr val="black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635000"/>
            <a:ext cx="6513001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4.5 hue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中新建</a:t>
            </a:r>
            <a:r>
              <a:rPr lang="en-US" altLang="zh-CN" sz="3504" dirty="0" err="1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工作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流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-step5</a:t>
            </a:r>
            <a:endParaRPr lang="en-US" altLang="zh-CN" sz="3504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209" y="1297810"/>
            <a:ext cx="5689930" cy="302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选择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power_data_analysis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,  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点击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add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按钮</a:t>
            </a:r>
            <a:endParaRPr kumimoji="1" lang="en-US" altLang="zh-CN" sz="105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09" y="1765007"/>
            <a:ext cx="6594391" cy="462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5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defTabSz="457200">
              <a:lnSpc>
                <a:spcPct val="130000"/>
              </a:lnSpc>
            </a:pPr>
            <a:endParaRPr kumimoji="1" lang="en-US" altLang="zh-CN" sz="1050" dirty="0">
              <a:solidFill>
                <a:prstClr val="black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635000"/>
            <a:ext cx="6513001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4.6 hue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中新建</a:t>
            </a:r>
            <a:r>
              <a:rPr lang="en-US" altLang="zh-CN" sz="3504" dirty="0" err="1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工作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流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-step6</a:t>
            </a:r>
            <a:endParaRPr lang="en-US" altLang="zh-CN" sz="3504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209" y="1297810"/>
            <a:ext cx="5689930" cy="302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添加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shell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脚本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,  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将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shell action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拖到下方灰色区域</a:t>
            </a:r>
            <a:endParaRPr kumimoji="1" lang="en-US" altLang="zh-CN" sz="105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06886"/>
            <a:ext cx="7504762" cy="4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2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defTabSz="457200">
              <a:lnSpc>
                <a:spcPct val="130000"/>
              </a:lnSpc>
            </a:pPr>
            <a:endParaRPr kumimoji="1" lang="en-US" altLang="zh-CN" sz="1050" dirty="0">
              <a:solidFill>
                <a:prstClr val="black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635000"/>
            <a:ext cx="6513001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4.7 hue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中新建</a:t>
            </a:r>
            <a:r>
              <a:rPr lang="en-US" altLang="zh-CN" sz="3504" dirty="0" err="1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工作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流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-step7</a:t>
            </a:r>
            <a:endParaRPr lang="en-US" altLang="zh-CN" sz="3504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209" y="1297810"/>
            <a:ext cx="5689930" cy="281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>
                <a:latin typeface="微软雅黑"/>
                <a:ea typeface="微软雅黑"/>
                <a:cs typeface="微软雅黑"/>
              </a:rPr>
              <a:t>弹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出窗口中，点击按钮，弹出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hdfs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文件浏览窗口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51" y="1957607"/>
            <a:ext cx="5154286" cy="3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1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defTabSz="457200">
              <a:lnSpc>
                <a:spcPct val="130000"/>
              </a:lnSpc>
            </a:pPr>
            <a:endParaRPr kumimoji="1" lang="en-US" altLang="zh-CN" sz="1050" dirty="0">
              <a:solidFill>
                <a:prstClr val="black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635000"/>
            <a:ext cx="6513001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4.8 hue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中新建</a:t>
            </a:r>
            <a:r>
              <a:rPr lang="en-US" altLang="zh-CN" sz="3504" dirty="0" err="1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工作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流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-step8</a:t>
            </a:r>
            <a:endParaRPr lang="en-US" altLang="zh-CN" sz="3504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209" y="1297810"/>
            <a:ext cx="5689930" cy="302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在该窗口，选择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HDFS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上的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shell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脚本，脚本需要事先上传到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hdfs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上</a:t>
            </a:r>
            <a:endParaRPr kumimoji="1" lang="en-US" altLang="zh-CN" sz="105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98015"/>
            <a:ext cx="4245714" cy="40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89400" y="2806700"/>
            <a:ext cx="3556000" cy="850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469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723900"/>
            <a:ext cx="7429500" cy="358559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152400" algn="l"/>
              </a:tabLst>
            </a:pP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1.1</a:t>
            </a:r>
            <a:r>
              <a:rPr lang="en-US" altLang="zh-CN" sz="350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504" dirty="0" err="1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o</a:t>
            </a:r>
            <a:r>
              <a:rPr lang="en-US" altLang="zh-CN" sz="3504" dirty="0" err="1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ozie</a:t>
            </a:r>
            <a:r>
              <a:rPr lang="zh-CN" altLang="en-US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简介</a:t>
            </a:r>
            <a:endParaRPr lang="en-US" altLang="zh-CN" sz="3504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en-US" altLang="zh-CN" dirty="0"/>
              <a:t>	</a:t>
            </a:r>
            <a:r>
              <a:rPr lang="en-US" altLang="zh-CN" dirty="0" err="1" smtClean="0"/>
              <a:t>oozie</a:t>
            </a:r>
            <a:r>
              <a:rPr lang="zh-CN" altLang="en-US" dirty="0" smtClean="0"/>
              <a:t>是一个工作流调度系统，用于管理</a:t>
            </a:r>
            <a:r>
              <a:rPr lang="en-US" altLang="zh-CN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Hadoop</a:t>
            </a:r>
            <a:r>
              <a:rPr lang="zh-CN" altLang="en-US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jobs</a:t>
            </a:r>
            <a:r>
              <a:rPr lang="en-US" altLang="zh-CN" sz="18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.</a:t>
            </a:r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 </a:t>
            </a:r>
            <a:r>
              <a:rPr lang="en-US" altLang="zh-CN" dirty="0" err="1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ooize</a:t>
            </a:r>
            <a:r>
              <a:rPr lang="zh-CN" altLang="en-US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workflow job</a:t>
            </a:r>
            <a:r>
              <a:rPr lang="zh-CN" altLang="en-US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是由多个</a:t>
            </a:r>
            <a:r>
              <a:rPr lang="en-US" altLang="zh-CN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action </a:t>
            </a:r>
            <a:r>
              <a:rPr lang="zh-CN" altLang="en-US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组成的有向无环图</a:t>
            </a:r>
            <a:endParaRPr lang="en-US" altLang="zh-CN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 </a:t>
            </a:r>
            <a:r>
              <a:rPr lang="en-US" altLang="zh-CN" sz="1800" dirty="0" err="1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18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的</a:t>
            </a:r>
            <a:r>
              <a:rPr lang="en-US" altLang="zh-CN" sz="18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coordinator job </a:t>
            </a:r>
            <a:r>
              <a:rPr lang="zh-CN" altLang="en-US" sz="18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循环</a:t>
            </a:r>
            <a:r>
              <a:rPr lang="en-US" altLang="zh-CN" sz="18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workflow job, </a:t>
            </a:r>
            <a:r>
              <a:rPr lang="zh-CN" altLang="en-US" sz="18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支持时间和数据集触发</a:t>
            </a:r>
            <a:endParaRPr lang="en-US" altLang="zh-CN" sz="180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  </a:t>
            </a:r>
            <a:r>
              <a:rPr lang="en-US" altLang="zh-CN" sz="1800" dirty="0" err="1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支持多种类型的</a:t>
            </a:r>
            <a:r>
              <a:rPr lang="en-US" altLang="zh-CN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Hadoop job, </a:t>
            </a:r>
            <a:r>
              <a:rPr lang="zh-CN" altLang="en-US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如</a:t>
            </a:r>
            <a:r>
              <a:rPr lang="en-US" altLang="zh-CN" dirty="0" err="1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sqoop,hive,pig</a:t>
            </a:r>
            <a:r>
              <a:rPr lang="en-US" altLang="zh-CN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, </a:t>
            </a:r>
            <a:r>
              <a:rPr lang="en-US" altLang="zh-CN" dirty="0" err="1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spark,shell</a:t>
            </a:r>
            <a:r>
              <a:rPr lang="zh-CN" altLang="en-US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等</a:t>
            </a:r>
            <a:endParaRPr lang="en-US" altLang="zh-CN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 </a:t>
            </a:r>
            <a:r>
              <a:rPr lang="en-US" altLang="zh-CN" dirty="0" err="1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SLA</a:t>
            </a:r>
            <a:r>
              <a:rPr lang="zh-CN" altLang="en-US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服务等级协议，提供告警和监控功能</a:t>
            </a:r>
            <a:endParaRPr lang="en-US" altLang="zh-CN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500"/>
              </a:lnSpc>
              <a:tabLst>
                <a:tab pos="152400" algn="l"/>
              </a:tabLst>
            </a:pPr>
            <a:r>
              <a:rPr lang="en-US" altLang="zh-CN" dirty="0"/>
              <a:t>	</a:t>
            </a:r>
            <a:r>
              <a:rPr lang="en-US" altLang="zh-CN" sz="9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基于工作流引擎的开源框架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400"/>
              </a:lnSpc>
              <a:tabLst>
                <a:tab pos="152400" algn="l"/>
              </a:tabLst>
            </a:pPr>
            <a:r>
              <a:rPr lang="en-US" altLang="zh-CN" dirty="0"/>
              <a:t>	</a:t>
            </a:r>
            <a:r>
              <a:rPr lang="en-US" altLang="zh-CN" sz="9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运行在</a:t>
            </a:r>
            <a:r>
              <a:rPr lang="en-US" altLang="zh-CN" sz="996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tomcat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容器中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>
                <a:tab pos="152400" algn="l"/>
              </a:tabLst>
            </a:pPr>
            <a:r>
              <a:rPr lang="en-US" altLang="zh-CN" dirty="0"/>
              <a:t>	</a:t>
            </a:r>
            <a:r>
              <a:rPr lang="en-US" altLang="zh-CN" sz="9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使用数据库存储工作流定义和实例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400"/>
              </a:lnSpc>
              <a:tabLst>
                <a:tab pos="152400" algn="l"/>
              </a:tabLst>
            </a:pPr>
            <a:r>
              <a:rPr lang="en-US" altLang="zh-CN" dirty="0"/>
              <a:t>	</a:t>
            </a:r>
            <a:r>
              <a:rPr lang="en-US" altLang="zh-CN" sz="9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支持多种类型的</a:t>
            </a:r>
            <a:r>
              <a:rPr lang="en-US" altLang="zh-CN" sz="996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Hadoop</a:t>
            </a:r>
            <a:r>
              <a:rPr lang="en-US" altLang="zh-CN" sz="9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作业调度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defTabSz="457200">
              <a:lnSpc>
                <a:spcPct val="130000"/>
              </a:lnSpc>
            </a:pPr>
            <a:endParaRPr kumimoji="1" lang="en-US" altLang="zh-CN" sz="1050" dirty="0">
              <a:solidFill>
                <a:prstClr val="black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635000"/>
            <a:ext cx="6513001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4.9 hue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中新建</a:t>
            </a:r>
            <a:r>
              <a:rPr lang="en-US" altLang="zh-CN" sz="3504" dirty="0" err="1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工作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流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-step9</a:t>
            </a:r>
            <a:endParaRPr lang="en-US" altLang="zh-CN" sz="3504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209" y="1297810"/>
            <a:ext cx="5689930" cy="512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选择后，如下图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点击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Files+,  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弹出选择框，再次在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hdfs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上选择该脚本</a:t>
            </a:r>
            <a:endParaRPr kumimoji="1" lang="en-US" altLang="zh-CN" sz="105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09" y="1978061"/>
            <a:ext cx="4245714" cy="360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9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defTabSz="457200">
              <a:lnSpc>
                <a:spcPct val="130000"/>
              </a:lnSpc>
            </a:pPr>
            <a:endParaRPr kumimoji="1" lang="en-US" altLang="zh-CN" sz="1050" dirty="0">
              <a:solidFill>
                <a:prstClr val="black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635000"/>
            <a:ext cx="7013138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4.10 hue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中新建</a:t>
            </a:r>
            <a:r>
              <a:rPr lang="en-US" altLang="zh-CN" sz="3504" dirty="0" err="1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工作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流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-step10</a:t>
            </a:r>
            <a:endParaRPr lang="en-US" altLang="zh-CN" sz="3504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209" y="1297810"/>
            <a:ext cx="5689930" cy="281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选择后，如下图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79747"/>
            <a:ext cx="4760000" cy="386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9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defTabSz="457200">
              <a:lnSpc>
                <a:spcPct val="130000"/>
              </a:lnSpc>
            </a:pPr>
            <a:endParaRPr kumimoji="1" lang="en-US" altLang="zh-CN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635000"/>
            <a:ext cx="7013138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4.11 hue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中新建</a:t>
            </a:r>
            <a:r>
              <a:rPr lang="en-US" altLang="zh-CN" sz="3504" dirty="0" err="1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工作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流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-step11</a:t>
            </a:r>
            <a:endParaRPr lang="en-US" altLang="zh-CN" sz="3504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209" y="1297810"/>
            <a:ext cx="5689930" cy="491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点击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PRAMETERS+, 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依次添加参数，如下图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参数含义： 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year=${year}    year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为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hive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脚本中的参数，  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${year}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为外部传参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09" y="1789803"/>
            <a:ext cx="4708571" cy="462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4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defTabSz="457200">
              <a:lnSpc>
                <a:spcPct val="130000"/>
              </a:lnSpc>
            </a:pPr>
            <a:endParaRPr kumimoji="1" lang="en-US" altLang="zh-CN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635000"/>
            <a:ext cx="7013138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4.12 hue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中新建</a:t>
            </a:r>
            <a:r>
              <a:rPr lang="en-US" altLang="zh-CN" sz="3504" dirty="0" err="1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工作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流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-step12</a:t>
            </a:r>
            <a:endParaRPr lang="en-US" altLang="zh-CN" sz="3504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209" y="1297810"/>
            <a:ext cx="5689930" cy="281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完成后点击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save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按钮，并点击提交按钮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26" y="1667632"/>
            <a:ext cx="7274285" cy="429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78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defTabSz="457200">
              <a:lnSpc>
                <a:spcPct val="130000"/>
              </a:lnSpc>
            </a:pPr>
            <a:endParaRPr kumimoji="1" lang="en-US" altLang="zh-CN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635000"/>
            <a:ext cx="7013138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4.13 hue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中新建</a:t>
            </a:r>
            <a:r>
              <a:rPr lang="en-US" altLang="zh-CN" sz="3504" dirty="0" err="1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工作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流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-step13</a:t>
            </a:r>
            <a:endParaRPr lang="en-US" altLang="zh-CN" sz="3504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209" y="1297810"/>
            <a:ext cx="5689930" cy="135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依次输入各参数值，完成后点击提交按钮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pre_year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=2016 (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上一个小时的年份）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   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pre_month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=11  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kumimoji="1" lang="zh-CN" altLang="en-US" sz="1050" dirty="0">
                <a:latin typeface="微软雅黑"/>
                <a:ea typeface="微软雅黑"/>
                <a:cs typeface="微软雅黑"/>
              </a:rPr>
              <a:t>上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一个小时的月份）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zh-CN" sz="1050" dirty="0" err="1">
                <a:latin typeface="微软雅黑"/>
                <a:ea typeface="微软雅黑"/>
                <a:cs typeface="微软雅黑"/>
              </a:rPr>
              <a:t>p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re_day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=7(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上一个小时的日）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              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pre_hour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=16(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上一个小时的小时数）</a:t>
            </a:r>
            <a:endParaRPr kumimoji="1" lang="en-US" altLang="zh-CN" sz="1050" dirty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year=2016(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当前年数）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	              month=11 (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当前月份）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day=7 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（当前日）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                               hour=17 (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当前小时数）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	</a:t>
            </a:r>
          </a:p>
          <a:p>
            <a:pPr algn="just">
              <a:lnSpc>
                <a:spcPct val="130000"/>
              </a:lnSpc>
            </a:pP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09" y="2953232"/>
            <a:ext cx="3457143" cy="321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7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defTabSz="457200">
              <a:lnSpc>
                <a:spcPct val="130000"/>
              </a:lnSpc>
            </a:pPr>
            <a:endParaRPr kumimoji="1" lang="en-US" altLang="zh-CN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635000"/>
            <a:ext cx="7013138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4.14 hue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中新建</a:t>
            </a:r>
            <a:r>
              <a:rPr lang="en-US" altLang="zh-CN" sz="3504" dirty="0" err="1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工作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流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-step14</a:t>
            </a:r>
            <a:endParaRPr lang="en-US" altLang="zh-CN" sz="3504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209" y="1297810"/>
            <a:ext cx="5689930" cy="512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进入执行界面，黄色进度条表示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running, 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绿色表示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success, 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红色表示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error</a:t>
            </a:r>
          </a:p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可以点击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kill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按钮终止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job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14" y="1941918"/>
            <a:ext cx="8388571" cy="374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7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defTabSz="457200">
              <a:lnSpc>
                <a:spcPct val="130000"/>
              </a:lnSpc>
            </a:pPr>
            <a:endParaRPr kumimoji="1" lang="en-US" altLang="zh-CN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635000"/>
            <a:ext cx="7013138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4.15 hue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中新建</a:t>
            </a:r>
            <a:r>
              <a:rPr lang="en-US" altLang="zh-CN" sz="3504" dirty="0" err="1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工作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流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-step15</a:t>
            </a:r>
            <a:endParaRPr lang="en-US" altLang="zh-CN" sz="3504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209" y="1297810"/>
            <a:ext cx="5689930" cy="281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执行成功后，如图所示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09" y="1734758"/>
            <a:ext cx="6909524" cy="34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8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defTabSz="457200">
              <a:lnSpc>
                <a:spcPct val="130000"/>
              </a:lnSpc>
            </a:pPr>
            <a:endParaRPr kumimoji="1" lang="en-US" altLang="zh-CN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635000"/>
            <a:ext cx="7013138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4.16 hue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中新建</a:t>
            </a:r>
            <a:r>
              <a:rPr lang="en-US" altLang="zh-CN" sz="3504" dirty="0" err="1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工作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流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-step16</a:t>
            </a:r>
            <a:endParaRPr lang="en-US" altLang="zh-CN" sz="3504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209" y="1297810"/>
            <a:ext cx="5689930" cy="281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点击图中红色箭头按钮指向链接，查看每个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action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的具体日志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09" y="1765007"/>
            <a:ext cx="6842857" cy="3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6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defTabSz="457200">
              <a:lnSpc>
                <a:spcPct val="130000"/>
              </a:lnSpc>
            </a:pPr>
            <a:endParaRPr kumimoji="1" lang="en-US" altLang="zh-CN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635000"/>
            <a:ext cx="7013138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4.17 hue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中新建</a:t>
            </a:r>
            <a:r>
              <a:rPr lang="en-US" altLang="zh-CN" sz="3504" dirty="0" err="1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工作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流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-step17</a:t>
            </a:r>
            <a:endParaRPr lang="en-US" altLang="zh-CN" sz="3504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209" y="1297810"/>
            <a:ext cx="5689930" cy="281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点击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definitions,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查看生成的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workflow.xml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文件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03" y="1720482"/>
            <a:ext cx="5152381" cy="4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6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defTabSz="457200">
              <a:lnSpc>
                <a:spcPct val="130000"/>
              </a:lnSpc>
            </a:pPr>
            <a:endParaRPr kumimoji="1" lang="en-US" altLang="zh-CN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635000"/>
            <a:ext cx="7013138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4.18 hue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中新建</a:t>
            </a:r>
            <a:r>
              <a:rPr lang="en-US" altLang="zh-CN" sz="3504" dirty="0" err="1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工作流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-step18</a:t>
            </a:r>
            <a:endParaRPr lang="en-US" altLang="zh-CN" sz="3504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209" y="1297810"/>
            <a:ext cx="5689930" cy="302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在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workflow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的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dash 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borad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中查看所有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job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的执行情况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5" y="1765007"/>
            <a:ext cx="9123810" cy="28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6172200" y="6502400"/>
            <a:ext cx="469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4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62000" y="329859"/>
            <a:ext cx="5046253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1.2	</a:t>
            </a:r>
            <a:r>
              <a:rPr lang="en-US" altLang="zh-CN" sz="3504" dirty="0" err="1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和</a:t>
            </a:r>
            <a:r>
              <a:rPr lang="en-US" altLang="zh-CN" sz="3504" dirty="0" err="1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azkaban</a:t>
            </a:r>
            <a:r>
              <a:rPr lang="zh-CN" altLang="en-US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对比</a:t>
            </a:r>
            <a:endParaRPr lang="en-US" altLang="zh-CN" sz="3600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066800" y="1219200"/>
            <a:ext cx="6781800" cy="512448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zh-CN" altLang="en-US" sz="10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基于</a:t>
            </a:r>
            <a:r>
              <a:rPr lang="en-US" altLang="zh-CN" sz="10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Hadoop </a:t>
            </a:r>
            <a:r>
              <a:rPr lang="zh-CN" altLang="en-US" sz="10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的工作流调度系统，目前主要有两种</a:t>
            </a:r>
            <a:r>
              <a:rPr lang="en-US" altLang="zh-CN" sz="10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: </a:t>
            </a:r>
            <a:r>
              <a:rPr lang="en-US" altLang="zh-CN" sz="1000" dirty="0" err="1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10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和</a:t>
            </a:r>
            <a:r>
              <a:rPr lang="en-US" altLang="zh-CN" sz="10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Azkaban</a:t>
            </a:r>
          </a:p>
          <a:p>
            <a:pPr>
              <a:lnSpc>
                <a:spcPts val="11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endParaRPr lang="en-US" altLang="zh-CN" sz="1000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11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endParaRPr lang="en-US" altLang="zh-CN" sz="100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11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zh-CN" altLang="en-US" sz="1000" dirty="0"/>
              <a:t>二者都可以调度</a:t>
            </a:r>
            <a:r>
              <a:rPr lang="en-US" altLang="zh-CN" sz="1000" dirty="0" err="1"/>
              <a:t>mapreduce,pig,java</a:t>
            </a:r>
            <a:r>
              <a:rPr lang="en-US" altLang="zh-CN" sz="1000" dirty="0"/>
              <a:t>,</a:t>
            </a:r>
            <a:r>
              <a:rPr lang="zh-CN" altLang="en-US" sz="1000" dirty="0"/>
              <a:t>脚本工作流</a:t>
            </a:r>
            <a:r>
              <a:rPr lang="zh-CN" altLang="en-US" sz="1000" dirty="0" smtClean="0"/>
              <a:t>任务</a:t>
            </a:r>
            <a:endParaRPr lang="en-US" altLang="zh-CN" sz="1000" dirty="0" smtClean="0"/>
          </a:p>
          <a:p>
            <a:pPr>
              <a:lnSpc>
                <a:spcPts val="11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endParaRPr lang="en-US" altLang="zh-CN" sz="1000" dirty="0"/>
          </a:p>
          <a:p>
            <a:pPr>
              <a:lnSpc>
                <a:spcPts val="11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zh-CN" altLang="en-US" sz="1000" dirty="0" smtClean="0"/>
              <a:t>二者</a:t>
            </a:r>
            <a:r>
              <a:rPr lang="zh-CN" altLang="en-US" sz="1000" dirty="0"/>
              <a:t>都可以定时履行工作流</a:t>
            </a:r>
            <a:r>
              <a:rPr lang="zh-CN" altLang="en-US" sz="1000" dirty="0" smtClean="0"/>
              <a:t>任务</a:t>
            </a:r>
            <a:endParaRPr lang="en-US" altLang="zh-CN" sz="1000" dirty="0" smtClean="0"/>
          </a:p>
          <a:p>
            <a:pPr>
              <a:lnSpc>
                <a:spcPts val="11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endParaRPr lang="en-US" altLang="zh-CN" sz="1000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11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endParaRPr lang="en-US" altLang="zh-CN" sz="800" dirty="0" smtClean="0"/>
          </a:p>
          <a:p>
            <a:pPr>
              <a:lnSpc>
                <a:spcPts val="11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sz="1000" dirty="0" err="1" smtClean="0"/>
              <a:t>Oozie</a:t>
            </a:r>
            <a:r>
              <a:rPr lang="zh-CN" altLang="en-US" sz="1000" dirty="0" smtClean="0"/>
              <a:t>：</a:t>
            </a:r>
            <a:endParaRPr lang="en-US" altLang="zh-CN" sz="1000" dirty="0"/>
          </a:p>
          <a:p>
            <a:pPr>
              <a:lnSpc>
                <a:spcPts val="11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endParaRPr lang="en-US" altLang="zh-CN" sz="1000" dirty="0" smtClean="0"/>
          </a:p>
          <a:p>
            <a:pPr>
              <a:lnSpc>
                <a:spcPts val="11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sz="1000" dirty="0" err="1" smtClean="0"/>
              <a:t>Oozie</a:t>
            </a:r>
            <a:r>
              <a:rPr lang="zh-CN" altLang="en-US" sz="1000" dirty="0"/>
              <a:t>支持参数和</a:t>
            </a:r>
            <a:r>
              <a:rPr lang="en-US" altLang="zh-CN" sz="1000" dirty="0"/>
              <a:t>EL</a:t>
            </a:r>
            <a:r>
              <a:rPr lang="zh-CN" altLang="en-US" sz="1000" dirty="0"/>
              <a:t>表达式，例如</a:t>
            </a:r>
            <a:r>
              <a:rPr lang="en-US" altLang="zh-CN" sz="1000" dirty="0"/>
              <a:t>${</a:t>
            </a:r>
            <a:r>
              <a:rPr lang="en-US" altLang="zh-CN" sz="1000" dirty="0" err="1"/>
              <a:t>fs:dirSize</a:t>
            </a:r>
            <a:r>
              <a:rPr lang="en-US" altLang="zh-CN" sz="1000" dirty="0"/>
              <a:t>(</a:t>
            </a:r>
            <a:r>
              <a:rPr lang="en-US" altLang="zh-CN" sz="1000" dirty="0" err="1"/>
              <a:t>myInputDir</a:t>
            </a:r>
            <a:r>
              <a:rPr lang="en-US" altLang="zh-CN" sz="1000" dirty="0" smtClean="0"/>
              <a:t>)}</a:t>
            </a:r>
          </a:p>
          <a:p>
            <a:pPr>
              <a:lnSpc>
                <a:spcPts val="11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endParaRPr lang="en-US" altLang="zh-CN" sz="1000" dirty="0"/>
          </a:p>
          <a:p>
            <a:pPr>
              <a:lnSpc>
                <a:spcPts val="11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sz="1000" dirty="0" err="1" smtClean="0"/>
              <a:t>Oozie</a:t>
            </a:r>
            <a:r>
              <a:rPr lang="zh-CN" altLang="en-US" sz="1000" dirty="0" smtClean="0"/>
              <a:t>的任务触发基于</a:t>
            </a:r>
            <a:r>
              <a:rPr lang="zh-CN" altLang="en-US" sz="1000" dirty="0"/>
              <a:t>时间和</a:t>
            </a:r>
            <a:r>
              <a:rPr lang="zh-CN" altLang="en-US" sz="1000" dirty="0" smtClean="0"/>
              <a:t>输入数据</a:t>
            </a:r>
            <a:endParaRPr lang="en-US" altLang="zh-CN" sz="1000" dirty="0" smtClean="0"/>
          </a:p>
          <a:p>
            <a:pPr>
              <a:lnSpc>
                <a:spcPts val="11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endParaRPr lang="en-US" altLang="zh-CN" sz="1000" dirty="0"/>
          </a:p>
          <a:p>
            <a:pPr>
              <a:lnSpc>
                <a:spcPts val="11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sz="1000" dirty="0" err="1" smtClean="0"/>
              <a:t>Oozie</a:t>
            </a:r>
            <a:r>
              <a:rPr lang="zh-CN" altLang="en-US" sz="1000" dirty="0"/>
              <a:t>支持命令行、</a:t>
            </a:r>
            <a:r>
              <a:rPr lang="en-US" altLang="zh-CN" sz="1000" dirty="0"/>
              <a:t>HTTP REST</a:t>
            </a:r>
            <a:r>
              <a:rPr lang="zh-CN" altLang="en-US" sz="1000" dirty="0"/>
              <a:t>、</a:t>
            </a:r>
            <a:r>
              <a:rPr lang="en-US" altLang="zh-CN" sz="1000" dirty="0"/>
              <a:t>Java API</a:t>
            </a:r>
            <a:r>
              <a:rPr lang="zh-CN" altLang="en-US" sz="1000" dirty="0"/>
              <a:t>、阅读器操作工作流</a:t>
            </a:r>
            <a:endParaRPr lang="en-US" altLang="zh-CN" sz="1000" dirty="0" smtClean="0"/>
          </a:p>
          <a:p>
            <a:pPr>
              <a:lnSpc>
                <a:spcPts val="11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endParaRPr lang="en-US" altLang="zh-CN" sz="100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11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sz="1000" dirty="0" err="1" smtClean="0"/>
              <a:t>Oozie</a:t>
            </a:r>
            <a:r>
              <a:rPr lang="zh-CN" altLang="en-US" sz="1000" dirty="0"/>
              <a:t>暂无严格的权限</a:t>
            </a:r>
            <a:r>
              <a:rPr lang="zh-CN" altLang="en-US" sz="1000" dirty="0" smtClean="0"/>
              <a:t>控制</a:t>
            </a:r>
            <a:endParaRPr lang="en-US" altLang="zh-CN" sz="1000" dirty="0" smtClean="0"/>
          </a:p>
          <a:p>
            <a:pPr>
              <a:lnSpc>
                <a:spcPts val="11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endParaRPr lang="en-US" altLang="zh-CN" sz="1000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11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sz="10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</a:t>
            </a:r>
            <a:r>
              <a:rPr lang="en-US" altLang="zh-CN" sz="10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ue</a:t>
            </a:r>
            <a:r>
              <a:rPr lang="zh-CN" altLang="en-US" sz="10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中默认集成了</a:t>
            </a:r>
            <a:r>
              <a:rPr lang="en-US" altLang="zh-CN" sz="1000" dirty="0" err="1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10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组件</a:t>
            </a:r>
            <a:r>
              <a:rPr lang="en-US" altLang="zh-CN" sz="10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, </a:t>
            </a:r>
            <a:r>
              <a:rPr lang="zh-CN" altLang="en-US" sz="10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提供良好的</a:t>
            </a:r>
            <a:r>
              <a:rPr lang="en-US" altLang="zh-CN" sz="10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UI</a:t>
            </a:r>
            <a:r>
              <a:rPr lang="zh-CN" altLang="en-US" sz="10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支持</a:t>
            </a:r>
            <a:endParaRPr lang="en-US" altLang="zh-CN" sz="1000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11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endParaRPr lang="en-US" altLang="zh-CN" sz="100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11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endParaRPr lang="en-US" altLang="zh-CN" sz="100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11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sz="10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Azkaban</a:t>
            </a:r>
            <a:r>
              <a:rPr lang="zh-CN" altLang="en-US" sz="10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：</a:t>
            </a:r>
            <a:endParaRPr lang="en-US" altLang="zh-CN" sz="100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11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endParaRPr lang="en-US" altLang="zh-CN" sz="1000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11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sz="1000" dirty="0"/>
              <a:t>Azkaban</a:t>
            </a:r>
            <a:r>
              <a:rPr lang="zh-CN" altLang="en-US" sz="1000" dirty="0"/>
              <a:t>支持直接传参，例如</a:t>
            </a:r>
            <a:r>
              <a:rPr lang="en-US" altLang="zh-CN" sz="1000" dirty="0"/>
              <a:t>${input</a:t>
            </a:r>
            <a:r>
              <a:rPr lang="en-US" altLang="zh-CN" sz="1000" dirty="0" smtClean="0"/>
              <a:t>}</a:t>
            </a:r>
          </a:p>
          <a:p>
            <a:pPr>
              <a:lnSpc>
                <a:spcPts val="11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endParaRPr lang="en-US" altLang="zh-CN" sz="1000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11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sz="1000" dirty="0" smtClean="0"/>
              <a:t>Azkaban</a:t>
            </a:r>
            <a:r>
              <a:rPr lang="zh-CN" altLang="en-US" sz="1000" dirty="0"/>
              <a:t>的定时履行任务是基于时间</a:t>
            </a:r>
            <a:r>
              <a:rPr lang="zh-CN" altLang="en-US" sz="1000" dirty="0" smtClean="0"/>
              <a:t>的，不支持数据集合</a:t>
            </a:r>
            <a:endParaRPr lang="en-US" altLang="zh-CN" sz="1000" dirty="0" smtClean="0"/>
          </a:p>
          <a:p>
            <a:pPr>
              <a:lnSpc>
                <a:spcPts val="11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endParaRPr lang="en-US" altLang="zh-CN" sz="1000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11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sz="1000" dirty="0" smtClean="0"/>
              <a:t>Azkaban</a:t>
            </a:r>
            <a:r>
              <a:rPr lang="zh-CN" altLang="en-US" sz="1000" dirty="0"/>
              <a:t>有较严格的权限控制，如用户对工作流进行读</a:t>
            </a:r>
            <a:r>
              <a:rPr lang="en-US" altLang="zh-CN" sz="1000" dirty="0"/>
              <a:t>/</a:t>
            </a:r>
            <a:r>
              <a:rPr lang="zh-CN" altLang="en-US" sz="1000" dirty="0"/>
              <a:t>写</a:t>
            </a:r>
            <a:r>
              <a:rPr lang="en-US" altLang="zh-CN" sz="1000" dirty="0"/>
              <a:t>/</a:t>
            </a:r>
            <a:r>
              <a:rPr lang="zh-CN" altLang="en-US" sz="1000" dirty="0" smtClean="0"/>
              <a:t>履行</a:t>
            </a:r>
            <a:r>
              <a:rPr lang="zh-CN" altLang="en-US" sz="1000" dirty="0"/>
              <a:t>等操作</a:t>
            </a:r>
            <a:endParaRPr lang="en-US" altLang="zh-CN" sz="100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11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sz="10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</a:t>
            </a:r>
            <a:r>
              <a:rPr lang="en-US" altLang="zh-CN" sz="10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ue</a:t>
            </a:r>
            <a:r>
              <a:rPr lang="zh-CN" altLang="en-US" sz="10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默认未提供</a:t>
            </a:r>
            <a:r>
              <a:rPr lang="en-US" altLang="zh-CN" sz="1000" dirty="0" err="1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azkaban</a:t>
            </a:r>
            <a:r>
              <a:rPr lang="zh-CN" altLang="en-US" sz="10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组件</a:t>
            </a:r>
            <a:endParaRPr lang="en-US" altLang="zh-CN" sz="100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11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endParaRPr lang="en-US" altLang="zh-CN" sz="100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11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endParaRPr lang="en-US" altLang="zh-CN" sz="100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11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sz="1000" dirty="0" err="1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10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的优点：支持数据集触发和时间触发任务，</a:t>
            </a:r>
            <a:r>
              <a:rPr lang="en-US" altLang="zh-CN" sz="1000" dirty="0" err="1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azkaban</a:t>
            </a:r>
            <a:r>
              <a:rPr lang="zh-CN" altLang="en-US" sz="10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只能支持时间触发</a:t>
            </a:r>
            <a:endParaRPr lang="en-US" altLang="zh-CN" sz="100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11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sz="10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                        </a:t>
            </a:r>
            <a:r>
              <a:rPr lang="zh-CN" altLang="en-US" sz="10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更好的</a:t>
            </a:r>
            <a:r>
              <a:rPr lang="en-US" altLang="zh-CN" sz="10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UI</a:t>
            </a:r>
            <a:r>
              <a:rPr lang="zh-CN" altLang="en-US" sz="10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支持，</a:t>
            </a:r>
            <a:r>
              <a:rPr lang="en-US" altLang="zh-CN" sz="10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hue</a:t>
            </a:r>
            <a:r>
              <a:rPr lang="zh-CN" altLang="en-US" sz="10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默认集成了</a:t>
            </a:r>
            <a:r>
              <a:rPr lang="en-US" altLang="zh-CN" sz="1000" dirty="0" err="1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endParaRPr lang="en-US" altLang="zh-CN" sz="1000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11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endParaRPr lang="en-US" altLang="zh-CN" sz="100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11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sz="1000" dirty="0" err="1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10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的缺点： 权限控制较弱， </a:t>
            </a:r>
            <a:r>
              <a:rPr lang="en-US" altLang="zh-CN" sz="1000" dirty="0" err="1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azkaban</a:t>
            </a:r>
            <a:r>
              <a:rPr lang="zh-CN" altLang="en-US" sz="10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有严格的权限控制</a:t>
            </a:r>
            <a:r>
              <a:rPr lang="en-US" altLang="zh-CN" sz="10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. </a:t>
            </a:r>
          </a:p>
          <a:p>
            <a:pPr>
              <a:lnSpc>
                <a:spcPts val="1100"/>
              </a:lnSpc>
              <a:tabLst>
                <a:tab pos="152400" algn="l"/>
                <a:tab pos="304800" algn="l"/>
                <a:tab pos="457200" algn="l"/>
                <a:tab pos="609600" algn="l"/>
                <a:tab pos="762000" algn="l"/>
              </a:tabLst>
            </a:pPr>
            <a:r>
              <a:rPr lang="en-US" altLang="zh-CN" sz="10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                        </a:t>
            </a:r>
            <a:r>
              <a:rPr lang="zh-CN" altLang="en-US" sz="10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学习</a:t>
            </a:r>
            <a:r>
              <a:rPr lang="zh-CN" altLang="en-US" sz="10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难度较大，  </a:t>
            </a:r>
            <a:r>
              <a:rPr lang="en-US" altLang="zh-CN" sz="1000" dirty="0" err="1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azkaban</a:t>
            </a:r>
            <a:r>
              <a:rPr lang="zh-CN" altLang="en-US" sz="10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更容易掌握</a:t>
            </a:r>
            <a:endParaRPr lang="en-US" altLang="zh-CN" sz="1000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0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0" y="495300"/>
            <a:ext cx="635000" cy="647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21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514974" y="819150"/>
            <a:ext cx="3718967" cy="38164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698500" algn="l"/>
              </a:tabLst>
            </a:pPr>
            <a:r>
              <a:rPr lang="en-US" altLang="zh-CN" dirty="0"/>
              <a:t>	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>
                <a:tab pos="698500" algn="l"/>
              </a:tabLst>
            </a:pPr>
            <a:r>
              <a:rPr lang="en-US" altLang="zh-CN" sz="2198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1.</a:t>
            </a:r>
            <a:r>
              <a:rPr lang="en-US" altLang="zh-CN" sz="21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8" dirty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Oozie介绍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>
                <a:tab pos="698500" algn="l"/>
              </a:tabLst>
            </a:pP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2.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Oozie架构与实现原理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>
                <a:tab pos="698500" algn="l"/>
              </a:tabLst>
            </a:pP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3.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基本功能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 marL="457200" indent="-457200">
              <a:lnSpc>
                <a:spcPts val="3400"/>
              </a:lnSpc>
              <a:buAutoNum type="arabicPeriod" startAt="4"/>
              <a:tabLst>
                <a:tab pos="698500" algn="l"/>
              </a:tabLst>
            </a:pPr>
            <a:r>
              <a:rPr lang="en-US" altLang="zh-CN" sz="2195" dirty="0" err="1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en-US" altLang="zh-CN" sz="2195" dirty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 </a:t>
            </a:r>
            <a:r>
              <a:rPr lang="en-US" altLang="zh-CN" sz="2195" dirty="0" err="1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workflow操作说明</a:t>
            </a:r>
            <a:endParaRPr lang="en-US" altLang="zh-CN" sz="2195" dirty="0">
              <a:solidFill>
                <a:srgbClr val="777777"/>
              </a:solidFill>
              <a:latin typeface="MS Shell Dlg" pitchFamily="18" charset="0"/>
              <a:cs typeface="MS Shell Dlg" pitchFamily="18" charset="0"/>
            </a:endParaRPr>
          </a:p>
          <a:p>
            <a:pPr marL="457200" indent="-457200">
              <a:lnSpc>
                <a:spcPts val="3400"/>
              </a:lnSpc>
              <a:buAutoNum type="arabicPeriod" startAt="4"/>
              <a:tabLst>
                <a:tab pos="698500" algn="l"/>
              </a:tabLst>
            </a:pPr>
            <a:r>
              <a:rPr lang="en-US" altLang="zh-CN" sz="2195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en-US" altLang="zh-CN" sz="2195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</a:t>
            </a:r>
            <a:r>
              <a:rPr lang="en-US" altLang="zh-CN" sz="2195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coodinator</a:t>
            </a:r>
            <a:r>
              <a:rPr lang="zh-CN" altLang="en-US" sz="2195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操作说明</a:t>
            </a:r>
            <a:endParaRPr lang="en-US" altLang="zh-CN" sz="2195" b="1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 marL="457200" indent="-457200">
              <a:lnSpc>
                <a:spcPts val="3400"/>
              </a:lnSpc>
              <a:buAutoNum type="arabicPeriod" startAt="4"/>
              <a:tabLst>
                <a:tab pos="698500" algn="l"/>
              </a:tabLst>
            </a:pPr>
            <a:r>
              <a:rPr lang="en-US" altLang="zh-CN" sz="2195" dirty="0" err="1" smtClean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en-US" altLang="zh-CN" sz="2195" dirty="0" smtClean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 SLA</a:t>
            </a:r>
            <a:r>
              <a:rPr lang="zh-CN" altLang="en-US" sz="2195" dirty="0" smtClean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操作说明</a:t>
            </a:r>
            <a:endParaRPr lang="en-US" altLang="zh-CN" sz="21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13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defTabSz="457200">
              <a:lnSpc>
                <a:spcPct val="130000"/>
              </a:lnSpc>
            </a:pPr>
            <a:endParaRPr kumimoji="1" lang="en-US" altLang="zh-CN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635000"/>
            <a:ext cx="6763070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5.1 hue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中新建</a:t>
            </a:r>
            <a:r>
              <a:rPr lang="en-US" altLang="zh-CN" sz="3504" dirty="0" err="1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协调器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-step1</a:t>
            </a:r>
            <a:endParaRPr lang="en-US" altLang="zh-CN" sz="3504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209" y="1297810"/>
            <a:ext cx="5689930" cy="512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>
                <a:latin typeface="微软雅黑"/>
                <a:ea typeface="微软雅黑"/>
                <a:cs typeface="微软雅黑"/>
              </a:rPr>
              <a:t>点击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workflow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的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Editors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  <a:sym typeface="Wingdings" panose="05000000000000000000" pitchFamily="2" charset="2"/>
              </a:rPr>
              <a:t>—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  <a:sym typeface="Wingdings" panose="05000000000000000000" pitchFamily="2" charset="2"/>
              </a:rPr>
              <a:t>coodinators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  <a:sym typeface="Wingdings" panose="05000000000000000000" pitchFamily="2" charset="2"/>
              </a:rPr>
              <a:t>， 跳转到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  <a:sym typeface="Wingdings" panose="05000000000000000000" pitchFamily="2" charset="2"/>
              </a:rPr>
              <a:t>coodinators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  <a:sym typeface="Wingdings" panose="05000000000000000000" pitchFamily="2" charset="2"/>
              </a:rPr>
              <a:t>列表页面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  <a:sym typeface="Wingdings" panose="05000000000000000000" pitchFamily="2" charset="2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  <a:sym typeface="Wingdings" panose="05000000000000000000" pitchFamily="2" charset="2"/>
              </a:rPr>
              <a:t>点击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  <a:sym typeface="Wingdings" panose="05000000000000000000" pitchFamily="2" charset="2"/>
              </a:rPr>
              <a:t>create 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  <a:sym typeface="Wingdings" panose="05000000000000000000" pitchFamily="2" charset="2"/>
              </a:rPr>
              <a:t>按钮，新增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  <a:sym typeface="Wingdings" panose="05000000000000000000" pitchFamily="2" charset="2"/>
              </a:rPr>
              <a:t>coodinators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62" y="2305158"/>
            <a:ext cx="9128572" cy="26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defTabSz="457200">
              <a:lnSpc>
                <a:spcPct val="130000"/>
              </a:lnSpc>
            </a:pPr>
            <a:endParaRPr kumimoji="1" lang="en-US" altLang="zh-CN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635000"/>
            <a:ext cx="6513001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5.2 hue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中新建</a:t>
            </a:r>
            <a:r>
              <a:rPr lang="en-US" altLang="zh-CN" sz="3504" dirty="0" err="1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协调器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-step2</a:t>
            </a:r>
            <a:endParaRPr lang="en-US" altLang="zh-CN" sz="3504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209" y="1297810"/>
            <a:ext cx="5689930" cy="512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修改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coodinatro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的名字为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power_data_calc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点击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choose a workflow, 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选择之前创建的工作流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hive query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23" y="1813189"/>
            <a:ext cx="8580953" cy="186190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82270" y="3810000"/>
            <a:ext cx="5689930" cy="28193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点击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optiions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, 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展开时区，起始时间等设置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091938"/>
            <a:ext cx="6477000" cy="226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0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defTabSz="457200">
              <a:lnSpc>
                <a:spcPct val="130000"/>
              </a:lnSpc>
            </a:pPr>
            <a:endParaRPr kumimoji="1" lang="en-US" altLang="zh-CN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635000"/>
            <a:ext cx="6513001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5.3 hue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中新建</a:t>
            </a:r>
            <a:r>
              <a:rPr lang="en-US" altLang="zh-CN" sz="3504" dirty="0" err="1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协调器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-step3</a:t>
            </a:r>
            <a:endParaRPr lang="en-US" altLang="zh-CN" sz="3504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209" y="1297810"/>
            <a:ext cx="5689930" cy="702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修改时区设置为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asia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/shanghai</a:t>
            </a:r>
          </a:p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修改执行时间为每小时的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15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分钟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点击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Advanced syntax,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支持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cron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表达式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09" y="2167665"/>
            <a:ext cx="5847619" cy="2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defTabSz="457200">
              <a:lnSpc>
                <a:spcPct val="130000"/>
              </a:lnSpc>
            </a:pPr>
            <a:endParaRPr kumimoji="1" lang="en-US" altLang="zh-CN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635000"/>
            <a:ext cx="6513001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5.4 hue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中新建</a:t>
            </a:r>
            <a:r>
              <a:rPr lang="en-US" altLang="zh-CN" sz="3504" dirty="0" err="1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协调器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-step4</a:t>
            </a:r>
            <a:endParaRPr lang="en-US" altLang="zh-CN" sz="3504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209" y="1297810"/>
            <a:ext cx="5689930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输入参数：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year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=${</a:t>
            </a:r>
            <a:r>
              <a:rPr kumimoji="1" lang="en-US" altLang="zh-CN" sz="1050" dirty="0" err="1">
                <a:latin typeface="微软雅黑"/>
                <a:ea typeface="微软雅黑"/>
                <a:cs typeface="微软雅黑"/>
              </a:rPr>
              <a:t>coord:formatTime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en-US" altLang="zh-CN" sz="1050" dirty="0" err="1">
                <a:latin typeface="微软雅黑"/>
                <a:ea typeface="微软雅黑"/>
                <a:cs typeface="微软雅黑"/>
              </a:rPr>
              <a:t>coord:dateOffset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en-US" altLang="zh-CN" sz="1050" dirty="0" err="1">
                <a:latin typeface="微软雅黑"/>
                <a:ea typeface="微软雅黑"/>
                <a:cs typeface="微软雅黑"/>
              </a:rPr>
              <a:t>coord:nominalTime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(), 7, 'HOUR'), '</a:t>
            </a:r>
            <a:r>
              <a:rPr kumimoji="1" lang="en-US" altLang="zh-CN" sz="1050" dirty="0" err="1">
                <a:latin typeface="微软雅黑"/>
                <a:ea typeface="微软雅黑"/>
                <a:cs typeface="微软雅黑"/>
              </a:rPr>
              <a:t>yyyy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')}</a:t>
            </a:r>
          </a:p>
          <a:p>
            <a:pPr algn="just">
              <a:lnSpc>
                <a:spcPct val="130000"/>
              </a:lnSpc>
            </a:pP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m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onth= 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${</a:t>
            </a:r>
            <a:r>
              <a:rPr kumimoji="1" lang="en-US" altLang="zh-CN" sz="1050" dirty="0" err="1">
                <a:latin typeface="微软雅黑"/>
                <a:ea typeface="微软雅黑"/>
                <a:cs typeface="微软雅黑"/>
              </a:rPr>
              <a:t>coord:formatTime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en-US" altLang="zh-CN" sz="1050" dirty="0" err="1">
                <a:latin typeface="微软雅黑"/>
                <a:ea typeface="微软雅黑"/>
                <a:cs typeface="微软雅黑"/>
              </a:rPr>
              <a:t>coord:dateOffset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en-US" altLang="zh-CN" sz="1050" dirty="0" err="1">
                <a:latin typeface="微软雅黑"/>
                <a:ea typeface="微软雅黑"/>
                <a:cs typeface="微软雅黑"/>
              </a:rPr>
              <a:t>coord:nominalTime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(), 7, 'HOUR'), 'MM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')}</a:t>
            </a:r>
          </a:p>
          <a:p>
            <a:pPr algn="just">
              <a:lnSpc>
                <a:spcPct val="130000"/>
              </a:lnSpc>
            </a:pP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day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=${</a:t>
            </a:r>
            <a:r>
              <a:rPr kumimoji="1" lang="en-US" altLang="zh-CN" sz="1050" dirty="0" err="1">
                <a:latin typeface="微软雅黑"/>
                <a:ea typeface="微软雅黑"/>
                <a:cs typeface="微软雅黑"/>
              </a:rPr>
              <a:t>coord:formatTime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en-US" altLang="zh-CN" sz="1050" dirty="0" err="1">
                <a:latin typeface="微软雅黑"/>
                <a:ea typeface="微软雅黑"/>
                <a:cs typeface="微软雅黑"/>
              </a:rPr>
              <a:t>coord:dateOffset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en-US" altLang="zh-CN" sz="1050" dirty="0" err="1">
                <a:latin typeface="微软雅黑"/>
                <a:ea typeface="微软雅黑"/>
                <a:cs typeface="微软雅黑"/>
              </a:rPr>
              <a:t>coord:nominalTime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(), 7, 'HOUR'), '</a:t>
            </a:r>
            <a:r>
              <a:rPr kumimoji="1" lang="en-US" altLang="zh-CN" sz="1050" dirty="0" err="1">
                <a:latin typeface="微软雅黑"/>
                <a:ea typeface="微软雅黑"/>
                <a:cs typeface="微软雅黑"/>
              </a:rPr>
              <a:t>dd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')}</a:t>
            </a:r>
          </a:p>
          <a:p>
            <a:pPr algn="just">
              <a:lnSpc>
                <a:spcPct val="130000"/>
              </a:lnSpc>
            </a:pP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hour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=${</a:t>
            </a:r>
            <a:r>
              <a:rPr kumimoji="1" lang="en-US" altLang="zh-CN" sz="1050" dirty="0" err="1">
                <a:latin typeface="微软雅黑"/>
                <a:ea typeface="微软雅黑"/>
                <a:cs typeface="微软雅黑"/>
              </a:rPr>
              <a:t>coord:formatTime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en-US" altLang="zh-CN" sz="1050" dirty="0" err="1">
                <a:latin typeface="微软雅黑"/>
                <a:ea typeface="微软雅黑"/>
                <a:cs typeface="微软雅黑"/>
              </a:rPr>
              <a:t>coord:dateOffset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en-US" altLang="zh-CN" sz="1050" dirty="0" err="1">
                <a:latin typeface="微软雅黑"/>
                <a:ea typeface="微软雅黑"/>
                <a:cs typeface="微软雅黑"/>
              </a:rPr>
              <a:t>coord:nominalTime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(), 7, 'HOUR'), 'HH')}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62" y="2514600"/>
            <a:ext cx="5741537" cy="375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6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defTabSz="457200">
              <a:lnSpc>
                <a:spcPct val="130000"/>
              </a:lnSpc>
            </a:pPr>
            <a:endParaRPr kumimoji="1" lang="en-US" altLang="zh-CN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635000"/>
            <a:ext cx="6513001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5.5 hue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中新建</a:t>
            </a:r>
            <a:r>
              <a:rPr lang="en-US" altLang="zh-CN" sz="3504" dirty="0" err="1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协调器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-step5</a:t>
            </a:r>
            <a:endParaRPr lang="en-US" altLang="zh-CN" sz="3504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209" y="1297810"/>
            <a:ext cx="5689930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输入参数：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oozie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支持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EL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表达式， 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nominalTime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是工作流运行的时间）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year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=${</a:t>
            </a:r>
            <a:r>
              <a:rPr kumimoji="1" lang="en-US" altLang="zh-CN" sz="1050" dirty="0" err="1">
                <a:latin typeface="微软雅黑"/>
                <a:ea typeface="微软雅黑"/>
                <a:cs typeface="微软雅黑"/>
              </a:rPr>
              <a:t>coord:formatTime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en-US" altLang="zh-CN" sz="1050" dirty="0" err="1">
                <a:latin typeface="微软雅黑"/>
                <a:ea typeface="微软雅黑"/>
                <a:cs typeface="微软雅黑"/>
              </a:rPr>
              <a:t>coord:dateOffset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en-US" altLang="zh-CN" sz="1050" dirty="0" err="1">
                <a:latin typeface="微软雅黑"/>
                <a:ea typeface="微软雅黑"/>
                <a:cs typeface="微软雅黑"/>
              </a:rPr>
              <a:t>coord:nominalTime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(), 7, 'HOUR'), '</a:t>
            </a:r>
            <a:r>
              <a:rPr kumimoji="1" lang="en-US" altLang="zh-CN" sz="1050" dirty="0" err="1">
                <a:latin typeface="微软雅黑"/>
                <a:ea typeface="微软雅黑"/>
                <a:cs typeface="微软雅黑"/>
              </a:rPr>
              <a:t>yyyy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')</a:t>
            </a:r>
          </a:p>
          <a:p>
            <a:pPr algn="just">
              <a:lnSpc>
                <a:spcPct val="130000"/>
              </a:lnSpc>
            </a:pP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m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onth= 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${</a:t>
            </a:r>
            <a:r>
              <a:rPr kumimoji="1" lang="en-US" altLang="zh-CN" sz="1050" dirty="0" err="1">
                <a:latin typeface="微软雅黑"/>
                <a:ea typeface="微软雅黑"/>
                <a:cs typeface="微软雅黑"/>
              </a:rPr>
              <a:t>coord:formatTime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en-US" altLang="zh-CN" sz="1050" dirty="0" err="1">
                <a:latin typeface="微软雅黑"/>
                <a:ea typeface="微软雅黑"/>
                <a:cs typeface="微软雅黑"/>
              </a:rPr>
              <a:t>coord:dateOffset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en-US" altLang="zh-CN" sz="1050" dirty="0" err="1">
                <a:latin typeface="微软雅黑"/>
                <a:ea typeface="微软雅黑"/>
                <a:cs typeface="微软雅黑"/>
              </a:rPr>
              <a:t>coord:nominalTime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(), 7, 'HOUR'), 'MM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')}</a:t>
            </a:r>
          </a:p>
          <a:p>
            <a:pPr algn="just">
              <a:lnSpc>
                <a:spcPct val="130000"/>
              </a:lnSpc>
            </a:pP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day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=${</a:t>
            </a:r>
            <a:r>
              <a:rPr kumimoji="1" lang="en-US" altLang="zh-CN" sz="1050" dirty="0" err="1">
                <a:latin typeface="微软雅黑"/>
                <a:ea typeface="微软雅黑"/>
                <a:cs typeface="微软雅黑"/>
              </a:rPr>
              <a:t>coord:formatTime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en-US" altLang="zh-CN" sz="1050" dirty="0" err="1">
                <a:latin typeface="微软雅黑"/>
                <a:ea typeface="微软雅黑"/>
                <a:cs typeface="微软雅黑"/>
              </a:rPr>
              <a:t>coord:dateOffset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en-US" altLang="zh-CN" sz="1050" dirty="0" err="1">
                <a:latin typeface="微软雅黑"/>
                <a:ea typeface="微软雅黑"/>
                <a:cs typeface="微软雅黑"/>
              </a:rPr>
              <a:t>coord:nominalTime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(), 7, 'HOUR'), '</a:t>
            </a:r>
            <a:r>
              <a:rPr kumimoji="1" lang="en-US" altLang="zh-CN" sz="1050" dirty="0" err="1">
                <a:latin typeface="微软雅黑"/>
                <a:ea typeface="微软雅黑"/>
                <a:cs typeface="微软雅黑"/>
              </a:rPr>
              <a:t>dd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')}</a:t>
            </a:r>
          </a:p>
          <a:p>
            <a:pPr algn="just">
              <a:lnSpc>
                <a:spcPct val="130000"/>
              </a:lnSpc>
            </a:pP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hour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=${</a:t>
            </a:r>
            <a:r>
              <a:rPr kumimoji="1" lang="en-US" altLang="zh-CN" sz="1050" dirty="0" err="1">
                <a:latin typeface="微软雅黑"/>
                <a:ea typeface="微软雅黑"/>
                <a:cs typeface="微软雅黑"/>
              </a:rPr>
              <a:t>coord:formatTime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en-US" altLang="zh-CN" sz="1050" dirty="0" err="1">
                <a:latin typeface="微软雅黑"/>
                <a:ea typeface="微软雅黑"/>
                <a:cs typeface="微软雅黑"/>
              </a:rPr>
              <a:t>coord:dateOffset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en-US" altLang="zh-CN" sz="1050" dirty="0" err="1">
                <a:latin typeface="微软雅黑"/>
                <a:ea typeface="微软雅黑"/>
                <a:cs typeface="微软雅黑"/>
              </a:rPr>
              <a:t>coord:nominalTime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(), 7, 'HOUR'), 'HH')}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62" y="2514600"/>
            <a:ext cx="5741537" cy="375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defTabSz="457200">
              <a:lnSpc>
                <a:spcPct val="130000"/>
              </a:lnSpc>
            </a:pPr>
            <a:endParaRPr kumimoji="1" lang="en-US" altLang="zh-CN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635000"/>
            <a:ext cx="6513001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5.6 hue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中新建</a:t>
            </a:r>
            <a:r>
              <a:rPr lang="en-US" altLang="zh-CN" sz="3504" dirty="0" err="1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协调器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-step6</a:t>
            </a:r>
            <a:endParaRPr lang="en-US" altLang="zh-CN" sz="3504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209" y="1297810"/>
            <a:ext cx="5689930" cy="302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点击提交箭头，弹出时间选择页面，选择起始时间后，点击提交按钮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0" y="2057400"/>
            <a:ext cx="8100000" cy="2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5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defTabSz="457200">
              <a:lnSpc>
                <a:spcPct val="130000"/>
              </a:lnSpc>
            </a:pPr>
            <a:endParaRPr kumimoji="1" lang="en-US" altLang="zh-CN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635000"/>
            <a:ext cx="6513001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5.7 hue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中新建</a:t>
            </a:r>
            <a:r>
              <a:rPr lang="en-US" altLang="zh-CN" sz="3504" dirty="0" err="1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协调器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-step7</a:t>
            </a:r>
            <a:endParaRPr lang="en-US" altLang="zh-CN" sz="3504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209" y="1297810"/>
            <a:ext cx="5689930" cy="722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进入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coordinator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执行界面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界面功能同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workflow</a:t>
            </a:r>
          </a:p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点击黄色部分，可以查看具体的任务执行情况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5" y="2133600"/>
            <a:ext cx="9123485" cy="37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9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defTabSz="457200">
              <a:lnSpc>
                <a:spcPct val="130000"/>
              </a:lnSpc>
            </a:pPr>
            <a:endParaRPr kumimoji="1" lang="en-US" altLang="zh-CN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635000"/>
            <a:ext cx="6513001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5.8 hue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中新建</a:t>
            </a:r>
            <a:r>
              <a:rPr lang="en-US" altLang="zh-CN" sz="3504" dirty="0" err="1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协调器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-step8</a:t>
            </a:r>
            <a:endParaRPr lang="en-US" altLang="zh-CN" sz="3504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209" y="1297810"/>
            <a:ext cx="5689930" cy="702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点击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Definition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查看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workflow.xml</a:t>
            </a:r>
          </a:p>
          <a:p>
            <a:pPr algn="just">
              <a:lnSpc>
                <a:spcPct val="130000"/>
              </a:lnSpc>
            </a:pPr>
            <a:endParaRPr kumimoji="1" lang="en-US" altLang="zh-CN" sz="1050" dirty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50" y="1551696"/>
            <a:ext cx="6236150" cy="469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5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defTabSz="457200">
              <a:lnSpc>
                <a:spcPct val="130000"/>
              </a:lnSpc>
            </a:pPr>
            <a:endParaRPr kumimoji="1" lang="en-US" altLang="zh-CN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635000"/>
            <a:ext cx="6513001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5.9 hue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中新建</a:t>
            </a:r>
            <a:r>
              <a:rPr lang="en-US" altLang="zh-CN" sz="3504" dirty="0" err="1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协调器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-step9</a:t>
            </a:r>
            <a:endParaRPr lang="en-US" altLang="zh-CN" sz="3504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209" y="1297810"/>
            <a:ext cx="5689930" cy="512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点击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dashboards—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coodinators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查看协调器运行情况</a:t>
            </a:r>
            <a:endParaRPr kumimoji="1" lang="en-US" altLang="zh-CN" sz="1050" dirty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8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52600"/>
            <a:ext cx="8229600" cy="265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7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67868" y="2997707"/>
            <a:ext cx="8065007" cy="143256"/>
          </a:xfrm>
          <a:custGeom>
            <a:avLst/>
            <a:gdLst>
              <a:gd name="connsiteX0" fmla="*/ 0 w 8065007"/>
              <a:gd name="connsiteY0" fmla="*/ 35814 h 143256"/>
              <a:gd name="connsiteX1" fmla="*/ 7993506 w 8065007"/>
              <a:gd name="connsiteY1" fmla="*/ 35814 h 143256"/>
              <a:gd name="connsiteX2" fmla="*/ 7993506 w 8065007"/>
              <a:gd name="connsiteY2" fmla="*/ 0 h 143256"/>
              <a:gd name="connsiteX3" fmla="*/ 8065008 w 8065007"/>
              <a:gd name="connsiteY3" fmla="*/ 71627 h 143256"/>
              <a:gd name="connsiteX4" fmla="*/ 7993506 w 8065007"/>
              <a:gd name="connsiteY4" fmla="*/ 143256 h 143256"/>
              <a:gd name="connsiteX5" fmla="*/ 7993506 w 8065007"/>
              <a:gd name="connsiteY5" fmla="*/ 107442 h 143256"/>
              <a:gd name="connsiteX6" fmla="*/ 0 w 8065007"/>
              <a:gd name="connsiteY6" fmla="*/ 107442 h 143256"/>
              <a:gd name="connsiteX7" fmla="*/ 0 w 8065007"/>
              <a:gd name="connsiteY7" fmla="*/ 35814 h 1432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065007" h="143256">
                <a:moveTo>
                  <a:pt x="0" y="35814"/>
                </a:moveTo>
                <a:lnTo>
                  <a:pt x="7993506" y="35814"/>
                </a:lnTo>
                <a:lnTo>
                  <a:pt x="7993506" y="0"/>
                </a:lnTo>
                <a:lnTo>
                  <a:pt x="8065008" y="71627"/>
                </a:lnTo>
                <a:lnTo>
                  <a:pt x="7993506" y="143256"/>
                </a:lnTo>
                <a:lnTo>
                  <a:pt x="7993506" y="107442"/>
                </a:lnTo>
                <a:lnTo>
                  <a:pt x="0" y="107442"/>
                </a:lnTo>
                <a:lnTo>
                  <a:pt x="0" y="35814"/>
                </a:ln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42416" y="2781300"/>
            <a:ext cx="73152" cy="502920"/>
          </a:xfrm>
          <a:custGeom>
            <a:avLst/>
            <a:gdLst>
              <a:gd name="connsiteX0" fmla="*/ 0 w 73152"/>
              <a:gd name="connsiteY0" fmla="*/ 502920 h 502920"/>
              <a:gd name="connsiteX1" fmla="*/ 73151 w 73152"/>
              <a:gd name="connsiteY1" fmla="*/ 502920 h 502920"/>
              <a:gd name="connsiteX2" fmla="*/ 73151 w 73152"/>
              <a:gd name="connsiteY2" fmla="*/ 0 h 502920"/>
              <a:gd name="connsiteX3" fmla="*/ 0 w 73152"/>
              <a:gd name="connsiteY3" fmla="*/ 0 h 502920"/>
              <a:gd name="connsiteX4" fmla="*/ 0 w 73152"/>
              <a:gd name="connsiteY4" fmla="*/ 502920 h 5029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502920">
                <a:moveTo>
                  <a:pt x="0" y="502920"/>
                </a:moveTo>
                <a:lnTo>
                  <a:pt x="73151" y="502920"/>
                </a:lnTo>
                <a:lnTo>
                  <a:pt x="73151" y="0"/>
                </a:lnTo>
                <a:lnTo>
                  <a:pt x="0" y="0"/>
                </a:lnTo>
                <a:lnTo>
                  <a:pt x="0" y="502920"/>
                </a:ln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283964" y="2781300"/>
            <a:ext cx="71628" cy="502920"/>
          </a:xfrm>
          <a:custGeom>
            <a:avLst/>
            <a:gdLst>
              <a:gd name="connsiteX0" fmla="*/ 0 w 71628"/>
              <a:gd name="connsiteY0" fmla="*/ 502920 h 502920"/>
              <a:gd name="connsiteX1" fmla="*/ 71627 w 71628"/>
              <a:gd name="connsiteY1" fmla="*/ 502920 h 502920"/>
              <a:gd name="connsiteX2" fmla="*/ 71627 w 71628"/>
              <a:gd name="connsiteY2" fmla="*/ 0 h 502920"/>
              <a:gd name="connsiteX3" fmla="*/ 0 w 71628"/>
              <a:gd name="connsiteY3" fmla="*/ 0 h 502920"/>
              <a:gd name="connsiteX4" fmla="*/ 0 w 71628"/>
              <a:gd name="connsiteY4" fmla="*/ 502920 h 5029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628" h="502920">
                <a:moveTo>
                  <a:pt x="0" y="502920"/>
                </a:moveTo>
                <a:lnTo>
                  <a:pt x="71627" y="502920"/>
                </a:lnTo>
                <a:lnTo>
                  <a:pt x="71627" y="0"/>
                </a:lnTo>
                <a:lnTo>
                  <a:pt x="0" y="0"/>
                </a:lnTo>
                <a:lnTo>
                  <a:pt x="0" y="502920"/>
                </a:ln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235952" y="2781300"/>
            <a:ext cx="73152" cy="502920"/>
          </a:xfrm>
          <a:custGeom>
            <a:avLst/>
            <a:gdLst>
              <a:gd name="connsiteX0" fmla="*/ 0 w 73152"/>
              <a:gd name="connsiteY0" fmla="*/ 502920 h 502920"/>
              <a:gd name="connsiteX1" fmla="*/ 73152 w 73152"/>
              <a:gd name="connsiteY1" fmla="*/ 502920 h 502920"/>
              <a:gd name="connsiteX2" fmla="*/ 73152 w 73152"/>
              <a:gd name="connsiteY2" fmla="*/ 0 h 502920"/>
              <a:gd name="connsiteX3" fmla="*/ 0 w 73152"/>
              <a:gd name="connsiteY3" fmla="*/ 0 h 502920"/>
              <a:gd name="connsiteX4" fmla="*/ 0 w 73152"/>
              <a:gd name="connsiteY4" fmla="*/ 502920 h 5029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502920">
                <a:moveTo>
                  <a:pt x="0" y="502920"/>
                </a:moveTo>
                <a:lnTo>
                  <a:pt x="73152" y="502920"/>
                </a:lnTo>
                <a:lnTo>
                  <a:pt x="73152" y="0"/>
                </a:lnTo>
                <a:lnTo>
                  <a:pt x="0" y="0"/>
                </a:lnTo>
                <a:lnTo>
                  <a:pt x="0" y="502920"/>
                </a:ln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23900" y="635000"/>
            <a:ext cx="28829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1.2</a:t>
            </a:r>
            <a:r>
              <a:rPr lang="en-US" altLang="zh-CN" sz="350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版本说明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797300" y="2184400"/>
            <a:ext cx="10795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4.1.0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2014/12/05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82600" y="2222500"/>
            <a:ext cx="1524000" cy="148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2159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4.0.1</a:t>
            </a:r>
          </a:p>
          <a:p>
            <a:pPr>
              <a:lnSpc>
                <a:spcPts val="1900"/>
              </a:lnSpc>
              <a:tabLst>
                <a:tab pos="2159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2014/03/31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215900" algn="l"/>
              </a:tabLst>
            </a:pP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Oozie当前使用版本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501900" y="3492500"/>
            <a:ext cx="27940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新特性：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1.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支持hadoop版本0.23.X及以上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2.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改进、优化、BUG修复：约250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880100" y="3429000"/>
            <a:ext cx="26035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新特性：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1.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支持hive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server2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2.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支持SPARK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3.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Provide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wait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tool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in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Oozie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880100" y="4254500"/>
            <a:ext cx="1524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4.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6172200" y="4330700"/>
            <a:ext cx="2501900" cy="241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改进、优化、BUG修改：约140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400"/>
              </a:lnSpc>
              <a:tabLst>
                <a:tab pos="50800" algn="l"/>
              </a:tabLst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3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6680200" y="2184400"/>
            <a:ext cx="10795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4.2.0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2015/05/30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defTabSz="457200">
              <a:lnSpc>
                <a:spcPct val="130000"/>
              </a:lnSpc>
            </a:pPr>
            <a:endParaRPr kumimoji="1" lang="en-US" altLang="zh-CN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635000"/>
            <a:ext cx="8109592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5.10 hue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中</a:t>
            </a:r>
            <a:r>
              <a:rPr lang="en-US" altLang="zh-CN" sz="3504" dirty="0" err="1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协调器数据集触发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-step1</a:t>
            </a:r>
            <a:endParaRPr lang="en-US" altLang="zh-CN" sz="3504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209" y="1297810"/>
            <a:ext cx="5689930" cy="512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点击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dashboards—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coodinators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查看协调器运行情况</a:t>
            </a:r>
            <a:endParaRPr kumimoji="1" lang="en-US" altLang="zh-CN" sz="1050" dirty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8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52600"/>
            <a:ext cx="8229600" cy="265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2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defTabSz="457200">
              <a:lnSpc>
                <a:spcPct val="130000"/>
              </a:lnSpc>
            </a:pPr>
            <a:endParaRPr kumimoji="1" lang="en-US" altLang="zh-CN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635000"/>
            <a:ext cx="8109592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5.11 hue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中</a:t>
            </a:r>
            <a:r>
              <a:rPr lang="en-US" altLang="zh-CN" sz="3504" dirty="0" err="1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协调器数据集触发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-step2</a:t>
            </a:r>
            <a:endParaRPr lang="en-US" altLang="zh-CN" sz="3504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209" y="1297810"/>
            <a:ext cx="5689930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点击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+Add parameter 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，新增参数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选择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hour,  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类型选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InputPath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,  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值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/user/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nifi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/${YEAR}-${MONTH}-${DAY}/${HOUR}</a:t>
            </a:r>
          </a:p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点击最右边的红色箭头指向图标</a:t>
            </a:r>
            <a:endParaRPr kumimoji="1" lang="en-US" altLang="zh-CN" sz="1050" dirty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42096"/>
            <a:ext cx="7137143" cy="272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8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defTabSz="457200">
              <a:lnSpc>
                <a:spcPct val="130000"/>
              </a:lnSpc>
            </a:pPr>
            <a:endParaRPr kumimoji="1" lang="en-US" altLang="zh-CN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635000"/>
            <a:ext cx="8109592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5.12 hue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中</a:t>
            </a:r>
            <a:r>
              <a:rPr lang="en-US" altLang="zh-CN" sz="3504" dirty="0" err="1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协调器数据集触发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-step3</a:t>
            </a:r>
            <a:endParaRPr lang="en-US" altLang="zh-CN" sz="3504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209" y="1297810"/>
            <a:ext cx="5689930" cy="281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弹出界面如下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57" y="2236860"/>
            <a:ext cx="6052381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3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defTabSz="457200">
              <a:lnSpc>
                <a:spcPct val="130000"/>
              </a:lnSpc>
            </a:pPr>
            <a:endParaRPr kumimoji="1" lang="en-US" altLang="zh-CN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635000"/>
            <a:ext cx="8109592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5.13 hue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中</a:t>
            </a:r>
            <a:r>
              <a:rPr lang="en-US" altLang="zh-CN" sz="3504" dirty="0" err="1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协调器数据集触发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-step4</a:t>
            </a:r>
            <a:endParaRPr lang="en-US" altLang="zh-CN" sz="3504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209" y="1297810"/>
            <a:ext cx="5689930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>
                <a:latin typeface="微软雅黑"/>
                <a:ea typeface="微软雅黑"/>
                <a:cs typeface="微软雅黑"/>
              </a:rPr>
              <a:t>勾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选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Done flag 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， 值为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SUCCESS      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当检测到指定目录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/user/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nifi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/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yyyy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-mm-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dd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/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hh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目录下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有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SUCCESS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文件，并且到达之前配置的指定时间，执行工作流，否则不执行工作流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取消勾选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same frequency  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设置为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小时检查一次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取消勾选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same 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timezone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,  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设置为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Asia/shanghai</a:t>
            </a:r>
          </a:p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完成后点击保存，并提交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09" y="2401440"/>
            <a:ext cx="6376191" cy="3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defTabSz="457200">
              <a:lnSpc>
                <a:spcPct val="130000"/>
              </a:lnSpc>
            </a:pPr>
            <a:endParaRPr kumimoji="1" lang="en-US" altLang="zh-CN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635000"/>
            <a:ext cx="8109592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5.14 hue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中</a:t>
            </a:r>
            <a:r>
              <a:rPr lang="en-US" altLang="zh-CN" sz="3504" dirty="0" err="1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协调器数据集触发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-step5</a:t>
            </a:r>
            <a:endParaRPr lang="en-US" altLang="zh-CN" sz="3504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209" y="1297810"/>
            <a:ext cx="5689930" cy="281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Workflow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每小时执行一次，提示找不到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SUCCESS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文件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81957"/>
            <a:ext cx="8686800" cy="28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7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defTabSz="457200">
              <a:lnSpc>
                <a:spcPct val="130000"/>
              </a:lnSpc>
            </a:pPr>
            <a:endParaRPr kumimoji="1" lang="en-US" altLang="zh-CN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635000"/>
            <a:ext cx="8109592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5.15 hue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中</a:t>
            </a:r>
            <a:r>
              <a:rPr lang="en-US" altLang="zh-CN" sz="3504" dirty="0" err="1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协调器数据集触发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-step6</a:t>
            </a:r>
            <a:endParaRPr lang="en-US" altLang="zh-CN" sz="3504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209" y="1297810"/>
            <a:ext cx="5689930" cy="302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使用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hue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的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File Browser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在指定文件夹下，新建一个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success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文件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81200"/>
            <a:ext cx="8229600" cy="21571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4097614"/>
            <a:ext cx="8343900" cy="22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4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defTabSz="457200">
              <a:lnSpc>
                <a:spcPct val="130000"/>
              </a:lnSpc>
            </a:pPr>
            <a:endParaRPr kumimoji="1" lang="en-US" altLang="zh-CN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635000"/>
            <a:ext cx="8109592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5.16 hue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中</a:t>
            </a:r>
            <a:r>
              <a:rPr lang="en-US" altLang="zh-CN" sz="3504" dirty="0" err="1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协调器数据集触发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-step7</a:t>
            </a:r>
            <a:endParaRPr lang="en-US" altLang="zh-CN" sz="3504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209" y="1297810"/>
            <a:ext cx="5689930" cy="512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添加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SUCCESS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文件后，那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小时对应的工作流执行成功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注意，如果长时间未添加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SUCCESS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文件，流程会失败，需要勾选流程，点击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return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重跑流程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33" y="2278726"/>
            <a:ext cx="8784333" cy="26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4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0" y="495300"/>
            <a:ext cx="635000" cy="647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15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723900"/>
            <a:ext cx="3718967" cy="38164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698500" algn="l"/>
              </a:tabLst>
            </a:pPr>
            <a:r>
              <a:rPr lang="en-US" altLang="zh-CN" dirty="0"/>
              <a:t>	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>
                <a:tab pos="698500" algn="l"/>
              </a:tabLst>
            </a:pPr>
            <a:r>
              <a:rPr lang="en-US" altLang="zh-CN" sz="2198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1.</a:t>
            </a:r>
            <a:r>
              <a:rPr lang="en-US" altLang="zh-CN" sz="21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8" dirty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Oozie介绍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>
                <a:tab pos="698500" algn="l"/>
              </a:tabLst>
            </a:pP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2.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Oozie架构与实现原理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>
                <a:tab pos="698500" algn="l"/>
              </a:tabLst>
            </a:pPr>
            <a:r>
              <a:rPr lang="en-US" altLang="zh-CN" sz="2195" dirty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3.   Oozie 基本功能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 marL="457200" indent="-457200">
              <a:lnSpc>
                <a:spcPts val="3400"/>
              </a:lnSpc>
              <a:buAutoNum type="arabicPeriod" startAt="4"/>
              <a:tabLst>
                <a:tab pos="698500" algn="l"/>
              </a:tabLst>
            </a:pPr>
            <a:r>
              <a:rPr lang="en-US" altLang="zh-CN" sz="2195" dirty="0" err="1" smtClean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err="1" smtClean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操作说明</a:t>
            </a:r>
            <a:endParaRPr lang="en-US" altLang="zh-CN" sz="2195" dirty="0" smtClean="0">
              <a:solidFill>
                <a:srgbClr val="777777"/>
              </a:solidFill>
              <a:latin typeface="MS Shell Dlg" pitchFamily="18" charset="0"/>
              <a:cs typeface="MS Shell Dlg" pitchFamily="18" charset="0"/>
            </a:endParaRPr>
          </a:p>
          <a:p>
            <a:pPr marL="457200" indent="-457200">
              <a:lnSpc>
                <a:spcPts val="3400"/>
              </a:lnSpc>
              <a:buAutoNum type="arabicPeriod" startAt="4"/>
              <a:tabLst>
                <a:tab pos="698500" algn="l"/>
              </a:tabLst>
            </a:pPr>
            <a:r>
              <a:rPr lang="en-US" altLang="zh-CN" sz="2195" dirty="0" err="1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err="1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coodinator</a:t>
            </a:r>
            <a:r>
              <a:rPr lang="zh-CN" altLang="en-US" sz="2195" dirty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操作说明</a:t>
            </a:r>
            <a:endParaRPr lang="en-US" altLang="zh-CN" sz="2195" dirty="0">
              <a:solidFill>
                <a:srgbClr val="777777"/>
              </a:solidFill>
              <a:latin typeface="MS Shell Dlg" pitchFamily="18" charset="0"/>
              <a:cs typeface="MS Shell Dlg" pitchFamily="18" charset="0"/>
            </a:endParaRPr>
          </a:p>
          <a:p>
            <a:pPr indent="-457200">
              <a:lnSpc>
                <a:spcPts val="3400"/>
              </a:lnSpc>
              <a:buAutoNum type="arabicPeriod" startAt="4"/>
              <a:tabLst>
                <a:tab pos="698500" algn="l"/>
              </a:tabLst>
            </a:pPr>
            <a:r>
              <a:rPr lang="en-US" altLang="zh-CN" sz="2195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en-US" altLang="zh-CN" sz="2195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SLA</a:t>
            </a:r>
            <a:r>
              <a:rPr lang="zh-CN" altLang="en-US" sz="2195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操作</a:t>
            </a:r>
            <a:r>
              <a:rPr lang="zh-CN" altLang="en-US" sz="2195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说明</a:t>
            </a:r>
            <a:endParaRPr lang="en-US" altLang="zh-CN" sz="2195" b="1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34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defTabSz="457200">
              <a:lnSpc>
                <a:spcPct val="130000"/>
              </a:lnSpc>
            </a:pPr>
            <a:endParaRPr kumimoji="1" lang="en-US" altLang="zh-CN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635000"/>
            <a:ext cx="7362593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6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.1 hue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中</a:t>
            </a:r>
            <a:r>
              <a:rPr lang="en-US" altLang="zh-CN" sz="3504" dirty="0" err="1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协调器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添加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SLA-step1</a:t>
            </a:r>
            <a:endParaRPr lang="en-US" altLang="zh-CN" sz="3504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209" y="1297810"/>
            <a:ext cx="4765591" cy="5452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SLA</a:t>
            </a:r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服务等级协议，支持对</a:t>
            </a:r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coordinator, workflow</a:t>
            </a:r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运行状态的监控，并可配置和发送告警</a:t>
            </a:r>
            <a:endParaRPr kumimoji="1" lang="en-US" altLang="zh-CN" sz="100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发送告警支持邮件和</a:t>
            </a:r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APP</a:t>
            </a:r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接口发送</a:t>
            </a:r>
            <a:endParaRPr kumimoji="1" lang="en-US" altLang="zh-CN" sz="100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通过调用短信发送接口，可以实现发送告警短信的功能</a:t>
            </a:r>
            <a:endParaRPr kumimoji="1" lang="en-US" altLang="zh-CN" sz="100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使用</a:t>
            </a:r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SLA, </a:t>
            </a:r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需要修改</a:t>
            </a:r>
            <a:r>
              <a:rPr kumimoji="1" lang="en-US" altLang="zh-CN" sz="1000" dirty="0" err="1" smtClean="0">
                <a:latin typeface="微软雅黑"/>
                <a:ea typeface="微软雅黑"/>
                <a:cs typeface="微软雅黑"/>
              </a:rPr>
              <a:t>oozie</a:t>
            </a:r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的</a:t>
            </a:r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oozie-site.xml</a:t>
            </a:r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文件，新增</a:t>
            </a:r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SLA</a:t>
            </a:r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的监听服务，修改后重启</a:t>
            </a:r>
            <a:r>
              <a:rPr kumimoji="1" lang="en-US" altLang="zh-CN" sz="1000" dirty="0" err="1" smtClean="0">
                <a:latin typeface="微软雅黑"/>
                <a:ea typeface="微软雅黑"/>
                <a:cs typeface="微软雅黑"/>
              </a:rPr>
              <a:t>oozie</a:t>
            </a:r>
            <a:endParaRPr kumimoji="1" lang="en-US" altLang="zh-CN" sz="100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修改时区，默认是</a:t>
            </a:r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UTC, </a:t>
            </a:r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需要修改为</a:t>
            </a:r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GMT+800</a:t>
            </a:r>
          </a:p>
          <a:p>
            <a:pPr algn="just">
              <a:lnSpc>
                <a:spcPct val="130000"/>
              </a:lnSpc>
            </a:pPr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注意：</a:t>
            </a:r>
            <a:r>
              <a:rPr kumimoji="1" lang="en-US" altLang="zh-CN" sz="1000" dirty="0" err="1">
                <a:latin typeface="微软雅黑"/>
                <a:ea typeface="微软雅黑"/>
                <a:cs typeface="微软雅黑"/>
              </a:rPr>
              <a:t>o</a:t>
            </a:r>
            <a:r>
              <a:rPr kumimoji="1" lang="en-US" altLang="zh-CN" sz="1000" dirty="0" err="1" smtClean="0">
                <a:latin typeface="微软雅黑"/>
                <a:ea typeface="微软雅黑"/>
                <a:cs typeface="微软雅黑"/>
              </a:rPr>
              <a:t>ozie.services.ext</a:t>
            </a:r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如果有其它服务，添加以下</a:t>
            </a:r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个服务</a:t>
            </a:r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红字部分），用逗号分隔，一定要保留以前的服务</a:t>
            </a:r>
            <a:endParaRPr kumimoji="1" lang="en-US" altLang="zh-CN" sz="100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endParaRPr kumimoji="1" lang="en-US" altLang="zh-CN" sz="1000" dirty="0">
              <a:latin typeface="微软雅黑"/>
              <a:ea typeface="微软雅黑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1000" dirty="0" smtClean="0"/>
              <a:t>&lt;</a:t>
            </a:r>
            <a:r>
              <a:rPr lang="en-US" altLang="zh-CN" sz="1000" dirty="0"/>
              <a:t>property&gt;</a:t>
            </a:r>
            <a:endParaRPr lang="en-US" altLang="zh-CN" sz="1000" dirty="0"/>
          </a:p>
          <a:p>
            <a:r>
              <a:rPr lang="en-US" altLang="zh-CN" sz="1000" dirty="0"/>
              <a:t>  &lt;name&gt;</a:t>
            </a:r>
            <a:r>
              <a:rPr lang="en-US" altLang="zh-CN" sz="1000" dirty="0" err="1"/>
              <a:t>oozie.services.ext</a:t>
            </a:r>
            <a:r>
              <a:rPr lang="en-US" altLang="zh-CN" sz="1000" dirty="0"/>
              <a:t>&lt;/name&gt;</a:t>
            </a:r>
            <a:endParaRPr lang="en-US" altLang="zh-CN" sz="1000" dirty="0"/>
          </a:p>
          <a:p>
            <a:r>
              <a:rPr lang="en-US" altLang="zh-CN" sz="1000" dirty="0"/>
              <a:t>  &lt;value&gt;</a:t>
            </a:r>
            <a:endParaRPr lang="en-US" altLang="zh-CN" sz="1000" dirty="0"/>
          </a:p>
          <a:p>
            <a:r>
              <a:rPr lang="en-US" altLang="zh-CN" sz="1000" dirty="0"/>
              <a:t> </a:t>
            </a:r>
            <a:r>
              <a:rPr lang="en-US" altLang="zh-CN" sz="1000" dirty="0"/>
              <a:t>org.apache.oozie.service.JMSAccessorService,org.apache.oozie.service.PartitionDependencyManagerService,org.apache.oozie.service.HCatAccessorService</a:t>
            </a:r>
            <a:r>
              <a:rPr lang="en-US" altLang="zh-CN" sz="1000" dirty="0" smtClean="0"/>
              <a:t>,</a:t>
            </a:r>
          </a:p>
          <a:p>
            <a:r>
              <a:rPr lang="en-US" altLang="zh-CN" sz="1000" b="1" dirty="0" smtClean="0">
                <a:solidFill>
                  <a:srgbClr val="FF0000"/>
                </a:solidFill>
              </a:rPr>
              <a:t>org.apache.oozie.service.EventHandlerService,org.apache.oozie.sla.service.SLAService</a:t>
            </a:r>
            <a:r>
              <a:rPr lang="en-US" altLang="zh-CN" sz="1000" b="1" dirty="0">
                <a:solidFill>
                  <a:srgbClr val="FF0000"/>
                </a:solidFill>
              </a:rPr>
              <a:t> </a:t>
            </a:r>
            <a:r>
              <a:rPr lang="en-US" altLang="zh-CN" sz="1000" dirty="0"/>
              <a:t> &lt;/value&gt;</a:t>
            </a:r>
            <a:endParaRPr lang="en-US" altLang="zh-CN" sz="1000" dirty="0"/>
          </a:p>
          <a:p>
            <a:r>
              <a:rPr lang="en-US" altLang="zh-CN" sz="1000" dirty="0"/>
              <a:t>&lt;/property&gt;</a:t>
            </a:r>
            <a:endParaRPr lang="en-US" altLang="zh-CN" sz="1000" dirty="0"/>
          </a:p>
          <a:p>
            <a:r>
              <a:rPr lang="en-US" altLang="zh-CN" sz="1000" dirty="0"/>
              <a:t>&lt;property&gt;</a:t>
            </a:r>
            <a:endParaRPr lang="en-US" altLang="zh-CN" sz="1000" dirty="0"/>
          </a:p>
          <a:p>
            <a:r>
              <a:rPr lang="en-US" altLang="zh-CN" sz="1000" dirty="0"/>
              <a:t>  &lt;name&gt;</a:t>
            </a:r>
            <a:r>
              <a:rPr lang="en-US" altLang="zh-CN" sz="1000" dirty="0" err="1"/>
              <a:t>oozie.service.EventHandlerService.event.listeners</a:t>
            </a:r>
            <a:r>
              <a:rPr lang="en-US" altLang="zh-CN" sz="1000" dirty="0"/>
              <a:t>&lt;/name&gt;</a:t>
            </a:r>
            <a:endParaRPr lang="en-US" altLang="zh-CN" sz="1000" dirty="0"/>
          </a:p>
          <a:p>
            <a:r>
              <a:rPr lang="en-US" altLang="zh-CN" sz="1000" dirty="0"/>
              <a:t>  &lt;value&gt;</a:t>
            </a:r>
            <a:endParaRPr lang="en-US" altLang="zh-CN" sz="1000" dirty="0"/>
          </a:p>
          <a:p>
            <a:r>
              <a:rPr lang="en-US" altLang="zh-CN" sz="1000" dirty="0"/>
              <a:t>    </a:t>
            </a:r>
            <a:r>
              <a:rPr lang="en-US" altLang="zh-CN" sz="1000" dirty="0" err="1"/>
              <a:t>org.apache.oozie.sla.listener.SLAJobEventListener</a:t>
            </a:r>
            <a:r>
              <a:rPr lang="en-US" altLang="zh-CN" sz="1000" dirty="0"/>
              <a:t>,</a:t>
            </a:r>
            <a:endParaRPr lang="en-US" altLang="zh-CN" sz="1000" dirty="0"/>
          </a:p>
          <a:p>
            <a:r>
              <a:rPr lang="en-US" altLang="zh-CN" sz="1000" dirty="0"/>
              <a:t>    </a:t>
            </a:r>
            <a:r>
              <a:rPr lang="en-US" altLang="zh-CN" sz="1000" dirty="0" err="1"/>
              <a:t>org.apache.oozie.sla.listener.SLAEmailEventListener</a:t>
            </a:r>
            <a:endParaRPr lang="en-US" altLang="zh-CN" sz="1000" dirty="0"/>
          </a:p>
          <a:p>
            <a:r>
              <a:rPr lang="en-US" altLang="zh-CN" sz="1000" dirty="0"/>
              <a:t>  &lt;/value&gt;</a:t>
            </a:r>
            <a:endParaRPr lang="en-US" altLang="zh-CN" sz="1000" dirty="0"/>
          </a:p>
          <a:p>
            <a:r>
              <a:rPr lang="en-US" altLang="zh-CN" sz="1000" dirty="0"/>
              <a:t>&lt;/property</a:t>
            </a:r>
            <a:r>
              <a:rPr lang="en-US" altLang="zh-CN" sz="1000" dirty="0" smtClean="0"/>
              <a:t>&gt;</a:t>
            </a:r>
          </a:p>
          <a:p>
            <a:r>
              <a:rPr lang="en-US" altLang="zh-CN" sz="1000" dirty="0"/>
              <a:t>&lt;property&gt;</a:t>
            </a:r>
          </a:p>
          <a:p>
            <a:r>
              <a:rPr lang="en-US" altLang="zh-CN" sz="1000" dirty="0"/>
              <a:t>&lt;name&gt;</a:t>
            </a:r>
            <a:r>
              <a:rPr lang="en-US" altLang="zh-CN" sz="1000" dirty="0" err="1"/>
              <a:t>oozie.processing.timezone</a:t>
            </a:r>
            <a:r>
              <a:rPr lang="en-US" altLang="zh-CN" sz="1000" dirty="0"/>
              <a:t>&lt;/name&gt;</a:t>
            </a:r>
            <a:endParaRPr lang="en-US" altLang="zh-CN" sz="1000" dirty="0"/>
          </a:p>
          <a:p>
            <a:r>
              <a:rPr lang="en-US" altLang="zh-CN" sz="1000" dirty="0"/>
              <a:t>&lt;value&gt;GMT+0800&lt;/value&gt;</a:t>
            </a:r>
            <a:endParaRPr lang="en-US" altLang="zh-CN" sz="1000" dirty="0"/>
          </a:p>
          <a:p>
            <a:r>
              <a:rPr lang="en-US" altLang="zh-CN" sz="1000" dirty="0"/>
              <a:t>&lt;/property&gt;</a:t>
            </a:r>
            <a:endParaRPr lang="en-US" altLang="zh-CN" sz="1000" dirty="0"/>
          </a:p>
          <a:p>
            <a:endParaRPr lang="en-US" altLang="zh-CN" sz="1100" dirty="0"/>
          </a:p>
          <a:p>
            <a:pPr algn="just">
              <a:lnSpc>
                <a:spcPct val="130000"/>
              </a:lnSpc>
            </a:pPr>
            <a:endParaRPr kumimoji="1" lang="en-US" altLang="zh-CN" sz="11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4081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defTabSz="457200">
              <a:lnSpc>
                <a:spcPct val="130000"/>
              </a:lnSpc>
            </a:pPr>
            <a:endParaRPr kumimoji="1" lang="en-US" altLang="zh-CN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635000"/>
            <a:ext cx="7362593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6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.2 hue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中</a:t>
            </a:r>
            <a:r>
              <a:rPr lang="en-US" altLang="zh-CN" sz="3504" dirty="0" err="1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协调器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添加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SLA-step2</a:t>
            </a:r>
            <a:endParaRPr lang="en-US" altLang="zh-CN" sz="3504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209" y="1297810"/>
            <a:ext cx="5689930" cy="512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在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coordinator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列表页面，点击编辑之前新增的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coordinator, 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点击齿轮， 设置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coordinator</a:t>
            </a:r>
          </a:p>
          <a:p>
            <a:pPr algn="just">
              <a:lnSpc>
                <a:spcPct val="130000"/>
              </a:lnSpc>
            </a:pPr>
            <a:r>
              <a:rPr kumimoji="1" lang="zh-CN" altLang="en-US" sz="1050" dirty="0">
                <a:latin typeface="微软雅黑"/>
                <a:ea typeface="微软雅黑"/>
                <a:cs typeface="微软雅黑"/>
              </a:rPr>
              <a:t>选中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SLA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Configuration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的  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Enable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复选框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1850428"/>
            <a:ext cx="8458200" cy="31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1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6172200" y="6502400"/>
            <a:ext cx="469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4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23900" y="635000"/>
            <a:ext cx="29337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1.3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600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环境要求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74700" y="2019300"/>
            <a:ext cx="88900" cy="261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60" dirty="0">
                <a:solidFill>
                  <a:srgbClr val="80808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200"/>
              </a:lnSpc>
              <a:tabLst/>
            </a:pPr>
            <a:r>
              <a:rPr lang="en-US" altLang="zh-CN" sz="960" dirty="0">
                <a:solidFill>
                  <a:srgbClr val="80808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200"/>
              </a:lnSpc>
              <a:tabLst/>
            </a:pPr>
            <a:r>
              <a:rPr lang="en-US" altLang="zh-CN" sz="960" dirty="0">
                <a:solidFill>
                  <a:srgbClr val="80808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200"/>
              </a:lnSpc>
              <a:tabLst/>
            </a:pPr>
            <a:r>
              <a:rPr lang="en-US" altLang="zh-CN" sz="960" dirty="0">
                <a:solidFill>
                  <a:srgbClr val="80808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200"/>
              </a:lnSpc>
              <a:tabLst/>
            </a:pPr>
            <a:r>
              <a:rPr lang="en-US" altLang="zh-CN" sz="960" dirty="0">
                <a:solidFill>
                  <a:srgbClr val="80808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200"/>
              </a:lnSpc>
              <a:tabLst/>
            </a:pPr>
            <a:r>
              <a:rPr lang="en-US" altLang="zh-CN" sz="960" dirty="0">
                <a:solidFill>
                  <a:srgbClr val="80808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200"/>
              </a:lnSpc>
              <a:tabLst/>
            </a:pPr>
            <a:r>
              <a:rPr lang="en-US" altLang="zh-CN" sz="960" dirty="0">
                <a:solidFill>
                  <a:srgbClr val="80808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66800" y="1943100"/>
            <a:ext cx="5537200" cy="270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Unix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box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(tested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on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Mac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OS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X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and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Linux)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2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Java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JDK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1.6+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2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Maven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3.0.1+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2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Hadoop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0.20.2+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2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Pig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0.7+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2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JDK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commands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(java,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javac)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must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be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in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the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command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path.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2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The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Maven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command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(mvn)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must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be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in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the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command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defTabSz="457200">
              <a:lnSpc>
                <a:spcPct val="130000"/>
              </a:lnSpc>
            </a:pPr>
            <a:endParaRPr kumimoji="1" lang="en-US" altLang="zh-CN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635000"/>
            <a:ext cx="7362593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6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.3 hue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中</a:t>
            </a:r>
            <a:r>
              <a:rPr lang="en-US" altLang="zh-CN" sz="3504" dirty="0" err="1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协调器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添加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SLA-step3</a:t>
            </a:r>
            <a:endParaRPr lang="en-US" altLang="zh-CN" sz="3504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209" y="1297810"/>
            <a:ext cx="5689930" cy="512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弹出如下界面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时间单位支持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MINUTES, HOURS, DAYS</a:t>
            </a:r>
            <a:endParaRPr kumimoji="1" lang="zh-CN" altLang="en-US" sz="1050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09" y="2085462"/>
            <a:ext cx="5251187" cy="417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1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defTabSz="457200">
              <a:lnSpc>
                <a:spcPct val="130000"/>
              </a:lnSpc>
            </a:pPr>
            <a:endParaRPr kumimoji="1" lang="en-US" altLang="zh-CN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635000"/>
            <a:ext cx="7362593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6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.4 hue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中</a:t>
            </a:r>
            <a:r>
              <a:rPr lang="en-US" altLang="zh-CN" sz="3504" dirty="0" err="1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协调器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添加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SLA-step4</a:t>
            </a:r>
            <a:endParaRPr lang="en-US" altLang="zh-CN" sz="3504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208" y="1297810"/>
            <a:ext cx="7432592" cy="2613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配置开始，结束时间间隔，告警事件，告警邮箱，告警内容等信息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nominal_time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:            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协调器启动的时间点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如果是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workflow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中配置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SLA, 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则为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workflow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启动的时间点）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Should start:               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在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nomial_time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之后的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分钟必须为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start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状态，否则触发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start_miss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告警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Should end:                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在</a:t>
            </a:r>
            <a:r>
              <a:rPr kumimoji="1" lang="en-US" altLang="zh-CN" sz="1050" dirty="0" err="1">
                <a:latin typeface="微软雅黑"/>
                <a:ea typeface="微软雅黑"/>
                <a:cs typeface="微软雅黑"/>
              </a:rPr>
              <a:t>nomial_time</a:t>
            </a:r>
            <a:r>
              <a:rPr kumimoji="1" lang="zh-CN" altLang="en-US" sz="1050" dirty="0">
                <a:latin typeface="微软雅黑"/>
                <a:ea typeface="微软雅黑"/>
                <a:cs typeface="微软雅黑"/>
              </a:rPr>
              <a:t>之后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的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分钟必须为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end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状态，</a:t>
            </a:r>
            <a:r>
              <a:rPr kumimoji="1" lang="zh-CN" altLang="en-US" sz="1050" dirty="0">
                <a:latin typeface="微软雅黑"/>
                <a:ea typeface="微软雅黑"/>
                <a:cs typeface="微软雅黑"/>
              </a:rPr>
              <a:t>否则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触发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end_miss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告警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Max duration:	            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协调器必须在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分钟内执行完毕，</a:t>
            </a:r>
            <a:r>
              <a:rPr kumimoji="1" lang="zh-CN" altLang="en-US" sz="1050" dirty="0">
                <a:latin typeface="微软雅黑"/>
                <a:ea typeface="微软雅黑"/>
                <a:cs typeface="微软雅黑"/>
              </a:rPr>
              <a:t>否则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触发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duration_miss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告警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Alert events:               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支持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start_miss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, 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end_miss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, 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duration_miss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Altert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 contact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： </a:t>
            </a: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        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发送告警邮箱地址，多个地址逗号分隔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Notification 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messge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:  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发送告警的内容</a:t>
            </a:r>
            <a:endParaRPr kumimoji="1" lang="en-US" altLang="zh-CN" sz="1050" dirty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1050" dirty="0">
                <a:latin typeface="微软雅黑"/>
                <a:ea typeface="微软雅黑"/>
                <a:cs typeface="微软雅黑"/>
              </a:rPr>
              <a:t>配置完成后，关闭窗口，点击保存按钮并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提交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备注：如果是长期执行的任务，不需要配置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should end 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和 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max duration, 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否则会每小时触发一次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可配置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) end miss 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和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duration miss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告警。 如果需要对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workflow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进行监控，请单独配置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workflow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的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SLA, 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配置方法同协调器</a:t>
            </a:r>
            <a:endParaRPr kumimoji="1" lang="en-US" altLang="zh-CN" sz="1050" dirty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71" y="3657600"/>
            <a:ext cx="4805009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defTabSz="457200">
              <a:lnSpc>
                <a:spcPct val="130000"/>
              </a:lnSpc>
            </a:pPr>
            <a:endParaRPr kumimoji="1" lang="en-US" altLang="zh-CN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635000"/>
            <a:ext cx="7362593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6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.5 hue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中</a:t>
            </a:r>
            <a:r>
              <a:rPr lang="en-US" altLang="zh-CN" sz="3504" dirty="0" err="1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协调器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添加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SLA-step5</a:t>
            </a:r>
            <a:endParaRPr lang="en-US" altLang="zh-CN" sz="3504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208" y="1297810"/>
            <a:ext cx="6137191" cy="491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由于之前修改了时区，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nominal_time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不能使用默认的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utc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格式， 修改为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GMT+800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格式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点击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submit</a:t>
            </a:r>
            <a:endParaRPr kumimoji="1" lang="en-US" altLang="zh-CN" sz="105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70" y="1789804"/>
            <a:ext cx="5771429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8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4299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defTabSz="457200">
              <a:lnSpc>
                <a:spcPct val="130000"/>
              </a:lnSpc>
            </a:pPr>
            <a:endParaRPr kumimoji="1" lang="en-US" altLang="zh-CN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235726"/>
            <a:ext cx="6718186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6</a:t>
            </a:r>
            <a:r>
              <a:rPr lang="en-US" altLang="zh-CN" sz="3200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.6 hue</a:t>
            </a:r>
            <a:r>
              <a:rPr lang="zh-CN" altLang="en-US" sz="3200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中</a:t>
            </a:r>
            <a:r>
              <a:rPr lang="en-US" altLang="zh-CN" sz="3200" dirty="0" err="1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3200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协调器</a:t>
            </a:r>
            <a:r>
              <a:rPr lang="zh-CN" altLang="en-US" sz="3200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添加</a:t>
            </a:r>
            <a:r>
              <a:rPr lang="en-US" altLang="zh-CN" sz="3200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SLA-step6</a:t>
            </a:r>
            <a:endParaRPr lang="en-US" altLang="zh-CN" sz="3200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1569" y="750018"/>
            <a:ext cx="6137191" cy="491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点击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Definition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按钮，查看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workflow.xml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信息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endParaRPr kumimoji="1" lang="en-US" altLang="zh-CN" sz="105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69" y="1075936"/>
            <a:ext cx="6324600" cy="39532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69" y="5027886"/>
            <a:ext cx="5316415" cy="168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8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defTabSz="457200">
              <a:lnSpc>
                <a:spcPct val="130000"/>
              </a:lnSpc>
            </a:pPr>
            <a:endParaRPr kumimoji="1" lang="en-US" altLang="zh-CN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635000"/>
            <a:ext cx="7362593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6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.7 hue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中</a:t>
            </a:r>
            <a:r>
              <a:rPr lang="en-US" altLang="zh-CN" sz="3504" dirty="0" err="1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协调器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添加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SLA-step7</a:t>
            </a:r>
            <a:endParaRPr lang="en-US" altLang="zh-CN" sz="3504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208" y="1297810"/>
            <a:ext cx="6137191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点击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SLA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页签，查看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SLA</a:t>
            </a:r>
            <a:r>
              <a:rPr kumimoji="1" lang="zh-CN" altLang="en-US" sz="1050" dirty="0">
                <a:latin typeface="微软雅黑"/>
                <a:ea typeface="微软雅黑"/>
                <a:cs typeface="微软雅黑"/>
              </a:rPr>
              <a:t>信息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红色时间为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normial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 time,  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蓝色和棕色原点为期望的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start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和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end 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时间点，分别为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normial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 time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之后的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分钟和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分钟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如果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coordinator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超过时间，会发出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end_miss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和 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duration_miss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告警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, 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这里的协调器设置到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111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月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15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日结束，每一个小时会发出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条告警邮件</a:t>
            </a:r>
            <a:endParaRPr kumimoji="1" lang="en-US" altLang="zh-CN" sz="105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608233"/>
            <a:ext cx="8077200" cy="318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1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defTabSz="457200">
              <a:lnSpc>
                <a:spcPct val="130000"/>
              </a:lnSpc>
            </a:pPr>
            <a:endParaRPr kumimoji="1" lang="en-US" altLang="zh-CN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635000"/>
            <a:ext cx="7362593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6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.8 hue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中</a:t>
            </a:r>
            <a:r>
              <a:rPr lang="en-US" altLang="zh-CN" sz="3504" dirty="0" err="1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协调器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添加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SLA-step8</a:t>
            </a:r>
            <a:endParaRPr lang="en-US" altLang="zh-CN" sz="3504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208" y="1297810"/>
            <a:ext cx="6137191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例子： 一个执行失败的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coordinator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运行几个小时后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, 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发出的告警信息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   </a:t>
            </a:r>
          </a:p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查看邮箱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, 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每小时收到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3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封邮件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( 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分别为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duration_miss,end_miss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, 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start_miss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)</a:t>
            </a:r>
          </a:p>
          <a:p>
            <a:pPr algn="just">
              <a:lnSpc>
                <a:spcPct val="130000"/>
              </a:lnSpc>
            </a:pPr>
            <a:endParaRPr kumimoji="1" lang="en-US" altLang="zh-CN" sz="1050" dirty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endParaRPr kumimoji="1" lang="en-US" altLang="zh-CN" sz="105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13" y="2074238"/>
            <a:ext cx="8200000" cy="27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3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defTabSz="457200">
              <a:lnSpc>
                <a:spcPct val="130000"/>
              </a:lnSpc>
            </a:pPr>
            <a:endParaRPr kumimoji="1" lang="en-US" altLang="zh-CN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635000"/>
            <a:ext cx="7362593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6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.9 hue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中</a:t>
            </a:r>
            <a:r>
              <a:rPr lang="en-US" altLang="zh-CN" sz="3504" dirty="0" err="1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协调器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添加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SLA-step9</a:t>
            </a:r>
            <a:endParaRPr lang="en-US" altLang="zh-CN" sz="3504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208" y="1297810"/>
            <a:ext cx="6137191" cy="722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查看邮件内容，详细描述了告警的相关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job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信息和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SLA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信息</a:t>
            </a:r>
            <a:endParaRPr kumimoji="1" lang="en-US" altLang="zh-CN" sz="1050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endParaRPr kumimoji="1" lang="en-US" altLang="zh-CN" sz="1050" dirty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endParaRPr kumimoji="1" lang="en-US" altLang="zh-CN" sz="105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39" y="1990087"/>
            <a:ext cx="7399593" cy="341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9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defTabSz="457200">
              <a:lnSpc>
                <a:spcPct val="130000"/>
              </a:lnSpc>
            </a:pPr>
            <a:endParaRPr kumimoji="1" lang="en-US" altLang="zh-CN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635000"/>
            <a:ext cx="7862730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6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.10 hue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中</a:t>
            </a:r>
            <a:r>
              <a:rPr lang="en-US" altLang="zh-CN" sz="3504" dirty="0" err="1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协调器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添加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SLA-step10</a:t>
            </a:r>
            <a:endParaRPr lang="en-US" altLang="zh-CN" sz="3504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208" y="1297810"/>
            <a:ext cx="6137191" cy="512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点击邮件链接，可以切到</a:t>
            </a:r>
            <a:r>
              <a:rPr kumimoji="1" lang="en-US" altLang="zh-CN" sz="1050" dirty="0" err="1" smtClean="0">
                <a:latin typeface="微软雅黑"/>
                <a:ea typeface="微软雅黑"/>
                <a:cs typeface="微软雅黑"/>
              </a:rPr>
              <a:t>oozie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控制台，查看</a:t>
            </a:r>
            <a:r>
              <a:rPr kumimoji="1" lang="en-US" altLang="zh-CN" sz="1050" dirty="0" smtClean="0">
                <a:latin typeface="微软雅黑"/>
                <a:ea typeface="微软雅黑"/>
                <a:cs typeface="微软雅黑"/>
              </a:rPr>
              <a:t>job</a:t>
            </a:r>
            <a:r>
              <a:rPr kumimoji="1" lang="zh-CN" altLang="en-US" sz="1050" dirty="0" smtClean="0">
                <a:latin typeface="微软雅黑"/>
                <a:ea typeface="微软雅黑"/>
                <a:cs typeface="微软雅黑"/>
              </a:rPr>
              <a:t>相关信息</a:t>
            </a:r>
            <a:endParaRPr kumimoji="1" lang="en-US" altLang="zh-CN" sz="1050" dirty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30000"/>
              </a:lnSpc>
            </a:pPr>
            <a:endParaRPr kumimoji="1" lang="en-US" altLang="zh-CN" sz="105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57" y="1650270"/>
            <a:ext cx="6571429" cy="44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1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55039" y="2296922"/>
            <a:ext cx="4576571" cy="9144"/>
          </a:xfrm>
          <a:custGeom>
            <a:avLst/>
            <a:gdLst>
              <a:gd name="connsiteX0" fmla="*/ 0 w 4576571"/>
              <a:gd name="connsiteY0" fmla="*/ 0 h 9144"/>
              <a:gd name="connsiteX1" fmla="*/ 1525524 w 4576571"/>
              <a:gd name="connsiteY1" fmla="*/ 0 h 9144"/>
              <a:gd name="connsiteX2" fmla="*/ 3051048 w 4576571"/>
              <a:gd name="connsiteY2" fmla="*/ 0 h 9144"/>
              <a:gd name="connsiteX3" fmla="*/ 4576572 w 4576571"/>
              <a:gd name="connsiteY3" fmla="*/ 0 h 9144"/>
              <a:gd name="connsiteX4" fmla="*/ 4576572 w 4576571"/>
              <a:gd name="connsiteY4" fmla="*/ 9144 h 9144"/>
              <a:gd name="connsiteX5" fmla="*/ 3051048 w 4576571"/>
              <a:gd name="connsiteY5" fmla="*/ 9144 h 9144"/>
              <a:gd name="connsiteX6" fmla="*/ 1525524 w 4576571"/>
              <a:gd name="connsiteY6" fmla="*/ 9144 h 9144"/>
              <a:gd name="connsiteX7" fmla="*/ 0 w 4576571"/>
              <a:gd name="connsiteY7" fmla="*/ 9144 h 9144"/>
              <a:gd name="connsiteX8" fmla="*/ 0 w 4576571"/>
              <a:gd name="connsiteY8" fmla="*/ 0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576571" h="9144">
                <a:moveTo>
                  <a:pt x="0" y="0"/>
                </a:moveTo>
                <a:lnTo>
                  <a:pt x="1525524" y="0"/>
                </a:lnTo>
                <a:lnTo>
                  <a:pt x="3051048" y="0"/>
                </a:lnTo>
                <a:lnTo>
                  <a:pt x="4576572" y="0"/>
                </a:lnTo>
                <a:lnTo>
                  <a:pt x="4576572" y="9144"/>
                </a:lnTo>
                <a:lnTo>
                  <a:pt x="3051048" y="9144"/>
                </a:lnTo>
                <a:lnTo>
                  <a:pt x="1525524" y="9144"/>
                </a:lnTo>
                <a:lnTo>
                  <a:pt x="0" y="9144"/>
                </a:lnTo>
                <a:lnTo>
                  <a:pt x="0" y="0"/>
                </a:lnTo>
              </a:path>
            </a:pathLst>
          </a:custGeom>
          <a:solidFill>
            <a:srgbClr val="0099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55039" y="2784601"/>
            <a:ext cx="5186171" cy="9144"/>
          </a:xfrm>
          <a:custGeom>
            <a:avLst/>
            <a:gdLst>
              <a:gd name="connsiteX0" fmla="*/ 0 w 5186171"/>
              <a:gd name="connsiteY0" fmla="*/ 0 h 9144"/>
              <a:gd name="connsiteX1" fmla="*/ 1728724 w 5186171"/>
              <a:gd name="connsiteY1" fmla="*/ 0 h 9144"/>
              <a:gd name="connsiteX2" fmla="*/ 3457448 w 5186171"/>
              <a:gd name="connsiteY2" fmla="*/ 0 h 9144"/>
              <a:gd name="connsiteX3" fmla="*/ 5186172 w 5186171"/>
              <a:gd name="connsiteY3" fmla="*/ 0 h 9144"/>
              <a:gd name="connsiteX4" fmla="*/ 5186172 w 5186171"/>
              <a:gd name="connsiteY4" fmla="*/ 9144 h 9144"/>
              <a:gd name="connsiteX5" fmla="*/ 3457448 w 5186171"/>
              <a:gd name="connsiteY5" fmla="*/ 9144 h 9144"/>
              <a:gd name="connsiteX6" fmla="*/ 1728724 w 5186171"/>
              <a:gd name="connsiteY6" fmla="*/ 9144 h 9144"/>
              <a:gd name="connsiteX7" fmla="*/ 0 w 5186171"/>
              <a:gd name="connsiteY7" fmla="*/ 9144 h 9144"/>
              <a:gd name="connsiteX8" fmla="*/ 0 w 5186171"/>
              <a:gd name="connsiteY8" fmla="*/ 0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186171" h="9144">
                <a:moveTo>
                  <a:pt x="0" y="0"/>
                </a:moveTo>
                <a:lnTo>
                  <a:pt x="1728724" y="0"/>
                </a:lnTo>
                <a:lnTo>
                  <a:pt x="3457448" y="0"/>
                </a:lnTo>
                <a:lnTo>
                  <a:pt x="5186172" y="0"/>
                </a:lnTo>
                <a:lnTo>
                  <a:pt x="5186172" y="9144"/>
                </a:lnTo>
                <a:lnTo>
                  <a:pt x="3457448" y="9144"/>
                </a:lnTo>
                <a:lnTo>
                  <a:pt x="1728724" y="9144"/>
                </a:lnTo>
                <a:lnTo>
                  <a:pt x="0" y="9144"/>
                </a:lnTo>
                <a:lnTo>
                  <a:pt x="0" y="0"/>
                </a:lnTo>
              </a:path>
            </a:pathLst>
          </a:custGeom>
          <a:solidFill>
            <a:srgbClr val="0099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955039" y="3272282"/>
            <a:ext cx="5998464" cy="9144"/>
          </a:xfrm>
          <a:custGeom>
            <a:avLst/>
            <a:gdLst>
              <a:gd name="connsiteX0" fmla="*/ 0 w 5998464"/>
              <a:gd name="connsiteY0" fmla="*/ 0 h 9144"/>
              <a:gd name="connsiteX1" fmla="*/ 1499616 w 5998464"/>
              <a:gd name="connsiteY1" fmla="*/ 0 h 9144"/>
              <a:gd name="connsiteX2" fmla="*/ 2999231 w 5998464"/>
              <a:gd name="connsiteY2" fmla="*/ 0 h 9144"/>
              <a:gd name="connsiteX3" fmla="*/ 4498848 w 5998464"/>
              <a:gd name="connsiteY3" fmla="*/ 0 h 9144"/>
              <a:gd name="connsiteX4" fmla="*/ 5998464 w 5998464"/>
              <a:gd name="connsiteY4" fmla="*/ 0 h 9144"/>
              <a:gd name="connsiteX5" fmla="*/ 5998464 w 5998464"/>
              <a:gd name="connsiteY5" fmla="*/ 9144 h 9144"/>
              <a:gd name="connsiteX6" fmla="*/ 4498848 w 5998464"/>
              <a:gd name="connsiteY6" fmla="*/ 9144 h 9144"/>
              <a:gd name="connsiteX7" fmla="*/ 2999231 w 5998464"/>
              <a:gd name="connsiteY7" fmla="*/ 9144 h 9144"/>
              <a:gd name="connsiteX8" fmla="*/ 1499616 w 5998464"/>
              <a:gd name="connsiteY8" fmla="*/ 9144 h 9144"/>
              <a:gd name="connsiteX9" fmla="*/ 0 w 5998464"/>
              <a:gd name="connsiteY9" fmla="*/ 9144 h 9144"/>
              <a:gd name="connsiteX10" fmla="*/ 0 w 5998464"/>
              <a:gd name="connsiteY10" fmla="*/ 0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5998464" h="9144">
                <a:moveTo>
                  <a:pt x="0" y="0"/>
                </a:moveTo>
                <a:lnTo>
                  <a:pt x="1499616" y="0"/>
                </a:lnTo>
                <a:lnTo>
                  <a:pt x="2999231" y="0"/>
                </a:lnTo>
                <a:lnTo>
                  <a:pt x="4498848" y="0"/>
                </a:lnTo>
                <a:lnTo>
                  <a:pt x="5998464" y="0"/>
                </a:lnTo>
                <a:lnTo>
                  <a:pt x="5998464" y="9144"/>
                </a:lnTo>
                <a:lnTo>
                  <a:pt x="4498848" y="9144"/>
                </a:lnTo>
                <a:lnTo>
                  <a:pt x="2999231" y="9144"/>
                </a:lnTo>
                <a:lnTo>
                  <a:pt x="1499616" y="9144"/>
                </a:lnTo>
                <a:lnTo>
                  <a:pt x="0" y="9144"/>
                </a:lnTo>
                <a:lnTo>
                  <a:pt x="0" y="0"/>
                </a:lnTo>
              </a:path>
            </a:pathLst>
          </a:custGeom>
          <a:solidFill>
            <a:srgbClr val="0099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955039" y="3759961"/>
            <a:ext cx="7319771" cy="9144"/>
          </a:xfrm>
          <a:custGeom>
            <a:avLst/>
            <a:gdLst>
              <a:gd name="connsiteX0" fmla="*/ 0 w 7319771"/>
              <a:gd name="connsiteY0" fmla="*/ 0 h 9144"/>
              <a:gd name="connsiteX1" fmla="*/ 1829942 w 7319771"/>
              <a:gd name="connsiteY1" fmla="*/ 0 h 9144"/>
              <a:gd name="connsiteX2" fmla="*/ 3659886 w 7319771"/>
              <a:gd name="connsiteY2" fmla="*/ 0 h 9144"/>
              <a:gd name="connsiteX3" fmla="*/ 5489829 w 7319771"/>
              <a:gd name="connsiteY3" fmla="*/ 0 h 9144"/>
              <a:gd name="connsiteX4" fmla="*/ 7319772 w 7319771"/>
              <a:gd name="connsiteY4" fmla="*/ 0 h 9144"/>
              <a:gd name="connsiteX5" fmla="*/ 7319772 w 7319771"/>
              <a:gd name="connsiteY5" fmla="*/ 9144 h 9144"/>
              <a:gd name="connsiteX6" fmla="*/ 5489829 w 7319771"/>
              <a:gd name="connsiteY6" fmla="*/ 9144 h 9144"/>
              <a:gd name="connsiteX7" fmla="*/ 3659886 w 7319771"/>
              <a:gd name="connsiteY7" fmla="*/ 9144 h 9144"/>
              <a:gd name="connsiteX8" fmla="*/ 1829942 w 7319771"/>
              <a:gd name="connsiteY8" fmla="*/ 9144 h 9144"/>
              <a:gd name="connsiteX9" fmla="*/ 0 w 7319771"/>
              <a:gd name="connsiteY9" fmla="*/ 9144 h 9144"/>
              <a:gd name="connsiteX10" fmla="*/ 0 w 7319771"/>
              <a:gd name="connsiteY10" fmla="*/ 0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7319771" h="9144">
                <a:moveTo>
                  <a:pt x="0" y="0"/>
                </a:moveTo>
                <a:lnTo>
                  <a:pt x="1829942" y="0"/>
                </a:lnTo>
                <a:lnTo>
                  <a:pt x="3659886" y="0"/>
                </a:lnTo>
                <a:lnTo>
                  <a:pt x="5489829" y="0"/>
                </a:lnTo>
                <a:lnTo>
                  <a:pt x="7319772" y="0"/>
                </a:lnTo>
                <a:lnTo>
                  <a:pt x="7319772" y="9144"/>
                </a:lnTo>
                <a:lnTo>
                  <a:pt x="5489829" y="9144"/>
                </a:lnTo>
                <a:lnTo>
                  <a:pt x="3659886" y="9144"/>
                </a:lnTo>
                <a:lnTo>
                  <a:pt x="1829942" y="9144"/>
                </a:lnTo>
                <a:lnTo>
                  <a:pt x="0" y="9144"/>
                </a:lnTo>
                <a:lnTo>
                  <a:pt x="0" y="0"/>
                </a:lnTo>
              </a:path>
            </a:pathLst>
          </a:custGeom>
          <a:solidFill>
            <a:srgbClr val="0099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172200" y="65024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26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23900" y="736600"/>
            <a:ext cx="7223131" cy="36625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228600" algn="l"/>
              </a:tabLst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6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.11</a:t>
            </a:r>
            <a:r>
              <a:rPr lang="en-US" altLang="zh-CN" sz="35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参考资料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700"/>
              </a:lnSpc>
              <a:tabLst>
                <a:tab pos="228600" algn="l"/>
              </a:tabLst>
            </a:pPr>
            <a:r>
              <a:rPr lang="en-US" altLang="zh-CN" sz="1598" dirty="0" smtClean="0">
                <a:solidFill>
                  <a:srgbClr val="0099CC"/>
                </a:solidFill>
                <a:latin typeface="MS Shell Dlg" pitchFamily="18" charset="0"/>
                <a:cs typeface="MS Shell Dlg" pitchFamily="18" charset="0"/>
                <a:hlinkClick r:id="rId2"/>
              </a:rPr>
              <a:t>http</a:t>
            </a:r>
            <a:r>
              <a:rPr lang="en-US" altLang="zh-CN" sz="1598" dirty="0">
                <a:solidFill>
                  <a:srgbClr val="0099CC"/>
                </a:solidFill>
                <a:latin typeface="MS Shell Dlg" pitchFamily="18" charset="0"/>
                <a:cs typeface="MS Shell Dlg" pitchFamily="18" charset="0"/>
                <a:hlinkClick r:id="rId2"/>
              </a:rPr>
              <a:t>://oozie.apache.org/docs/4.0.1/index.html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>
                <a:tab pos="228600" algn="l"/>
              </a:tabLst>
            </a:pPr>
            <a:r>
              <a:rPr lang="en-US" altLang="zh-CN" sz="1596" dirty="0" smtClean="0">
                <a:solidFill>
                  <a:srgbClr val="0099CC"/>
                </a:solidFill>
                <a:latin typeface="MS Shell Dlg" pitchFamily="18" charset="0"/>
                <a:cs typeface="MS Shell Dlg" pitchFamily="18" charset="0"/>
                <a:hlinkClick r:id="rId2"/>
              </a:rPr>
              <a:t>http</a:t>
            </a:r>
            <a:r>
              <a:rPr lang="en-US" altLang="zh-CN" sz="1596" dirty="0">
                <a:solidFill>
                  <a:srgbClr val="0099CC"/>
                </a:solidFill>
                <a:latin typeface="MS Shell Dlg" pitchFamily="18" charset="0"/>
                <a:cs typeface="MS Shell Dlg" pitchFamily="18" charset="0"/>
                <a:hlinkClick r:id="rId2"/>
              </a:rPr>
              <a:t>://oozie.apache.org/docs/4.0.1/DG_Examples.html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>
                <a:tab pos="228600" algn="l"/>
              </a:tabLst>
            </a:pPr>
            <a:r>
              <a:rPr lang="en-US" altLang="zh-CN" sz="1596" dirty="0" smtClean="0">
                <a:solidFill>
                  <a:srgbClr val="0099CC"/>
                </a:solidFill>
                <a:latin typeface="MS Shell Dlg" pitchFamily="18" charset="0"/>
                <a:cs typeface="MS Shell Dlg" pitchFamily="18" charset="0"/>
                <a:hlinkClick r:id="rId3"/>
              </a:rPr>
              <a:t>https</a:t>
            </a:r>
            <a:r>
              <a:rPr lang="en-US" altLang="zh-CN" sz="1596" dirty="0">
                <a:solidFill>
                  <a:srgbClr val="0099CC"/>
                </a:solidFill>
                <a:latin typeface="MS Shell Dlg" pitchFamily="18" charset="0"/>
                <a:cs typeface="MS Shell Dlg" pitchFamily="18" charset="0"/>
                <a:hlinkClick r:id="rId3"/>
              </a:rPr>
              <a:t>://oozie.apache.org/docs/4.0.1/DG_CommandLineTool.html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>
                <a:tab pos="228600" algn="l"/>
              </a:tabLst>
            </a:pPr>
            <a:r>
              <a:rPr lang="en-US" altLang="zh-CN" sz="1596" dirty="0" smtClean="0">
                <a:solidFill>
                  <a:srgbClr val="0099CC"/>
                </a:solidFill>
                <a:latin typeface="MS Shell Dlg" pitchFamily="18" charset="0"/>
                <a:cs typeface="MS Shell Dlg" pitchFamily="18" charset="0"/>
                <a:hlinkClick r:id="rId4"/>
              </a:rPr>
              <a:t>http</a:t>
            </a:r>
            <a:r>
              <a:rPr lang="en-US" altLang="zh-CN" sz="1596" dirty="0">
                <a:solidFill>
                  <a:srgbClr val="0099CC"/>
                </a:solidFill>
                <a:latin typeface="MS Shell Dlg" pitchFamily="18" charset="0"/>
                <a:cs typeface="MS Shell Dlg" pitchFamily="18" charset="0"/>
                <a:hlinkClick r:id="rId4"/>
              </a:rPr>
              <a:t>://</a:t>
            </a:r>
            <a:r>
              <a:rPr lang="en-US" altLang="zh-CN" sz="1596" dirty="0" smtClean="0">
                <a:solidFill>
                  <a:srgbClr val="0099CC"/>
                </a:solidFill>
                <a:latin typeface="MS Shell Dlg" pitchFamily="18" charset="0"/>
                <a:cs typeface="MS Shell Dlg" pitchFamily="18" charset="0"/>
                <a:hlinkClick r:id="rId4"/>
              </a:rPr>
              <a:t>archive.cloudera.com/cdh4/cdh/4/oozie/WorkflowFunctionalSpec.html</a:t>
            </a:r>
          </a:p>
          <a:p>
            <a:pPr>
              <a:lnSpc>
                <a:spcPts val="1800"/>
              </a:lnSpc>
              <a:tabLst>
                <a:tab pos="228600" algn="l"/>
              </a:tabLst>
            </a:pPr>
            <a:endParaRPr lang="en-US" altLang="zh-CN" sz="1596" dirty="0">
              <a:solidFill>
                <a:srgbClr val="0099CC"/>
              </a:solidFill>
              <a:latin typeface="MS Shell Dlg" pitchFamily="18" charset="0"/>
              <a:cs typeface="MS Shell Dlg" pitchFamily="18" charset="0"/>
              <a:hlinkClick r:id="rId4"/>
            </a:endParaRPr>
          </a:p>
          <a:p>
            <a:pPr>
              <a:lnSpc>
                <a:spcPts val="1800"/>
              </a:lnSpc>
              <a:tabLst>
                <a:tab pos="228600" algn="l"/>
              </a:tabLst>
            </a:pPr>
            <a:r>
              <a:rPr lang="en-US" altLang="zh-CN" sz="1596" dirty="0">
                <a:solidFill>
                  <a:srgbClr val="0099CC"/>
                </a:solidFill>
                <a:latin typeface="MS Shell Dlg" pitchFamily="18" charset="0"/>
                <a:cs typeface="MS Shell Dlg" pitchFamily="18" charset="0"/>
                <a:hlinkClick r:id="rId4"/>
              </a:rPr>
              <a:t>http://oozie.apache.org/docs/4.2.0/index.html#Job_Status_and_SLA_Monitoring</a:t>
            </a:r>
            <a:endParaRPr lang="en-US" altLang="zh-CN" sz="1596" dirty="0">
              <a:solidFill>
                <a:srgbClr val="0099CC"/>
              </a:solidFill>
              <a:latin typeface="MS Shell Dlg" pitchFamily="18" charset="0"/>
              <a:cs typeface="MS Shell Dlg" pitchFamily="18" charset="0"/>
              <a:hlinkClick r:id="rId4"/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986029" y="4191000"/>
            <a:ext cx="7319771" cy="9144"/>
          </a:xfrm>
          <a:custGeom>
            <a:avLst/>
            <a:gdLst>
              <a:gd name="connsiteX0" fmla="*/ 0 w 7319771"/>
              <a:gd name="connsiteY0" fmla="*/ 0 h 9144"/>
              <a:gd name="connsiteX1" fmla="*/ 1829942 w 7319771"/>
              <a:gd name="connsiteY1" fmla="*/ 0 h 9144"/>
              <a:gd name="connsiteX2" fmla="*/ 3659886 w 7319771"/>
              <a:gd name="connsiteY2" fmla="*/ 0 h 9144"/>
              <a:gd name="connsiteX3" fmla="*/ 5489829 w 7319771"/>
              <a:gd name="connsiteY3" fmla="*/ 0 h 9144"/>
              <a:gd name="connsiteX4" fmla="*/ 7319772 w 7319771"/>
              <a:gd name="connsiteY4" fmla="*/ 0 h 9144"/>
              <a:gd name="connsiteX5" fmla="*/ 7319772 w 7319771"/>
              <a:gd name="connsiteY5" fmla="*/ 9144 h 9144"/>
              <a:gd name="connsiteX6" fmla="*/ 5489829 w 7319771"/>
              <a:gd name="connsiteY6" fmla="*/ 9144 h 9144"/>
              <a:gd name="connsiteX7" fmla="*/ 3659886 w 7319771"/>
              <a:gd name="connsiteY7" fmla="*/ 9144 h 9144"/>
              <a:gd name="connsiteX8" fmla="*/ 1829942 w 7319771"/>
              <a:gd name="connsiteY8" fmla="*/ 9144 h 9144"/>
              <a:gd name="connsiteX9" fmla="*/ 0 w 7319771"/>
              <a:gd name="connsiteY9" fmla="*/ 9144 h 9144"/>
              <a:gd name="connsiteX10" fmla="*/ 0 w 7319771"/>
              <a:gd name="connsiteY10" fmla="*/ 0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7319771" h="9144">
                <a:moveTo>
                  <a:pt x="0" y="0"/>
                </a:moveTo>
                <a:lnTo>
                  <a:pt x="1829942" y="0"/>
                </a:lnTo>
                <a:lnTo>
                  <a:pt x="3659886" y="0"/>
                </a:lnTo>
                <a:lnTo>
                  <a:pt x="5489829" y="0"/>
                </a:lnTo>
                <a:lnTo>
                  <a:pt x="7319772" y="0"/>
                </a:lnTo>
                <a:lnTo>
                  <a:pt x="7319772" y="9144"/>
                </a:lnTo>
                <a:lnTo>
                  <a:pt x="5489829" y="9144"/>
                </a:lnTo>
                <a:lnTo>
                  <a:pt x="3659886" y="9144"/>
                </a:lnTo>
                <a:lnTo>
                  <a:pt x="1829942" y="9144"/>
                </a:lnTo>
                <a:lnTo>
                  <a:pt x="0" y="9144"/>
                </a:lnTo>
                <a:lnTo>
                  <a:pt x="0" y="0"/>
                </a:lnTo>
              </a:path>
            </a:pathLst>
          </a:custGeom>
          <a:solidFill>
            <a:srgbClr val="0099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67100" y="2679700"/>
            <a:ext cx="1051570" cy="5206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zh-CN" altLang="en-US" sz="4104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谢谢</a:t>
            </a:r>
            <a:endParaRPr lang="en-US" altLang="zh-CN" sz="4104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0" y="495300"/>
            <a:ext cx="635000" cy="647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469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723900"/>
            <a:ext cx="3718967" cy="38164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698500" algn="l"/>
              </a:tabLst>
            </a:pPr>
            <a:r>
              <a:rPr lang="en-US" altLang="zh-CN" dirty="0"/>
              <a:t>	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>
                <a:tab pos="698500" algn="l"/>
              </a:tabLst>
            </a:pPr>
            <a:r>
              <a:rPr lang="en-US" altLang="zh-CN" sz="2198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1.</a:t>
            </a:r>
            <a:r>
              <a:rPr lang="en-US" altLang="zh-CN" sz="21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8" dirty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Oozie介绍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>
                <a:tab pos="698500" algn="l"/>
              </a:tabLst>
            </a:pPr>
            <a:r>
              <a:rPr lang="en-US" altLang="zh-CN" sz="2195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2.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架构与实现原理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>
                <a:tab pos="698500" algn="l"/>
              </a:tabLst>
            </a:pP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3.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基本功能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 marL="457200" indent="-457200">
              <a:lnSpc>
                <a:spcPts val="3400"/>
              </a:lnSpc>
              <a:buAutoNum type="arabicPeriod" startAt="4"/>
              <a:tabLst>
                <a:tab pos="698500" algn="l"/>
              </a:tabLst>
            </a:pPr>
            <a:r>
              <a:rPr lang="en-US" altLang="zh-CN" sz="2195" dirty="0" err="1" smtClean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err="1" smtClean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操作说明</a:t>
            </a:r>
            <a:endParaRPr lang="en-US" altLang="zh-CN" sz="2195" dirty="0" smtClean="0">
              <a:solidFill>
                <a:srgbClr val="777777"/>
              </a:solidFill>
              <a:latin typeface="MS Shell Dlg" pitchFamily="18" charset="0"/>
              <a:cs typeface="MS Shell Dlg" pitchFamily="18" charset="0"/>
            </a:endParaRPr>
          </a:p>
          <a:p>
            <a:pPr marL="457200" indent="-457200">
              <a:lnSpc>
                <a:spcPts val="3400"/>
              </a:lnSpc>
              <a:buAutoNum type="arabicPeriod" startAt="4"/>
              <a:tabLst>
                <a:tab pos="698500" algn="l"/>
              </a:tabLst>
            </a:pPr>
            <a:r>
              <a:rPr lang="en-US" altLang="zh-CN" sz="2195" dirty="0" err="1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err="1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coodinator</a:t>
            </a:r>
            <a:r>
              <a:rPr lang="zh-CN" altLang="en-US" sz="2195" dirty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操作说明</a:t>
            </a:r>
            <a:endParaRPr lang="en-US" altLang="zh-CN" sz="2195" dirty="0">
              <a:solidFill>
                <a:srgbClr val="777777"/>
              </a:solidFill>
              <a:latin typeface="MS Shell Dlg" pitchFamily="18" charset="0"/>
              <a:cs typeface="MS Shell Dlg" pitchFamily="18" charset="0"/>
            </a:endParaRPr>
          </a:p>
          <a:p>
            <a:pPr marL="457200" indent="-457200">
              <a:lnSpc>
                <a:spcPts val="3400"/>
              </a:lnSpc>
              <a:buAutoNum type="arabicPeriod" startAt="4"/>
              <a:tabLst>
                <a:tab pos="698500" algn="l"/>
              </a:tabLst>
            </a:pPr>
            <a:r>
              <a:rPr lang="en-US" altLang="zh-CN" sz="2195" dirty="0" err="1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en-US" altLang="zh-CN" sz="2195" dirty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 SLA</a:t>
            </a:r>
            <a:r>
              <a:rPr lang="zh-CN" altLang="en-US" sz="2195" dirty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操作</a:t>
            </a:r>
            <a:r>
              <a:rPr lang="zh-CN" altLang="en-US" sz="2195" dirty="0" smtClean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说明</a:t>
            </a:r>
            <a:endParaRPr lang="en-US" altLang="zh-CN" sz="2195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0700" y="1511300"/>
            <a:ext cx="5003800" cy="2324100"/>
          </a:xfrm>
          <a:prstGeom prst="rect">
            <a:avLst/>
          </a:prstGeom>
          <a:noFill/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2411"/>
              </p:ext>
            </p:extLst>
          </p:nvPr>
        </p:nvGraphicFramePr>
        <p:xfrm>
          <a:off x="1116012" y="3968750"/>
          <a:ext cx="7113588" cy="2520428"/>
        </p:xfrm>
        <a:graphic>
          <a:graphicData uri="http://schemas.openxmlformats.org/drawingml/2006/table">
            <a:tbl>
              <a:tblPr/>
              <a:tblGrid>
                <a:gridCol w="926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7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4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Console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提供对Oozie流程的查看和监控功能。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Client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通过接口控制workflow流程：可以执行提交流程，启动流程，运行流程，种植流程，</a:t>
                      </a:r>
                      <a:r>
                        <a:rPr lang="en-US" altLang="zh-CN" sz="1200" dirty="0" err="1" smtClean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恢复流程等操作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。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2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SDK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软件开发工具包SDK（SoftwareDevelopmentKit）是被软件工程师用于为特定的软件包、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软件框架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、硬件平台、操作系统等建立应用软件的开发工具的集合。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DB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pg数据库。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91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WebApp（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  <a:p>
                      <a:pPr algn="l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Oozie）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webApp（Oozie）即Oozieserver，可以用内置的Tomcat容器，也可以用外部的，</a:t>
                      </a:r>
                      <a:r>
                        <a:rPr lang="en-US" altLang="zh-CN" sz="1200" dirty="0" err="1" smtClean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记录的信息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，</a:t>
                      </a:r>
                      <a:r>
                        <a:rPr lang="en-US" altLang="zh-CN" sz="1200" dirty="0" err="1" smtClean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比如日志等放在</a:t>
                      </a:r>
                      <a:r>
                        <a:rPr lang="en-US" altLang="zh-CN" sz="1200" dirty="0" err="1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pg数据库中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。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8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Tomcat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Tomcat服务器是免费的开放源代码的Web应用服务器。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21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HD组件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S Shell Dlg" pitchFamily="18" charset="0"/>
                          <a:cs typeface="MS Shell Dlg" pitchFamily="18" charset="0"/>
                        </a:rPr>
                        <a:t>底层执行Oozie编排流程的各个组件，包括MapReduce、Hive等。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MS Shell Dlg" pitchFamily="18" charset="0"/>
                        <a:cs typeface="MS Shell Dlg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172200" y="6502400"/>
            <a:ext cx="469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6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23900" y="635000"/>
            <a:ext cx="19939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2.1</a:t>
            </a:r>
            <a:r>
              <a:rPr lang="en-US" altLang="zh-CN" sz="350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架构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6172200" y="6502400"/>
            <a:ext cx="469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7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84200" y="749300"/>
            <a:ext cx="7747000" cy="356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114300" algn="l"/>
                <a:tab pos="139700" algn="l"/>
                <a:tab pos="355600" algn="l"/>
                <a:tab pos="469900" algn="l"/>
              </a:tabLst>
            </a:pPr>
            <a:r>
              <a:rPr lang="en-US" altLang="zh-CN" dirty="0"/>
              <a:t>		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2.2</a:t>
            </a:r>
            <a:r>
              <a:rPr lang="en-US" altLang="zh-CN" sz="350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基本原理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200"/>
              </a:lnSpc>
              <a:tabLst>
                <a:tab pos="114300" algn="l"/>
                <a:tab pos="139700" algn="l"/>
                <a:tab pos="355600" algn="l"/>
                <a:tab pos="4699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原理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>
                <a:tab pos="114300" algn="l"/>
                <a:tab pos="139700" algn="l"/>
                <a:tab pos="355600" algn="l"/>
                <a:tab pos="469900" algn="l"/>
              </a:tabLst>
            </a:pPr>
            <a:r>
              <a:rPr lang="en-US" altLang="zh-CN" dirty="0"/>
              <a:t>				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对工作流的编排,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是基于workflow.xml文件来完成的。用户预先将工作流执行规则定制</a:t>
            </a:r>
          </a:p>
          <a:p>
            <a:pPr>
              <a:lnSpc>
                <a:spcPts val="1600"/>
              </a:lnSpc>
              <a:tabLst>
                <a:tab pos="114300" algn="l"/>
                <a:tab pos="139700" algn="l"/>
                <a:tab pos="355600" algn="l"/>
                <a:tab pos="469900" algn="l"/>
              </a:tabLst>
            </a:pPr>
            <a:r>
              <a:rPr lang="en-US" altLang="zh-CN" dirty="0"/>
              <a:t>	</a:t>
            </a:r>
            <a:r>
              <a:rPr lang="en-US" altLang="zh-CN" sz="140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于workflow.xml文件中,并在job.properties配置上相关的参数，然后由Oozie</a:t>
            </a:r>
            <a:r>
              <a:rPr lang="en-US" altLang="zh-CN" sz="140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Server向MR提交一</a:t>
            </a:r>
          </a:p>
          <a:p>
            <a:pPr>
              <a:lnSpc>
                <a:spcPts val="1600"/>
              </a:lnSpc>
              <a:tabLst>
                <a:tab pos="114300" algn="l"/>
                <a:tab pos="139700" algn="l"/>
                <a:tab pos="355600" algn="l"/>
                <a:tab pos="469900" algn="l"/>
              </a:tabLst>
            </a:pPr>
            <a:r>
              <a:rPr lang="en-US" altLang="zh-CN" dirty="0"/>
              <a:t>	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个Job来启动工作流。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200"/>
              </a:lnSpc>
              <a:tabLst>
                <a:tab pos="114300" algn="l"/>
                <a:tab pos="139700" algn="l"/>
                <a:tab pos="355600" algn="l"/>
                <a:tab pos="469900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流程节点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>
                <a:tab pos="114300" algn="l"/>
                <a:tab pos="139700" algn="l"/>
                <a:tab pos="355600" algn="l"/>
                <a:tab pos="469900" algn="l"/>
              </a:tabLst>
            </a:pPr>
            <a:r>
              <a:rPr lang="en-US" altLang="zh-CN" dirty="0"/>
              <a:t>			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工作流由两种类型的节点组成，分别是“</a:t>
            </a:r>
            <a:r>
              <a:rPr lang="en-US" altLang="zh-CN" sz="1403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Control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Flow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Nodes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”和“</a:t>
            </a:r>
            <a:r>
              <a:rPr lang="en-US" altLang="zh-CN" sz="1403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Action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Nodes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”。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41400" y="4432300"/>
            <a:ext cx="50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282700" y="4432300"/>
            <a:ext cx="68453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Control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Flow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Nodes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: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控制工作流执行路径，包括start,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end,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kill,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decision,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fork,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join。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41400" y="4851400"/>
            <a:ext cx="73914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403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Action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Nodes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：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决定每个操作执行的任务类型,包括map-reduce,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java,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hive,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shell,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pig等。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3293</Words>
  <Application>Microsoft Office PowerPoint</Application>
  <PresentationFormat>全屏显示(4:3)</PresentationFormat>
  <Paragraphs>891</Paragraphs>
  <Slides>69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7" baseType="lpstr">
      <vt:lpstr>宋体</vt:lpstr>
      <vt:lpstr>微软雅黑</vt:lpstr>
      <vt:lpstr>Arial</vt:lpstr>
      <vt:lpstr>Calibri</vt:lpstr>
      <vt:lpstr>MS Shell Dlg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206</cp:revision>
  <dcterms:created xsi:type="dcterms:W3CDTF">2006-08-16T00:00:00Z</dcterms:created>
  <dcterms:modified xsi:type="dcterms:W3CDTF">2016-11-08T10:27:42Z</dcterms:modified>
</cp:coreProperties>
</file>