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75" r:id="rId3"/>
    <p:sldId id="278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9" r:id="rId15"/>
    <p:sldId id="327" r:id="rId16"/>
    <p:sldId id="328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259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1C0E"/>
    <a:srgbClr val="ED130B"/>
    <a:srgbClr val="F0000B"/>
    <a:srgbClr val="E9190C"/>
    <a:srgbClr val="E0000D"/>
    <a:srgbClr val="D40A0E"/>
    <a:srgbClr val="ED0D13"/>
    <a:srgbClr val="E91A1A"/>
    <a:srgbClr val="E72A21"/>
    <a:srgbClr val="4A7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21" autoAdjust="0"/>
  </p:normalViewPr>
  <p:slideViewPr>
    <p:cSldViewPr snapToGrid="0" snapToObjects="1">
      <p:cViewPr varScale="1">
        <p:scale>
          <a:sx n="144" d="100"/>
          <a:sy n="144" d="100"/>
        </p:scale>
        <p:origin x="654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E7CC4-2180-814D-AAD2-3F5CD8693FA6}" type="datetimeFigureOut">
              <a:rPr kumimoji="1" lang="zh-CN" altLang="en-US" smtClean="0"/>
              <a:t>2016/9/1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66495-C02F-E94B-8193-03979F2B89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483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66495-C02F-E94B-8193-03979F2B89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0218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66495-C02F-E94B-8193-03979F2B892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6115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66495-C02F-E94B-8193-03979F2B892A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9184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66495-C02F-E94B-8193-03979F2B892A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9327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66495-C02F-E94B-8193-03979F2B892A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4937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66495-C02F-E94B-8193-03979F2B892A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7585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66495-C02F-E94B-8193-03979F2B892A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6941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66495-C02F-E94B-8193-03979F2B892A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7456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66495-C02F-E94B-8193-03979F2B892A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459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66495-C02F-E94B-8193-03979F2B892A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820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66495-C02F-E94B-8193-03979F2B892A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392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66495-C02F-E94B-8193-03979F2B89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02186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66495-C02F-E94B-8193-03979F2B892A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98725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66495-C02F-E94B-8193-03979F2B892A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041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66495-C02F-E94B-8193-03979F2B892A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2985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66495-C02F-E94B-8193-03979F2B89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4921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66495-C02F-E94B-8193-03979F2B892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4201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66495-C02F-E94B-8193-03979F2B892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16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66495-C02F-E94B-8193-03979F2B89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7949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66495-C02F-E94B-8193-03979F2B89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7653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66495-C02F-E94B-8193-03979F2B89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5017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66495-C02F-E94B-8193-03979F2B892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5011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0981-C91B-0E4A-80B9-0834EB3AF64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EF01-8190-F941-8243-5B5059BF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5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0981-C91B-0E4A-80B9-0834EB3AF64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EF01-8190-F941-8243-5B5059BF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0981-C91B-0E4A-80B9-0834EB3AF64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EF01-8190-F941-8243-5B5059BF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1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0981-C91B-0E4A-80B9-0834EB3AF64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EF01-8190-F941-8243-5B5059BF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8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0981-C91B-0E4A-80B9-0834EB3AF64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EF01-8190-F941-8243-5B5059BF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6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0981-C91B-0E4A-80B9-0834EB3AF64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EF01-8190-F941-8243-5B5059BF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3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0981-C91B-0E4A-80B9-0834EB3AF64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EF01-8190-F941-8243-5B5059BF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6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0981-C91B-0E4A-80B9-0834EB3AF64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EF01-8190-F941-8243-5B5059BF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4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0981-C91B-0E4A-80B9-0834EB3AF64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EF01-8190-F941-8243-5B5059BF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5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0981-C91B-0E4A-80B9-0834EB3AF64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EF01-8190-F941-8243-5B5059BF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4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0981-C91B-0E4A-80B9-0834EB3AF64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EF01-8190-F941-8243-5B5059BF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4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D0981-C91B-0E4A-80B9-0834EB3AF64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FEF01-8190-F941-8243-5B5059BF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0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://192.168.20.210:8080/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://192.168.20.210:8888/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572" y="0"/>
            <a:ext cx="9144000" cy="51435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901867"/>
            <a:ext cx="7772400" cy="573881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Oozie</a:t>
            </a:r>
            <a:r>
              <a:rPr lang="zh-CN" altLang="en-US" sz="2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使用实例</a:t>
            </a:r>
            <a:endParaRPr lang="en-US" sz="28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718232" y="2585195"/>
            <a:ext cx="5651500" cy="349250"/>
          </a:xfrm>
        </p:spPr>
        <p:txBody>
          <a:bodyPr>
            <a:norm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数据开放平台</a:t>
            </a:r>
            <a:r>
              <a:rPr lang="en-US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– 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数据导入</a:t>
            </a:r>
            <a:endParaRPr 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66181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切图_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6" y="184787"/>
            <a:ext cx="2740859" cy="411425"/>
          </a:xfrm>
          <a:prstGeom prst="rect">
            <a:avLst/>
          </a:prstGeom>
        </p:spPr>
      </p:pic>
      <p:pic>
        <p:nvPicPr>
          <p:cNvPr id="28" name="图片 27" descr="未标题-1_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3" y="277918"/>
            <a:ext cx="251996" cy="218839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521864" y="196108"/>
            <a:ext cx="220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o</a:t>
            </a:r>
            <a:r>
              <a:rPr kumimoji="1" lang="en-US" altLang="zh-CN" dirty="0" err="1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ozie</a:t>
            </a:r>
            <a:r>
              <a:rPr kumimoji="1" lang="zh-CN" altLang="en-US" dirty="0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新建工作流</a:t>
            </a:r>
            <a:endParaRPr kumimoji="1" lang="zh-CN" altLang="en-US" dirty="0">
              <a:solidFill>
                <a:schemeClr val="bg1"/>
              </a:solidFill>
              <a:latin typeface="Helvetica Light"/>
              <a:ea typeface="FZ 中等线简体"/>
              <a:cs typeface="Helvetica Ligh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2208" y="850456"/>
            <a:ext cx="4835165" cy="722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在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oozie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编辑页面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点击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My Workflow, 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修改工作流名字为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sqoop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 users</a:t>
            </a:r>
          </a:p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点击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sqoop1</a:t>
            </a:r>
            <a:r>
              <a:rPr kumimoji="1" lang="zh-CN" altLang="en-US" sz="1050" dirty="0">
                <a:latin typeface="微软雅黑"/>
                <a:ea typeface="微软雅黑"/>
                <a:cs typeface="微软雅黑"/>
              </a:rPr>
              <a:t>控件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, 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拖拽到灰色区域</a:t>
            </a:r>
            <a:endParaRPr kumimoji="1" lang="en-US" altLang="zh-CN" sz="10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1864" y="1159472"/>
            <a:ext cx="596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 dirty="0" smtClean="0"/>
          </a:p>
          <a:p>
            <a:endParaRPr lang="en-US" altLang="zh-CN" sz="1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864" y="1596694"/>
            <a:ext cx="7612894" cy="342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57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切图_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6" y="184787"/>
            <a:ext cx="2898906" cy="411425"/>
          </a:xfrm>
          <a:prstGeom prst="rect">
            <a:avLst/>
          </a:prstGeom>
        </p:spPr>
      </p:pic>
      <p:pic>
        <p:nvPicPr>
          <p:cNvPr id="28" name="图片 27" descr="未标题-1_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3" y="277918"/>
            <a:ext cx="251996" cy="218839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521864" y="196108"/>
            <a:ext cx="263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从</a:t>
            </a:r>
            <a:r>
              <a:rPr kumimoji="1" lang="en-US" altLang="zh-CN" dirty="0" err="1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sqlserver</a:t>
            </a:r>
            <a:r>
              <a:rPr kumimoji="1" lang="zh-CN" altLang="en-US" dirty="0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导入</a:t>
            </a:r>
            <a:r>
              <a:rPr kumimoji="1" lang="en-US" altLang="zh-CN" dirty="0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hive</a:t>
            </a:r>
            <a:endParaRPr kumimoji="1" lang="zh-CN" altLang="en-US" dirty="0">
              <a:solidFill>
                <a:schemeClr val="bg1"/>
              </a:solidFill>
              <a:latin typeface="Helvetica Light"/>
              <a:ea typeface="FZ 中等线简体"/>
              <a:cs typeface="Helvetica Ligh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2208" y="850456"/>
            <a:ext cx="7688071" cy="135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在编辑页面弹出的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sqoop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  command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输入框中，输入如下命令，并点击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add, 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完成后点击保存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import --connect ‘</a:t>
            </a:r>
            <a:r>
              <a:rPr kumimoji="1" lang="en-US" altLang="zh-CN" sz="1050" dirty="0" err="1">
                <a:latin typeface="微软雅黑"/>
                <a:ea typeface="微软雅黑"/>
                <a:cs typeface="微软雅黑"/>
              </a:rPr>
              <a:t>jdbc:sqlserver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://192.168.100.90:1433;database=</a:t>
            </a:r>
            <a:r>
              <a:rPr kumimoji="1" lang="en-US" altLang="zh-CN" sz="1050" dirty="0" err="1">
                <a:latin typeface="微软雅黑"/>
                <a:ea typeface="微软雅黑"/>
                <a:cs typeface="微软雅黑"/>
              </a:rPr>
              <a:t>etl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’ --username </a:t>
            </a:r>
            <a:r>
              <a:rPr kumimoji="1" lang="en-US" altLang="zh-CN" sz="1050" dirty="0" err="1">
                <a:latin typeface="微软雅黑"/>
                <a:ea typeface="微软雅黑"/>
                <a:cs typeface="微软雅黑"/>
              </a:rPr>
              <a:t>sa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 --password </a:t>
            </a:r>
            <a:r>
              <a:rPr kumimoji="1" lang="en-US" altLang="zh-CN" sz="1050" dirty="0" err="1">
                <a:latin typeface="微软雅黑"/>
                <a:ea typeface="微软雅黑"/>
                <a:cs typeface="微软雅黑"/>
              </a:rPr>
              <a:t>hadoop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 --table users --hive-import --hive-table users</a:t>
            </a:r>
          </a:p>
          <a:p>
            <a:pPr algn="just">
              <a:lnSpc>
                <a:spcPct val="130000"/>
              </a:lnSpc>
            </a:pP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endParaRPr kumimoji="1" lang="en-US" altLang="zh-CN" sz="10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1864" y="1159472"/>
            <a:ext cx="596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 dirty="0" smtClean="0"/>
          </a:p>
          <a:p>
            <a:endParaRPr lang="en-US" altLang="zh-CN" sz="1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095" y="1725870"/>
            <a:ext cx="7597184" cy="327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1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切图_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6" y="184787"/>
            <a:ext cx="3336228" cy="411425"/>
          </a:xfrm>
          <a:prstGeom prst="rect">
            <a:avLst/>
          </a:prstGeom>
        </p:spPr>
      </p:pic>
      <p:pic>
        <p:nvPicPr>
          <p:cNvPr id="28" name="图片 27" descr="未标题-1_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3" y="277918"/>
            <a:ext cx="251996" cy="218839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521865" y="196108"/>
            <a:ext cx="281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从</a:t>
            </a:r>
            <a:r>
              <a:rPr kumimoji="1" lang="en-US" altLang="zh-CN" dirty="0" err="1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sqlserver</a:t>
            </a:r>
            <a:r>
              <a:rPr kumimoji="1" lang="zh-CN" altLang="en-US" dirty="0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导入</a:t>
            </a:r>
            <a:r>
              <a:rPr kumimoji="1" lang="en-US" altLang="zh-CN" dirty="0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hive</a:t>
            </a:r>
            <a:endParaRPr kumimoji="1" lang="zh-CN" altLang="en-US" dirty="0">
              <a:solidFill>
                <a:schemeClr val="bg1"/>
              </a:solidFill>
              <a:latin typeface="Helvetica Light"/>
              <a:ea typeface="FZ 中等线简体"/>
              <a:cs typeface="Helvetica Ligh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2208" y="850456"/>
            <a:ext cx="4835165" cy="1562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提交后，开始执行工作流：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import --connect 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jdbc:sqlserver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://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192.168.100.90:1433;database=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etl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--username </a:t>
            </a:r>
            <a:r>
              <a:rPr kumimoji="1" lang="en-US" altLang="zh-CN" sz="1050" dirty="0" err="1">
                <a:latin typeface="微软雅黑"/>
                <a:ea typeface="微软雅黑"/>
                <a:cs typeface="微软雅黑"/>
              </a:rPr>
              <a:t>sa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 --password </a:t>
            </a:r>
            <a:r>
              <a:rPr kumimoji="1" lang="en-US" altLang="zh-CN" sz="1050" dirty="0" err="1">
                <a:latin typeface="微软雅黑"/>
                <a:ea typeface="微软雅黑"/>
                <a:cs typeface="微软雅黑"/>
              </a:rPr>
              <a:t>hadoop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 --table users --hive-import --hive-table users</a:t>
            </a:r>
          </a:p>
          <a:p>
            <a:pPr algn="just">
              <a:lnSpc>
                <a:spcPct val="130000"/>
              </a:lnSpc>
            </a:pP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endParaRPr kumimoji="1" lang="en-US" altLang="zh-CN" sz="10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1864" y="1159472"/>
            <a:ext cx="596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 dirty="0" smtClean="0"/>
          </a:p>
          <a:p>
            <a:endParaRPr lang="en-US" altLang="zh-CN" sz="1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095" y="1725870"/>
            <a:ext cx="7597184" cy="327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97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切图_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6" y="184787"/>
            <a:ext cx="3336228" cy="411425"/>
          </a:xfrm>
          <a:prstGeom prst="rect">
            <a:avLst/>
          </a:prstGeom>
        </p:spPr>
      </p:pic>
      <p:pic>
        <p:nvPicPr>
          <p:cNvPr id="28" name="图片 27" descr="未标题-1_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3" y="277918"/>
            <a:ext cx="251996" cy="218839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521865" y="196108"/>
            <a:ext cx="281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从</a:t>
            </a:r>
            <a:r>
              <a:rPr kumimoji="1" lang="en-US" altLang="zh-CN" dirty="0" err="1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sqlserver</a:t>
            </a:r>
            <a:r>
              <a:rPr kumimoji="1" lang="zh-CN" altLang="en-US" dirty="0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导入</a:t>
            </a:r>
            <a:r>
              <a:rPr kumimoji="1" lang="en-US" altLang="zh-CN" dirty="0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hive</a:t>
            </a:r>
            <a:endParaRPr kumimoji="1" lang="zh-CN" altLang="en-US" dirty="0">
              <a:solidFill>
                <a:schemeClr val="bg1"/>
              </a:solidFill>
              <a:latin typeface="Helvetica Light"/>
              <a:ea typeface="FZ 中等线简体"/>
              <a:cs typeface="Helvetica Ligh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2208" y="850456"/>
            <a:ext cx="4835165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执行结束，显示工作流状态：</a:t>
            </a:r>
            <a:endParaRPr kumimoji="1" lang="en-US" altLang="zh-CN" sz="1050" dirty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endParaRPr kumimoji="1" lang="en-US" altLang="zh-CN" sz="105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865" y="1191635"/>
            <a:ext cx="7403172" cy="323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4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切图_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6" y="184787"/>
            <a:ext cx="3336228" cy="411425"/>
          </a:xfrm>
          <a:prstGeom prst="rect">
            <a:avLst/>
          </a:prstGeom>
        </p:spPr>
      </p:pic>
      <p:pic>
        <p:nvPicPr>
          <p:cNvPr id="28" name="图片 27" descr="未标题-1_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3" y="277918"/>
            <a:ext cx="251996" cy="218839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521865" y="196108"/>
            <a:ext cx="281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从</a:t>
            </a:r>
            <a:r>
              <a:rPr kumimoji="1" lang="en-US" altLang="zh-CN" dirty="0" err="1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sqlserver</a:t>
            </a:r>
            <a:r>
              <a:rPr kumimoji="1" lang="zh-CN" altLang="en-US" dirty="0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导入</a:t>
            </a:r>
            <a:r>
              <a:rPr kumimoji="1" lang="en-US" altLang="zh-CN" dirty="0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hive</a:t>
            </a:r>
            <a:endParaRPr kumimoji="1" lang="zh-CN" altLang="en-US" dirty="0">
              <a:solidFill>
                <a:schemeClr val="bg1"/>
              </a:solidFill>
              <a:latin typeface="Helvetica Light"/>
              <a:ea typeface="FZ 中等线简体"/>
              <a:cs typeface="Helvetica Ligh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2208" y="850456"/>
            <a:ext cx="4835165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>
                <a:latin typeface="微软雅黑"/>
                <a:ea typeface="微软雅黑"/>
                <a:cs typeface="微软雅黑"/>
              </a:rPr>
              <a:t>点击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query 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editors—hive, 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在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hive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中查看数据：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在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users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表中，点击标记部分按钮，显示数据，可以看到数据已成功导入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hive</a:t>
            </a:r>
            <a:endParaRPr kumimoji="1" lang="en-US" altLang="zh-CN" sz="1050" dirty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endParaRPr kumimoji="1" lang="en-US" altLang="zh-CN" sz="105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865" y="1315417"/>
            <a:ext cx="6472729" cy="349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40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切图_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6" y="184787"/>
            <a:ext cx="4012089" cy="411425"/>
          </a:xfrm>
          <a:prstGeom prst="rect">
            <a:avLst/>
          </a:prstGeom>
        </p:spPr>
      </p:pic>
      <p:pic>
        <p:nvPicPr>
          <p:cNvPr id="28" name="图片 27" descr="未标题-1_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3" y="277918"/>
            <a:ext cx="251996" cy="218839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521864" y="196108"/>
            <a:ext cx="369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从</a:t>
            </a:r>
            <a:r>
              <a:rPr kumimoji="1" lang="en-US" altLang="zh-CN" dirty="0" err="1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sqlserver</a:t>
            </a:r>
            <a:r>
              <a:rPr kumimoji="1" lang="zh-CN" altLang="en-US" dirty="0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导入</a:t>
            </a:r>
            <a:r>
              <a:rPr kumimoji="1" lang="en-US" altLang="zh-CN" dirty="0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hive</a:t>
            </a:r>
            <a:r>
              <a:rPr kumimoji="1" lang="zh-CN" altLang="en-US" dirty="0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问题总结</a:t>
            </a:r>
            <a:endParaRPr kumimoji="1" lang="zh-CN" altLang="en-US" dirty="0">
              <a:solidFill>
                <a:schemeClr val="bg1"/>
              </a:solidFill>
              <a:latin typeface="Helvetica Light"/>
              <a:ea typeface="FZ 中等线简体"/>
              <a:cs typeface="Helvetica Ligh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2208" y="850456"/>
            <a:ext cx="854577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900" dirty="0" smtClean="0">
                <a:latin typeface="微软雅黑"/>
                <a:ea typeface="微软雅黑"/>
                <a:cs typeface="微软雅黑"/>
              </a:rPr>
              <a:t>可能出现问题及解决方法：</a:t>
            </a:r>
            <a:endParaRPr kumimoji="1" lang="en-US" altLang="zh-CN" sz="900" dirty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endParaRPr kumimoji="1" lang="en-US" altLang="zh-CN" sz="90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900" dirty="0" smtClean="0"/>
              <a:t>问题日志：</a:t>
            </a:r>
            <a:endParaRPr lang="en-US" altLang="zh-CN" sz="900" dirty="0" smtClean="0"/>
          </a:p>
          <a:p>
            <a:pPr algn="just">
              <a:lnSpc>
                <a:spcPct val="130000"/>
              </a:lnSpc>
            </a:pPr>
            <a:r>
              <a:rPr lang="en-US" altLang="zh-CN" sz="800" dirty="0" smtClean="0"/>
              <a:t>20162 </a:t>
            </a:r>
            <a:r>
              <a:rPr lang="en-US" altLang="zh-CN" sz="800" dirty="0"/>
              <a:t>[Thread-34] INFO </a:t>
            </a:r>
            <a:r>
              <a:rPr lang="en-US" altLang="zh-CN" sz="800" dirty="0" err="1"/>
              <a:t>org.apache.sqoop.hive.HiveImport</a:t>
            </a:r>
            <a:r>
              <a:rPr lang="en-US" altLang="zh-CN" sz="800" dirty="0"/>
              <a:t> - Failed with exception Unable to move source hdfs://hdoopha/user/hue/USER_INFO/part-m-00000 to </a:t>
            </a:r>
            <a:r>
              <a:rPr lang="en-US" altLang="zh-CN" sz="800" dirty="0" smtClean="0"/>
              <a:t>destination hdfs</a:t>
            </a:r>
            <a:r>
              <a:rPr lang="en-US" altLang="zh-CN" sz="800" dirty="0"/>
              <a:t>://hdoopha/user/hive/warehouse/USER_INFO/part-m-00000_copy_3</a:t>
            </a:r>
            <a:br>
              <a:rPr lang="en-US" altLang="zh-CN" sz="800" dirty="0"/>
            </a:br>
            <a:r>
              <a:rPr lang="en-US" altLang="zh-CN" sz="800" dirty="0"/>
              <a:t>2016-08-25 10:32:26,526 INFO [Thread-34] </a:t>
            </a:r>
            <a:r>
              <a:rPr lang="en-US" altLang="zh-CN" sz="800" dirty="0" err="1"/>
              <a:t>hive.HiveImport</a:t>
            </a:r>
            <a:r>
              <a:rPr lang="en-US" altLang="zh-CN" sz="800" dirty="0"/>
              <a:t> (</a:t>
            </a:r>
            <a:r>
              <a:rPr lang="en-US" altLang="zh-CN" sz="800" dirty="0" err="1"/>
              <a:t>LoggingAsyncSink.java:run</a:t>
            </a:r>
            <a:r>
              <a:rPr lang="en-US" altLang="zh-CN" sz="800" dirty="0"/>
              <a:t>(85)) - Failed with exception </a:t>
            </a:r>
            <a:r>
              <a:rPr lang="en-US" altLang="zh-CN" sz="800" b="1" dirty="0">
                <a:solidFill>
                  <a:srgbClr val="DB1C0E"/>
                </a:solidFill>
              </a:rPr>
              <a:t>Unable to move source hdfs://hdoopha/user/hue/USER_INFO/part-m-00000 to </a:t>
            </a:r>
            <a:r>
              <a:rPr lang="en-US" altLang="zh-CN" sz="800" b="1" dirty="0" smtClean="0">
                <a:solidFill>
                  <a:srgbClr val="DB1C0E"/>
                </a:solidFill>
              </a:rPr>
              <a:t>destination hdfs</a:t>
            </a:r>
            <a:r>
              <a:rPr lang="en-US" altLang="zh-CN" sz="800" b="1" dirty="0">
                <a:solidFill>
                  <a:srgbClr val="DB1C0E"/>
                </a:solidFill>
              </a:rPr>
              <a:t>://hdoopha/user/hive/warehouse/USER_INFO/part-m-00000_copy_3</a:t>
            </a:r>
            <a:r>
              <a:rPr lang="en-US" altLang="zh-CN" sz="800" dirty="0"/>
              <a:t/>
            </a:r>
            <a:br>
              <a:rPr lang="en-US" altLang="zh-CN" sz="800" dirty="0"/>
            </a:br>
            <a:r>
              <a:rPr lang="en-US" altLang="zh-CN" sz="800" dirty="0"/>
              <a:t>20167 [Thread-34] INFO </a:t>
            </a:r>
            <a:r>
              <a:rPr lang="en-US" altLang="zh-CN" sz="800" dirty="0" err="1"/>
              <a:t>org.apache.sqoop.hive.HiveImport</a:t>
            </a:r>
            <a:r>
              <a:rPr lang="en-US" altLang="zh-CN" sz="800" dirty="0"/>
              <a:t> - FAILED: Execution Error, return code 1 from </a:t>
            </a:r>
            <a:r>
              <a:rPr lang="en-US" altLang="zh-CN" sz="800" dirty="0" err="1"/>
              <a:t>org.apache.hadoop.hive.ql.exec.MoveTask</a:t>
            </a:r>
            <a:r>
              <a:rPr lang="en-US" altLang="zh-CN" sz="800" dirty="0"/>
              <a:t/>
            </a:r>
            <a:br>
              <a:rPr lang="en-US" altLang="zh-CN" sz="800" dirty="0"/>
            </a:br>
            <a:r>
              <a:rPr lang="en-US" altLang="zh-CN" sz="800" dirty="0"/>
              <a:t>2016-08-25 10:32:26,531 INFO [Thread-34] </a:t>
            </a:r>
            <a:r>
              <a:rPr lang="en-US" altLang="zh-CN" sz="800" dirty="0" err="1"/>
              <a:t>hive.HiveImport</a:t>
            </a:r>
            <a:r>
              <a:rPr lang="en-US" altLang="zh-CN" sz="800" dirty="0"/>
              <a:t> (</a:t>
            </a:r>
            <a:r>
              <a:rPr lang="en-US" altLang="zh-CN" sz="800" dirty="0" err="1"/>
              <a:t>LoggingAsyncSink.java:run</a:t>
            </a:r>
            <a:r>
              <a:rPr lang="en-US" altLang="zh-CN" sz="800" dirty="0"/>
              <a:t>(85)) - FAILED: Execution Error, return code 1 from </a:t>
            </a:r>
            <a:r>
              <a:rPr lang="en-US" altLang="zh-CN" sz="800" dirty="0" err="1"/>
              <a:t>org.apache.hadoop.hive.ql.exec.MoveTask</a:t>
            </a:r>
            <a:r>
              <a:rPr lang="en-US" altLang="zh-CN" sz="800" dirty="0"/>
              <a:t/>
            </a:r>
            <a:br>
              <a:rPr lang="en-US" altLang="zh-CN" sz="800" dirty="0"/>
            </a:br>
            <a:r>
              <a:rPr lang="en-US" altLang="zh-CN" sz="800" dirty="0"/>
              <a:t>20611 [main] ERROR </a:t>
            </a:r>
            <a:r>
              <a:rPr lang="en-US" altLang="zh-CN" sz="800" dirty="0" err="1"/>
              <a:t>org.apache.sqoop.tool.ImportTool</a:t>
            </a:r>
            <a:r>
              <a:rPr lang="en-US" altLang="zh-CN" sz="800" dirty="0"/>
              <a:t> - Encountered </a:t>
            </a:r>
            <a:r>
              <a:rPr lang="en-US" altLang="zh-CN" sz="800" dirty="0" err="1"/>
              <a:t>IOException</a:t>
            </a:r>
            <a:r>
              <a:rPr lang="en-US" altLang="zh-CN" sz="800" dirty="0"/>
              <a:t> running import job: </a:t>
            </a:r>
            <a:r>
              <a:rPr lang="en-US" altLang="zh-CN" sz="800" dirty="0" err="1"/>
              <a:t>java.io.IOException</a:t>
            </a:r>
            <a:r>
              <a:rPr lang="en-US" altLang="zh-CN" sz="800" dirty="0"/>
              <a:t>: Hive exited with status 1</a:t>
            </a:r>
          </a:p>
          <a:p>
            <a:pPr algn="just">
              <a:lnSpc>
                <a:spcPct val="130000"/>
              </a:lnSpc>
            </a:pPr>
            <a:endParaRPr kumimoji="1" lang="en-US" altLang="zh-CN" sz="90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900" dirty="0" smtClean="0">
                <a:latin typeface="微软雅黑"/>
                <a:ea typeface="微软雅黑"/>
                <a:cs typeface="微软雅黑"/>
              </a:rPr>
              <a:t>原因：</a:t>
            </a:r>
            <a:endParaRPr kumimoji="1" lang="en-US" altLang="zh-CN" sz="90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zh-CN" sz="900" dirty="0">
                <a:latin typeface="微软雅黑"/>
                <a:ea typeface="微软雅黑"/>
                <a:cs typeface="微软雅黑"/>
              </a:rPr>
              <a:t>h</a:t>
            </a:r>
            <a:r>
              <a:rPr kumimoji="1" lang="en-US" altLang="zh-CN" sz="900" dirty="0" smtClean="0">
                <a:latin typeface="微软雅黑"/>
                <a:ea typeface="微软雅黑"/>
                <a:cs typeface="微软雅黑"/>
              </a:rPr>
              <a:t>ue</a:t>
            </a:r>
            <a:r>
              <a:rPr kumimoji="1" lang="zh-CN" altLang="en-US" sz="900" dirty="0" smtClean="0">
                <a:latin typeface="微软雅黑"/>
                <a:ea typeface="微软雅黑"/>
                <a:cs typeface="微软雅黑"/>
              </a:rPr>
              <a:t>用户使用</a:t>
            </a:r>
            <a:r>
              <a:rPr kumimoji="1" lang="en-US" altLang="zh-CN" sz="900" dirty="0" err="1" smtClean="0">
                <a:latin typeface="微软雅黑"/>
                <a:ea typeface="微软雅黑"/>
                <a:cs typeface="微软雅黑"/>
              </a:rPr>
              <a:t>mapreduce</a:t>
            </a:r>
            <a:r>
              <a:rPr kumimoji="1" lang="zh-CN" altLang="en-US" sz="900" dirty="0" smtClean="0">
                <a:latin typeface="微软雅黑"/>
                <a:ea typeface="微软雅黑"/>
                <a:cs typeface="微软雅黑"/>
              </a:rPr>
              <a:t>方式导入 </a:t>
            </a:r>
            <a:r>
              <a:rPr kumimoji="1" lang="en-US" altLang="zh-CN" sz="900" dirty="0" smtClean="0">
                <a:latin typeface="微软雅黑"/>
                <a:ea typeface="微软雅黑"/>
                <a:cs typeface="微软雅黑"/>
              </a:rPr>
              <a:t>hive</a:t>
            </a:r>
            <a:r>
              <a:rPr kumimoji="1" lang="zh-CN" altLang="en-US" sz="900" dirty="0" smtClean="0">
                <a:latin typeface="微软雅黑"/>
                <a:ea typeface="微软雅黑"/>
                <a:cs typeface="微软雅黑"/>
              </a:rPr>
              <a:t>时，需要切换到</a:t>
            </a:r>
            <a:r>
              <a:rPr kumimoji="1" lang="en-US" altLang="zh-CN" sz="900" dirty="0" smtClean="0">
                <a:latin typeface="微软雅黑"/>
                <a:ea typeface="微软雅黑"/>
                <a:cs typeface="微软雅黑"/>
              </a:rPr>
              <a:t>yarn</a:t>
            </a:r>
            <a:r>
              <a:rPr kumimoji="1" lang="zh-CN" altLang="en-US" sz="900" dirty="0" smtClean="0">
                <a:latin typeface="微软雅黑"/>
                <a:ea typeface="微软雅黑"/>
                <a:cs typeface="微软雅黑"/>
              </a:rPr>
              <a:t>用户执行，而</a:t>
            </a:r>
            <a:r>
              <a:rPr kumimoji="1" lang="en-US" altLang="zh-CN" sz="900" dirty="0" smtClean="0">
                <a:latin typeface="微软雅黑"/>
                <a:ea typeface="微软雅黑"/>
                <a:cs typeface="微软雅黑"/>
              </a:rPr>
              <a:t>yarn</a:t>
            </a:r>
            <a:r>
              <a:rPr kumimoji="1" lang="zh-CN" altLang="en-US" sz="900" dirty="0" smtClean="0">
                <a:latin typeface="微软雅黑"/>
                <a:ea typeface="微软雅黑"/>
                <a:cs typeface="微软雅黑"/>
              </a:rPr>
              <a:t>用户没有访问</a:t>
            </a:r>
            <a:r>
              <a:rPr kumimoji="1" lang="en-US" altLang="zh-CN" sz="900" dirty="0" smtClean="0">
                <a:latin typeface="微软雅黑"/>
                <a:ea typeface="微软雅黑"/>
                <a:cs typeface="微软雅黑"/>
              </a:rPr>
              <a:t>hue</a:t>
            </a:r>
            <a:r>
              <a:rPr kumimoji="1" lang="zh-CN" altLang="en-US" sz="900" dirty="0" smtClean="0">
                <a:latin typeface="微软雅黑"/>
                <a:ea typeface="微软雅黑"/>
                <a:cs typeface="微软雅黑"/>
              </a:rPr>
              <a:t>用户</a:t>
            </a:r>
            <a:r>
              <a:rPr kumimoji="1" lang="en-US" altLang="zh-CN" sz="900" dirty="0" err="1" smtClean="0">
                <a:latin typeface="微软雅黑"/>
                <a:ea typeface="微软雅黑"/>
                <a:cs typeface="微软雅黑"/>
              </a:rPr>
              <a:t>hdfs</a:t>
            </a:r>
            <a:r>
              <a:rPr kumimoji="1" lang="zh-CN" altLang="en-US" sz="900" dirty="0" smtClean="0">
                <a:latin typeface="微软雅黑"/>
                <a:ea typeface="微软雅黑"/>
                <a:cs typeface="微软雅黑"/>
              </a:rPr>
              <a:t>文件的权限，导致移动</a:t>
            </a:r>
            <a:r>
              <a:rPr kumimoji="1" lang="en-US" altLang="zh-CN" sz="900" dirty="0" err="1" smtClean="0">
                <a:latin typeface="微软雅黑"/>
                <a:ea typeface="微软雅黑"/>
                <a:cs typeface="微软雅黑"/>
              </a:rPr>
              <a:t>hdfs</a:t>
            </a:r>
            <a:r>
              <a:rPr kumimoji="1" lang="zh-CN" altLang="en-US" sz="900" dirty="0" smtClean="0">
                <a:latin typeface="微软雅黑"/>
                <a:ea typeface="微软雅黑"/>
                <a:cs typeface="微软雅黑"/>
              </a:rPr>
              <a:t>文件失败</a:t>
            </a:r>
            <a:endParaRPr kumimoji="1" lang="en-US" altLang="zh-CN" sz="90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endParaRPr kumimoji="1" lang="en-US" altLang="zh-CN" sz="90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900" dirty="0" smtClean="0">
                <a:latin typeface="微软雅黑"/>
                <a:ea typeface="微软雅黑"/>
                <a:cs typeface="微软雅黑"/>
              </a:rPr>
              <a:t>解决方法：</a:t>
            </a:r>
            <a:endParaRPr kumimoji="1" lang="en-US" altLang="zh-CN" sz="90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zh-CN" sz="900" dirty="0" smtClean="0">
                <a:latin typeface="微软雅黑"/>
                <a:ea typeface="微软雅黑"/>
                <a:cs typeface="微软雅黑"/>
              </a:rPr>
              <a:t>1. </a:t>
            </a:r>
            <a:r>
              <a:rPr kumimoji="1" lang="zh-CN" altLang="en-US" sz="900" dirty="0" smtClean="0">
                <a:latin typeface="微软雅黑"/>
                <a:ea typeface="微软雅黑"/>
                <a:cs typeface="微软雅黑"/>
              </a:rPr>
              <a:t>将</a:t>
            </a:r>
            <a:r>
              <a:rPr kumimoji="1" lang="en-US" altLang="zh-CN" sz="900" dirty="0" smtClean="0">
                <a:latin typeface="微软雅黑"/>
                <a:ea typeface="微软雅黑"/>
                <a:cs typeface="微软雅黑"/>
              </a:rPr>
              <a:t>yarn</a:t>
            </a:r>
            <a:r>
              <a:rPr kumimoji="1" lang="zh-CN" altLang="en-US" sz="900" dirty="0" smtClean="0">
                <a:latin typeface="微软雅黑"/>
                <a:ea typeface="微软雅黑"/>
                <a:cs typeface="微软雅黑"/>
              </a:rPr>
              <a:t>用户添加到</a:t>
            </a:r>
            <a:r>
              <a:rPr kumimoji="1" lang="en-US" altLang="zh-CN" sz="900" dirty="0" err="1" smtClean="0">
                <a:latin typeface="微软雅黑"/>
                <a:ea typeface="微软雅黑"/>
                <a:cs typeface="微软雅黑"/>
              </a:rPr>
              <a:t>hdfs</a:t>
            </a:r>
            <a:r>
              <a:rPr kumimoji="1" lang="zh-CN" altLang="en-US" sz="900" dirty="0" smtClean="0">
                <a:latin typeface="微软雅黑"/>
                <a:ea typeface="微软雅黑"/>
                <a:cs typeface="微软雅黑"/>
              </a:rPr>
              <a:t>的超级用户组</a:t>
            </a:r>
            <a:r>
              <a:rPr kumimoji="1" lang="en-US" altLang="zh-CN" sz="900" dirty="0" err="1" smtClean="0">
                <a:latin typeface="微软雅黑"/>
                <a:ea typeface="微软雅黑"/>
                <a:cs typeface="微软雅黑"/>
              </a:rPr>
              <a:t>hdfs</a:t>
            </a:r>
            <a:endParaRPr kumimoji="1" lang="en-US" altLang="zh-CN" sz="90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zh-CN" sz="900" dirty="0" smtClean="0">
                <a:latin typeface="微软雅黑"/>
                <a:ea typeface="微软雅黑"/>
                <a:cs typeface="微软雅黑"/>
              </a:rPr>
              <a:t>vim /</a:t>
            </a:r>
            <a:r>
              <a:rPr kumimoji="1" lang="en-US" altLang="zh-CN" sz="900" dirty="0" err="1" smtClean="0">
                <a:latin typeface="微软雅黑"/>
                <a:ea typeface="微软雅黑"/>
                <a:cs typeface="微软雅黑"/>
              </a:rPr>
              <a:t>etc</a:t>
            </a:r>
            <a:r>
              <a:rPr kumimoji="1" lang="en-US" altLang="zh-CN" sz="900" dirty="0" smtClean="0">
                <a:latin typeface="微软雅黑"/>
                <a:ea typeface="微软雅黑"/>
                <a:cs typeface="微软雅黑"/>
              </a:rPr>
              <a:t>/group</a:t>
            </a:r>
          </a:p>
          <a:p>
            <a:pPr algn="just">
              <a:lnSpc>
                <a:spcPct val="130000"/>
              </a:lnSpc>
            </a:pPr>
            <a:r>
              <a:rPr kumimoji="1" lang="zh-CN" altLang="en-US" sz="900" dirty="0" smtClean="0">
                <a:latin typeface="微软雅黑"/>
                <a:ea typeface="微软雅黑"/>
                <a:cs typeface="微软雅黑"/>
              </a:rPr>
              <a:t>修改内容见红色部分</a:t>
            </a:r>
            <a:endParaRPr kumimoji="1" lang="en-US" altLang="zh-CN" sz="90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zh-CN" sz="900" dirty="0" smtClean="0">
                <a:latin typeface="微软雅黑"/>
                <a:ea typeface="微软雅黑"/>
                <a:cs typeface="微软雅黑"/>
              </a:rPr>
              <a:t>hdfs:x:1002:hdfs</a:t>
            </a:r>
            <a:r>
              <a:rPr kumimoji="1" lang="en-US" altLang="zh-CN" sz="900" dirty="0" smtClean="0">
                <a:solidFill>
                  <a:srgbClr val="DB1C0E"/>
                </a:solidFill>
                <a:latin typeface="微软雅黑"/>
                <a:ea typeface="微软雅黑"/>
                <a:cs typeface="微软雅黑"/>
              </a:rPr>
              <a:t>,yarn</a:t>
            </a:r>
          </a:p>
          <a:p>
            <a:pPr algn="just">
              <a:lnSpc>
                <a:spcPct val="130000"/>
              </a:lnSpc>
            </a:pPr>
            <a:r>
              <a:rPr kumimoji="1" lang="zh-CN" altLang="en-US" sz="900" dirty="0" smtClean="0">
                <a:latin typeface="微软雅黑"/>
                <a:ea typeface="微软雅黑"/>
                <a:cs typeface="微软雅黑"/>
              </a:rPr>
              <a:t>切换到</a:t>
            </a:r>
            <a:r>
              <a:rPr kumimoji="1" lang="en-US" altLang="zh-CN" sz="900" dirty="0" smtClean="0">
                <a:latin typeface="微软雅黑"/>
                <a:ea typeface="微软雅黑"/>
                <a:cs typeface="微软雅黑"/>
              </a:rPr>
              <a:t>yarn</a:t>
            </a:r>
            <a:r>
              <a:rPr kumimoji="1" lang="zh-CN" altLang="en-US" sz="900" dirty="0" smtClean="0">
                <a:latin typeface="微软雅黑"/>
                <a:ea typeface="微软雅黑"/>
                <a:cs typeface="微软雅黑"/>
              </a:rPr>
              <a:t>用户，上传文件到</a:t>
            </a:r>
            <a:r>
              <a:rPr kumimoji="1" lang="en-US" altLang="zh-CN" sz="900" dirty="0" err="1" smtClean="0">
                <a:latin typeface="微软雅黑"/>
                <a:ea typeface="微软雅黑"/>
                <a:cs typeface="微软雅黑"/>
              </a:rPr>
              <a:t>hdfs</a:t>
            </a:r>
            <a:r>
              <a:rPr kumimoji="1" lang="en-US" altLang="zh-CN" sz="900" dirty="0" smtClean="0">
                <a:latin typeface="微软雅黑"/>
                <a:ea typeface="微软雅黑"/>
                <a:cs typeface="微软雅黑"/>
              </a:rPr>
              <a:t>, </a:t>
            </a:r>
            <a:r>
              <a:rPr kumimoji="1" lang="zh-CN" altLang="en-US" sz="900" dirty="0" smtClean="0">
                <a:latin typeface="微软雅黑"/>
                <a:ea typeface="微软雅黑"/>
                <a:cs typeface="微软雅黑"/>
              </a:rPr>
              <a:t>触发</a:t>
            </a:r>
            <a:r>
              <a:rPr kumimoji="1" lang="en-US" altLang="zh-CN" sz="900" dirty="0" err="1" smtClean="0">
                <a:latin typeface="微软雅黑"/>
                <a:ea typeface="微软雅黑"/>
                <a:cs typeface="微软雅黑"/>
              </a:rPr>
              <a:t>hdfs</a:t>
            </a:r>
            <a:r>
              <a:rPr kumimoji="1" lang="zh-CN" altLang="en-US" sz="900" dirty="0" smtClean="0">
                <a:latin typeface="微软雅黑"/>
                <a:ea typeface="微软雅黑"/>
                <a:cs typeface="微软雅黑"/>
              </a:rPr>
              <a:t>权限自动同步机制</a:t>
            </a:r>
            <a:endParaRPr kumimoji="1" lang="en-US" altLang="zh-CN" sz="90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endParaRPr kumimoji="1" lang="en-US" altLang="zh-CN" sz="90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zh-CN" sz="900" dirty="0">
                <a:latin typeface="微软雅黑"/>
                <a:ea typeface="微软雅黑"/>
                <a:cs typeface="微软雅黑"/>
              </a:rPr>
              <a:t>2.</a:t>
            </a:r>
            <a:r>
              <a:rPr kumimoji="1" lang="zh-CN" altLang="en-US" sz="900" dirty="0" smtClean="0">
                <a:latin typeface="微软雅黑"/>
                <a:ea typeface="微软雅黑"/>
                <a:cs typeface="微软雅黑"/>
              </a:rPr>
              <a:t>关闭</a:t>
            </a:r>
            <a:r>
              <a:rPr kumimoji="1" lang="en-US" altLang="zh-CN" sz="900" dirty="0" err="1">
                <a:latin typeface="微软雅黑"/>
                <a:ea typeface="微软雅黑"/>
                <a:cs typeface="微软雅黑"/>
              </a:rPr>
              <a:t>hdfs</a:t>
            </a:r>
            <a:r>
              <a:rPr kumimoji="1" lang="zh-CN" altLang="en-US" sz="900" dirty="0">
                <a:latin typeface="微软雅黑"/>
                <a:ea typeface="微软雅黑"/>
                <a:cs typeface="微软雅黑"/>
              </a:rPr>
              <a:t>的权限认证机制（不推荐）</a:t>
            </a:r>
            <a:endParaRPr kumimoji="1" lang="en-US" altLang="zh-CN" sz="900" dirty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900" dirty="0" smtClean="0">
                <a:latin typeface="微软雅黑"/>
                <a:ea typeface="微软雅黑"/>
                <a:cs typeface="微软雅黑"/>
              </a:rPr>
              <a:t>通过</a:t>
            </a:r>
            <a:r>
              <a:rPr kumimoji="1" lang="en-US" altLang="zh-CN" sz="900" dirty="0" err="1" smtClean="0">
                <a:latin typeface="微软雅黑"/>
                <a:ea typeface="微软雅黑"/>
                <a:cs typeface="微软雅黑"/>
              </a:rPr>
              <a:t>ambari</a:t>
            </a:r>
            <a:r>
              <a:rPr kumimoji="1" lang="zh-CN" altLang="en-US" sz="900" dirty="0" smtClean="0">
                <a:latin typeface="微软雅黑"/>
                <a:ea typeface="微软雅黑"/>
                <a:cs typeface="微软雅黑"/>
              </a:rPr>
              <a:t>修改</a:t>
            </a:r>
            <a:r>
              <a:rPr kumimoji="1" lang="en-US" altLang="zh-CN" sz="900" dirty="0" err="1" smtClean="0">
                <a:latin typeface="微软雅黑"/>
                <a:ea typeface="微软雅黑"/>
                <a:cs typeface="微软雅黑"/>
              </a:rPr>
              <a:t>hdfs</a:t>
            </a:r>
            <a:r>
              <a:rPr kumimoji="1" lang="zh-CN" altLang="en-US" sz="900" dirty="0" smtClean="0">
                <a:latin typeface="微软雅黑"/>
                <a:ea typeface="微软雅黑"/>
                <a:cs typeface="微软雅黑"/>
              </a:rPr>
              <a:t>的</a:t>
            </a:r>
            <a:r>
              <a:rPr kumimoji="1" lang="en-US" altLang="zh-CN" sz="900" dirty="0" smtClean="0">
                <a:latin typeface="微软雅黑"/>
                <a:ea typeface="微软雅黑"/>
                <a:cs typeface="微软雅黑"/>
              </a:rPr>
              <a:t>advanced </a:t>
            </a:r>
            <a:r>
              <a:rPr kumimoji="1" lang="en-US" altLang="zh-CN" sz="900" dirty="0" err="1" smtClean="0">
                <a:latin typeface="微软雅黑"/>
                <a:ea typeface="微软雅黑"/>
                <a:cs typeface="微软雅黑"/>
              </a:rPr>
              <a:t>hdfs</a:t>
            </a:r>
            <a:r>
              <a:rPr kumimoji="1" lang="en-US" altLang="zh-CN" sz="900" dirty="0" smtClean="0">
                <a:latin typeface="微软雅黑"/>
                <a:ea typeface="微软雅黑"/>
                <a:cs typeface="微软雅黑"/>
              </a:rPr>
              <a:t>-site</a:t>
            </a:r>
            <a:r>
              <a:rPr kumimoji="1" lang="zh-CN" altLang="en-US" sz="900" dirty="0" smtClean="0">
                <a:latin typeface="微软雅黑"/>
                <a:ea typeface="微软雅黑"/>
                <a:cs typeface="微软雅黑"/>
              </a:rPr>
              <a:t>配置，修改</a:t>
            </a:r>
            <a:r>
              <a:rPr kumimoji="1" lang="en-US" altLang="zh-CN" sz="900" dirty="0" err="1" smtClean="0">
                <a:latin typeface="微软雅黑"/>
                <a:ea typeface="微软雅黑"/>
                <a:cs typeface="微软雅黑"/>
              </a:rPr>
              <a:t>dfs.permissions.enabled</a:t>
            </a:r>
            <a:r>
              <a:rPr kumimoji="1" lang="en-US" altLang="zh-CN" sz="900" dirty="0" smtClean="0">
                <a:latin typeface="微软雅黑"/>
                <a:ea typeface="微软雅黑"/>
                <a:cs typeface="微软雅黑"/>
              </a:rPr>
              <a:t>=false, </a:t>
            </a:r>
            <a:r>
              <a:rPr kumimoji="1" lang="zh-CN" altLang="en-US" sz="900" dirty="0" smtClean="0">
                <a:latin typeface="微软雅黑"/>
                <a:ea typeface="微软雅黑"/>
                <a:cs typeface="微软雅黑"/>
              </a:rPr>
              <a:t>重启</a:t>
            </a:r>
            <a:r>
              <a:rPr kumimoji="1" lang="zh-CN" altLang="en-US" sz="900" dirty="0">
                <a:latin typeface="微软雅黑"/>
                <a:ea typeface="微软雅黑"/>
                <a:cs typeface="微软雅黑"/>
              </a:rPr>
              <a:t>集群</a:t>
            </a:r>
            <a:r>
              <a:rPr kumimoji="1" lang="zh-CN" altLang="en-US" sz="900" dirty="0" smtClean="0">
                <a:latin typeface="微软雅黑"/>
                <a:ea typeface="微软雅黑"/>
                <a:cs typeface="微软雅黑"/>
              </a:rPr>
              <a:t>相关组件</a:t>
            </a:r>
            <a:endParaRPr kumimoji="1" lang="en-US" altLang="zh-CN" sz="9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74889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切图_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6" y="184787"/>
            <a:ext cx="3336228" cy="411425"/>
          </a:xfrm>
          <a:prstGeom prst="rect">
            <a:avLst/>
          </a:prstGeom>
        </p:spPr>
      </p:pic>
      <p:pic>
        <p:nvPicPr>
          <p:cNvPr id="28" name="图片 27" descr="未标题-1_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3" y="277918"/>
            <a:ext cx="251996" cy="218839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521865" y="196108"/>
            <a:ext cx="281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Hive</a:t>
            </a:r>
            <a:r>
              <a:rPr kumimoji="1" lang="zh-CN" altLang="en-US" dirty="0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统计分析</a:t>
            </a:r>
            <a:endParaRPr kumimoji="1" lang="zh-CN" altLang="en-US" dirty="0">
              <a:solidFill>
                <a:schemeClr val="bg1"/>
              </a:solidFill>
              <a:latin typeface="Helvetica Light"/>
              <a:ea typeface="FZ 中等线简体"/>
              <a:cs typeface="Helvetica Ligh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2208" y="850456"/>
            <a:ext cx="7432829" cy="722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点击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workflow-editors, 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打开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oozie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编辑</a:t>
            </a:r>
            <a:r>
              <a:rPr kumimoji="1" lang="zh-CN" altLang="en-US" sz="1050" dirty="0">
                <a:latin typeface="微软雅黑"/>
                <a:ea typeface="微软雅黑"/>
                <a:cs typeface="微软雅黑"/>
              </a:rPr>
              <a:t>列表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页面，点击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sqoop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 users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工作流，点击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Edit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编辑按钮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, 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编辑工作流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endParaRPr kumimoji="1" lang="en-US" altLang="zh-CN" sz="105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865" y="1088980"/>
            <a:ext cx="7621596" cy="39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05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切图_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6" y="184787"/>
            <a:ext cx="3336228" cy="411425"/>
          </a:xfrm>
          <a:prstGeom prst="rect">
            <a:avLst/>
          </a:prstGeom>
        </p:spPr>
      </p:pic>
      <p:pic>
        <p:nvPicPr>
          <p:cNvPr id="28" name="图片 27" descr="未标题-1_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3" y="277918"/>
            <a:ext cx="251996" cy="218839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521865" y="196108"/>
            <a:ext cx="281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Hive</a:t>
            </a:r>
            <a:r>
              <a:rPr kumimoji="1" lang="zh-CN" altLang="en-US" dirty="0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统计分析</a:t>
            </a:r>
            <a:endParaRPr kumimoji="1" lang="zh-CN" altLang="en-US" dirty="0">
              <a:solidFill>
                <a:schemeClr val="bg1"/>
              </a:solidFill>
              <a:latin typeface="Helvetica Light"/>
              <a:ea typeface="FZ 中等线简体"/>
              <a:cs typeface="Helvetica Ligh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2208" y="850456"/>
            <a:ext cx="7432829" cy="512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在工作流中，点击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hive script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控件，拖拽到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sqoop1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下方的灰色区域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endParaRPr kumimoji="1" lang="en-US" altLang="zh-CN" sz="105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843" y="1108802"/>
            <a:ext cx="7659757" cy="394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切图_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6" y="184787"/>
            <a:ext cx="3336228" cy="411425"/>
          </a:xfrm>
          <a:prstGeom prst="rect">
            <a:avLst/>
          </a:prstGeom>
        </p:spPr>
      </p:pic>
      <p:pic>
        <p:nvPicPr>
          <p:cNvPr id="28" name="图片 27" descr="未标题-1_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3" y="277918"/>
            <a:ext cx="251996" cy="218839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521865" y="196108"/>
            <a:ext cx="281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Hive</a:t>
            </a:r>
            <a:r>
              <a:rPr kumimoji="1" lang="zh-CN" altLang="en-US" dirty="0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统计分析</a:t>
            </a:r>
            <a:endParaRPr kumimoji="1" lang="zh-CN" altLang="en-US" dirty="0">
              <a:solidFill>
                <a:schemeClr val="bg1"/>
              </a:solidFill>
              <a:latin typeface="Helvetica Light"/>
              <a:ea typeface="FZ 中等线简体"/>
              <a:cs typeface="Helvetica Ligh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2208" y="850456"/>
            <a:ext cx="7432829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在弹出的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hive script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输入框中， 选择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hive script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文件和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hive-site.xml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文件，文件上传到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hdfs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中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可以通过弹出的文件选择框上传本地脚本到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hdfs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, hive-site.xml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可以直接使用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hive</a:t>
            </a:r>
            <a:r>
              <a:rPr kumimoji="1" lang="zh-CN" altLang="en-US" sz="1050" dirty="0">
                <a:latin typeface="微软雅黑"/>
                <a:ea typeface="微软雅黑"/>
                <a:cs typeface="微软雅黑"/>
              </a:rPr>
              <a:t>安装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时的配置文件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)</a:t>
            </a:r>
          </a:p>
          <a:p>
            <a:pPr algn="just">
              <a:lnSpc>
                <a:spcPct val="130000"/>
              </a:lnSpc>
            </a:pP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Hive script 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内容： 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insert overwrite directory '/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user/hue/result' 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row format delimited fields terminated by '\001'</a:t>
            </a:r>
          </a:p>
          <a:p>
            <a:pPr algn="just">
              <a:lnSpc>
                <a:spcPct val="130000"/>
              </a:lnSpc>
            </a:pP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select </a:t>
            </a:r>
            <a:r>
              <a:rPr kumimoji="1" lang="en-US" altLang="zh-CN" sz="1050" dirty="0" err="1">
                <a:latin typeface="微软雅黑"/>
                <a:ea typeface="微软雅黑"/>
                <a:cs typeface="微软雅黑"/>
              </a:rPr>
              <a:t>id,name,age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 from users where age&lt;30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 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统计所有小于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30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岁的用户信息，并保存统计结果到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hdfs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文件中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865" y="1918633"/>
            <a:ext cx="6558240" cy="297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5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切图_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6" y="184787"/>
            <a:ext cx="3336228" cy="411425"/>
          </a:xfrm>
          <a:prstGeom prst="rect">
            <a:avLst/>
          </a:prstGeom>
        </p:spPr>
      </p:pic>
      <p:pic>
        <p:nvPicPr>
          <p:cNvPr id="28" name="图片 27" descr="未标题-1_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3" y="277918"/>
            <a:ext cx="251996" cy="218839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521865" y="196108"/>
            <a:ext cx="281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Sqoop</a:t>
            </a:r>
            <a:r>
              <a:rPr kumimoji="1" lang="zh-CN" altLang="en-US" dirty="0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导出到</a:t>
            </a:r>
            <a:r>
              <a:rPr kumimoji="1" lang="en-US" altLang="zh-CN" dirty="0" err="1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mysql</a:t>
            </a:r>
            <a:endParaRPr kumimoji="1" lang="zh-CN" altLang="en-US" dirty="0">
              <a:solidFill>
                <a:schemeClr val="bg1"/>
              </a:solidFill>
              <a:latin typeface="Helvetica Light"/>
              <a:ea typeface="FZ 中等线简体"/>
              <a:cs typeface="Helvetica Ligh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3643" y="708255"/>
            <a:ext cx="7432829" cy="1473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参照</a:t>
            </a:r>
            <a:r>
              <a:rPr kumimoji="1" lang="en-US" altLang="zh-CN" sz="1000" dirty="0" err="1" smtClean="0">
                <a:latin typeface="微软雅黑"/>
                <a:ea typeface="微软雅黑"/>
                <a:cs typeface="微软雅黑"/>
              </a:rPr>
              <a:t>sqoop</a:t>
            </a:r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的导入方法，拖拽</a:t>
            </a: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sqoop1</a:t>
            </a:r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控件到下方灰色区域，输入</a:t>
            </a:r>
            <a:r>
              <a:rPr kumimoji="1" lang="en-US" altLang="zh-CN" sz="1000" dirty="0" err="1" smtClean="0">
                <a:latin typeface="微软雅黑"/>
                <a:ea typeface="微软雅黑"/>
                <a:cs typeface="微软雅黑"/>
              </a:rPr>
              <a:t>sqoop</a:t>
            </a:r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导出命令，点击保存</a:t>
            </a:r>
            <a:endParaRPr kumimoji="1" lang="en-US" altLang="zh-CN" sz="100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通过</a:t>
            </a: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hue</a:t>
            </a:r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的</a:t>
            </a: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hive query editor, </a:t>
            </a:r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执行</a:t>
            </a: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truncate table users;  </a:t>
            </a:r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清空之前第一步导入的数据</a:t>
            </a:r>
            <a:endParaRPr kumimoji="1" lang="en-US" altLang="zh-CN" sz="100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提交工作流，开始执行</a:t>
            </a:r>
            <a:endParaRPr kumimoji="1" lang="en-US" altLang="zh-CN" sz="100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zh-CN" sz="1000" dirty="0" err="1" smtClean="0">
                <a:latin typeface="微软雅黑"/>
                <a:ea typeface="微软雅黑"/>
                <a:cs typeface="微软雅黑"/>
              </a:rPr>
              <a:t>Sqoop</a:t>
            </a:r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导出命令行如下：</a:t>
            </a:r>
            <a:endParaRPr kumimoji="1" lang="en-US" altLang="zh-CN" sz="100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zh-CN" sz="1000" dirty="0">
                <a:latin typeface="微软雅黑"/>
                <a:ea typeface="微软雅黑"/>
                <a:cs typeface="微软雅黑"/>
              </a:rPr>
              <a:t>export --connect </a:t>
            </a:r>
            <a:r>
              <a:rPr kumimoji="1" lang="en-US" altLang="zh-CN" sz="1000" dirty="0" err="1">
                <a:latin typeface="微软雅黑"/>
                <a:ea typeface="微软雅黑"/>
                <a:cs typeface="微软雅黑"/>
              </a:rPr>
              <a:t>jdbc:mysql</a:t>
            </a:r>
            <a:r>
              <a:rPr kumimoji="1" lang="en-US" altLang="zh-CN" sz="1000" dirty="0">
                <a:latin typeface="微软雅黑"/>
                <a:ea typeface="微软雅黑"/>
                <a:cs typeface="微软雅黑"/>
              </a:rPr>
              <a:t>://192.168.100.15:3306/</a:t>
            </a:r>
            <a:r>
              <a:rPr kumimoji="1" lang="en-US" altLang="zh-CN" sz="1000" dirty="0" err="1">
                <a:latin typeface="微软雅黑"/>
                <a:ea typeface="微软雅黑"/>
                <a:cs typeface="微软雅黑"/>
              </a:rPr>
              <a:t>test?useUnicode</a:t>
            </a:r>
            <a:r>
              <a:rPr kumimoji="1" lang="en-US" altLang="zh-CN" sz="1000" dirty="0">
                <a:latin typeface="微软雅黑"/>
                <a:ea typeface="微软雅黑"/>
                <a:cs typeface="微软雅黑"/>
              </a:rPr>
              <a:t>=</a:t>
            </a:r>
            <a:r>
              <a:rPr kumimoji="1" lang="en-US" altLang="zh-CN" sz="1000" dirty="0" err="1">
                <a:latin typeface="微软雅黑"/>
                <a:ea typeface="微软雅黑"/>
                <a:cs typeface="微软雅黑"/>
              </a:rPr>
              <a:t>true&amp;characterEncoding</a:t>
            </a:r>
            <a:r>
              <a:rPr kumimoji="1" lang="en-US" altLang="zh-CN" sz="1000" dirty="0">
                <a:latin typeface="微软雅黑"/>
                <a:ea typeface="微软雅黑"/>
                <a:cs typeface="微软雅黑"/>
              </a:rPr>
              <a:t>=utf-8 --username root --table users --export-</a:t>
            </a:r>
            <a:r>
              <a:rPr kumimoji="1" lang="en-US" altLang="zh-CN" sz="1000" dirty="0" err="1">
                <a:latin typeface="微软雅黑"/>
                <a:ea typeface="微软雅黑"/>
                <a:cs typeface="微软雅黑"/>
              </a:rPr>
              <a:t>dir</a:t>
            </a:r>
            <a:r>
              <a:rPr kumimoji="1" lang="en-US" altLang="zh-CN" sz="1000" dirty="0">
                <a:latin typeface="微软雅黑"/>
                <a:ea typeface="微软雅黑"/>
                <a:cs typeface="微软雅黑"/>
              </a:rPr>
              <a:t> /user/hue/result --input-fields-terminated-by "\001" --input-lines-terminated-by "\n"  -- --</a:t>
            </a: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default-character-set=utf-8</a:t>
            </a:r>
            <a:endParaRPr kumimoji="1" lang="en-US" altLang="zh-CN" sz="1000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493" y="2133600"/>
            <a:ext cx="7762979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2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87893" y="1089705"/>
            <a:ext cx="7988840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400" b="1" dirty="0">
                <a:latin typeface="微软雅黑"/>
                <a:ea typeface="微软雅黑"/>
                <a:cs typeface="微软雅黑"/>
              </a:rPr>
              <a:t>目的：</a:t>
            </a:r>
            <a:r>
              <a:rPr lang="zh-CN" altLang="en-US" sz="1400" dirty="0" smtClean="0"/>
              <a:t>分享</a:t>
            </a:r>
            <a:r>
              <a:rPr lang="en-US" altLang="zh-CN" sz="1400" dirty="0" err="1" smtClean="0"/>
              <a:t>oozie</a:t>
            </a:r>
            <a:r>
              <a:rPr lang="zh-CN" altLang="en-US" sz="1400" dirty="0" smtClean="0"/>
              <a:t>在</a:t>
            </a:r>
            <a:r>
              <a:rPr lang="en-US" altLang="zh-CN" sz="1400" dirty="0" smtClean="0"/>
              <a:t>hue</a:t>
            </a:r>
            <a:r>
              <a:rPr lang="zh-CN" altLang="en-US" sz="1400" dirty="0" smtClean="0"/>
              <a:t>中的使用实例，</a:t>
            </a:r>
            <a:r>
              <a:rPr lang="zh-CN" altLang="en-US" sz="1400" dirty="0"/>
              <a:t>可以用来协助</a:t>
            </a:r>
            <a:r>
              <a:rPr lang="zh-CN" altLang="en-US" sz="1400" dirty="0" smtClean="0"/>
              <a:t>大家熟悉</a:t>
            </a:r>
            <a:r>
              <a:rPr lang="en-US" altLang="zh-CN" sz="1400" dirty="0" err="1" smtClean="0"/>
              <a:t>oozie</a:t>
            </a:r>
            <a:r>
              <a:rPr lang="zh-CN" altLang="en-US" sz="1400" dirty="0" smtClean="0"/>
              <a:t>的使用</a:t>
            </a:r>
            <a:r>
              <a:rPr kumimoji="1" lang="en-US" altLang="en-US" sz="1400" b="1" dirty="0" smtClean="0">
                <a:latin typeface="微软雅黑"/>
                <a:ea typeface="微软雅黑"/>
                <a:cs typeface="微软雅黑"/>
              </a:rPr>
              <a:t>。</a:t>
            </a:r>
            <a:endParaRPr kumimoji="1" lang="en-US" altLang="en-US" sz="1400" b="1" dirty="0">
              <a:latin typeface="微软雅黑"/>
              <a:ea typeface="微软雅黑"/>
              <a:cs typeface="微软雅黑"/>
            </a:endParaRPr>
          </a:p>
          <a:p>
            <a:pPr marL="228600" indent="-228600" algn="just">
              <a:lnSpc>
                <a:spcPct val="130000"/>
              </a:lnSpc>
              <a:buAutoNum type="arabicPeriod"/>
            </a:pPr>
            <a:endParaRPr kumimoji="1" lang="en-US" altLang="zh-CN" sz="1400" b="1" dirty="0">
              <a:latin typeface="微软雅黑"/>
              <a:ea typeface="微软雅黑"/>
              <a:cs typeface="微软雅黑"/>
            </a:endParaRPr>
          </a:p>
          <a:p>
            <a:pPr marL="228600" indent="-228600" algn="just">
              <a:lnSpc>
                <a:spcPct val="130000"/>
              </a:lnSpc>
              <a:buAutoNum type="arabicPeriod"/>
            </a:pPr>
            <a:endParaRPr kumimoji="1" lang="en-US" altLang="zh-CN" sz="1400" b="1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 descr="切图_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6" y="184787"/>
            <a:ext cx="2740859" cy="411425"/>
          </a:xfrm>
          <a:prstGeom prst="rect">
            <a:avLst/>
          </a:prstGeom>
        </p:spPr>
      </p:pic>
      <p:pic>
        <p:nvPicPr>
          <p:cNvPr id="5" name="图片 4" descr="未标题-1_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3" y="277918"/>
            <a:ext cx="251996" cy="21883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1864" y="196108"/>
            <a:ext cx="220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分享大纲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51393" y="1656975"/>
            <a:ext cx="6352212" cy="29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endParaRPr kumimoji="1" lang="en-US" altLang="zh-CN" sz="1050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740359" y="1763252"/>
            <a:ext cx="6147577" cy="2259540"/>
            <a:chOff x="863363" y="1158674"/>
            <a:chExt cx="3505933" cy="2943212"/>
          </a:xfrm>
        </p:grpSpPr>
        <p:sp>
          <p:nvSpPr>
            <p:cNvPr id="14" name="文本框 13"/>
            <p:cNvSpPr txBox="1"/>
            <p:nvPr/>
          </p:nvSpPr>
          <p:spPr>
            <a:xfrm>
              <a:off x="1161530" y="1161936"/>
              <a:ext cx="3207766" cy="470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40000"/>
                </a:lnSpc>
              </a:pPr>
              <a:r>
                <a:rPr kumimoji="1" lang="zh-CN" altLang="en-US" sz="1400" b="1" dirty="0" smtClean="0">
                  <a:latin typeface="微软雅黑"/>
                  <a:ea typeface="微软雅黑"/>
                  <a:cs typeface="微软雅黑"/>
                </a:rPr>
                <a:t>实例简介</a:t>
              </a:r>
              <a:endParaRPr kumimoji="1" lang="zh-CN" altLang="en-US" sz="1400" b="1" dirty="0">
                <a:latin typeface="微软雅黑"/>
                <a:ea typeface="微软雅黑"/>
                <a:cs typeface="微软雅黑"/>
              </a:endParaRPr>
            </a:p>
          </p:txBody>
        </p:sp>
        <p:grpSp>
          <p:nvGrpSpPr>
            <p:cNvPr id="15" name="组 14"/>
            <p:cNvGrpSpPr/>
            <p:nvPr/>
          </p:nvGrpSpPr>
          <p:grpSpPr>
            <a:xfrm>
              <a:off x="863366" y="1158674"/>
              <a:ext cx="257767" cy="423948"/>
              <a:chOff x="1134113" y="1389939"/>
              <a:chExt cx="298598" cy="491101"/>
            </a:xfrm>
          </p:grpSpPr>
          <p:pic>
            <p:nvPicPr>
              <p:cNvPr id="32" name="图片 31" descr="切图_07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4113" y="1413040"/>
                <a:ext cx="298596" cy="468000"/>
              </a:xfrm>
              <a:prstGeom prst="rect">
                <a:avLst/>
              </a:prstGeom>
            </p:spPr>
          </p:pic>
          <p:sp>
            <p:nvSpPr>
              <p:cNvPr id="33" name="文本框 32"/>
              <p:cNvSpPr txBox="1">
                <a:spLocks noChangeAspect="1"/>
              </p:cNvSpPr>
              <p:nvPr/>
            </p:nvSpPr>
            <p:spPr>
              <a:xfrm>
                <a:off x="1180910" y="1389939"/>
                <a:ext cx="251801" cy="464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>
                    <a:solidFill>
                      <a:srgbClr val="FFFFFF"/>
                    </a:solidFill>
                    <a:latin typeface="Helvetica Light"/>
                    <a:ea typeface="FZ 中等线简体"/>
                    <a:cs typeface="Helvetica Light"/>
                  </a:rPr>
                  <a:t>1</a:t>
                </a:r>
                <a:endParaRPr kumimoji="1" lang="zh-CN" altLang="en-US" sz="1400" b="1" dirty="0">
                  <a:solidFill>
                    <a:srgbClr val="FFFFFF"/>
                  </a:solidFill>
                  <a:latin typeface="Helvetica Light"/>
                  <a:ea typeface="FZ 中等线简体"/>
                  <a:cs typeface="Helvetica Light"/>
                </a:endParaRPr>
              </a:p>
            </p:txBody>
          </p:sp>
        </p:grpSp>
        <p:grpSp>
          <p:nvGrpSpPr>
            <p:cNvPr id="16" name="组 15"/>
            <p:cNvGrpSpPr/>
            <p:nvPr/>
          </p:nvGrpSpPr>
          <p:grpSpPr>
            <a:xfrm>
              <a:off x="863369" y="1805422"/>
              <a:ext cx="257767" cy="407015"/>
              <a:chOff x="1134113" y="1409555"/>
              <a:chExt cx="298597" cy="471486"/>
            </a:xfrm>
          </p:grpSpPr>
          <p:pic>
            <p:nvPicPr>
              <p:cNvPr id="30" name="图片 29" descr="切图_07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4113" y="1413041"/>
                <a:ext cx="298596" cy="468000"/>
              </a:xfrm>
              <a:prstGeom prst="rect">
                <a:avLst/>
              </a:prstGeom>
            </p:spPr>
          </p:pic>
          <p:sp>
            <p:nvSpPr>
              <p:cNvPr id="31" name="文本框 30"/>
              <p:cNvSpPr txBox="1">
                <a:spLocks noChangeAspect="1"/>
              </p:cNvSpPr>
              <p:nvPr/>
            </p:nvSpPr>
            <p:spPr>
              <a:xfrm>
                <a:off x="1180909" y="1409555"/>
                <a:ext cx="251801" cy="464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>
                    <a:solidFill>
                      <a:srgbClr val="FFFFFF"/>
                    </a:solidFill>
                    <a:latin typeface="Helvetica Light"/>
                    <a:ea typeface="FZ 中等线简体"/>
                    <a:cs typeface="Helvetica Light"/>
                  </a:rPr>
                  <a:t>2</a:t>
                </a:r>
                <a:endParaRPr kumimoji="1" lang="zh-CN" altLang="en-US" sz="1400" b="1" dirty="0">
                  <a:solidFill>
                    <a:srgbClr val="FFFFFF"/>
                  </a:solidFill>
                  <a:latin typeface="Helvetica Light"/>
                  <a:ea typeface="FZ 中等线简体"/>
                  <a:cs typeface="Helvetica Light"/>
                </a:endParaRPr>
              </a:p>
            </p:txBody>
          </p:sp>
        </p:grpSp>
        <p:grpSp>
          <p:nvGrpSpPr>
            <p:cNvPr id="17" name="组 16"/>
            <p:cNvGrpSpPr/>
            <p:nvPr/>
          </p:nvGrpSpPr>
          <p:grpSpPr>
            <a:xfrm>
              <a:off x="863365" y="2418306"/>
              <a:ext cx="257766" cy="423948"/>
              <a:chOff x="1134113" y="1389939"/>
              <a:chExt cx="298597" cy="491101"/>
            </a:xfrm>
          </p:grpSpPr>
          <p:pic>
            <p:nvPicPr>
              <p:cNvPr id="28" name="图片 27" descr="切图_07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4113" y="1413040"/>
                <a:ext cx="298596" cy="468000"/>
              </a:xfrm>
              <a:prstGeom prst="rect">
                <a:avLst/>
              </a:prstGeom>
            </p:spPr>
          </p:pic>
          <p:sp>
            <p:nvSpPr>
              <p:cNvPr id="29" name="文本框 28"/>
              <p:cNvSpPr txBox="1">
                <a:spLocks noChangeAspect="1"/>
              </p:cNvSpPr>
              <p:nvPr/>
            </p:nvSpPr>
            <p:spPr>
              <a:xfrm>
                <a:off x="1180909" y="1389939"/>
                <a:ext cx="251801" cy="464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>
                    <a:solidFill>
                      <a:srgbClr val="FFFFFF"/>
                    </a:solidFill>
                    <a:latin typeface="Helvetica Light"/>
                    <a:ea typeface="FZ 中等线简体"/>
                    <a:cs typeface="Helvetica Light"/>
                  </a:rPr>
                  <a:t>3</a:t>
                </a:r>
                <a:endParaRPr kumimoji="1" lang="zh-CN" altLang="en-US" sz="1400" b="1" dirty="0">
                  <a:solidFill>
                    <a:srgbClr val="FFFFFF"/>
                  </a:solidFill>
                  <a:latin typeface="Helvetica Light"/>
                  <a:ea typeface="FZ 中等线简体"/>
                  <a:cs typeface="Helvetica Light"/>
                </a:endParaRPr>
              </a:p>
            </p:txBody>
          </p:sp>
        </p:grpSp>
        <p:grpSp>
          <p:nvGrpSpPr>
            <p:cNvPr id="18" name="组 17"/>
            <p:cNvGrpSpPr/>
            <p:nvPr/>
          </p:nvGrpSpPr>
          <p:grpSpPr>
            <a:xfrm>
              <a:off x="863366" y="3065054"/>
              <a:ext cx="257767" cy="407014"/>
              <a:chOff x="1134113" y="1409555"/>
              <a:chExt cx="298598" cy="471485"/>
            </a:xfrm>
          </p:grpSpPr>
          <p:pic>
            <p:nvPicPr>
              <p:cNvPr id="26" name="图片 25" descr="切图_07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4113" y="1413041"/>
                <a:ext cx="298596" cy="467999"/>
              </a:xfrm>
              <a:prstGeom prst="rect">
                <a:avLst/>
              </a:prstGeom>
            </p:spPr>
          </p:pic>
          <p:sp>
            <p:nvSpPr>
              <p:cNvPr id="27" name="文本框 26"/>
              <p:cNvSpPr txBox="1">
                <a:spLocks noChangeAspect="1"/>
              </p:cNvSpPr>
              <p:nvPr/>
            </p:nvSpPr>
            <p:spPr>
              <a:xfrm>
                <a:off x="1180910" y="1409555"/>
                <a:ext cx="251801" cy="464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>
                    <a:solidFill>
                      <a:srgbClr val="FFFFFF"/>
                    </a:solidFill>
                    <a:latin typeface="Helvetica Light"/>
                    <a:ea typeface="FZ 中等线简体"/>
                    <a:cs typeface="Helvetica Light"/>
                  </a:rPr>
                  <a:t>4</a:t>
                </a:r>
                <a:endParaRPr kumimoji="1" lang="zh-CN" altLang="en-US" sz="1400" b="1" dirty="0">
                  <a:solidFill>
                    <a:srgbClr val="FFFFFF"/>
                  </a:solidFill>
                  <a:latin typeface="Helvetica Light"/>
                  <a:ea typeface="FZ 中等线简体"/>
                  <a:cs typeface="Helvetica Light"/>
                </a:endParaRPr>
              </a:p>
            </p:txBody>
          </p:sp>
        </p:grpSp>
        <p:grpSp>
          <p:nvGrpSpPr>
            <p:cNvPr id="19" name="组 18"/>
            <p:cNvGrpSpPr/>
            <p:nvPr/>
          </p:nvGrpSpPr>
          <p:grpSpPr>
            <a:xfrm>
              <a:off x="863363" y="3677938"/>
              <a:ext cx="257768" cy="423948"/>
              <a:chOff x="1134113" y="1389939"/>
              <a:chExt cx="298600" cy="491101"/>
            </a:xfrm>
          </p:grpSpPr>
          <p:pic>
            <p:nvPicPr>
              <p:cNvPr id="24" name="图片 23" descr="切图_07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4113" y="1413040"/>
                <a:ext cx="298596" cy="468000"/>
              </a:xfrm>
              <a:prstGeom prst="rect">
                <a:avLst/>
              </a:prstGeom>
            </p:spPr>
          </p:pic>
          <p:sp>
            <p:nvSpPr>
              <p:cNvPr id="25" name="文本框 24"/>
              <p:cNvSpPr txBox="1">
                <a:spLocks noChangeAspect="1"/>
              </p:cNvSpPr>
              <p:nvPr/>
            </p:nvSpPr>
            <p:spPr>
              <a:xfrm>
                <a:off x="1180912" y="1389939"/>
                <a:ext cx="251801" cy="464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>
                    <a:solidFill>
                      <a:srgbClr val="FFFFFF"/>
                    </a:solidFill>
                    <a:latin typeface="Helvetica Light"/>
                    <a:ea typeface="FZ 中等线简体"/>
                    <a:cs typeface="Helvetica Light"/>
                  </a:rPr>
                  <a:t>5</a:t>
                </a:r>
                <a:endParaRPr kumimoji="1" lang="zh-CN" altLang="en-US" sz="1400" b="1" dirty="0">
                  <a:solidFill>
                    <a:srgbClr val="FFFFFF"/>
                  </a:solidFill>
                  <a:latin typeface="Helvetica Light"/>
                  <a:ea typeface="FZ 中等线简体"/>
                  <a:cs typeface="Helvetica Light"/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1157349" y="1719702"/>
              <a:ext cx="3207766" cy="470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40000"/>
                </a:lnSpc>
              </a:pPr>
              <a:r>
                <a:rPr kumimoji="1" lang="zh-CN" altLang="en-US" sz="1400" b="1" dirty="0" smtClean="0">
                  <a:latin typeface="微软雅黑"/>
                  <a:ea typeface="微软雅黑"/>
                  <a:cs typeface="微软雅黑"/>
                </a:rPr>
                <a:t>准备工作</a:t>
              </a:r>
              <a:endParaRPr kumimoji="1" lang="zh-CN" altLang="en-US" sz="1400" b="1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57349" y="2347754"/>
              <a:ext cx="3207766" cy="863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40000"/>
                </a:lnSpc>
              </a:pPr>
              <a:r>
                <a:rPr kumimoji="1" lang="en-US" altLang="zh-CN" sz="1400" b="1" dirty="0" err="1" smtClean="0">
                  <a:latin typeface="微软雅黑"/>
                  <a:ea typeface="微软雅黑"/>
                  <a:cs typeface="微软雅黑"/>
                </a:rPr>
                <a:t>Sqlserver</a:t>
              </a:r>
              <a:r>
                <a:rPr kumimoji="1" lang="zh-CN" altLang="en-US" sz="1400" b="1" dirty="0">
                  <a:latin typeface="微软雅黑"/>
                  <a:ea typeface="微软雅黑"/>
                  <a:cs typeface="微软雅黑"/>
                </a:rPr>
                <a:t>数据导入到</a:t>
              </a:r>
              <a:r>
                <a:rPr kumimoji="1" lang="en-US" altLang="zh-CN" sz="1400" b="1" dirty="0">
                  <a:latin typeface="微软雅黑"/>
                  <a:ea typeface="微软雅黑"/>
                  <a:cs typeface="微软雅黑"/>
                </a:rPr>
                <a:t>hive</a:t>
              </a:r>
              <a:endParaRPr kumimoji="1" lang="zh-CN" altLang="en-US" sz="1400" b="1" dirty="0">
                <a:latin typeface="微软雅黑"/>
                <a:ea typeface="微软雅黑"/>
                <a:cs typeface="微软雅黑"/>
              </a:endParaRPr>
            </a:p>
            <a:p>
              <a:pPr algn="just">
                <a:lnSpc>
                  <a:spcPct val="140000"/>
                </a:lnSpc>
              </a:pPr>
              <a:endParaRPr kumimoji="1" lang="zh-CN" altLang="en-US" sz="1400" b="1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157349" y="2975807"/>
              <a:ext cx="3207766" cy="470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40000"/>
                </a:lnSpc>
              </a:pPr>
              <a:r>
                <a:rPr kumimoji="1" lang="en-US" altLang="zh-CN" sz="1400" b="1" dirty="0" smtClean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Hive</a:t>
              </a:r>
              <a:r>
                <a:rPr kumimoji="1" lang="zh-CN" altLang="en-US" sz="1400" b="1" dirty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统计分析</a:t>
              </a:r>
              <a:endParaRPr kumimoji="1" lang="zh-CN" altLang="en-US" sz="1400" b="1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157349" y="3603860"/>
              <a:ext cx="3207766" cy="470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40000"/>
                </a:lnSpc>
              </a:pPr>
              <a:r>
                <a:rPr kumimoji="1" lang="zh-CN" altLang="en-US" sz="1400" b="1" dirty="0">
                  <a:latin typeface="微软雅黑"/>
                  <a:ea typeface="微软雅黑"/>
                  <a:cs typeface="微软雅黑"/>
                </a:rPr>
                <a:t>分析结果导出到</a:t>
              </a:r>
              <a:r>
                <a:rPr kumimoji="1" lang="en-US" altLang="zh-CN" sz="1400" b="1" dirty="0" err="1">
                  <a:latin typeface="微软雅黑"/>
                  <a:ea typeface="微软雅黑"/>
                  <a:cs typeface="微软雅黑"/>
                </a:rPr>
                <a:t>mysql</a:t>
              </a:r>
              <a:endParaRPr kumimoji="1" lang="zh-CN" altLang="en-US" sz="1400" b="1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5436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切图_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6" y="184787"/>
            <a:ext cx="3336228" cy="411425"/>
          </a:xfrm>
          <a:prstGeom prst="rect">
            <a:avLst/>
          </a:prstGeom>
        </p:spPr>
      </p:pic>
      <p:pic>
        <p:nvPicPr>
          <p:cNvPr id="28" name="图片 27" descr="未标题-1_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3" y="277918"/>
            <a:ext cx="251996" cy="218839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521865" y="196108"/>
            <a:ext cx="281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Sqoop</a:t>
            </a:r>
            <a:r>
              <a:rPr kumimoji="1" lang="zh-CN" altLang="en-US" dirty="0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导出到</a:t>
            </a:r>
            <a:r>
              <a:rPr kumimoji="1" lang="en-US" altLang="zh-CN" dirty="0" err="1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mysql</a:t>
            </a:r>
            <a:endParaRPr kumimoji="1" lang="zh-CN" altLang="en-US" dirty="0">
              <a:solidFill>
                <a:schemeClr val="bg1"/>
              </a:solidFill>
              <a:latin typeface="Helvetica Light"/>
              <a:ea typeface="FZ 中等线简体"/>
              <a:cs typeface="Helvetica Ligh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3643" y="708255"/>
            <a:ext cx="7432829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导入成功，查看</a:t>
            </a:r>
            <a:r>
              <a:rPr kumimoji="1" lang="en-US" altLang="zh-CN" sz="1000" dirty="0" err="1" smtClean="0">
                <a:latin typeface="微软雅黑"/>
                <a:ea typeface="微软雅黑"/>
                <a:cs typeface="微软雅黑"/>
              </a:rPr>
              <a:t>mysql</a:t>
            </a:r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数据库，所有满足条件的数据已经成功导入（年龄小于</a:t>
            </a: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30</a:t>
            </a:r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岁的用户）</a:t>
            </a:r>
            <a:endParaRPr kumimoji="1" lang="en-US" altLang="zh-CN" sz="1000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45" y="1093193"/>
            <a:ext cx="5440590" cy="24385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345" y="3643747"/>
            <a:ext cx="3541522" cy="137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76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切图_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6" y="184787"/>
            <a:ext cx="4012089" cy="411425"/>
          </a:xfrm>
          <a:prstGeom prst="rect">
            <a:avLst/>
          </a:prstGeom>
        </p:spPr>
      </p:pic>
      <p:pic>
        <p:nvPicPr>
          <p:cNvPr id="28" name="图片 27" descr="未标题-1_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3" y="277918"/>
            <a:ext cx="251996" cy="218839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521864" y="196108"/>
            <a:ext cx="369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从</a:t>
            </a:r>
            <a:r>
              <a:rPr kumimoji="1" lang="en-US" altLang="zh-CN" dirty="0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hive</a:t>
            </a:r>
            <a:r>
              <a:rPr kumimoji="1" lang="zh-CN" altLang="en-US" dirty="0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导出到</a:t>
            </a:r>
            <a:r>
              <a:rPr kumimoji="1" lang="en-US" altLang="zh-CN" dirty="0" err="1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mysql</a:t>
            </a:r>
            <a:r>
              <a:rPr kumimoji="1" lang="zh-CN" altLang="en-US" dirty="0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问题</a:t>
            </a:r>
            <a:r>
              <a:rPr kumimoji="1" lang="zh-CN" altLang="en-US" dirty="0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总结</a:t>
            </a:r>
            <a:endParaRPr kumimoji="1" lang="zh-CN" altLang="en-US" dirty="0">
              <a:solidFill>
                <a:schemeClr val="bg1"/>
              </a:solidFill>
              <a:latin typeface="Helvetica Light"/>
              <a:ea typeface="FZ 中等线简体"/>
              <a:cs typeface="Helvetica Ligh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2208" y="850456"/>
            <a:ext cx="8545775" cy="3097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900" dirty="0" smtClean="0">
                <a:latin typeface="微软雅黑"/>
                <a:ea typeface="微软雅黑"/>
                <a:cs typeface="微软雅黑"/>
              </a:rPr>
              <a:t>可能出现问题及解决方法：</a:t>
            </a:r>
            <a:endParaRPr kumimoji="1" lang="en-US" altLang="zh-CN" sz="900" dirty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endParaRPr kumimoji="1" lang="en-US" altLang="zh-CN" sz="90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900" dirty="0" smtClean="0"/>
              <a:t>问题日志：</a:t>
            </a:r>
            <a:endParaRPr lang="en-US" altLang="zh-CN" sz="900" dirty="0" smtClean="0"/>
          </a:p>
          <a:p>
            <a:r>
              <a:rPr lang="en-US" altLang="zh-CN" sz="900" dirty="0" smtClean="0"/>
              <a:t>Error</a:t>
            </a:r>
            <a:r>
              <a:rPr lang="en-US" altLang="zh-CN" sz="900" dirty="0"/>
              <a:t>: </a:t>
            </a:r>
            <a:r>
              <a:rPr lang="en-US" altLang="zh-CN" sz="900" dirty="0" err="1"/>
              <a:t>java.io.IOException</a:t>
            </a:r>
            <a:r>
              <a:rPr lang="en-US" altLang="zh-CN" sz="900" dirty="0"/>
              <a:t>: Can't export data, please check failed map task logs</a:t>
            </a:r>
          </a:p>
          <a:p>
            <a:r>
              <a:rPr lang="en-US" altLang="zh-CN" sz="900" dirty="0"/>
              <a:t>at </a:t>
            </a:r>
            <a:r>
              <a:rPr lang="en-US" altLang="zh-CN" sz="900" dirty="0" err="1"/>
              <a:t>org.apache.sqoop.mapreduce.TextExportMapper.map</a:t>
            </a:r>
            <a:r>
              <a:rPr lang="en-US" altLang="zh-CN" sz="900" dirty="0"/>
              <a:t>(TextExportMapper.java:112)</a:t>
            </a:r>
          </a:p>
          <a:p>
            <a:r>
              <a:rPr lang="en-US" altLang="zh-CN" sz="900" dirty="0"/>
              <a:t>at </a:t>
            </a:r>
            <a:r>
              <a:rPr lang="en-US" altLang="zh-CN" sz="900" dirty="0" err="1"/>
              <a:t>org.apache.sqoop.mapreduce.TextExportMapper.map</a:t>
            </a:r>
            <a:r>
              <a:rPr lang="en-US" altLang="zh-CN" sz="900" dirty="0"/>
              <a:t>(TextExportMapper.java:39)</a:t>
            </a:r>
          </a:p>
          <a:p>
            <a:r>
              <a:rPr lang="en-US" altLang="zh-CN" sz="900" dirty="0"/>
              <a:t>at </a:t>
            </a:r>
            <a:r>
              <a:rPr lang="en-US" altLang="zh-CN" sz="900" dirty="0" err="1"/>
              <a:t>org.apache.hadoop.mapreduce.Mapper.run</a:t>
            </a:r>
            <a:r>
              <a:rPr lang="en-US" altLang="zh-CN" sz="900" dirty="0"/>
              <a:t>(Mapper.java:146)</a:t>
            </a:r>
          </a:p>
          <a:p>
            <a:r>
              <a:rPr lang="en-US" altLang="zh-CN" sz="900" dirty="0"/>
              <a:t>at </a:t>
            </a:r>
            <a:r>
              <a:rPr lang="en-US" altLang="zh-CN" sz="900" dirty="0" err="1"/>
              <a:t>org.apache.sqoop.mapreduce.AutoProgressMapper.run</a:t>
            </a:r>
            <a:r>
              <a:rPr lang="en-US" altLang="zh-CN" sz="900" dirty="0"/>
              <a:t>(AutoProgressMapper.java:64)</a:t>
            </a:r>
          </a:p>
          <a:p>
            <a:r>
              <a:rPr lang="en-US" altLang="zh-CN" sz="900" dirty="0" smtClean="0"/>
              <a:t>... </a:t>
            </a:r>
            <a:r>
              <a:rPr lang="en-US" altLang="zh-CN" sz="900" dirty="0"/>
              <a:t>10 more</a:t>
            </a:r>
          </a:p>
          <a:p>
            <a:r>
              <a:rPr lang="en-US" altLang="zh-CN" sz="900" dirty="0"/>
              <a:t>Caused by: </a:t>
            </a:r>
            <a:r>
              <a:rPr lang="en-US" altLang="zh-CN" sz="900" dirty="0" err="1"/>
              <a:t>java.util.NoSuchElementException</a:t>
            </a:r>
            <a:endParaRPr lang="en-US" altLang="zh-CN" sz="900" dirty="0"/>
          </a:p>
          <a:p>
            <a:r>
              <a:rPr lang="en-US" altLang="zh-CN" sz="900" dirty="0"/>
              <a:t>at </a:t>
            </a:r>
            <a:r>
              <a:rPr lang="en-US" altLang="zh-CN" sz="900" dirty="0" err="1"/>
              <a:t>java.util.ArrayList$Itr.next</a:t>
            </a:r>
            <a:r>
              <a:rPr lang="en-US" altLang="zh-CN" sz="900" dirty="0"/>
              <a:t>(ArrayList.java:854)</a:t>
            </a:r>
          </a:p>
          <a:p>
            <a:r>
              <a:rPr lang="en-US" altLang="zh-CN" sz="900" dirty="0"/>
              <a:t>at user_info.__</a:t>
            </a:r>
            <a:r>
              <a:rPr lang="en-US" altLang="zh-CN" sz="900" dirty="0" err="1"/>
              <a:t>loadFromFields</a:t>
            </a:r>
            <a:r>
              <a:rPr lang="en-US" altLang="zh-CN" sz="900" dirty="0"/>
              <a:t>(user_info.java:282)</a:t>
            </a:r>
          </a:p>
          <a:p>
            <a:r>
              <a:rPr lang="en-US" altLang="zh-CN" sz="900" dirty="0"/>
              <a:t>... 12 more</a:t>
            </a:r>
          </a:p>
          <a:p>
            <a:pPr algn="just">
              <a:lnSpc>
                <a:spcPct val="130000"/>
              </a:lnSpc>
            </a:pPr>
            <a:endParaRPr kumimoji="1" lang="en-US" altLang="zh-CN" sz="90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900" dirty="0" smtClean="0">
                <a:latin typeface="微软雅黑"/>
                <a:ea typeface="微软雅黑"/>
                <a:cs typeface="微软雅黑"/>
              </a:rPr>
              <a:t>原因：</a:t>
            </a:r>
            <a:endParaRPr kumimoji="1" lang="en-US" altLang="zh-CN" sz="90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900" dirty="0" smtClean="0">
                <a:latin typeface="微软雅黑"/>
                <a:ea typeface="微软雅黑"/>
                <a:cs typeface="微软雅黑"/>
              </a:rPr>
              <a:t>列分隔符失效。</a:t>
            </a:r>
            <a:r>
              <a:rPr kumimoji="1" lang="en-US" altLang="zh-CN" sz="900" dirty="0" err="1" smtClean="0">
                <a:latin typeface="微软雅黑"/>
                <a:ea typeface="微软雅黑"/>
                <a:cs typeface="微软雅黑"/>
              </a:rPr>
              <a:t>Sqoop</a:t>
            </a:r>
            <a:r>
              <a:rPr kumimoji="1" lang="en-US" altLang="zh-CN" sz="900" dirty="0" smtClean="0">
                <a:latin typeface="微软雅黑"/>
                <a:ea typeface="微软雅黑"/>
                <a:cs typeface="微软雅黑"/>
              </a:rPr>
              <a:t> command</a:t>
            </a:r>
            <a:r>
              <a:rPr kumimoji="1" lang="zh-CN" altLang="en-US" sz="900" dirty="0" smtClean="0">
                <a:latin typeface="微软雅黑"/>
                <a:ea typeface="微软雅黑"/>
                <a:cs typeface="微软雅黑"/>
              </a:rPr>
              <a:t>输入框中携带单引号，  </a:t>
            </a:r>
            <a:r>
              <a:rPr kumimoji="1" lang="en-US" altLang="zh-CN" sz="900" dirty="0" err="1" smtClean="0">
                <a:latin typeface="微软雅黑"/>
                <a:ea typeface="微软雅黑"/>
                <a:cs typeface="微软雅黑"/>
              </a:rPr>
              <a:t>Oozie</a:t>
            </a:r>
            <a:r>
              <a:rPr kumimoji="1" lang="zh-CN" altLang="en-US" sz="900" dirty="0" smtClean="0">
                <a:latin typeface="微软雅黑"/>
                <a:ea typeface="微软雅黑"/>
                <a:cs typeface="微软雅黑"/>
              </a:rPr>
              <a:t>生成</a:t>
            </a:r>
            <a:r>
              <a:rPr kumimoji="1" lang="en-US" altLang="zh-CN" sz="900" dirty="0" smtClean="0">
                <a:latin typeface="微软雅黑"/>
                <a:ea typeface="微软雅黑"/>
                <a:cs typeface="微软雅黑"/>
              </a:rPr>
              <a:t>workflow.xml</a:t>
            </a:r>
            <a:r>
              <a:rPr kumimoji="1" lang="zh-CN" altLang="en-US" sz="900" dirty="0" smtClean="0">
                <a:latin typeface="微软雅黑"/>
                <a:ea typeface="微软雅黑"/>
                <a:cs typeface="微软雅黑"/>
              </a:rPr>
              <a:t>时，拼接外面的单引号导致分隔符失效</a:t>
            </a:r>
            <a:endParaRPr kumimoji="1" lang="en-US" altLang="zh-CN" sz="90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endParaRPr kumimoji="1" lang="en-US" altLang="zh-CN" sz="90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900" dirty="0" smtClean="0">
                <a:latin typeface="微软雅黑"/>
                <a:ea typeface="微软雅黑"/>
                <a:cs typeface="微软雅黑"/>
              </a:rPr>
              <a:t>解决</a:t>
            </a:r>
            <a:r>
              <a:rPr kumimoji="1" lang="zh-CN" altLang="en-US" sz="900" dirty="0" smtClean="0">
                <a:latin typeface="微软雅黑"/>
                <a:ea typeface="微软雅黑"/>
                <a:cs typeface="微软雅黑"/>
              </a:rPr>
              <a:t>方法</a:t>
            </a:r>
            <a:r>
              <a:rPr kumimoji="1" lang="zh-CN" altLang="en-US" sz="900" dirty="0" smtClean="0">
                <a:latin typeface="微软雅黑"/>
                <a:ea typeface="微软雅黑"/>
                <a:cs typeface="微软雅黑"/>
              </a:rPr>
              <a:t>：</a:t>
            </a:r>
            <a:endParaRPr kumimoji="1" lang="en-US" altLang="zh-CN" sz="90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zh-CN" sz="900" dirty="0" err="1" smtClean="0">
                <a:latin typeface="微软雅黑"/>
                <a:ea typeface="微软雅黑"/>
                <a:cs typeface="微软雅黑"/>
              </a:rPr>
              <a:t>hu</a:t>
            </a:r>
            <a:r>
              <a:rPr kumimoji="1" lang="zh-CN" altLang="en-US" sz="900" dirty="0" smtClean="0">
                <a:latin typeface="微软雅黑"/>
                <a:ea typeface="微软雅黑"/>
                <a:cs typeface="微软雅黑"/>
              </a:rPr>
              <a:t>中的所有命令输入框，使用双引号替换单引号</a:t>
            </a:r>
            <a:endParaRPr kumimoji="1" lang="en-US" altLang="zh-CN" sz="9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95962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切图_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6" y="184787"/>
            <a:ext cx="4012089" cy="411425"/>
          </a:xfrm>
          <a:prstGeom prst="rect">
            <a:avLst/>
          </a:prstGeom>
        </p:spPr>
      </p:pic>
      <p:pic>
        <p:nvPicPr>
          <p:cNvPr id="28" name="图片 27" descr="未标题-1_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3" y="277918"/>
            <a:ext cx="251996" cy="218839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521864" y="196108"/>
            <a:ext cx="369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Oozie</a:t>
            </a:r>
            <a:r>
              <a:rPr kumimoji="1" lang="en-US" altLang="zh-CN" dirty="0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 coordinator </a:t>
            </a:r>
            <a:r>
              <a:rPr kumimoji="1" lang="zh-CN" altLang="en-US" dirty="0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设置</a:t>
            </a:r>
            <a:endParaRPr kumimoji="1" lang="zh-CN" altLang="en-US" dirty="0">
              <a:solidFill>
                <a:schemeClr val="bg1"/>
              </a:solidFill>
              <a:latin typeface="Helvetica Light"/>
              <a:ea typeface="FZ 中等线简体"/>
              <a:cs typeface="Helvetica Ligh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2208" y="850456"/>
            <a:ext cx="854577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900" dirty="0" smtClean="0">
                <a:latin typeface="微软雅黑"/>
                <a:ea typeface="微软雅黑"/>
                <a:cs typeface="微软雅黑"/>
              </a:rPr>
              <a:t>最后一步，设置</a:t>
            </a:r>
            <a:r>
              <a:rPr kumimoji="1" lang="en-US" altLang="zh-CN" sz="900" dirty="0" smtClean="0">
                <a:latin typeface="微软雅黑"/>
                <a:ea typeface="微软雅黑"/>
                <a:cs typeface="微软雅黑"/>
              </a:rPr>
              <a:t>coordinator,  </a:t>
            </a:r>
            <a:r>
              <a:rPr kumimoji="1" lang="zh-CN" altLang="en-US" sz="900" dirty="0" smtClean="0">
                <a:latin typeface="微软雅黑"/>
                <a:ea typeface="微软雅黑"/>
                <a:cs typeface="微软雅黑"/>
              </a:rPr>
              <a:t>实现工作流的定时调度：</a:t>
            </a:r>
            <a:endParaRPr kumimoji="1" lang="en-US" altLang="zh-CN" sz="900" dirty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900" dirty="0" smtClean="0">
                <a:latin typeface="微软雅黑"/>
                <a:ea typeface="微软雅黑"/>
                <a:cs typeface="微软雅黑"/>
              </a:rPr>
              <a:t>选择</a:t>
            </a:r>
            <a:r>
              <a:rPr kumimoji="1" lang="en-US" altLang="zh-CN" sz="900" dirty="0" smtClean="0">
                <a:latin typeface="微软雅黑"/>
                <a:ea typeface="微软雅黑"/>
                <a:cs typeface="微软雅黑"/>
              </a:rPr>
              <a:t>workflow—&gt;editors,  </a:t>
            </a:r>
            <a:r>
              <a:rPr kumimoji="1" lang="zh-CN" altLang="en-US" sz="900" dirty="0" smtClean="0">
                <a:latin typeface="微软雅黑"/>
                <a:ea typeface="微软雅黑"/>
                <a:cs typeface="微软雅黑"/>
              </a:rPr>
              <a:t>点击</a:t>
            </a:r>
            <a:r>
              <a:rPr kumimoji="1" lang="en-US" altLang="zh-CN" sz="900" dirty="0" smtClean="0">
                <a:latin typeface="微软雅黑"/>
                <a:ea typeface="微软雅黑"/>
                <a:cs typeface="微软雅黑"/>
              </a:rPr>
              <a:t>coordinator tab</a:t>
            </a:r>
            <a:r>
              <a:rPr kumimoji="1" lang="zh-CN" altLang="en-US" sz="900" dirty="0" smtClean="0">
                <a:latin typeface="微软雅黑"/>
                <a:ea typeface="微软雅黑"/>
                <a:cs typeface="微软雅黑"/>
              </a:rPr>
              <a:t>页，点击</a:t>
            </a:r>
            <a:r>
              <a:rPr kumimoji="1" lang="en-US" altLang="zh-CN" sz="900" dirty="0" smtClean="0">
                <a:latin typeface="微软雅黑"/>
                <a:ea typeface="微软雅黑"/>
                <a:cs typeface="微软雅黑"/>
              </a:rPr>
              <a:t>create</a:t>
            </a:r>
            <a:r>
              <a:rPr kumimoji="1" lang="zh-CN" altLang="en-US" sz="900" dirty="0" smtClean="0">
                <a:latin typeface="微软雅黑"/>
                <a:ea typeface="微软雅黑"/>
                <a:cs typeface="微软雅黑"/>
              </a:rPr>
              <a:t>按钮，进入</a:t>
            </a:r>
            <a:r>
              <a:rPr kumimoji="1" lang="en-US" altLang="zh-CN" sz="900" dirty="0" smtClean="0">
                <a:latin typeface="微软雅黑"/>
                <a:ea typeface="微软雅黑"/>
                <a:cs typeface="微软雅黑"/>
              </a:rPr>
              <a:t>coordinators</a:t>
            </a:r>
            <a:r>
              <a:rPr kumimoji="1" lang="zh-CN" altLang="en-US" sz="900" dirty="0" smtClean="0">
                <a:latin typeface="微软雅黑"/>
                <a:ea typeface="微软雅黑"/>
                <a:cs typeface="微软雅黑"/>
              </a:rPr>
              <a:t>编辑页面</a:t>
            </a:r>
            <a:endParaRPr kumimoji="1" lang="en-US" altLang="zh-CN" sz="90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endParaRPr kumimoji="1" lang="en-US" altLang="zh-CN" sz="90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endParaRPr kumimoji="1" lang="en-US" altLang="zh-CN" sz="900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757" y="1257466"/>
            <a:ext cx="8477226" cy="377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84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切图_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6" y="184787"/>
            <a:ext cx="4012089" cy="411425"/>
          </a:xfrm>
          <a:prstGeom prst="rect">
            <a:avLst/>
          </a:prstGeom>
        </p:spPr>
      </p:pic>
      <p:pic>
        <p:nvPicPr>
          <p:cNvPr id="28" name="图片 27" descr="未标题-1_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3" y="277918"/>
            <a:ext cx="251996" cy="218839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521864" y="196108"/>
            <a:ext cx="369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Oozie</a:t>
            </a:r>
            <a:r>
              <a:rPr kumimoji="1" lang="en-US" altLang="zh-CN" dirty="0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 coordinator </a:t>
            </a:r>
            <a:r>
              <a:rPr kumimoji="1" lang="zh-CN" altLang="en-US" dirty="0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设置</a:t>
            </a:r>
            <a:endParaRPr kumimoji="1" lang="zh-CN" altLang="en-US" dirty="0">
              <a:solidFill>
                <a:schemeClr val="bg1"/>
              </a:solidFill>
              <a:latin typeface="Helvetica Light"/>
              <a:ea typeface="FZ 中等线简体"/>
              <a:cs typeface="Helvetica Ligh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2208" y="850456"/>
            <a:ext cx="8545775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900" dirty="0" smtClean="0">
                <a:latin typeface="微软雅黑"/>
                <a:ea typeface="微软雅黑"/>
                <a:cs typeface="微软雅黑"/>
              </a:rPr>
              <a:t>选择工作流后，设置调度时间，时区，开始和结束时间：</a:t>
            </a:r>
            <a:endParaRPr kumimoji="1" lang="en-US" altLang="zh-CN" sz="90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endParaRPr kumimoji="1" lang="en-US" altLang="zh-CN" sz="900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889" y="1076671"/>
            <a:ext cx="6641172" cy="399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09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6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19047" y="936798"/>
            <a:ext cx="7988840" cy="491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>
                <a:latin typeface="微软雅黑"/>
                <a:ea typeface="微软雅黑"/>
                <a:cs typeface="微软雅黑"/>
              </a:rPr>
              <a:t>通过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hue</a:t>
            </a:r>
            <a:r>
              <a:rPr kumimoji="1" lang="zh-CN" altLang="en-US" sz="1050" dirty="0">
                <a:latin typeface="微软雅黑"/>
                <a:ea typeface="微软雅黑"/>
                <a:cs typeface="微软雅黑"/>
              </a:rPr>
              <a:t>界面，使用</a:t>
            </a:r>
            <a:r>
              <a:rPr kumimoji="1" lang="en-US" altLang="zh-CN" sz="1050" dirty="0" err="1">
                <a:latin typeface="微软雅黑"/>
                <a:ea typeface="微软雅黑"/>
                <a:cs typeface="微软雅黑"/>
              </a:rPr>
              <a:t>oozie</a:t>
            </a:r>
            <a:r>
              <a:rPr kumimoji="1" lang="zh-CN" altLang="en-US" sz="1050" dirty="0">
                <a:latin typeface="微软雅黑"/>
                <a:ea typeface="微软雅黑"/>
                <a:cs typeface="微软雅黑"/>
              </a:rPr>
              <a:t>完成如下功能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:</a:t>
            </a:r>
          </a:p>
          <a:p>
            <a:pPr algn="just">
              <a:lnSpc>
                <a:spcPct val="130000"/>
              </a:lnSpc>
            </a:pPr>
            <a:endParaRPr kumimoji="1" lang="en-US" altLang="zh-CN" sz="105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7" name="图片 26" descr="切图_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6" y="184787"/>
            <a:ext cx="2740859" cy="411425"/>
          </a:xfrm>
          <a:prstGeom prst="rect">
            <a:avLst/>
          </a:prstGeom>
        </p:spPr>
      </p:pic>
      <p:pic>
        <p:nvPicPr>
          <p:cNvPr id="28" name="图片 27" descr="未标题-1_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3" y="277918"/>
            <a:ext cx="251996" cy="218839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521864" y="196108"/>
            <a:ext cx="220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实例简介</a:t>
            </a:r>
            <a:endParaRPr kumimoji="1" lang="zh-CN" altLang="en-US" dirty="0">
              <a:solidFill>
                <a:schemeClr val="bg1"/>
              </a:solidFill>
              <a:latin typeface="Helvetica Light"/>
              <a:ea typeface="FZ 中等线简体"/>
              <a:cs typeface="Helvetica Light"/>
            </a:endParaRPr>
          </a:p>
        </p:txBody>
      </p:sp>
      <p:grpSp>
        <p:nvGrpSpPr>
          <p:cNvPr id="11" name="组 11"/>
          <p:cNvGrpSpPr/>
          <p:nvPr/>
        </p:nvGrpSpPr>
        <p:grpSpPr>
          <a:xfrm>
            <a:off x="779234" y="1378357"/>
            <a:ext cx="6140242" cy="1418599"/>
            <a:chOff x="863365" y="1091650"/>
            <a:chExt cx="3501750" cy="1847828"/>
          </a:xfrm>
        </p:grpSpPr>
        <p:sp>
          <p:nvSpPr>
            <p:cNvPr id="12" name="文本框 11"/>
            <p:cNvSpPr txBox="1"/>
            <p:nvPr/>
          </p:nvSpPr>
          <p:spPr>
            <a:xfrm>
              <a:off x="1157349" y="1091650"/>
              <a:ext cx="3207766" cy="452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ts val="2200"/>
                </a:lnSpc>
              </a:pPr>
              <a:r>
                <a:rPr lang="zh-CN" altLang="en-US" sz="1400" dirty="0">
                  <a:solidFill>
                    <a:srgbClr val="000000"/>
                  </a:solidFill>
                  <a:latin typeface="MS Shell Dlg" pitchFamily="18" charset="0"/>
                  <a:cs typeface="MS Shell Dlg" pitchFamily="18" charset="0"/>
                </a:rPr>
                <a:t>从</a:t>
              </a:r>
              <a:r>
                <a:rPr lang="en-US" altLang="zh-CN" sz="1400" dirty="0" err="1">
                  <a:solidFill>
                    <a:srgbClr val="000000"/>
                  </a:solidFill>
                  <a:latin typeface="MS Shell Dlg" pitchFamily="18" charset="0"/>
                  <a:cs typeface="MS Shell Dlg" pitchFamily="18" charset="0"/>
                </a:rPr>
                <a:t>sqlserver</a:t>
              </a:r>
              <a:r>
                <a:rPr lang="zh-CN" altLang="en-US" sz="1400" dirty="0">
                  <a:solidFill>
                    <a:srgbClr val="000000"/>
                  </a:solidFill>
                  <a:latin typeface="MS Shell Dlg" pitchFamily="18" charset="0"/>
                  <a:cs typeface="MS Shell Dlg" pitchFamily="18" charset="0"/>
                </a:rPr>
                <a:t>导入表数据到</a:t>
              </a:r>
              <a:r>
                <a:rPr lang="en-US" altLang="zh-CN" sz="1400" dirty="0" smtClean="0">
                  <a:solidFill>
                    <a:srgbClr val="000000"/>
                  </a:solidFill>
                  <a:latin typeface="MS Shell Dlg" pitchFamily="18" charset="0"/>
                  <a:cs typeface="MS Shell Dlg" pitchFamily="18" charset="0"/>
                </a:rPr>
                <a:t>hive</a:t>
              </a:r>
              <a:r>
                <a:rPr lang="zh-CN" altLang="en-US" sz="1400" dirty="0" smtClean="0">
                  <a:solidFill>
                    <a:srgbClr val="000000"/>
                  </a:solidFill>
                  <a:latin typeface="MS Shell Dlg" pitchFamily="18" charset="0"/>
                  <a:cs typeface="MS Shell Dlg" pitchFamily="18" charset="0"/>
                </a:rPr>
                <a:t>。</a:t>
              </a:r>
              <a:endParaRPr lang="en-US" altLang="zh-CN" sz="14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endParaRPr>
            </a:p>
          </p:txBody>
        </p:sp>
        <p:grpSp>
          <p:nvGrpSpPr>
            <p:cNvPr id="13" name="组 13"/>
            <p:cNvGrpSpPr/>
            <p:nvPr/>
          </p:nvGrpSpPr>
          <p:grpSpPr>
            <a:xfrm>
              <a:off x="863366" y="1158674"/>
              <a:ext cx="257767" cy="521172"/>
              <a:chOff x="1134113" y="1389939"/>
              <a:chExt cx="298598" cy="603725"/>
            </a:xfrm>
          </p:grpSpPr>
          <p:pic>
            <p:nvPicPr>
              <p:cNvPr id="23" name="图片 22" descr="切图_07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4113" y="1413040"/>
                <a:ext cx="298596" cy="468000"/>
              </a:xfrm>
              <a:prstGeom prst="rect">
                <a:avLst/>
              </a:prstGeom>
            </p:spPr>
          </p:pic>
          <p:sp>
            <p:nvSpPr>
              <p:cNvPr id="24" name="文本框 23"/>
              <p:cNvSpPr txBox="1">
                <a:spLocks noChangeAspect="1"/>
              </p:cNvSpPr>
              <p:nvPr/>
            </p:nvSpPr>
            <p:spPr>
              <a:xfrm>
                <a:off x="1180910" y="1389939"/>
                <a:ext cx="251801" cy="603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>
                    <a:solidFill>
                      <a:srgbClr val="FFFFFF"/>
                    </a:solidFill>
                    <a:latin typeface="Helvetica Light"/>
                    <a:ea typeface="FZ 中等线简体"/>
                    <a:cs typeface="Helvetica Light"/>
                  </a:rPr>
                  <a:t>1</a:t>
                </a:r>
                <a:endParaRPr kumimoji="1" lang="zh-CN" altLang="en-US" sz="2000" dirty="0">
                  <a:solidFill>
                    <a:srgbClr val="FFFFFF"/>
                  </a:solidFill>
                  <a:latin typeface="Helvetica Light"/>
                  <a:ea typeface="FZ 中等线简体"/>
                  <a:cs typeface="Helvetica Light"/>
                </a:endParaRPr>
              </a:p>
            </p:txBody>
          </p:sp>
        </p:grpSp>
        <p:grpSp>
          <p:nvGrpSpPr>
            <p:cNvPr id="14" name="组 15"/>
            <p:cNvGrpSpPr/>
            <p:nvPr/>
          </p:nvGrpSpPr>
          <p:grpSpPr>
            <a:xfrm>
              <a:off x="863366" y="1805421"/>
              <a:ext cx="257767" cy="521171"/>
              <a:chOff x="1134113" y="1409555"/>
              <a:chExt cx="298598" cy="603725"/>
            </a:xfrm>
          </p:grpSpPr>
          <p:pic>
            <p:nvPicPr>
              <p:cNvPr id="21" name="图片 20" descr="切图_07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4113" y="1413041"/>
                <a:ext cx="298596" cy="467999"/>
              </a:xfrm>
              <a:prstGeom prst="rect">
                <a:avLst/>
              </a:prstGeom>
            </p:spPr>
          </p:pic>
          <p:sp>
            <p:nvSpPr>
              <p:cNvPr id="22" name="文本框 21"/>
              <p:cNvSpPr txBox="1">
                <a:spLocks noChangeAspect="1"/>
              </p:cNvSpPr>
              <p:nvPr/>
            </p:nvSpPr>
            <p:spPr>
              <a:xfrm>
                <a:off x="1180910" y="1409555"/>
                <a:ext cx="251801" cy="603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>
                    <a:solidFill>
                      <a:srgbClr val="FFFFFF"/>
                    </a:solidFill>
                    <a:latin typeface="Helvetica Light"/>
                    <a:ea typeface="FZ 中等线简体"/>
                    <a:cs typeface="Helvetica Light"/>
                  </a:rPr>
                  <a:t>2</a:t>
                </a:r>
                <a:endParaRPr kumimoji="1" lang="zh-CN" altLang="en-US" sz="2000" dirty="0">
                  <a:solidFill>
                    <a:srgbClr val="FFFFFF"/>
                  </a:solidFill>
                  <a:latin typeface="Helvetica Light"/>
                  <a:ea typeface="FZ 中等线简体"/>
                  <a:cs typeface="Helvetica Light"/>
                </a:endParaRPr>
              </a:p>
            </p:txBody>
          </p:sp>
        </p:grpSp>
        <p:grpSp>
          <p:nvGrpSpPr>
            <p:cNvPr id="16" name="组 16"/>
            <p:cNvGrpSpPr/>
            <p:nvPr/>
          </p:nvGrpSpPr>
          <p:grpSpPr>
            <a:xfrm>
              <a:off x="863365" y="2418306"/>
              <a:ext cx="257766" cy="521172"/>
              <a:chOff x="1134113" y="1389939"/>
              <a:chExt cx="298597" cy="603725"/>
            </a:xfrm>
          </p:grpSpPr>
          <p:pic>
            <p:nvPicPr>
              <p:cNvPr id="19" name="图片 18" descr="切图_07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4113" y="1413040"/>
                <a:ext cx="298596" cy="468000"/>
              </a:xfrm>
              <a:prstGeom prst="rect">
                <a:avLst/>
              </a:prstGeom>
            </p:spPr>
          </p:pic>
          <p:sp>
            <p:nvSpPr>
              <p:cNvPr id="20" name="文本框 19"/>
              <p:cNvSpPr txBox="1">
                <a:spLocks noChangeAspect="1"/>
              </p:cNvSpPr>
              <p:nvPr/>
            </p:nvSpPr>
            <p:spPr>
              <a:xfrm>
                <a:off x="1180909" y="1389939"/>
                <a:ext cx="251801" cy="603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>
                    <a:solidFill>
                      <a:srgbClr val="FFFFFF"/>
                    </a:solidFill>
                    <a:latin typeface="Helvetica Light"/>
                    <a:ea typeface="FZ 中等线简体"/>
                    <a:cs typeface="Helvetica Light"/>
                  </a:rPr>
                  <a:t>3</a:t>
                </a:r>
                <a:endParaRPr kumimoji="1" lang="zh-CN" altLang="en-US" sz="2000" dirty="0">
                  <a:solidFill>
                    <a:srgbClr val="FFFFFF"/>
                  </a:solidFill>
                  <a:latin typeface="Helvetica Light"/>
                  <a:ea typeface="FZ 中等线简体"/>
                  <a:cs typeface="Helvetica Light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1157349" y="1814227"/>
              <a:ext cx="3207766" cy="400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0000"/>
                  </a:solidFill>
                  <a:latin typeface="MS Shell Dlg" pitchFamily="18" charset="0"/>
                  <a:cs typeface="MS Shell Dlg" pitchFamily="18" charset="0"/>
                </a:rPr>
                <a:t>调用</a:t>
              </a:r>
              <a:r>
                <a:rPr lang="en-US" altLang="zh-CN" sz="1400" dirty="0">
                  <a:solidFill>
                    <a:srgbClr val="000000"/>
                  </a:solidFill>
                  <a:latin typeface="MS Shell Dlg" pitchFamily="18" charset="0"/>
                  <a:cs typeface="MS Shell Dlg" pitchFamily="18" charset="0"/>
                </a:rPr>
                <a:t>hive</a:t>
              </a:r>
              <a:r>
                <a:rPr lang="zh-CN" altLang="en-US" sz="1400" dirty="0">
                  <a:solidFill>
                    <a:srgbClr val="000000"/>
                  </a:solidFill>
                  <a:latin typeface="MS Shell Dlg" pitchFamily="18" charset="0"/>
                  <a:cs typeface="MS Shell Dlg" pitchFamily="18" charset="0"/>
                </a:rPr>
                <a:t>脚本完成统计分析</a:t>
              </a:r>
              <a:r>
                <a:rPr lang="en-US" altLang="zh-CN" sz="1400" dirty="0">
                  <a:solidFill>
                    <a:srgbClr val="000000"/>
                  </a:solidFill>
                  <a:latin typeface="MS Shell Dlg" pitchFamily="18" charset="0"/>
                  <a:cs typeface="MS Shell Dlg" pitchFamily="18" charset="0"/>
                </a:rPr>
                <a:t>, </a:t>
              </a:r>
              <a:r>
                <a:rPr lang="zh-CN" altLang="en-US" sz="1400" dirty="0">
                  <a:solidFill>
                    <a:srgbClr val="000000"/>
                  </a:solidFill>
                  <a:latin typeface="MS Shell Dlg" pitchFamily="18" charset="0"/>
                  <a:cs typeface="MS Shell Dlg" pitchFamily="18" charset="0"/>
                </a:rPr>
                <a:t>生成分析</a:t>
              </a:r>
              <a:r>
                <a:rPr lang="zh-CN" altLang="en-US" sz="1400" dirty="0" smtClean="0">
                  <a:solidFill>
                    <a:srgbClr val="000000"/>
                  </a:solidFill>
                  <a:latin typeface="MS Shell Dlg" pitchFamily="18" charset="0"/>
                  <a:cs typeface="MS Shell Dlg" pitchFamily="18" charset="0"/>
                </a:rPr>
                <a:t>结果</a:t>
              </a:r>
              <a:r>
                <a:rPr kumimoji="1" lang="en-US" altLang="en-US" sz="1400" dirty="0" smtClean="0">
                  <a:latin typeface="宋体"/>
                  <a:cs typeface="宋体"/>
                </a:rPr>
                <a:t>。</a:t>
              </a:r>
              <a:endParaRPr kumimoji="1" lang="en-US" altLang="zh-CN" sz="1400" dirty="0">
                <a:latin typeface="宋体"/>
                <a:cs typeface="宋体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57349" y="2347754"/>
              <a:ext cx="3207766" cy="400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0000"/>
                  </a:solidFill>
                  <a:latin typeface="MS Shell Dlg" pitchFamily="18" charset="0"/>
                  <a:cs typeface="MS Shell Dlg" pitchFamily="18" charset="0"/>
                </a:rPr>
                <a:t>将分析结果导入</a:t>
              </a:r>
              <a:r>
                <a:rPr lang="en-US" altLang="zh-CN" sz="1400" dirty="0" err="1">
                  <a:solidFill>
                    <a:srgbClr val="000000"/>
                  </a:solidFill>
                  <a:latin typeface="MS Shell Dlg" pitchFamily="18" charset="0"/>
                  <a:cs typeface="MS Shell Dlg" pitchFamily="18" charset="0"/>
                </a:rPr>
                <a:t>mysql</a:t>
              </a:r>
              <a:r>
                <a:rPr lang="zh-CN" altLang="en-US" sz="1400" dirty="0" smtClean="0">
                  <a:solidFill>
                    <a:srgbClr val="000000"/>
                  </a:solidFill>
                  <a:latin typeface="MS Shell Dlg" pitchFamily="18" charset="0"/>
                  <a:cs typeface="MS Shell Dlg" pitchFamily="18" charset="0"/>
                </a:rPr>
                <a:t>中</a:t>
              </a:r>
              <a:endParaRPr lang="en-US" altLang="zh-CN" sz="14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563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12489" y="936798"/>
            <a:ext cx="7988840" cy="491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>
                <a:latin typeface="微软雅黑"/>
                <a:ea typeface="微软雅黑"/>
                <a:cs typeface="微软雅黑"/>
              </a:rPr>
              <a:t>准备工作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:</a:t>
            </a:r>
          </a:p>
          <a:p>
            <a:pPr algn="just">
              <a:lnSpc>
                <a:spcPct val="130000"/>
              </a:lnSpc>
            </a:pPr>
            <a:endParaRPr kumimoji="1" lang="en-US" altLang="zh-CN" sz="105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7" name="图片 26" descr="切图_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6" y="184787"/>
            <a:ext cx="2740859" cy="411425"/>
          </a:xfrm>
          <a:prstGeom prst="rect">
            <a:avLst/>
          </a:prstGeom>
        </p:spPr>
      </p:pic>
      <p:pic>
        <p:nvPicPr>
          <p:cNvPr id="28" name="图片 27" descr="未标题-1_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3" y="277918"/>
            <a:ext cx="251996" cy="218839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521864" y="196108"/>
            <a:ext cx="220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微软雅黑"/>
                <a:ea typeface="微软雅黑"/>
                <a:cs typeface="Helvetica Light"/>
              </a:rPr>
              <a:t>准备工作</a:t>
            </a:r>
            <a:endParaRPr kumimoji="1" lang="zh-CN" altLang="en-US" dirty="0">
              <a:solidFill>
                <a:schemeClr val="bg1"/>
              </a:solidFill>
              <a:latin typeface="Helvetica Light"/>
              <a:ea typeface="FZ 中等线简体"/>
              <a:cs typeface="Helvetica Light"/>
            </a:endParaRPr>
          </a:p>
        </p:txBody>
      </p:sp>
      <p:grpSp>
        <p:nvGrpSpPr>
          <p:cNvPr id="11" name="组 11"/>
          <p:cNvGrpSpPr/>
          <p:nvPr/>
        </p:nvGrpSpPr>
        <p:grpSpPr>
          <a:xfrm>
            <a:off x="751385" y="1292638"/>
            <a:ext cx="6154889" cy="899866"/>
            <a:chOff x="863366" y="1158674"/>
            <a:chExt cx="3510103" cy="1172140"/>
          </a:xfrm>
        </p:grpSpPr>
        <p:sp>
          <p:nvSpPr>
            <p:cNvPr id="12" name="文本框 11"/>
            <p:cNvSpPr txBox="1"/>
            <p:nvPr/>
          </p:nvSpPr>
          <p:spPr>
            <a:xfrm>
              <a:off x="1165703" y="1158674"/>
              <a:ext cx="3207766" cy="487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ts val="2200"/>
                </a:lnSpc>
              </a:pPr>
              <a:r>
                <a:rPr lang="en-US" altLang="zh-CN" sz="1400" dirty="0" err="1" smtClean="0">
                  <a:solidFill>
                    <a:srgbClr val="000000"/>
                  </a:solidFill>
                  <a:latin typeface="MS Shell Dlg" pitchFamily="18" charset="0"/>
                  <a:cs typeface="MS Shell Dlg" pitchFamily="18" charset="0"/>
                </a:rPr>
                <a:t>Sqlserver,mysql</a:t>
              </a:r>
              <a:r>
                <a:rPr lang="zh-CN" altLang="en-US" sz="1400" dirty="0" smtClean="0">
                  <a:solidFill>
                    <a:srgbClr val="000000"/>
                  </a:solidFill>
                  <a:latin typeface="MS Shell Dlg" pitchFamily="18" charset="0"/>
                  <a:cs typeface="MS Shell Dlg" pitchFamily="18" charset="0"/>
                </a:rPr>
                <a:t>数据库中分别建立</a:t>
              </a:r>
              <a:r>
                <a:rPr lang="en-US" altLang="zh-CN" sz="1400" dirty="0" smtClean="0">
                  <a:solidFill>
                    <a:srgbClr val="000000"/>
                  </a:solidFill>
                  <a:latin typeface="MS Shell Dlg" pitchFamily="18" charset="0"/>
                  <a:cs typeface="MS Shell Dlg" pitchFamily="18" charset="0"/>
                </a:rPr>
                <a:t>users</a:t>
              </a:r>
              <a:r>
                <a:rPr lang="zh-CN" altLang="en-US" sz="1400" dirty="0" smtClean="0">
                  <a:solidFill>
                    <a:srgbClr val="000000"/>
                  </a:solidFill>
                  <a:latin typeface="MS Shell Dlg" pitchFamily="18" charset="0"/>
                  <a:cs typeface="MS Shell Dlg" pitchFamily="18" charset="0"/>
                </a:rPr>
                <a:t>表</a:t>
              </a:r>
              <a:r>
                <a:rPr lang="en-US" altLang="zh-CN" sz="1400" dirty="0" smtClean="0">
                  <a:solidFill>
                    <a:srgbClr val="000000"/>
                  </a:solidFill>
                  <a:latin typeface="MS Shell Dlg" pitchFamily="18" charset="0"/>
                  <a:cs typeface="MS Shell Dlg" pitchFamily="18" charset="0"/>
                </a:rPr>
                <a:t>, </a:t>
              </a:r>
              <a:r>
                <a:rPr lang="en-US" altLang="zh-CN" sz="1400" dirty="0" err="1" smtClean="0">
                  <a:solidFill>
                    <a:srgbClr val="000000"/>
                  </a:solidFill>
                  <a:latin typeface="MS Shell Dlg" pitchFamily="18" charset="0"/>
                  <a:cs typeface="MS Shell Dlg" pitchFamily="18" charset="0"/>
                </a:rPr>
                <a:t>sqlserver</a:t>
              </a:r>
              <a:r>
                <a:rPr lang="zh-CN" altLang="en-US" sz="1400" dirty="0" smtClean="0">
                  <a:solidFill>
                    <a:srgbClr val="000000"/>
                  </a:solidFill>
                  <a:latin typeface="MS Shell Dlg" pitchFamily="18" charset="0"/>
                  <a:cs typeface="MS Shell Dlg" pitchFamily="18" charset="0"/>
                </a:rPr>
                <a:t>中数据初始化。</a:t>
              </a:r>
              <a:endParaRPr lang="en-US" altLang="zh-CN" sz="14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endParaRPr>
            </a:p>
          </p:txBody>
        </p:sp>
        <p:grpSp>
          <p:nvGrpSpPr>
            <p:cNvPr id="13" name="组 13"/>
            <p:cNvGrpSpPr/>
            <p:nvPr/>
          </p:nvGrpSpPr>
          <p:grpSpPr>
            <a:xfrm>
              <a:off x="863366" y="1158674"/>
              <a:ext cx="257767" cy="521172"/>
              <a:chOff x="1134113" y="1389939"/>
              <a:chExt cx="298598" cy="603725"/>
            </a:xfrm>
          </p:grpSpPr>
          <p:pic>
            <p:nvPicPr>
              <p:cNvPr id="23" name="图片 22" descr="切图_07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4113" y="1413040"/>
                <a:ext cx="298596" cy="468000"/>
              </a:xfrm>
              <a:prstGeom prst="rect">
                <a:avLst/>
              </a:prstGeom>
            </p:spPr>
          </p:pic>
          <p:sp>
            <p:nvSpPr>
              <p:cNvPr id="24" name="文本框 23"/>
              <p:cNvSpPr txBox="1">
                <a:spLocks noChangeAspect="1"/>
              </p:cNvSpPr>
              <p:nvPr/>
            </p:nvSpPr>
            <p:spPr>
              <a:xfrm>
                <a:off x="1180910" y="1389939"/>
                <a:ext cx="251801" cy="603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>
                    <a:solidFill>
                      <a:srgbClr val="FFFFFF"/>
                    </a:solidFill>
                    <a:latin typeface="Helvetica Light"/>
                    <a:ea typeface="FZ 中等线简体"/>
                    <a:cs typeface="Helvetica Light"/>
                  </a:rPr>
                  <a:t>1</a:t>
                </a:r>
                <a:endParaRPr kumimoji="1" lang="zh-CN" altLang="en-US" sz="2000" dirty="0">
                  <a:solidFill>
                    <a:srgbClr val="FFFFFF"/>
                  </a:solidFill>
                  <a:latin typeface="Helvetica Light"/>
                  <a:ea typeface="FZ 中等线简体"/>
                  <a:cs typeface="Helvetica Light"/>
                </a:endParaRPr>
              </a:p>
            </p:txBody>
          </p:sp>
        </p:grpSp>
        <p:grpSp>
          <p:nvGrpSpPr>
            <p:cNvPr id="16" name="组 16"/>
            <p:cNvGrpSpPr/>
            <p:nvPr/>
          </p:nvGrpSpPr>
          <p:grpSpPr>
            <a:xfrm>
              <a:off x="867543" y="1809642"/>
              <a:ext cx="257766" cy="521172"/>
              <a:chOff x="1138953" y="684864"/>
              <a:chExt cx="298597" cy="603725"/>
            </a:xfrm>
          </p:grpSpPr>
          <p:pic>
            <p:nvPicPr>
              <p:cNvPr id="19" name="图片 18" descr="切图_07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8953" y="707965"/>
                <a:ext cx="298596" cy="468000"/>
              </a:xfrm>
              <a:prstGeom prst="rect">
                <a:avLst/>
              </a:prstGeom>
            </p:spPr>
          </p:pic>
          <p:sp>
            <p:nvSpPr>
              <p:cNvPr id="20" name="文本框 19"/>
              <p:cNvSpPr txBox="1">
                <a:spLocks noChangeAspect="1"/>
              </p:cNvSpPr>
              <p:nvPr/>
            </p:nvSpPr>
            <p:spPr>
              <a:xfrm>
                <a:off x="1185749" y="684864"/>
                <a:ext cx="251801" cy="603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 smtClean="0">
                    <a:solidFill>
                      <a:srgbClr val="FFFFFF"/>
                    </a:solidFill>
                    <a:latin typeface="Helvetica Light"/>
                    <a:ea typeface="FZ 中等线简体"/>
                    <a:cs typeface="Helvetica Light"/>
                  </a:rPr>
                  <a:t>2</a:t>
                </a:r>
                <a:endParaRPr kumimoji="1" lang="zh-CN" altLang="en-US" sz="2000" dirty="0">
                  <a:solidFill>
                    <a:srgbClr val="FFFFFF"/>
                  </a:solidFill>
                  <a:latin typeface="Helvetica Light"/>
                  <a:ea typeface="FZ 中等线简体"/>
                  <a:cs typeface="Helvetica Light"/>
                </a:endParaRPr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1165703" y="1813996"/>
              <a:ext cx="3207766" cy="400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000000"/>
                  </a:solidFill>
                  <a:latin typeface="MS Shell Dlg" pitchFamily="18" charset="0"/>
                  <a:cs typeface="MS Shell Dlg" pitchFamily="18" charset="0"/>
                </a:rPr>
                <a:t>安装和启动</a:t>
              </a:r>
              <a:r>
                <a:rPr lang="en-US" altLang="en-US" sz="1400" dirty="0" err="1" smtClean="0">
                  <a:solidFill>
                    <a:srgbClr val="000000"/>
                  </a:solidFill>
                  <a:latin typeface="MS Shell Dlg" pitchFamily="18" charset="0"/>
                  <a:cs typeface="MS Shell Dlg" pitchFamily="18" charset="0"/>
                </a:rPr>
                <a:t>ambari</a:t>
              </a:r>
              <a:r>
                <a:rPr kumimoji="1" lang="en-US" altLang="en-US" sz="1400" dirty="0" smtClean="0">
                  <a:latin typeface="宋体"/>
                  <a:cs typeface="宋体"/>
                </a:rPr>
                <a:t>。</a:t>
              </a:r>
            </a:p>
          </p:txBody>
        </p:sp>
      </p:grpSp>
      <p:grpSp>
        <p:nvGrpSpPr>
          <p:cNvPr id="41" name="组 11"/>
          <p:cNvGrpSpPr/>
          <p:nvPr/>
        </p:nvGrpSpPr>
        <p:grpSpPr>
          <a:xfrm>
            <a:off x="758706" y="2235229"/>
            <a:ext cx="6147568" cy="1429137"/>
            <a:chOff x="867542" y="465025"/>
            <a:chExt cx="3505928" cy="1717122"/>
          </a:xfrm>
        </p:grpSpPr>
        <p:sp>
          <p:nvSpPr>
            <p:cNvPr id="42" name="文本框 41"/>
            <p:cNvSpPr txBox="1"/>
            <p:nvPr/>
          </p:nvSpPr>
          <p:spPr>
            <a:xfrm>
              <a:off x="1165704" y="465025"/>
              <a:ext cx="3207766" cy="788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ts val="2200"/>
                </a:lnSpc>
              </a:pPr>
              <a:r>
                <a:rPr lang="zh-CN" altLang="en-US" sz="1400" dirty="0" smtClean="0">
                  <a:solidFill>
                    <a:srgbClr val="000000"/>
                  </a:solidFill>
                  <a:latin typeface="MS Shell Dlg" pitchFamily="18" charset="0"/>
                  <a:cs typeface="MS Shell Dlg" pitchFamily="18" charset="0"/>
                </a:rPr>
                <a:t>通过</a:t>
              </a:r>
              <a:r>
                <a:rPr lang="en-US" altLang="zh-CN" sz="1400" dirty="0" err="1">
                  <a:solidFill>
                    <a:srgbClr val="000000"/>
                  </a:solidFill>
                  <a:latin typeface="MS Shell Dlg" pitchFamily="18" charset="0"/>
                  <a:cs typeface="MS Shell Dlg" pitchFamily="18" charset="0"/>
                </a:rPr>
                <a:t>ambari</a:t>
              </a:r>
              <a:r>
                <a:rPr lang="zh-CN" altLang="en-US" sz="1400" dirty="0">
                  <a:solidFill>
                    <a:srgbClr val="000000"/>
                  </a:solidFill>
                  <a:latin typeface="MS Shell Dlg" pitchFamily="18" charset="0"/>
                  <a:cs typeface="MS Shell Dlg" pitchFamily="18" charset="0"/>
                </a:rPr>
                <a:t>安装</a:t>
              </a:r>
              <a:r>
                <a:rPr lang="en-US" altLang="zh-CN" sz="1400" dirty="0" err="1">
                  <a:solidFill>
                    <a:srgbClr val="000000"/>
                  </a:solidFill>
                  <a:latin typeface="MS Shell Dlg" pitchFamily="18" charset="0"/>
                  <a:cs typeface="MS Shell Dlg" pitchFamily="18" charset="0"/>
                </a:rPr>
                <a:t>hadoop</a:t>
              </a:r>
              <a:r>
                <a:rPr lang="zh-CN" altLang="en-US" sz="1400" dirty="0">
                  <a:solidFill>
                    <a:srgbClr val="000000"/>
                  </a:solidFill>
                  <a:latin typeface="MS Shell Dlg" pitchFamily="18" charset="0"/>
                  <a:cs typeface="MS Shell Dlg" pitchFamily="18" charset="0"/>
                </a:rPr>
                <a:t>集群，</a:t>
              </a:r>
              <a:r>
                <a:rPr lang="en-US" altLang="zh-CN" sz="1400" dirty="0">
                  <a:solidFill>
                    <a:srgbClr val="000000"/>
                  </a:solidFill>
                  <a:latin typeface="MS Shell Dlg" pitchFamily="18" charset="0"/>
                  <a:cs typeface="MS Shell Dlg" pitchFamily="18" charset="0"/>
                </a:rPr>
                <a:t>hive, </a:t>
              </a:r>
              <a:r>
                <a:rPr lang="en-US" altLang="zh-CN" sz="1400" dirty="0" err="1">
                  <a:solidFill>
                    <a:srgbClr val="000000"/>
                  </a:solidFill>
                  <a:latin typeface="MS Shell Dlg" pitchFamily="18" charset="0"/>
                  <a:cs typeface="MS Shell Dlg" pitchFamily="18" charset="0"/>
                </a:rPr>
                <a:t>hbase,oozie</a:t>
              </a:r>
              <a:r>
                <a:rPr lang="en-US" altLang="zh-CN" sz="1400" dirty="0">
                  <a:solidFill>
                    <a:srgbClr val="000000"/>
                  </a:solidFill>
                  <a:latin typeface="MS Shell Dlg" pitchFamily="18" charset="0"/>
                  <a:cs typeface="MS Shell Dlg" pitchFamily="18" charset="0"/>
                </a:rPr>
                <a:t>,  </a:t>
              </a:r>
              <a:r>
                <a:rPr lang="zh-CN" altLang="en-US" sz="1400" dirty="0">
                  <a:solidFill>
                    <a:srgbClr val="000000"/>
                  </a:solidFill>
                  <a:latin typeface="MS Shell Dlg" pitchFamily="18" charset="0"/>
                  <a:cs typeface="MS Shell Dlg" pitchFamily="18" charset="0"/>
                </a:rPr>
                <a:t>安装后通过</a:t>
              </a:r>
              <a:r>
                <a:rPr lang="en-US" altLang="zh-CN" sz="1400" dirty="0" err="1">
                  <a:solidFill>
                    <a:srgbClr val="000000"/>
                  </a:solidFill>
                  <a:latin typeface="MS Shell Dlg" pitchFamily="18" charset="0"/>
                  <a:cs typeface="MS Shell Dlg" pitchFamily="18" charset="0"/>
                </a:rPr>
                <a:t>ambari</a:t>
              </a:r>
              <a:r>
                <a:rPr lang="zh-CN" altLang="en-US" sz="1400" dirty="0">
                  <a:solidFill>
                    <a:srgbClr val="000000"/>
                  </a:solidFill>
                  <a:latin typeface="MS Shell Dlg" pitchFamily="18" charset="0"/>
                  <a:cs typeface="MS Shell Dlg" pitchFamily="18" charset="0"/>
                </a:rPr>
                <a:t>全部启动。</a:t>
              </a:r>
              <a:endParaRPr lang="en-US" altLang="zh-CN" sz="14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endParaRPr>
            </a:p>
          </p:txBody>
        </p:sp>
        <p:grpSp>
          <p:nvGrpSpPr>
            <p:cNvPr id="43" name="组 13"/>
            <p:cNvGrpSpPr/>
            <p:nvPr/>
          </p:nvGrpSpPr>
          <p:grpSpPr>
            <a:xfrm>
              <a:off x="867542" y="542969"/>
              <a:ext cx="257768" cy="480736"/>
              <a:chOff x="1138949" y="676708"/>
              <a:chExt cx="298599" cy="556884"/>
            </a:xfrm>
          </p:grpSpPr>
          <p:pic>
            <p:nvPicPr>
              <p:cNvPr id="52" name="图片 51" descr="切图_07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8949" y="699810"/>
                <a:ext cx="298596" cy="467999"/>
              </a:xfrm>
              <a:prstGeom prst="rect">
                <a:avLst/>
              </a:prstGeom>
            </p:spPr>
          </p:pic>
          <p:sp>
            <p:nvSpPr>
              <p:cNvPr id="53" name="文本框 52"/>
              <p:cNvSpPr txBox="1">
                <a:spLocks noChangeAspect="1"/>
              </p:cNvSpPr>
              <p:nvPr/>
            </p:nvSpPr>
            <p:spPr>
              <a:xfrm>
                <a:off x="1185747" y="676708"/>
                <a:ext cx="251801" cy="556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 smtClean="0">
                    <a:solidFill>
                      <a:srgbClr val="FFFFFF"/>
                    </a:solidFill>
                    <a:latin typeface="Helvetica Light"/>
                    <a:ea typeface="FZ 中等线简体"/>
                    <a:cs typeface="Helvetica Light"/>
                  </a:rPr>
                  <a:t>3</a:t>
                </a:r>
                <a:endParaRPr kumimoji="1" lang="zh-CN" altLang="en-US" sz="2000" dirty="0">
                  <a:solidFill>
                    <a:srgbClr val="FFFFFF"/>
                  </a:solidFill>
                  <a:latin typeface="Helvetica Light"/>
                  <a:ea typeface="FZ 中等线简体"/>
                  <a:cs typeface="Helvetica Light"/>
                </a:endParaRPr>
              </a:p>
            </p:txBody>
          </p:sp>
        </p:grpSp>
        <p:sp>
          <p:nvSpPr>
            <p:cNvPr id="46" name="文本框 45"/>
            <p:cNvSpPr txBox="1"/>
            <p:nvPr/>
          </p:nvSpPr>
          <p:spPr>
            <a:xfrm>
              <a:off x="992247" y="1781245"/>
              <a:ext cx="3207766" cy="400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en-US" altLang="zh-CN" sz="1400" dirty="0">
                <a:latin typeface="宋体"/>
                <a:cs typeface="宋体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288850" y="2891819"/>
            <a:ext cx="5624747" cy="342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ts val="2200"/>
              </a:lnSpc>
            </a:pPr>
            <a:r>
              <a:rPr lang="zh-CN" altLang="en-US" sz="14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安装</a:t>
            </a:r>
            <a:r>
              <a:rPr lang="zh-CN" altLang="en-US" sz="14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和启动</a:t>
            </a:r>
            <a:r>
              <a:rPr lang="en-US" altLang="zh-CN" sz="14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hue</a:t>
            </a:r>
            <a:r>
              <a:rPr lang="zh-CN" altLang="en-US" sz="14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和</a:t>
            </a:r>
            <a:r>
              <a:rPr lang="en-US" altLang="zh-CN" sz="1400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httpfs</a:t>
            </a:r>
            <a:r>
              <a:rPr lang="en-US" altLang="zh-CN" sz="14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, </a:t>
            </a:r>
            <a:r>
              <a:rPr lang="zh-CN" altLang="en-US" sz="14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通过</a:t>
            </a:r>
            <a:r>
              <a:rPr lang="en-US" altLang="zh-CN" sz="14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hue</a:t>
            </a:r>
            <a:r>
              <a:rPr lang="zh-CN" altLang="en-US" sz="14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访问</a:t>
            </a:r>
            <a:r>
              <a:rPr lang="en-US" altLang="zh-CN" sz="1400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14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。</a:t>
            </a:r>
            <a:endParaRPr lang="en-US" altLang="zh-CN" sz="1400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pic>
        <p:nvPicPr>
          <p:cNvPr id="34" name="图片 33" descr="切图_07.png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34" y="2982051"/>
            <a:ext cx="451986" cy="310160"/>
          </a:xfrm>
          <a:prstGeom prst="rect">
            <a:avLst/>
          </a:prstGeom>
        </p:spPr>
      </p:pic>
      <p:sp>
        <p:nvSpPr>
          <p:cNvPr id="35" name="文本框 34"/>
          <p:cNvSpPr txBox="1">
            <a:spLocks noChangeAspect="1"/>
          </p:cNvSpPr>
          <p:nvPr/>
        </p:nvSpPr>
        <p:spPr>
          <a:xfrm>
            <a:off x="836871" y="2966741"/>
            <a:ext cx="381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FFFFFF"/>
                </a:solidFill>
                <a:latin typeface="Helvetica Light"/>
                <a:ea typeface="FZ 中等线简体"/>
                <a:cs typeface="Helvetica Light"/>
              </a:rPr>
              <a:t>4</a:t>
            </a:r>
            <a:endParaRPr kumimoji="1" lang="zh-CN" altLang="en-US" sz="2000" dirty="0">
              <a:solidFill>
                <a:srgbClr val="FFFFFF"/>
              </a:solidFill>
              <a:latin typeface="Helvetica Light"/>
              <a:ea typeface="FZ 中等线简体"/>
              <a:cs typeface="Helvetica Ligh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314831" y="3460882"/>
            <a:ext cx="5624747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ts val="2200"/>
              </a:lnSpc>
            </a:pPr>
            <a:r>
              <a:rPr lang="zh-CN" altLang="en-US" sz="14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将</a:t>
            </a:r>
            <a:r>
              <a:rPr lang="en-US" altLang="zh-CN" sz="1400" dirty="0" err="1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sqlserver</a:t>
            </a:r>
            <a:r>
              <a:rPr lang="zh-CN" altLang="en-US" sz="14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的</a:t>
            </a:r>
            <a:r>
              <a:rPr lang="en-US" altLang="zh-CN" sz="1400" dirty="0" err="1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jdbc</a:t>
            </a:r>
            <a:r>
              <a:rPr lang="zh-CN" altLang="en-US" sz="14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相关</a:t>
            </a:r>
            <a:r>
              <a:rPr lang="en-US" altLang="zh-CN" sz="14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jar</a:t>
            </a:r>
            <a:r>
              <a:rPr lang="zh-CN" altLang="en-US" sz="14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包放到</a:t>
            </a:r>
            <a:r>
              <a:rPr lang="en-US" altLang="zh-CN" sz="1400" dirty="0" err="1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14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的</a:t>
            </a:r>
            <a:r>
              <a:rPr lang="en-US" altLang="zh-CN" sz="14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lib</a:t>
            </a:r>
            <a:r>
              <a:rPr lang="zh-CN" altLang="en-US" sz="14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下。（</a:t>
            </a:r>
            <a:r>
              <a:rPr lang="en-US" altLang="zh-CN" sz="14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/</a:t>
            </a:r>
            <a:r>
              <a:rPr lang="en-US" altLang="zh-CN" sz="1400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usr</a:t>
            </a:r>
            <a:r>
              <a:rPr lang="en-US" altLang="zh-CN" sz="14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/</a:t>
            </a:r>
            <a:r>
              <a:rPr lang="en-US" altLang="zh-CN" sz="1400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hdp</a:t>
            </a:r>
            <a:r>
              <a:rPr lang="en-US" altLang="zh-CN" sz="14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/2.4.2.0-258/</a:t>
            </a:r>
            <a:r>
              <a:rPr lang="en-US" altLang="zh-CN" sz="1400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en-US" altLang="zh-CN" sz="14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/lib</a:t>
            </a:r>
            <a:r>
              <a:rPr lang="zh-CN" altLang="en-US" sz="14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）</a:t>
            </a:r>
            <a:endParaRPr lang="en-US" altLang="zh-CN" sz="140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pic>
        <p:nvPicPr>
          <p:cNvPr id="26" name="图片 25" descr="切图_07.png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34" y="3492867"/>
            <a:ext cx="451986" cy="310160"/>
          </a:xfrm>
          <a:prstGeom prst="rect">
            <a:avLst/>
          </a:prstGeom>
        </p:spPr>
      </p:pic>
      <p:sp>
        <p:nvSpPr>
          <p:cNvPr id="30" name="文本框 29"/>
          <p:cNvSpPr txBox="1">
            <a:spLocks noChangeAspect="1"/>
          </p:cNvSpPr>
          <p:nvPr/>
        </p:nvSpPr>
        <p:spPr>
          <a:xfrm>
            <a:off x="836871" y="3477557"/>
            <a:ext cx="381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FFFFFF"/>
                </a:solidFill>
                <a:latin typeface="Helvetica Light"/>
                <a:ea typeface="FZ 中等线简体"/>
                <a:cs typeface="Helvetica Light"/>
              </a:rPr>
              <a:t>5</a:t>
            </a:r>
            <a:endParaRPr kumimoji="1" lang="zh-CN" altLang="en-US" sz="2000" dirty="0">
              <a:solidFill>
                <a:srgbClr val="FFFFFF"/>
              </a:solidFill>
              <a:latin typeface="Helvetica Light"/>
              <a:ea typeface="FZ 中等线简体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7067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12489" y="936798"/>
            <a:ext cx="7988840" cy="409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Sqlserver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建表语句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:</a:t>
            </a:r>
          </a:p>
          <a:p>
            <a:pPr algn="just">
              <a:lnSpc>
                <a:spcPct val="130000"/>
              </a:lnSpc>
            </a:pP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create table users(</a:t>
            </a:r>
          </a:p>
          <a:p>
            <a:pPr algn="just">
              <a:lnSpc>
                <a:spcPct val="130000"/>
              </a:lnSpc>
            </a:pP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  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  id  varchar(32) primary key,</a:t>
            </a:r>
          </a:p>
          <a:p>
            <a:pPr algn="just">
              <a:lnSpc>
                <a:spcPct val="130000"/>
              </a:lnSpc>
            </a:pP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   name varchar(100),</a:t>
            </a:r>
          </a:p>
          <a:p>
            <a:pPr algn="just">
              <a:lnSpc>
                <a:spcPct val="130000"/>
              </a:lnSpc>
            </a:pP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   age 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int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);</a:t>
            </a:r>
          </a:p>
          <a:p>
            <a:pPr algn="just">
              <a:lnSpc>
                <a:spcPct val="130000"/>
              </a:lnSpc>
            </a:pPr>
            <a:endParaRPr kumimoji="1" lang="en-US" altLang="zh-CN" sz="1050" dirty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Sqlserver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数据初始化：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1050" dirty="0"/>
              <a:t>insert into users values('1',' </a:t>
            </a:r>
            <a:r>
              <a:rPr lang="zh-CN" altLang="en-US" sz="1050" dirty="0"/>
              <a:t>张三</a:t>
            </a:r>
            <a:r>
              <a:rPr lang="en-US" altLang="zh-CN" sz="1050" dirty="0"/>
              <a:t>',20);</a:t>
            </a:r>
          </a:p>
          <a:p>
            <a:r>
              <a:rPr lang="en-US" altLang="zh-CN" sz="1050" dirty="0"/>
              <a:t>insert into users values('2',' </a:t>
            </a:r>
            <a:r>
              <a:rPr lang="zh-CN" altLang="en-US" sz="1050" dirty="0"/>
              <a:t>李四</a:t>
            </a:r>
            <a:r>
              <a:rPr lang="en-US" altLang="zh-CN" sz="1050" dirty="0"/>
              <a:t>',</a:t>
            </a:r>
            <a:r>
              <a:rPr lang="en-US" altLang="zh-CN" sz="1050" dirty="0" smtClean="0"/>
              <a:t>23);</a:t>
            </a:r>
            <a:endParaRPr lang="en-US" altLang="zh-CN" sz="1050" dirty="0"/>
          </a:p>
          <a:p>
            <a:r>
              <a:rPr lang="en-US" altLang="zh-CN" sz="1050" dirty="0"/>
              <a:t>insert into users values('3',' </a:t>
            </a:r>
            <a:r>
              <a:rPr lang="zh-CN" altLang="en-US" sz="1050" dirty="0"/>
              <a:t>王五</a:t>
            </a:r>
            <a:r>
              <a:rPr lang="en-US" altLang="zh-CN" sz="1050" dirty="0"/>
              <a:t>',30);</a:t>
            </a:r>
          </a:p>
          <a:p>
            <a:r>
              <a:rPr lang="en-US" altLang="zh-CN" sz="1050" dirty="0"/>
              <a:t>insert into users values('4',' </a:t>
            </a:r>
            <a:r>
              <a:rPr lang="zh-CN" altLang="en-US" sz="1050" dirty="0"/>
              <a:t>赵六</a:t>
            </a:r>
            <a:r>
              <a:rPr lang="en-US" altLang="zh-CN" sz="1050" dirty="0"/>
              <a:t>',33);</a:t>
            </a:r>
          </a:p>
          <a:p>
            <a:pPr algn="just">
              <a:lnSpc>
                <a:spcPct val="130000"/>
              </a:lnSpc>
            </a:pPr>
            <a:endParaRPr kumimoji="1" lang="en-US" altLang="zh-CN" sz="1050" dirty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zh-CN" sz="1050" dirty="0" err="1">
                <a:latin typeface="微软雅黑"/>
                <a:ea typeface="微软雅黑"/>
                <a:cs typeface="微软雅黑"/>
              </a:rPr>
              <a:t>m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ysql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建表语句：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create table users(</a:t>
            </a:r>
          </a:p>
          <a:p>
            <a:pPr algn="just">
              <a:lnSpc>
                <a:spcPct val="130000"/>
              </a:lnSpc>
            </a:pP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    id  varchar(32) primary 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key,</a:t>
            </a:r>
            <a:endParaRPr kumimoji="1" lang="en-US" altLang="zh-CN" sz="1050" dirty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    name varchar(100),</a:t>
            </a:r>
          </a:p>
          <a:p>
            <a:pPr algn="just">
              <a:lnSpc>
                <a:spcPct val="130000"/>
              </a:lnSpc>
            </a:pP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    age </a:t>
            </a:r>
            <a:r>
              <a:rPr kumimoji="1" lang="en-US" altLang="zh-CN" sz="1050" dirty="0" err="1">
                <a:latin typeface="微软雅黑"/>
                <a:ea typeface="微软雅黑"/>
                <a:cs typeface="微软雅黑"/>
              </a:rPr>
              <a:t>int</a:t>
            </a:r>
            <a:endParaRPr kumimoji="1" lang="en-US" altLang="zh-CN" sz="1050" dirty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);</a:t>
            </a:r>
            <a:endParaRPr kumimoji="1" lang="en-US" altLang="zh-CN" sz="1050" dirty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endParaRPr kumimoji="1" lang="en-US" altLang="zh-CN" sz="105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7" name="图片 26" descr="切图_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6" y="184787"/>
            <a:ext cx="2740859" cy="411425"/>
          </a:xfrm>
          <a:prstGeom prst="rect">
            <a:avLst/>
          </a:prstGeom>
        </p:spPr>
      </p:pic>
      <p:pic>
        <p:nvPicPr>
          <p:cNvPr id="28" name="图片 27" descr="未标题-1_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3" y="277918"/>
            <a:ext cx="251996" cy="218839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521864" y="196108"/>
            <a:ext cx="220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微软雅黑"/>
                <a:ea typeface="微软雅黑"/>
                <a:cs typeface="Helvetica Light"/>
              </a:rPr>
              <a:t>关系数据库</a:t>
            </a:r>
            <a:r>
              <a:rPr kumimoji="1" lang="zh-CN" altLang="en-US" dirty="0">
                <a:latin typeface="微软雅黑"/>
                <a:ea typeface="微软雅黑"/>
                <a:cs typeface="Helvetica Light"/>
              </a:rPr>
              <a:t>建表</a:t>
            </a:r>
            <a:endParaRPr kumimoji="1" lang="zh-CN" altLang="en-US" dirty="0">
              <a:solidFill>
                <a:schemeClr val="bg1"/>
              </a:solidFill>
              <a:latin typeface="Helvetica Light"/>
              <a:ea typeface="FZ 中等线简体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5671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切图_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6" y="184787"/>
            <a:ext cx="2740859" cy="411425"/>
          </a:xfrm>
          <a:prstGeom prst="rect">
            <a:avLst/>
          </a:prstGeom>
        </p:spPr>
      </p:pic>
      <p:pic>
        <p:nvPicPr>
          <p:cNvPr id="28" name="图片 27" descr="未标题-1_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3" y="277918"/>
            <a:ext cx="251996" cy="218839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521864" y="196108"/>
            <a:ext cx="220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微软雅黑"/>
                <a:ea typeface="微软雅黑"/>
                <a:cs typeface="Helvetica Light"/>
              </a:rPr>
              <a:t>启动</a:t>
            </a:r>
            <a:r>
              <a:rPr kumimoji="1" lang="en-US" altLang="zh-CN" dirty="0" err="1" smtClean="0">
                <a:latin typeface="微软雅黑"/>
                <a:ea typeface="微软雅黑"/>
                <a:cs typeface="Helvetica Light"/>
              </a:rPr>
              <a:t>ambari</a:t>
            </a:r>
            <a:endParaRPr kumimoji="1" lang="zh-CN" altLang="en-US" dirty="0">
              <a:solidFill>
                <a:schemeClr val="bg1"/>
              </a:solidFill>
              <a:latin typeface="Helvetica Light"/>
              <a:ea typeface="FZ 中等线简体"/>
              <a:cs typeface="Helvetica Ligh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2209" y="850456"/>
            <a:ext cx="2150874" cy="281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Ambari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启动和访问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:</a:t>
            </a:r>
            <a:endParaRPr kumimoji="1" lang="en-US" altLang="zh-CN" sz="10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1864" y="1152846"/>
            <a:ext cx="5845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启动命令：</a:t>
            </a:r>
            <a:r>
              <a:rPr lang="en-US" altLang="zh-CN" sz="1200" dirty="0" smtClean="0"/>
              <a:t>/</a:t>
            </a:r>
            <a:r>
              <a:rPr lang="en-US" altLang="zh-CN" sz="1200" dirty="0" err="1"/>
              <a:t>usr</a:t>
            </a:r>
            <a:r>
              <a:rPr lang="en-US" altLang="zh-CN" sz="1200" dirty="0"/>
              <a:t>/</a:t>
            </a:r>
            <a:r>
              <a:rPr lang="en-US" altLang="zh-CN" sz="1200" dirty="0" err="1"/>
              <a:t>sbin</a:t>
            </a:r>
            <a:r>
              <a:rPr lang="en-US" altLang="zh-CN" sz="1200" dirty="0"/>
              <a:t>/</a:t>
            </a:r>
            <a:r>
              <a:rPr lang="en-US" altLang="zh-CN" sz="1200" dirty="0" err="1"/>
              <a:t>ambari</a:t>
            </a:r>
            <a:r>
              <a:rPr lang="en-US" altLang="zh-CN" sz="1200" dirty="0"/>
              <a:t>-server restart</a:t>
            </a:r>
          </a:p>
          <a:p>
            <a:r>
              <a:rPr lang="zh-CN" altLang="en-US" sz="1200" dirty="0" smtClean="0"/>
              <a:t>访问路径：</a:t>
            </a:r>
            <a:r>
              <a:rPr lang="en-US" altLang="zh-CN" sz="1200" dirty="0">
                <a:hlinkClick r:id="rId5"/>
              </a:rPr>
              <a:t>http://192.168.20.210:8080</a:t>
            </a:r>
            <a:r>
              <a:rPr lang="en-US" altLang="zh-CN" sz="1200" dirty="0" smtClean="0">
                <a:hlinkClick r:id="rId5"/>
              </a:rPr>
              <a:t>/</a:t>
            </a:r>
            <a:endParaRPr lang="en-US" altLang="zh-CN" sz="1200" dirty="0" smtClean="0"/>
          </a:p>
          <a:p>
            <a:r>
              <a:rPr lang="zh-CN" altLang="en-US" sz="1200" dirty="0" smtClean="0"/>
              <a:t>用户名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密码：</a:t>
            </a:r>
            <a:r>
              <a:rPr lang="en-US" altLang="zh-CN" sz="1200" dirty="0" smtClean="0"/>
              <a:t>admin/admin</a:t>
            </a:r>
          </a:p>
          <a:p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843" y="1955230"/>
            <a:ext cx="6003700" cy="305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27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切图_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6" y="184787"/>
            <a:ext cx="2740859" cy="411425"/>
          </a:xfrm>
          <a:prstGeom prst="rect">
            <a:avLst/>
          </a:prstGeom>
        </p:spPr>
      </p:pic>
      <p:pic>
        <p:nvPicPr>
          <p:cNvPr id="28" name="图片 27" descr="未标题-1_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3" y="277918"/>
            <a:ext cx="251996" cy="218839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521864" y="196108"/>
            <a:ext cx="220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微软雅黑"/>
                <a:ea typeface="微软雅黑"/>
                <a:cs typeface="Helvetica Light"/>
              </a:rPr>
              <a:t>启动</a:t>
            </a:r>
            <a:r>
              <a:rPr kumimoji="1" lang="en-US" altLang="zh-CN" dirty="0" err="1" smtClean="0">
                <a:latin typeface="微软雅黑"/>
                <a:ea typeface="微软雅黑"/>
                <a:cs typeface="Helvetica Light"/>
              </a:rPr>
              <a:t>hadoop</a:t>
            </a:r>
            <a:r>
              <a:rPr kumimoji="1" lang="zh-CN" altLang="en-US" dirty="0" smtClean="0">
                <a:latin typeface="微软雅黑"/>
                <a:ea typeface="微软雅黑"/>
                <a:cs typeface="Helvetica Light"/>
              </a:rPr>
              <a:t>集群</a:t>
            </a:r>
            <a:endParaRPr kumimoji="1" lang="zh-CN" altLang="en-US" dirty="0">
              <a:solidFill>
                <a:schemeClr val="bg1"/>
              </a:solidFill>
              <a:latin typeface="Helvetica Light"/>
              <a:ea typeface="FZ 中等线简体"/>
              <a:cs typeface="Helvetica Ligh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2209" y="850456"/>
            <a:ext cx="2150874" cy="281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启动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hadoop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集群及相关组件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:</a:t>
            </a:r>
            <a:endParaRPr kumimoji="1" lang="en-US" altLang="zh-CN" sz="10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1864" y="1152846"/>
            <a:ext cx="5964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点击</a:t>
            </a:r>
            <a:r>
              <a:rPr lang="en-US" altLang="zh-CN" sz="1200" dirty="0" smtClean="0"/>
              <a:t>services, actions, </a:t>
            </a:r>
            <a:r>
              <a:rPr lang="zh-CN" altLang="en-US" sz="1200" dirty="0" smtClean="0"/>
              <a:t>选择</a:t>
            </a:r>
            <a:r>
              <a:rPr lang="en-US" altLang="zh-CN" sz="1200" dirty="0" smtClean="0"/>
              <a:t>Start all</a:t>
            </a:r>
            <a:r>
              <a:rPr lang="zh-CN" altLang="en-US" sz="1200" dirty="0" smtClean="0"/>
              <a:t>启动集群所有组件</a:t>
            </a:r>
            <a:r>
              <a:rPr lang="en-US" altLang="zh-CN" sz="1200" dirty="0" smtClean="0"/>
              <a:t> </a:t>
            </a:r>
            <a:endParaRPr lang="en-US" altLang="zh-CN" sz="1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864" y="1447976"/>
            <a:ext cx="6998884" cy="358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4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切图_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6" y="184787"/>
            <a:ext cx="2740859" cy="411425"/>
          </a:xfrm>
          <a:prstGeom prst="rect">
            <a:avLst/>
          </a:prstGeom>
        </p:spPr>
      </p:pic>
      <p:pic>
        <p:nvPicPr>
          <p:cNvPr id="28" name="图片 27" descr="未标题-1_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3" y="277918"/>
            <a:ext cx="251996" cy="218839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521864" y="196108"/>
            <a:ext cx="220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微软雅黑"/>
                <a:ea typeface="微软雅黑"/>
                <a:cs typeface="Helvetica Light"/>
              </a:rPr>
              <a:t>启动</a:t>
            </a:r>
            <a:r>
              <a:rPr kumimoji="1" lang="en-US" altLang="zh-CN" dirty="0" smtClean="0">
                <a:latin typeface="微软雅黑"/>
                <a:ea typeface="微软雅黑"/>
                <a:cs typeface="Helvetica Light"/>
              </a:rPr>
              <a:t>hue</a:t>
            </a:r>
            <a:r>
              <a:rPr kumimoji="1" lang="zh-CN" altLang="en-US" dirty="0" smtClean="0">
                <a:latin typeface="微软雅黑"/>
                <a:ea typeface="微软雅黑"/>
                <a:cs typeface="Helvetica Light"/>
              </a:rPr>
              <a:t>和</a:t>
            </a:r>
            <a:r>
              <a:rPr kumimoji="1" lang="en-US" altLang="zh-CN" dirty="0" err="1" smtClean="0">
                <a:latin typeface="微软雅黑"/>
                <a:ea typeface="微软雅黑"/>
                <a:cs typeface="Helvetica Light"/>
              </a:rPr>
              <a:t>httpfs</a:t>
            </a:r>
            <a:endParaRPr kumimoji="1" lang="zh-CN" altLang="en-US" dirty="0">
              <a:solidFill>
                <a:schemeClr val="bg1"/>
              </a:solidFill>
              <a:latin typeface="Helvetica Light"/>
              <a:ea typeface="FZ 中等线简体"/>
              <a:cs typeface="Helvetica Ligh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2209" y="850456"/>
            <a:ext cx="2150874" cy="281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启动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hue:</a:t>
            </a:r>
            <a:endParaRPr kumimoji="1" lang="en-US" altLang="zh-CN" sz="10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1864" y="1159472"/>
            <a:ext cx="596483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/</a:t>
            </a:r>
            <a:r>
              <a:rPr lang="en-US" altLang="zh-CN" sz="1000" dirty="0" err="1" smtClean="0"/>
              <a:t>usr</a:t>
            </a:r>
            <a:r>
              <a:rPr lang="en-US" altLang="zh-CN" sz="1000" dirty="0" smtClean="0"/>
              <a:t>/local/hue/build/</a:t>
            </a:r>
            <a:r>
              <a:rPr lang="en-US" altLang="zh-CN" sz="1000" dirty="0" err="1" smtClean="0"/>
              <a:t>env</a:t>
            </a:r>
            <a:r>
              <a:rPr lang="en-US" altLang="zh-CN" sz="1000" dirty="0" smtClean="0"/>
              <a:t>/bin/supervisor</a:t>
            </a:r>
          </a:p>
          <a:p>
            <a:endParaRPr lang="en-US" altLang="zh-CN" sz="1000" dirty="0"/>
          </a:p>
          <a:p>
            <a:r>
              <a:rPr lang="zh-CN" altLang="en-US" sz="1000" dirty="0" smtClean="0"/>
              <a:t>启动</a:t>
            </a:r>
            <a:r>
              <a:rPr lang="en-US" altLang="zh-CN" sz="1000" dirty="0" err="1" smtClean="0"/>
              <a:t>httpfs</a:t>
            </a:r>
            <a:r>
              <a:rPr lang="en-US" altLang="zh-CN" sz="1000" dirty="0" smtClean="0"/>
              <a:t>:</a:t>
            </a:r>
          </a:p>
          <a:p>
            <a:r>
              <a:rPr lang="en-US" altLang="zh-CN" sz="1000" dirty="0"/>
              <a:t>/</a:t>
            </a:r>
            <a:r>
              <a:rPr lang="en-US" altLang="zh-CN" sz="1000" dirty="0" smtClean="0"/>
              <a:t>usr/hdp/2.4.2.0-258/hadoop-httpfs/sbin/httpfs.sh</a:t>
            </a:r>
          </a:p>
          <a:p>
            <a:endParaRPr lang="en-US" altLang="zh-CN" sz="1000" dirty="0" smtClean="0"/>
          </a:p>
          <a:p>
            <a:r>
              <a:rPr lang="en-US" altLang="zh-CN" sz="1000" dirty="0"/>
              <a:t>h</a:t>
            </a:r>
            <a:r>
              <a:rPr lang="en-US" altLang="zh-CN" sz="1000" dirty="0" smtClean="0"/>
              <a:t>ue</a:t>
            </a:r>
            <a:r>
              <a:rPr lang="zh-CN" altLang="en-US" sz="1000" dirty="0" smtClean="0"/>
              <a:t>访问地址： </a:t>
            </a:r>
            <a:r>
              <a:rPr lang="en-US" altLang="zh-CN" sz="1000" dirty="0">
                <a:hlinkClick r:id="rId5"/>
              </a:rPr>
              <a:t>http://192.168.20.210:8888</a:t>
            </a:r>
            <a:r>
              <a:rPr lang="en-US" altLang="zh-CN" sz="1000" dirty="0" smtClean="0">
                <a:hlinkClick r:id="rId5"/>
              </a:rPr>
              <a:t>/</a:t>
            </a:r>
            <a:endParaRPr lang="en-US" altLang="zh-CN" sz="1000" dirty="0" smtClean="0"/>
          </a:p>
          <a:p>
            <a:r>
              <a:rPr lang="en-US" altLang="zh-CN" sz="1000" dirty="0" smtClean="0"/>
              <a:t>Hue</a:t>
            </a:r>
            <a:r>
              <a:rPr lang="zh-CN" altLang="en-US" sz="1000" dirty="0" smtClean="0"/>
              <a:t>用户名</a:t>
            </a:r>
            <a:r>
              <a:rPr lang="en-US" altLang="zh-CN" sz="1000" dirty="0" smtClean="0"/>
              <a:t>/</a:t>
            </a:r>
            <a:r>
              <a:rPr lang="zh-CN" altLang="en-US" sz="1000" dirty="0" smtClean="0"/>
              <a:t>密码：</a:t>
            </a:r>
            <a:r>
              <a:rPr lang="en-US" altLang="zh-CN" sz="1000" dirty="0" smtClean="0"/>
              <a:t>hue/hue</a:t>
            </a:r>
          </a:p>
          <a:p>
            <a:endParaRPr lang="en-US" altLang="zh-CN" sz="1000" dirty="0"/>
          </a:p>
          <a:p>
            <a:r>
              <a:rPr lang="en-US" altLang="zh-CN" sz="1000" dirty="0" smtClean="0"/>
              <a:t>Hue</a:t>
            </a:r>
            <a:r>
              <a:rPr lang="zh-CN" altLang="en-US" sz="1000" dirty="0" smtClean="0"/>
              <a:t>访问</a:t>
            </a:r>
            <a:r>
              <a:rPr lang="en-US" altLang="zh-CN" sz="1000" dirty="0" err="1" smtClean="0"/>
              <a:t>oozie</a:t>
            </a:r>
            <a:r>
              <a:rPr lang="en-US" altLang="zh-CN" sz="1000" dirty="0" smtClean="0"/>
              <a:t>: </a:t>
            </a:r>
            <a:r>
              <a:rPr lang="zh-CN" altLang="en-US" sz="1000" dirty="0" smtClean="0"/>
              <a:t>点击</a:t>
            </a:r>
            <a:r>
              <a:rPr lang="en-US" altLang="zh-CN" sz="1000" dirty="0" smtClean="0"/>
              <a:t>workflow--&gt;editors, </a:t>
            </a:r>
            <a:r>
              <a:rPr lang="zh-CN" altLang="en-US" sz="1000" dirty="0" smtClean="0"/>
              <a:t>进入</a:t>
            </a:r>
            <a:r>
              <a:rPr lang="en-US" altLang="zh-CN" sz="1000" dirty="0" err="1" smtClean="0"/>
              <a:t>oozie</a:t>
            </a:r>
            <a:r>
              <a:rPr lang="zh-CN" altLang="en-US" sz="1000" dirty="0" smtClean="0"/>
              <a:t>编辑列表页面，页面提供增删改查功能</a:t>
            </a:r>
            <a:endParaRPr lang="en-US" altLang="zh-CN" sz="1000" dirty="0" smtClean="0"/>
          </a:p>
          <a:p>
            <a:endParaRPr lang="en-US" altLang="zh-CN" sz="1200" dirty="0" smtClean="0"/>
          </a:p>
          <a:p>
            <a:endParaRPr lang="en-US" altLang="zh-CN" sz="1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104" y="2608150"/>
            <a:ext cx="7142763" cy="240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13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切图_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6" y="184787"/>
            <a:ext cx="2740859" cy="411425"/>
          </a:xfrm>
          <a:prstGeom prst="rect">
            <a:avLst/>
          </a:prstGeom>
        </p:spPr>
      </p:pic>
      <p:pic>
        <p:nvPicPr>
          <p:cNvPr id="28" name="图片 27" descr="未标题-1_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3" y="277918"/>
            <a:ext cx="251996" cy="218839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521864" y="196108"/>
            <a:ext cx="220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o</a:t>
            </a:r>
            <a:r>
              <a:rPr kumimoji="1" lang="en-US" altLang="zh-CN" dirty="0" err="1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ozie</a:t>
            </a:r>
            <a:r>
              <a:rPr kumimoji="1" lang="zh-CN" altLang="en-US" dirty="0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新建工作流</a:t>
            </a:r>
            <a:endParaRPr kumimoji="1" lang="zh-CN" altLang="en-US" dirty="0">
              <a:solidFill>
                <a:schemeClr val="bg1"/>
              </a:solidFill>
              <a:latin typeface="Helvetica Light"/>
              <a:ea typeface="FZ 中等线简体"/>
              <a:cs typeface="Helvetica Ligh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2209" y="850456"/>
            <a:ext cx="5689930" cy="302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在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oozie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编辑列表页面，点击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create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，进入编辑页面</a:t>
            </a:r>
            <a:endParaRPr kumimoji="1" lang="en-US" altLang="zh-CN" sz="10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1864" y="1159472"/>
            <a:ext cx="596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 dirty="0" smtClean="0"/>
          </a:p>
          <a:p>
            <a:endParaRPr lang="en-US" altLang="zh-CN" sz="1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844" y="1132393"/>
            <a:ext cx="7374607" cy="332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23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光谱.thmx</Template>
  <TotalTime>3914</TotalTime>
  <Words>1015</Words>
  <Application>Microsoft Office PowerPoint</Application>
  <PresentationFormat>全屏显示(16:9)</PresentationFormat>
  <Paragraphs>176</Paragraphs>
  <Slides>24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FZ 中等线简体</vt:lpstr>
      <vt:lpstr>Helvetica Light</vt:lpstr>
      <vt:lpstr>宋体</vt:lpstr>
      <vt:lpstr>微软雅黑</vt:lpstr>
      <vt:lpstr>Arial</vt:lpstr>
      <vt:lpstr>Calibri</vt:lpstr>
      <vt:lpstr>MS Shell Dlg</vt:lpstr>
      <vt:lpstr>Office Theme</vt:lpstr>
      <vt:lpstr>Oozie使用实例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正标题</dc:title>
  <dc:creator>yuanpeiduan</dc:creator>
  <cp:lastModifiedBy>admin</cp:lastModifiedBy>
  <cp:revision>309</cp:revision>
  <dcterms:created xsi:type="dcterms:W3CDTF">2014-08-20T03:08:23Z</dcterms:created>
  <dcterms:modified xsi:type="dcterms:W3CDTF">2016-09-01T02:12:01Z</dcterms:modified>
</cp:coreProperties>
</file>