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5"/>
  </p:notesMasterIdLst>
  <p:handoutMasterIdLst>
    <p:handoutMasterId r:id="rId46"/>
  </p:handoutMasterIdLst>
  <p:sldIdLst>
    <p:sldId id="257" r:id="rId2"/>
    <p:sldId id="261" r:id="rId3"/>
    <p:sldId id="305" r:id="rId4"/>
    <p:sldId id="306" r:id="rId5"/>
    <p:sldId id="307" r:id="rId6"/>
    <p:sldId id="308" r:id="rId7"/>
    <p:sldId id="309" r:id="rId8"/>
    <p:sldId id="304" r:id="rId9"/>
    <p:sldId id="310" r:id="rId10"/>
    <p:sldId id="311" r:id="rId11"/>
    <p:sldId id="312" r:id="rId12"/>
    <p:sldId id="313" r:id="rId13"/>
    <p:sldId id="314" r:id="rId14"/>
    <p:sldId id="315" r:id="rId15"/>
    <p:sldId id="316" r:id="rId16"/>
    <p:sldId id="317" r:id="rId17"/>
    <p:sldId id="319" r:id="rId18"/>
    <p:sldId id="320" r:id="rId19"/>
    <p:sldId id="321" r:id="rId20"/>
    <p:sldId id="323" r:id="rId21"/>
    <p:sldId id="322" r:id="rId22"/>
    <p:sldId id="324" r:id="rId23"/>
    <p:sldId id="325" r:id="rId24"/>
    <p:sldId id="326" r:id="rId25"/>
    <p:sldId id="318" r:id="rId26"/>
    <p:sldId id="327" r:id="rId27"/>
    <p:sldId id="328" r:id="rId28"/>
    <p:sldId id="330" r:id="rId29"/>
    <p:sldId id="329" r:id="rId30"/>
    <p:sldId id="331" r:id="rId31"/>
    <p:sldId id="332" r:id="rId32"/>
    <p:sldId id="333" r:id="rId33"/>
    <p:sldId id="334" r:id="rId34"/>
    <p:sldId id="335" r:id="rId35"/>
    <p:sldId id="340" r:id="rId36"/>
    <p:sldId id="338" r:id="rId37"/>
    <p:sldId id="336" r:id="rId38"/>
    <p:sldId id="339" r:id="rId39"/>
    <p:sldId id="342" r:id="rId40"/>
    <p:sldId id="341" r:id="rId41"/>
    <p:sldId id="337" r:id="rId42"/>
    <p:sldId id="303"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3" autoAdjust="0"/>
  </p:normalViewPr>
  <p:slideViewPr>
    <p:cSldViewPr snapToGrid="0">
      <p:cViewPr varScale="1">
        <p:scale>
          <a:sx n="114" d="100"/>
          <a:sy n="114" d="100"/>
        </p:scale>
        <p:origin x="414" y="96"/>
      </p:cViewPr>
      <p:guideLst>
        <p:guide orient="horz" pos="2160"/>
        <p:guide pos="3840"/>
      </p:guideLst>
    </p:cSldViewPr>
  </p:slideViewPr>
  <p:outlineViewPr>
    <p:cViewPr>
      <p:scale>
        <a:sx n="33" d="100"/>
        <a:sy n="33" d="100"/>
      </p:scale>
      <p:origin x="0" y="-14190"/>
    </p:cViewPr>
  </p:outlineViewPr>
  <p:notesTextViewPr>
    <p:cViewPr>
      <p:scale>
        <a:sx n="1" d="1"/>
        <a:sy n="1" d="1"/>
      </p:scale>
      <p:origin x="0" y="0"/>
    </p:cViewPr>
  </p:notesTextViewPr>
  <p:notesViewPr>
    <p:cSldViewPr snapToGrid="0">
      <p:cViewPr varScale="1">
        <p:scale>
          <a:sx n="86" d="100"/>
          <a:sy n="86" d="100"/>
        </p:scale>
        <p:origin x="301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AC65E0-EC02-4566-A52F-83E4128575CE}" type="datetimeFigureOut">
              <a:rPr lang="zh-CN" altLang="en-US" smtClean="0"/>
              <a:pPr/>
              <a:t>2016/11/23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A45783-85A3-4A2A-B2F6-E6B640B0734C}" type="slidenum">
              <a:rPr lang="zh-CN" altLang="en-US" smtClean="0"/>
              <a:pPr/>
              <a:t>‹#›</a:t>
            </a:fld>
            <a:endParaRPr lang="zh-CN" altLang="en-US"/>
          </a:p>
        </p:txBody>
      </p:sp>
    </p:spTree>
    <p:extLst>
      <p:ext uri="{BB962C8B-B14F-4D97-AF65-F5344CB8AC3E}">
        <p14:creationId xmlns:p14="http://schemas.microsoft.com/office/powerpoint/2010/main" val="4130911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8D270-23B0-4221-AB25-B503B34F446A}" type="datetimeFigureOut">
              <a:rPr lang="zh-CN" altLang="en-US" smtClean="0"/>
              <a:pPr/>
              <a:t>2016/11/23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47D18-0B47-40D7-8095-C8BB9247EA01}" type="slidenum">
              <a:rPr lang="zh-CN" altLang="en-US" smtClean="0"/>
              <a:pPr/>
              <a:t>‹#›</a:t>
            </a:fld>
            <a:endParaRPr lang="zh-CN" altLang="en-US"/>
          </a:p>
        </p:txBody>
      </p:sp>
    </p:spTree>
    <p:extLst>
      <p:ext uri="{BB962C8B-B14F-4D97-AF65-F5344CB8AC3E}">
        <p14:creationId xmlns:p14="http://schemas.microsoft.com/office/powerpoint/2010/main" val="258807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5" name="Footer Placeholder 4"/>
          <p:cNvSpPr>
            <a:spLocks noGrp="1"/>
          </p:cNvSpPr>
          <p:nvPr>
            <p:ph type="ftr" sz="quarter" idx="11"/>
          </p:nvPr>
        </p:nvSpPr>
        <p:spPr/>
        <p:txBody>
          <a:bodyPr/>
          <a:lstStyle>
            <a:lvl1pPr>
              <a:defRPr sz="2000">
                <a:solidFill>
                  <a:srgbClr val="002060"/>
                </a:solidFill>
              </a:defRPr>
            </a:lvl1pPr>
          </a:lstStyle>
          <a:p>
            <a:r>
              <a:rPr lang="zh-CN" altLang="en-US" dirty="0"/>
              <a:t>力太科技</a:t>
            </a:r>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65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5" name="Footer Placeholder 4"/>
          <p:cNvSpPr>
            <a:spLocks noGrp="1"/>
          </p:cNvSpPr>
          <p:nvPr>
            <p:ph type="ftr" sz="quarter" idx="11"/>
          </p:nvPr>
        </p:nvSpPr>
        <p:spPr/>
        <p:txBody>
          <a:bodyPr/>
          <a:lstStyle>
            <a:lvl1pPr>
              <a:defRPr sz="1800">
                <a:solidFill>
                  <a:srgbClr val="002060"/>
                </a:solidFill>
              </a:defRPr>
            </a:lvl1pPr>
          </a:lstStyle>
          <a:p>
            <a:r>
              <a:rPr lang="zh-CN" altLang="en-US"/>
              <a:t>力太科技</a:t>
            </a:r>
            <a:endParaRPr lang="zh-CN" altLang="en-US" dirty="0"/>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val="283404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5" name="Footer Placeholder 4"/>
          <p:cNvSpPr>
            <a:spLocks noGrp="1"/>
          </p:cNvSpPr>
          <p:nvPr>
            <p:ph type="ftr" sz="quarter" idx="11"/>
          </p:nvPr>
        </p:nvSpPr>
        <p:spPr/>
        <p:txBody>
          <a:bodyPr/>
          <a:lstStyle>
            <a:lvl1pPr>
              <a:defRPr sz="1800">
                <a:solidFill>
                  <a:srgbClr val="002060"/>
                </a:solidFill>
              </a:defRPr>
            </a:lvl1pPr>
          </a:lstStyle>
          <a:p>
            <a:r>
              <a:rPr lang="zh-CN" altLang="en-US" dirty="0"/>
              <a:t>力太科技</a:t>
            </a:r>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val="67043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5" name="Footer Placeholder 4"/>
          <p:cNvSpPr>
            <a:spLocks noGrp="1"/>
          </p:cNvSpPr>
          <p:nvPr>
            <p:ph type="ftr" sz="quarter" idx="11"/>
          </p:nvPr>
        </p:nvSpPr>
        <p:spPr/>
        <p:txBody>
          <a:bodyPr/>
          <a:lstStyle>
            <a:lvl1pPr>
              <a:defRPr sz="1800">
                <a:solidFill>
                  <a:srgbClr val="002060"/>
                </a:solidFill>
              </a:defRPr>
            </a:lvl1pPr>
          </a:lstStyle>
          <a:p>
            <a:r>
              <a:rPr lang="zh-CN" altLang="en-US" dirty="0"/>
              <a:t>力太科技</a:t>
            </a:r>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val="230176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5" name="Footer Placeholder 4"/>
          <p:cNvSpPr>
            <a:spLocks noGrp="1"/>
          </p:cNvSpPr>
          <p:nvPr>
            <p:ph type="ftr" sz="quarter" idx="11"/>
          </p:nvPr>
        </p:nvSpPr>
        <p:spPr/>
        <p:txBody>
          <a:bodyPr/>
          <a:lstStyle>
            <a:lvl1pPr>
              <a:defRPr sz="1800" b="0">
                <a:solidFill>
                  <a:srgbClr val="002060"/>
                </a:solidFill>
              </a:defRPr>
            </a:lvl1pPr>
          </a:lstStyle>
          <a:p>
            <a:r>
              <a:rPr lang="zh-CN" altLang="en-US" dirty="0"/>
              <a:t>力太科技</a:t>
            </a:r>
          </a:p>
        </p:txBody>
      </p:sp>
      <p:sp>
        <p:nvSpPr>
          <p:cNvPr id="6" name="Slide Number Placeholder 5"/>
          <p:cNvSpPr>
            <a:spLocks noGrp="1"/>
          </p:cNvSpPr>
          <p:nvPr>
            <p:ph type="sldNum" sz="quarter" idx="12"/>
          </p:nvPr>
        </p:nvSpPr>
        <p:spPr/>
        <p:txBody>
          <a:bodyPr/>
          <a:lstStyle/>
          <a:p>
            <a:fld id="{316BA946-5445-49C1-A72A-644D30539483}" type="slidenum">
              <a:rPr lang="zh-CN" altLang="en-US" smtClean="0"/>
              <a:pPr/>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97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6" name="Footer Placeholder 5"/>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1800">
                <a:solidFill>
                  <a:srgbClr val="002060"/>
                </a:solidFill>
              </a:defRPr>
            </a:lvl1pPr>
          </a:lstStyle>
          <a:p>
            <a:r>
              <a:rPr lang="zh-CN" altLang="en-US" dirty="0"/>
              <a:t>力太科技</a:t>
            </a:r>
          </a:p>
        </p:txBody>
      </p:sp>
      <p:sp>
        <p:nvSpPr>
          <p:cNvPr id="7" name="Slide Number Placeholder 6"/>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val="225245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8" name="Footer Placeholder 7"/>
          <p:cNvSpPr>
            <a:spLocks noGrp="1"/>
          </p:cNvSpPr>
          <p:nvPr>
            <p:ph type="ftr" sz="quarter" idx="11"/>
          </p:nvPr>
        </p:nvSpPr>
        <p:spPr/>
        <p:txBody>
          <a:bodyPr/>
          <a:lstStyle>
            <a:lvl1pPr>
              <a:defRPr sz="1800">
                <a:solidFill>
                  <a:srgbClr val="002060"/>
                </a:solidFill>
              </a:defRPr>
            </a:lvl1pPr>
          </a:lstStyle>
          <a:p>
            <a:r>
              <a:rPr lang="zh-CN" altLang="en-US" dirty="0"/>
              <a:t>力太科技</a:t>
            </a:r>
          </a:p>
        </p:txBody>
      </p:sp>
      <p:sp>
        <p:nvSpPr>
          <p:cNvPr id="9" name="Slide Number Placeholder 8"/>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val="192449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4" name="Footer Placeholder 3"/>
          <p:cNvSpPr>
            <a:spLocks noGrp="1"/>
          </p:cNvSpPr>
          <p:nvPr>
            <p:ph type="ftr" sz="quarter" idx="11"/>
          </p:nvPr>
        </p:nvSpPr>
        <p:spPr/>
        <p:txBody>
          <a:bodyPr/>
          <a:lstStyle>
            <a:lvl1pPr>
              <a:defRPr sz="1800">
                <a:solidFill>
                  <a:srgbClr val="002060"/>
                </a:solidFill>
              </a:defRPr>
            </a:lvl1pPr>
          </a:lstStyle>
          <a:p>
            <a:r>
              <a:rPr lang="zh-CN" altLang="en-US" dirty="0"/>
              <a:t>力太科技</a:t>
            </a:r>
          </a:p>
        </p:txBody>
      </p:sp>
      <p:sp>
        <p:nvSpPr>
          <p:cNvPr id="5" name="Slide Number Placeholder 4"/>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val="37776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8" name="Footer Placeholder 7"/>
          <p:cNvSpPr>
            <a:spLocks noGrp="1"/>
          </p:cNvSpPr>
          <p:nvPr>
            <p:ph type="ftr" sz="quarter" idx="11"/>
          </p:nvPr>
        </p:nvSpPr>
        <p:spPr/>
        <p:txBody>
          <a:bodyPr/>
          <a:lstStyle>
            <a:lvl1pPr>
              <a:defRPr sz="1800">
                <a:solidFill>
                  <a:srgbClr val="002060"/>
                </a:solidFill>
              </a:defRPr>
            </a:lvl1pPr>
          </a:lstStyle>
          <a:p>
            <a:r>
              <a:rPr lang="zh-CN" altLang="en-US"/>
              <a:t>力太科技</a:t>
            </a:r>
            <a:endParaRPr lang="zh-CN" altLang="en-US" dirty="0"/>
          </a:p>
        </p:txBody>
      </p:sp>
      <p:sp>
        <p:nvSpPr>
          <p:cNvPr id="9" name="Slide Number Placeholder 8"/>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val="377117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D9AAD5-A6EC-4E35-99F4-9B6D2980976B}" type="datetimeFigureOut">
              <a:rPr lang="zh-CN" altLang="en-US" smtClean="0"/>
              <a:pPr/>
              <a:t>2016/11/23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val="356218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3D9AAD5-A6EC-4E35-99F4-9B6D2980976B}" type="datetimeFigureOut">
              <a:rPr lang="zh-CN" altLang="en-US" smtClean="0"/>
              <a:pPr/>
              <a:t>2016/11/23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16BA946-5445-49C1-A72A-644D30539483}" type="slidenum">
              <a:rPr lang="zh-CN" altLang="en-US" smtClean="0"/>
              <a:pPr/>
              <a:t>‹#›</a:t>
            </a:fld>
            <a:endParaRPr lang="zh-CN" altLang="en-US"/>
          </a:p>
        </p:txBody>
      </p:sp>
    </p:spTree>
    <p:extLst>
      <p:ext uri="{BB962C8B-B14F-4D97-AF65-F5344CB8AC3E}">
        <p14:creationId xmlns:p14="http://schemas.microsoft.com/office/powerpoint/2010/main" val="203525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885491"/>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1255222"/>
            <a:ext cx="10058400" cy="4613871"/>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D9AAD5-A6EC-4E35-99F4-9B6D2980976B}" type="datetimeFigureOut">
              <a:rPr lang="zh-CN" altLang="en-US" smtClean="0"/>
              <a:pPr/>
              <a:t>2016/11/23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800" cap="all" baseline="0">
                <a:solidFill>
                  <a:srgbClr val="002060"/>
                </a:solidFill>
              </a:defRPr>
            </a:lvl1pPr>
          </a:lstStyle>
          <a:p>
            <a:r>
              <a:rPr lang="zh-CN" altLang="en-US" dirty="0"/>
              <a:t>力太科技</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6BA946-5445-49C1-A72A-644D30539483}" type="slidenum">
              <a:rPr lang="zh-CN" altLang="en-US" smtClean="0"/>
              <a:pPr/>
              <a:t>‹#›</a:t>
            </a:fld>
            <a:endParaRPr lang="zh-CN" altLang="en-US"/>
          </a:p>
        </p:txBody>
      </p:sp>
      <p:cxnSp>
        <p:nvCxnSpPr>
          <p:cNvPr id="10" name="Straight Connector 9"/>
          <p:cNvCxnSpPr/>
          <p:nvPr/>
        </p:nvCxnSpPr>
        <p:spPr>
          <a:xfrm>
            <a:off x="1160281" y="119752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301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1971" t="35148" r="12074" b="36668"/>
          <a:stretch/>
        </p:blipFill>
        <p:spPr>
          <a:xfrm>
            <a:off x="6410131" y="5187952"/>
            <a:ext cx="5458408" cy="1082351"/>
          </a:xfrm>
          <a:prstGeom prst="rect">
            <a:avLst/>
          </a:prstGeom>
        </p:spPr>
      </p:pic>
      <p:sp>
        <p:nvSpPr>
          <p:cNvPr id="4" name="标题 3"/>
          <p:cNvSpPr>
            <a:spLocks noGrp="1"/>
          </p:cNvSpPr>
          <p:nvPr>
            <p:ph type="ctrTitle"/>
          </p:nvPr>
        </p:nvSpPr>
        <p:spPr>
          <a:xfrm>
            <a:off x="1097280" y="758953"/>
            <a:ext cx="10058400" cy="1296350"/>
          </a:xfrm>
        </p:spPr>
        <p:txBody>
          <a:bodyPr/>
          <a:lstStyle/>
          <a:p>
            <a:r>
              <a:rPr lang="en-US" altLang="zh-CN" dirty="0"/>
              <a:t>HUE</a:t>
            </a:r>
            <a:r>
              <a:rPr lang="zh-CN" altLang="en-US" dirty="0"/>
              <a:t>权限与安</a:t>
            </a:r>
            <a:r>
              <a:rPr lang="zh-CN" altLang="en-US" dirty="0"/>
              <a:t>全</a:t>
            </a:r>
            <a:endParaRPr lang="zh-CN" altLang="en-US" dirty="0"/>
          </a:p>
        </p:txBody>
      </p:sp>
      <p:sp>
        <p:nvSpPr>
          <p:cNvPr id="3" name="矩形 2"/>
          <p:cNvSpPr/>
          <p:nvPr/>
        </p:nvSpPr>
        <p:spPr>
          <a:xfrm>
            <a:off x="1198805" y="3856730"/>
            <a:ext cx="646331" cy="369332"/>
          </a:xfrm>
          <a:prstGeom prst="rect">
            <a:avLst/>
          </a:prstGeom>
        </p:spPr>
        <p:txBody>
          <a:bodyPr wrap="none">
            <a:spAutoFit/>
          </a:bodyPr>
          <a:lstStyle/>
          <a:p>
            <a:r>
              <a:rPr lang="zh-CN" altLang="en-US" dirty="0"/>
              <a:t>高翯</a:t>
            </a:r>
            <a:endParaRPr lang="zh-CN" altLang="en-US" dirty="0"/>
          </a:p>
        </p:txBody>
      </p:sp>
    </p:spTree>
    <p:extLst>
      <p:ext uri="{BB962C8B-B14F-4D97-AF65-F5344CB8AC3E}">
        <p14:creationId xmlns:p14="http://schemas.microsoft.com/office/powerpoint/2010/main" val="354358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dirty="0"/>
              <a:t>的</a:t>
            </a:r>
            <a:r>
              <a:rPr lang="en-US" altLang="zh-CN" dirty="0"/>
              <a:t>User</a:t>
            </a:r>
            <a:r>
              <a:rPr lang="zh-CN" altLang="en-US" dirty="0"/>
              <a:t>模型</a:t>
            </a:r>
          </a:p>
        </p:txBody>
      </p:sp>
      <p:sp>
        <p:nvSpPr>
          <p:cNvPr id="3" name="内容占位符 2"/>
          <p:cNvSpPr>
            <a:spLocks noGrp="1"/>
          </p:cNvSpPr>
          <p:nvPr>
            <p:ph idx="1"/>
          </p:nvPr>
        </p:nvSpPr>
        <p:spPr/>
        <p:txBody>
          <a:bodyPr>
            <a:normAutofit/>
          </a:bodyPr>
          <a:lstStyle/>
          <a:p>
            <a:r>
              <a:rPr lang="zh-CN" altLang="en-US" b="1" dirty="0"/>
              <a:t>使用</a:t>
            </a:r>
            <a:r>
              <a:rPr lang="en-US" altLang="zh-CN" b="1" dirty="0" err="1"/>
              <a:t>UserProfile</a:t>
            </a:r>
            <a:r>
              <a:rPr lang="zh-CN" altLang="en-US" b="1" dirty="0"/>
              <a:t>存储用户的额外信息</a:t>
            </a:r>
          </a:p>
          <a:p>
            <a:r>
              <a:rPr lang="zh-CN" altLang="en-US" dirty="0"/>
              <a:t>在</a:t>
            </a:r>
            <a:r>
              <a:rPr lang="en-US" altLang="zh-CN" dirty="0"/>
              <a:t>Django</a:t>
            </a:r>
            <a:r>
              <a:rPr lang="zh-CN" altLang="en-US" dirty="0"/>
              <a:t>中，有一种机制可以让你存储和</a:t>
            </a:r>
            <a:r>
              <a:rPr lang="en-US" altLang="zh-CN" dirty="0"/>
              <a:t>User</a:t>
            </a:r>
            <a:r>
              <a:rPr lang="zh-CN" altLang="en-US" dirty="0"/>
              <a:t>在某个</a:t>
            </a:r>
            <a:r>
              <a:rPr lang="en-US" altLang="zh-CN" dirty="0"/>
              <a:t>Site</a:t>
            </a:r>
            <a:r>
              <a:rPr lang="zh-CN" altLang="en-US" dirty="0"/>
              <a:t>相关的一些信息到一个对象中，这个对象就是</a:t>
            </a:r>
            <a:r>
              <a:rPr lang="en-US" altLang="zh-CN" dirty="0" err="1"/>
              <a:t>UserProfile</a:t>
            </a:r>
            <a:r>
              <a:rPr lang="zh-CN" altLang="en-US" dirty="0"/>
              <a:t>。</a:t>
            </a:r>
            <a:endParaRPr lang="en-US" altLang="zh-CN"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1200" dirty="0"/>
              <a:t>User</a:t>
            </a:r>
            <a:r>
              <a:rPr lang="zh-CN" altLang="en-US" sz="1200" dirty="0"/>
              <a:t>因为是</a:t>
            </a:r>
            <a:r>
              <a:rPr lang="en-US" altLang="zh-CN" sz="1200" dirty="0"/>
              <a:t>Django</a:t>
            </a:r>
            <a:r>
              <a:rPr lang="zh-CN" altLang="en-US" sz="1200" dirty="0"/>
              <a:t>提供的，如果想要在其上增加一些自己需要的字段和方法，不太好加入，因此</a:t>
            </a:r>
            <a:r>
              <a:rPr lang="en-US" altLang="zh-CN" sz="1200" dirty="0" err="1"/>
              <a:t>UserProfile</a:t>
            </a:r>
            <a:r>
              <a:rPr lang="zh-CN" altLang="en-US" sz="1200" dirty="0"/>
              <a:t>是达成这个目标的一个有利工具</a:t>
            </a:r>
            <a:endParaRPr lang="en-US" altLang="zh-CN" sz="1200" dirty="0"/>
          </a:p>
        </p:txBody>
      </p:sp>
      <p:pic>
        <p:nvPicPr>
          <p:cNvPr id="5" name="图片 4"/>
          <p:cNvPicPr>
            <a:picLocks noChangeAspect="1"/>
          </p:cNvPicPr>
          <p:nvPr/>
        </p:nvPicPr>
        <p:blipFill>
          <a:blip r:embed="rId2"/>
          <a:stretch>
            <a:fillRect/>
          </a:stretch>
        </p:blipFill>
        <p:spPr>
          <a:xfrm>
            <a:off x="1224386" y="2433585"/>
            <a:ext cx="8611099" cy="2862315"/>
          </a:xfrm>
          <a:prstGeom prst="rect">
            <a:avLst/>
          </a:prstGeom>
        </p:spPr>
      </p:pic>
    </p:spTree>
    <p:extLst>
      <p:ext uri="{BB962C8B-B14F-4D97-AF65-F5344CB8AC3E}">
        <p14:creationId xmlns:p14="http://schemas.microsoft.com/office/powerpoint/2010/main" val="294495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dirty="0"/>
              <a:t>的</a:t>
            </a:r>
            <a:r>
              <a:rPr lang="en-US" altLang="zh-CN" dirty="0"/>
              <a:t>User</a:t>
            </a:r>
            <a:r>
              <a:rPr lang="zh-CN" altLang="en-US" dirty="0"/>
              <a:t>模型</a:t>
            </a:r>
          </a:p>
        </p:txBody>
      </p:sp>
      <p:sp>
        <p:nvSpPr>
          <p:cNvPr id="3" name="内容占位符 2"/>
          <p:cNvSpPr>
            <a:spLocks noGrp="1"/>
          </p:cNvSpPr>
          <p:nvPr>
            <p:ph idx="1"/>
          </p:nvPr>
        </p:nvSpPr>
        <p:spPr/>
        <p:txBody>
          <a:bodyPr>
            <a:normAutofit/>
          </a:bodyPr>
          <a:lstStyle/>
          <a:p>
            <a:r>
              <a:rPr lang="zh-CN" altLang="en-US" b="1" dirty="0"/>
              <a:t>使用</a:t>
            </a:r>
            <a:r>
              <a:rPr lang="en-US" altLang="zh-CN" b="1" dirty="0" err="1"/>
              <a:t>UserProfile</a:t>
            </a:r>
            <a:r>
              <a:rPr lang="zh-CN" altLang="en-US" b="1" dirty="0"/>
              <a:t>存储用户的额外信息</a:t>
            </a:r>
          </a:p>
          <a:p>
            <a:r>
              <a:rPr lang="zh-CN" altLang="en-US" dirty="0"/>
              <a:t>在</a:t>
            </a:r>
            <a:r>
              <a:rPr lang="en-US" altLang="zh-CN" dirty="0"/>
              <a:t>Django</a:t>
            </a:r>
            <a:r>
              <a:rPr lang="zh-CN" altLang="en-US" dirty="0"/>
              <a:t>中，有一种机制可以让你存储和</a:t>
            </a:r>
            <a:r>
              <a:rPr lang="en-US" altLang="zh-CN" dirty="0"/>
              <a:t>User</a:t>
            </a:r>
            <a:r>
              <a:rPr lang="zh-CN" altLang="en-US" dirty="0"/>
              <a:t>在某个</a:t>
            </a:r>
            <a:r>
              <a:rPr lang="en-US" altLang="zh-CN" dirty="0"/>
              <a:t>Site</a:t>
            </a:r>
            <a:r>
              <a:rPr lang="zh-CN" altLang="en-US" dirty="0"/>
              <a:t>相关的一些信息到一个对象中，这个对象就是</a:t>
            </a:r>
            <a:r>
              <a:rPr lang="en-US" altLang="zh-CN" dirty="0" err="1"/>
              <a:t>UserProfile</a:t>
            </a:r>
            <a:r>
              <a:rPr lang="zh-CN" altLang="en-US" dirty="0"/>
              <a:t>。</a:t>
            </a:r>
            <a:endParaRPr lang="en-US" altLang="zh-CN"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1200" dirty="0"/>
              <a:t>User</a:t>
            </a:r>
            <a:r>
              <a:rPr lang="zh-CN" altLang="en-US" sz="1200" dirty="0"/>
              <a:t>因为是</a:t>
            </a:r>
            <a:r>
              <a:rPr lang="en-US" altLang="zh-CN" sz="1200" dirty="0"/>
              <a:t>Django</a:t>
            </a:r>
            <a:r>
              <a:rPr lang="zh-CN" altLang="en-US" sz="1200" dirty="0"/>
              <a:t>提供的，如果想要在其上增加一些自己需要的字段和方法，不太好加入，因此</a:t>
            </a:r>
            <a:r>
              <a:rPr lang="en-US" altLang="zh-CN" sz="1200" dirty="0" err="1"/>
              <a:t>UserProfile</a:t>
            </a:r>
            <a:r>
              <a:rPr lang="zh-CN" altLang="en-US" sz="1200" dirty="0"/>
              <a:t>是达成这个目标的一个有利工具</a:t>
            </a:r>
            <a:endParaRPr lang="en-US" altLang="zh-CN" sz="1200" dirty="0"/>
          </a:p>
        </p:txBody>
      </p:sp>
      <p:pic>
        <p:nvPicPr>
          <p:cNvPr id="5" name="图片 4"/>
          <p:cNvPicPr>
            <a:picLocks noChangeAspect="1"/>
          </p:cNvPicPr>
          <p:nvPr/>
        </p:nvPicPr>
        <p:blipFill>
          <a:blip r:embed="rId2"/>
          <a:stretch>
            <a:fillRect/>
          </a:stretch>
        </p:blipFill>
        <p:spPr>
          <a:xfrm>
            <a:off x="1224386" y="2433585"/>
            <a:ext cx="8611099" cy="2862315"/>
          </a:xfrm>
          <a:prstGeom prst="rect">
            <a:avLst/>
          </a:prstGeom>
        </p:spPr>
      </p:pic>
    </p:spTree>
    <p:extLst>
      <p:ext uri="{BB962C8B-B14F-4D97-AF65-F5344CB8AC3E}">
        <p14:creationId xmlns:p14="http://schemas.microsoft.com/office/powerpoint/2010/main" val="116007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登录和登出</a:t>
            </a:r>
            <a:endParaRPr lang="zh-CN" altLang="en-US" dirty="0"/>
          </a:p>
        </p:txBody>
      </p:sp>
      <p:sp>
        <p:nvSpPr>
          <p:cNvPr id="3" name="内容占位符 2"/>
          <p:cNvSpPr>
            <a:spLocks noGrp="1"/>
          </p:cNvSpPr>
          <p:nvPr>
            <p:ph idx="1"/>
          </p:nvPr>
        </p:nvSpPr>
        <p:spPr>
          <a:xfrm>
            <a:off x="1097280" y="1255222"/>
            <a:ext cx="10058400" cy="5031278"/>
          </a:xfrm>
        </p:spPr>
        <p:txBody>
          <a:bodyPr>
            <a:normAutofit/>
          </a:bodyPr>
          <a:lstStyle/>
          <a:p>
            <a:r>
              <a:rPr lang="en-US" altLang="zh-CN" b="1" dirty="0"/>
              <a:t>Web</a:t>
            </a:r>
            <a:r>
              <a:rPr lang="zh-CN" altLang="en-US" b="1" dirty="0"/>
              <a:t>请求的认证</a:t>
            </a:r>
          </a:p>
          <a:p>
            <a:r>
              <a:rPr lang="en-US" altLang="zh-CN" dirty="0" err="1"/>
              <a:t>django</a:t>
            </a:r>
            <a:r>
              <a:rPr lang="zh-CN" altLang="en-US" dirty="0"/>
              <a:t>有一套方法，可以在每个</a:t>
            </a:r>
            <a:r>
              <a:rPr lang="en-US" altLang="zh-CN" dirty="0"/>
              <a:t>view</a:t>
            </a:r>
            <a:r>
              <a:rPr lang="zh-CN" altLang="en-US" dirty="0"/>
              <a:t>方法能够接收到的</a:t>
            </a:r>
            <a:r>
              <a:rPr lang="en-US" altLang="zh-CN" dirty="0"/>
              <a:t>request</a:t>
            </a:r>
            <a:r>
              <a:rPr lang="zh-CN" altLang="en-US" dirty="0"/>
              <a:t>对象中增加权限验证相关的方法</a:t>
            </a:r>
            <a:endParaRPr lang="en-US" altLang="zh-CN" dirty="0"/>
          </a:p>
          <a:p>
            <a:r>
              <a:rPr lang="zh-CN" altLang="en-US" dirty="0"/>
              <a:t>安装</a:t>
            </a:r>
            <a:r>
              <a:rPr lang="en-US" altLang="zh-CN" dirty="0" err="1"/>
              <a:t>SessionMiddleware</a:t>
            </a:r>
            <a:r>
              <a:rPr lang="zh-CN" altLang="en-US" dirty="0"/>
              <a:t>和</a:t>
            </a:r>
            <a:r>
              <a:rPr lang="en-US" altLang="zh-CN" dirty="0" err="1"/>
              <a:t>AuthenticationMiddleware</a:t>
            </a:r>
            <a:r>
              <a:rPr lang="zh-CN" altLang="en-US" dirty="0"/>
              <a:t>。</a:t>
            </a:r>
            <a:endParaRPr lang="en-US" altLang="zh-CN" dirty="0"/>
          </a:p>
          <a:p>
            <a:r>
              <a:rPr lang="zh-CN" altLang="en-US" dirty="0"/>
              <a:t>在</a:t>
            </a:r>
            <a:r>
              <a:rPr lang="en-US" altLang="zh-CN" dirty="0"/>
              <a:t>settings</a:t>
            </a:r>
            <a:r>
              <a:rPr lang="zh-CN" altLang="en-US" dirty="0"/>
              <a:t>文件中对</a:t>
            </a:r>
            <a:r>
              <a:rPr lang="en-US" altLang="zh-CN" dirty="0"/>
              <a:t>MIDDLEWARE_CLASSES</a:t>
            </a:r>
            <a:r>
              <a:rPr lang="zh-CN" altLang="en-US" dirty="0"/>
              <a:t>变量增加上述两个</a:t>
            </a:r>
            <a:r>
              <a:rPr lang="en-US" altLang="zh-CN" dirty="0"/>
              <a:t>Middleware</a:t>
            </a:r>
            <a:r>
              <a:rPr lang="zh-CN" altLang="en-US" dirty="0"/>
              <a:t>类。</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dirty="0"/>
              <a:t>安装好了之后，在</a:t>
            </a:r>
            <a:r>
              <a:rPr lang="en-US" altLang="zh-CN" dirty="0"/>
              <a:t>view</a:t>
            </a:r>
            <a:r>
              <a:rPr lang="zh-CN" altLang="en-US" dirty="0"/>
              <a:t>中，我们就可以使用</a:t>
            </a:r>
            <a:r>
              <a:rPr lang="en-US" altLang="zh-CN" dirty="0" err="1"/>
              <a:t>request.user</a:t>
            </a:r>
            <a:r>
              <a:rPr lang="zh-CN" altLang="en-US" dirty="0"/>
              <a:t>获取当前的登陆用户</a:t>
            </a:r>
            <a:r>
              <a:rPr lang="en-US" altLang="zh-CN" dirty="0"/>
              <a:t>User</a:t>
            </a:r>
            <a:r>
              <a:rPr lang="zh-CN" altLang="en-US" dirty="0"/>
              <a:t>对象</a:t>
            </a:r>
            <a:endParaRPr lang="en-US" altLang="zh-CN" sz="2400" dirty="0"/>
          </a:p>
        </p:txBody>
      </p:sp>
      <p:pic>
        <p:nvPicPr>
          <p:cNvPr id="4" name="图片 3"/>
          <p:cNvPicPr>
            <a:picLocks noChangeAspect="1"/>
          </p:cNvPicPr>
          <p:nvPr/>
        </p:nvPicPr>
        <p:blipFill>
          <a:blip r:embed="rId2"/>
          <a:stretch>
            <a:fillRect/>
          </a:stretch>
        </p:blipFill>
        <p:spPr>
          <a:xfrm>
            <a:off x="1288385" y="3362132"/>
            <a:ext cx="5502940" cy="1960694"/>
          </a:xfrm>
          <a:prstGeom prst="rect">
            <a:avLst/>
          </a:prstGeom>
        </p:spPr>
      </p:pic>
    </p:spTree>
    <p:extLst>
      <p:ext uri="{BB962C8B-B14F-4D97-AF65-F5344CB8AC3E}">
        <p14:creationId xmlns:p14="http://schemas.microsoft.com/office/powerpoint/2010/main" val="396563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登录和登出</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登陆一个用户</a:t>
            </a:r>
          </a:p>
          <a:p>
            <a:r>
              <a:rPr lang="zh-CN" altLang="en-US" dirty="0"/>
              <a:t>需要两个函数：</a:t>
            </a:r>
            <a:r>
              <a:rPr lang="en-US" altLang="zh-CN" dirty="0"/>
              <a:t>authenticate(</a:t>
            </a:r>
            <a:r>
              <a:rPr lang="en-US" altLang="zh-CN" dirty="0" err="1"/>
              <a:t>username,password</a:t>
            </a:r>
            <a:r>
              <a:rPr lang="en-US" altLang="zh-CN" dirty="0"/>
              <a:t>)</a:t>
            </a:r>
            <a:r>
              <a:rPr lang="zh-CN" altLang="en-US" dirty="0"/>
              <a:t>和</a:t>
            </a:r>
            <a:r>
              <a:rPr lang="en-US" altLang="zh-CN" dirty="0"/>
              <a:t>login(</a:t>
            </a:r>
            <a:r>
              <a:rPr lang="en-US" altLang="zh-CN" dirty="0" err="1"/>
              <a:t>request,user</a:t>
            </a:r>
            <a:r>
              <a:rPr lang="en-US" altLang="zh-CN" dirty="0"/>
              <a:t>),</a:t>
            </a:r>
            <a:r>
              <a:rPr lang="zh-CN" altLang="en-US" dirty="0"/>
              <a:t>位于</a:t>
            </a:r>
            <a:r>
              <a:rPr lang="en-US" altLang="zh-CN" dirty="0" err="1"/>
              <a:t>django.contrib.auth</a:t>
            </a:r>
            <a:r>
              <a:rPr lang="zh-CN" altLang="en-US" dirty="0"/>
              <a:t>模块中；</a:t>
            </a:r>
            <a:endParaRPr lang="en-US" altLang="zh-CN" sz="2400" dirty="0"/>
          </a:p>
          <a:p>
            <a:r>
              <a:rPr lang="en-US" altLang="zh-CN" dirty="0"/>
              <a:t>1.authenticate(</a:t>
            </a:r>
            <a:r>
              <a:rPr lang="en-US" altLang="zh-CN" dirty="0" err="1"/>
              <a:t>username,password</a:t>
            </a:r>
            <a:r>
              <a:rPr lang="en-US" altLang="zh-CN" dirty="0"/>
              <a:t>)</a:t>
            </a:r>
            <a:r>
              <a:rPr lang="zh-CN" altLang="en-US" dirty="0"/>
              <a:t>函数需要两个参数</a:t>
            </a:r>
            <a:r>
              <a:rPr lang="en-US" altLang="zh-CN" dirty="0"/>
              <a:t>username</a:t>
            </a:r>
            <a:r>
              <a:rPr lang="zh-CN" altLang="en-US" dirty="0"/>
              <a:t>，</a:t>
            </a:r>
            <a:r>
              <a:rPr lang="en-US" altLang="zh-CN" dirty="0"/>
              <a:t>password</a:t>
            </a:r>
            <a:r>
              <a:rPr lang="zh-CN" altLang="en-US" dirty="0"/>
              <a:t>，如果校验通过则返回</a:t>
            </a:r>
            <a:r>
              <a:rPr lang="en-US" altLang="zh-CN" dirty="0"/>
              <a:t>User</a:t>
            </a:r>
            <a:r>
              <a:rPr lang="zh-CN" altLang="en-US" dirty="0"/>
              <a:t>对象，如果校验不通过返回</a:t>
            </a:r>
            <a:r>
              <a:rPr lang="en-US" altLang="zh-CN" dirty="0"/>
              <a:t>None</a:t>
            </a:r>
          </a:p>
          <a:p>
            <a:r>
              <a:rPr lang="en-US" altLang="zh-CN" dirty="0"/>
              <a:t>user = authenticate(username='john', password='secret')</a:t>
            </a:r>
          </a:p>
          <a:p>
            <a:r>
              <a:rPr lang="en-US" altLang="zh-CN" dirty="0"/>
              <a:t>2.login</a:t>
            </a:r>
            <a:r>
              <a:rPr lang="zh-CN" altLang="en-US" dirty="0"/>
              <a:t>接受两个参数，第一个是</a:t>
            </a:r>
            <a:r>
              <a:rPr lang="en-US" altLang="zh-CN" dirty="0"/>
              <a:t>request</a:t>
            </a:r>
            <a:r>
              <a:rPr lang="zh-CN" altLang="en-US" dirty="0"/>
              <a:t>对象，第二个是</a:t>
            </a:r>
            <a:r>
              <a:rPr lang="en-US" altLang="zh-CN" dirty="0"/>
              <a:t>user</a:t>
            </a:r>
            <a:r>
              <a:rPr lang="zh-CN" altLang="en-US" dirty="0"/>
              <a:t>对象。</a:t>
            </a:r>
            <a:r>
              <a:rPr lang="en-US" altLang="zh-CN" dirty="0"/>
              <a:t>login</a:t>
            </a:r>
            <a:r>
              <a:rPr lang="zh-CN" altLang="en-US" dirty="0"/>
              <a:t>方法使用</a:t>
            </a:r>
            <a:r>
              <a:rPr lang="en-US" altLang="zh-CN" dirty="0" err="1"/>
              <a:t>SessionMiddleware</a:t>
            </a:r>
            <a:r>
              <a:rPr lang="zh-CN" altLang="en-US" dirty="0"/>
              <a:t>将</a:t>
            </a:r>
            <a:r>
              <a:rPr lang="en-US" altLang="zh-CN" dirty="0" err="1"/>
              <a:t>userID</a:t>
            </a:r>
            <a:r>
              <a:rPr lang="zh-CN" altLang="en-US" dirty="0"/>
              <a:t>存入</a:t>
            </a:r>
            <a:r>
              <a:rPr lang="en-US" altLang="zh-CN" dirty="0"/>
              <a:t>session</a:t>
            </a:r>
            <a:r>
              <a:rPr lang="zh-CN" altLang="en-US" dirty="0"/>
              <a:t>当中。注意，在用户还未登录的时候，也存在着匿名用户的</a:t>
            </a:r>
            <a:r>
              <a:rPr lang="en-US" altLang="zh-CN" dirty="0"/>
              <a:t>Session</a:t>
            </a:r>
            <a:r>
              <a:rPr lang="zh-CN" altLang="en-US" dirty="0"/>
              <a:t>，在其登陆之后，之前在匿名</a:t>
            </a:r>
            <a:r>
              <a:rPr lang="en-US" altLang="zh-CN" dirty="0"/>
              <a:t>Session</a:t>
            </a:r>
            <a:r>
              <a:rPr lang="zh-CN" altLang="en-US" dirty="0"/>
              <a:t>中保留的信息，都会保留下来。这两个方法要结合使用，而且必须要先调用</a:t>
            </a:r>
            <a:r>
              <a:rPr lang="en-US" altLang="zh-CN" dirty="0"/>
              <a:t>authenticate()</a:t>
            </a:r>
            <a:r>
              <a:rPr lang="zh-CN" altLang="en-US" dirty="0"/>
              <a:t>，因为该方法会</a:t>
            </a:r>
            <a:r>
              <a:rPr lang="en-US" altLang="zh-CN" dirty="0"/>
              <a:t>User</a:t>
            </a:r>
            <a:r>
              <a:rPr lang="zh-CN" altLang="en-US" dirty="0"/>
              <a:t>的一个属性上纪录该用户已经通过校验了，这个属性会被随后的</a:t>
            </a:r>
            <a:r>
              <a:rPr lang="en-US" altLang="zh-CN" dirty="0"/>
              <a:t>login</a:t>
            </a:r>
            <a:r>
              <a:rPr lang="zh-CN" altLang="en-US" dirty="0"/>
              <a:t>过程所使用</a:t>
            </a:r>
            <a:endParaRPr lang="en-US" altLang="zh-CN" sz="2400" dirty="0"/>
          </a:p>
          <a:p>
            <a:r>
              <a:rPr lang="en-US" altLang="zh-CN" dirty="0"/>
              <a:t>user = authenticate(username=username, password=password)</a:t>
            </a:r>
          </a:p>
          <a:p>
            <a:r>
              <a:rPr lang="en-US" altLang="zh-CN" dirty="0"/>
              <a:t>login(request, user)</a:t>
            </a:r>
          </a:p>
          <a:p>
            <a:endParaRPr lang="en-US" altLang="zh-CN" sz="2400" dirty="0"/>
          </a:p>
        </p:txBody>
      </p:sp>
    </p:spTree>
    <p:extLst>
      <p:ext uri="{BB962C8B-B14F-4D97-AF65-F5344CB8AC3E}">
        <p14:creationId xmlns:p14="http://schemas.microsoft.com/office/powerpoint/2010/main" val="225188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登录和登出</a:t>
            </a:r>
            <a:endParaRPr lang="zh-CN" altLang="en-US" dirty="0"/>
          </a:p>
        </p:txBody>
      </p:sp>
      <p:sp>
        <p:nvSpPr>
          <p:cNvPr id="3" name="内容占位符 2"/>
          <p:cNvSpPr>
            <a:spLocks noGrp="1"/>
          </p:cNvSpPr>
          <p:nvPr>
            <p:ph idx="1"/>
          </p:nvPr>
        </p:nvSpPr>
        <p:spPr/>
        <p:txBody>
          <a:bodyPr>
            <a:normAutofit/>
          </a:bodyPr>
          <a:lstStyle/>
          <a:p>
            <a:r>
              <a:rPr lang="zh-CN" altLang="en-US" b="1" dirty="0"/>
              <a:t>登出（</a:t>
            </a:r>
            <a:r>
              <a:rPr lang="en-US" altLang="zh-CN" b="1" dirty="0"/>
              <a:t>log out</a:t>
            </a:r>
            <a:r>
              <a:rPr lang="zh-CN" altLang="en-US" b="1" dirty="0"/>
              <a:t>）一个用户</a:t>
            </a:r>
          </a:p>
          <a:p>
            <a:r>
              <a:rPr lang="zh-CN" altLang="en-US" dirty="0"/>
              <a:t>使用</a:t>
            </a:r>
            <a:r>
              <a:rPr lang="en-US" altLang="zh-CN" dirty="0" err="1"/>
              <a:t>django.contrib.auth.logout</a:t>
            </a:r>
            <a:r>
              <a:rPr lang="zh-CN" altLang="en-US" dirty="0"/>
              <a:t>函数来登出用</a:t>
            </a:r>
            <a:r>
              <a:rPr lang="en-US" altLang="zh-CN" dirty="0" err="1"/>
              <a:t>django.contrib.auth.login</a:t>
            </a:r>
            <a:r>
              <a:rPr lang="zh-CN" altLang="en-US" dirty="0"/>
              <a:t>函数登入的用户</a:t>
            </a:r>
            <a:endParaRPr lang="en-US" altLang="zh-CN" sz="2400" dirty="0"/>
          </a:p>
          <a:p>
            <a:endParaRPr lang="en-US" altLang="zh-CN" sz="1600" dirty="0"/>
          </a:p>
          <a:p>
            <a:r>
              <a:rPr lang="en-US" altLang="zh-CN" sz="1600" dirty="0"/>
              <a:t>from </a:t>
            </a:r>
            <a:r>
              <a:rPr lang="en-US" altLang="zh-CN" sz="1600" dirty="0" err="1"/>
              <a:t>django.contrib.auth</a:t>
            </a:r>
            <a:r>
              <a:rPr lang="en-US" altLang="zh-CN" sz="1600" dirty="0"/>
              <a:t> import logout</a:t>
            </a:r>
          </a:p>
          <a:p>
            <a:r>
              <a:rPr lang="en-US" altLang="zh-CN" sz="1600" dirty="0"/>
              <a:t>def </a:t>
            </a:r>
            <a:r>
              <a:rPr lang="en-US" altLang="zh-CN" sz="1600" dirty="0" err="1"/>
              <a:t>logout_view</a:t>
            </a:r>
            <a:r>
              <a:rPr lang="en-US" altLang="zh-CN" sz="1600" dirty="0"/>
              <a:t>(request):</a:t>
            </a:r>
          </a:p>
          <a:p>
            <a:r>
              <a:rPr lang="en-US" altLang="zh-CN" sz="1600" dirty="0"/>
              <a:t>    logout(request)</a:t>
            </a:r>
          </a:p>
          <a:p>
            <a:r>
              <a:rPr lang="en-US" altLang="zh-CN" sz="1600" dirty="0"/>
              <a:t>    # </a:t>
            </a:r>
            <a:r>
              <a:rPr lang="zh-CN" altLang="en-US" sz="1600" dirty="0"/>
              <a:t>重定向到成功登出界面</a:t>
            </a:r>
            <a:endParaRPr lang="en-US" altLang="zh-CN" sz="1600" dirty="0"/>
          </a:p>
          <a:p>
            <a:r>
              <a:rPr lang="zh-CN" altLang="en-US" dirty="0"/>
              <a:t>这个方法，会将存储在用户</a:t>
            </a:r>
            <a:r>
              <a:rPr lang="en-US" altLang="zh-CN" dirty="0"/>
              <a:t>session</a:t>
            </a:r>
            <a:r>
              <a:rPr lang="zh-CN" altLang="en-US" dirty="0"/>
              <a:t>的数据全部清空，这样避免有人用当前用户的浏览器登陆然后就可以查看当前用户的数据了</a:t>
            </a:r>
            <a:endParaRPr lang="en-US" altLang="zh-CN" sz="2400" dirty="0"/>
          </a:p>
          <a:p>
            <a:endParaRPr lang="en-US" altLang="zh-CN" sz="2400" dirty="0"/>
          </a:p>
        </p:txBody>
      </p:sp>
    </p:spTree>
    <p:extLst>
      <p:ext uri="{BB962C8B-B14F-4D97-AF65-F5344CB8AC3E}">
        <p14:creationId xmlns:p14="http://schemas.microsoft.com/office/powerpoint/2010/main" val="167560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p:txBody>
          <a:bodyPr>
            <a:normAutofit/>
          </a:bodyPr>
          <a:lstStyle/>
          <a:p>
            <a:r>
              <a:rPr lang="en-US" altLang="zh-CN" dirty="0"/>
              <a:t>Authorization</a:t>
            </a:r>
            <a:r>
              <a:rPr lang="zh-CN" altLang="en-US" dirty="0"/>
              <a:t>授权</a:t>
            </a:r>
            <a:endParaRPr lang="zh-CN" altLang="en-US" b="1" dirty="0"/>
          </a:p>
          <a:p>
            <a:r>
              <a:rPr lang="en-US" altLang="zh-CN" dirty="0"/>
              <a:t>Django</a:t>
            </a:r>
            <a:r>
              <a:rPr lang="zh-CN" altLang="en-US" dirty="0"/>
              <a:t>中的</a:t>
            </a:r>
            <a:r>
              <a:rPr lang="en-US" altLang="zh-CN" dirty="0"/>
              <a:t>Permissions</a:t>
            </a:r>
            <a:r>
              <a:rPr lang="zh-CN" altLang="en-US" dirty="0"/>
              <a:t>设置，主要通过</a:t>
            </a:r>
            <a:r>
              <a:rPr lang="en-US" altLang="zh-CN" dirty="0"/>
              <a:t>Django</a:t>
            </a:r>
            <a:r>
              <a:rPr lang="zh-CN" altLang="en-US" dirty="0"/>
              <a:t>自带的</a:t>
            </a:r>
            <a:r>
              <a:rPr lang="en-US" altLang="zh-CN" dirty="0"/>
              <a:t>Admin</a:t>
            </a:r>
            <a:r>
              <a:rPr lang="zh-CN" altLang="en-US" dirty="0"/>
              <a:t>界面进行维护。主要通过设置某些用户对应于某类模型的</a:t>
            </a:r>
            <a:r>
              <a:rPr lang="en-US" altLang="zh-CN" dirty="0"/>
              <a:t>add\change\delete</a:t>
            </a:r>
            <a:r>
              <a:rPr lang="zh-CN" altLang="en-US" dirty="0"/>
              <a:t>三种类型的权限，即是设置某些人对某些模型能够增加、修改、删除的权限设置。</a:t>
            </a:r>
          </a:p>
          <a:p>
            <a:r>
              <a:rPr lang="en-US" altLang="zh-CN" dirty="0"/>
              <a:t>Permission</a:t>
            </a:r>
            <a:r>
              <a:rPr lang="zh-CN" altLang="en-US" dirty="0"/>
              <a:t>不仅仅能够设置某类模型，还可以针对一个模型的某一个对象进行设置。 </a:t>
            </a:r>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406703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p:txBody>
          <a:bodyPr>
            <a:normAutofit/>
          </a:bodyPr>
          <a:lstStyle/>
          <a:p>
            <a:r>
              <a:rPr lang="zh-CN" altLang="en-US" b="1" dirty="0"/>
              <a:t>许可（</a:t>
            </a:r>
            <a:r>
              <a:rPr lang="en-US" altLang="zh-CN" b="1" dirty="0"/>
              <a:t>Permissions</a:t>
            </a:r>
            <a:r>
              <a:rPr lang="zh-CN" altLang="en-US" b="1" dirty="0"/>
              <a:t>）</a:t>
            </a:r>
          </a:p>
          <a:p>
            <a:r>
              <a:rPr lang="en-US" altLang="zh-CN" dirty="0" err="1"/>
              <a:t>django</a:t>
            </a:r>
            <a:r>
              <a:rPr lang="zh-CN" altLang="en-US" dirty="0"/>
              <a:t>有一套方法，可以在每个</a:t>
            </a:r>
            <a:r>
              <a:rPr lang="en-US" altLang="zh-CN" dirty="0"/>
              <a:t>view</a:t>
            </a:r>
            <a:r>
              <a:rPr lang="zh-CN" altLang="en-US" dirty="0"/>
              <a:t>方法能够接收到的</a:t>
            </a:r>
            <a:r>
              <a:rPr lang="en-US" altLang="zh-CN" dirty="0"/>
              <a:t>request</a:t>
            </a:r>
            <a:r>
              <a:rPr lang="zh-CN" altLang="en-US" dirty="0"/>
              <a:t>对象中增加权限验证相关的方法</a:t>
            </a:r>
            <a:endParaRPr lang="en-US" altLang="zh-CN" sz="2400" dirty="0"/>
          </a:p>
          <a:p>
            <a:r>
              <a:rPr lang="zh-CN" altLang="en-US" dirty="0"/>
              <a:t>当我们在</a:t>
            </a:r>
            <a:r>
              <a:rPr lang="en-US" altLang="zh-CN" dirty="0" err="1"/>
              <a:t>django</a:t>
            </a:r>
            <a:r>
              <a:rPr lang="zh-CN" altLang="en-US" dirty="0"/>
              <a:t>中安装好了</a:t>
            </a:r>
            <a:r>
              <a:rPr lang="en-US" altLang="zh-CN" dirty="0" err="1"/>
              <a:t>auth</a:t>
            </a:r>
            <a:r>
              <a:rPr lang="zh-CN" altLang="en-US" dirty="0"/>
              <a:t>应用之后，</a:t>
            </a:r>
            <a:r>
              <a:rPr lang="en-US" altLang="zh-CN" dirty="0"/>
              <a:t>Django</a:t>
            </a:r>
            <a:r>
              <a:rPr lang="zh-CN" altLang="en-US" dirty="0"/>
              <a:t>就会被每一个你安装的</a:t>
            </a:r>
            <a:r>
              <a:rPr lang="en-US" altLang="zh-CN" dirty="0"/>
              <a:t>app</a:t>
            </a:r>
            <a:r>
              <a:rPr lang="zh-CN" altLang="en-US" dirty="0"/>
              <a:t>中的</a:t>
            </a:r>
            <a:r>
              <a:rPr lang="en-US" altLang="zh-CN" dirty="0"/>
              <a:t>Model</a:t>
            </a:r>
            <a:r>
              <a:rPr lang="zh-CN" altLang="en-US" dirty="0"/>
              <a:t>创建三个权限：</a:t>
            </a:r>
            <a:r>
              <a:rPr lang="en-US" altLang="zh-CN" dirty="0" err="1"/>
              <a:t>add,change,delete</a:t>
            </a:r>
            <a:r>
              <a:rPr lang="en-US" altLang="zh-CN" dirty="0"/>
              <a:t>;</a:t>
            </a:r>
            <a:r>
              <a:rPr lang="zh-CN" altLang="en-US" dirty="0"/>
              <a:t>相应的数据，就是在你执行</a:t>
            </a:r>
            <a:r>
              <a:rPr lang="en-US" altLang="zh-CN" dirty="0"/>
              <a:t>python manage.py </a:t>
            </a:r>
            <a:r>
              <a:rPr lang="en-US" altLang="zh-CN" dirty="0" err="1"/>
              <a:t>syncdb</a:t>
            </a:r>
            <a:r>
              <a:rPr lang="zh-CN" altLang="en-US" dirty="0"/>
              <a:t>之后插入到数据库中的。每一次你执行</a:t>
            </a:r>
            <a:r>
              <a:rPr lang="en-US" altLang="zh-CN" dirty="0" err="1"/>
              <a:t>syncdb,Django</a:t>
            </a:r>
            <a:r>
              <a:rPr lang="zh-CN" altLang="en-US" dirty="0"/>
              <a:t>都会为每个用户给新出现的</a:t>
            </a:r>
            <a:r>
              <a:rPr lang="en-US" altLang="zh-CN" dirty="0"/>
              <a:t>Model</a:t>
            </a:r>
            <a:r>
              <a:rPr lang="zh-CN" altLang="en-US" dirty="0"/>
              <a:t>增加这三个权限。</a:t>
            </a:r>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4" name="图片 3"/>
          <p:cNvPicPr>
            <a:picLocks noChangeAspect="1"/>
          </p:cNvPicPr>
          <p:nvPr/>
        </p:nvPicPr>
        <p:blipFill>
          <a:blip r:embed="rId2"/>
          <a:stretch>
            <a:fillRect/>
          </a:stretch>
        </p:blipFill>
        <p:spPr>
          <a:xfrm>
            <a:off x="1172328" y="3629075"/>
            <a:ext cx="9771897" cy="633936"/>
          </a:xfrm>
          <a:prstGeom prst="rect">
            <a:avLst/>
          </a:prstGeom>
        </p:spPr>
      </p:pic>
    </p:spTree>
    <p:extLst>
      <p:ext uri="{BB962C8B-B14F-4D97-AF65-F5344CB8AC3E}">
        <p14:creationId xmlns:p14="http://schemas.microsoft.com/office/powerpoint/2010/main" val="110524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p:txBody>
          <a:bodyPr>
            <a:normAutofit/>
          </a:bodyPr>
          <a:lstStyle/>
          <a:p>
            <a:r>
              <a:rPr lang="zh-CN" altLang="en-US" b="1" dirty="0"/>
              <a:t>许可（</a:t>
            </a:r>
            <a:r>
              <a:rPr lang="en-US" altLang="zh-CN" b="1" dirty="0"/>
              <a:t>Permissions</a:t>
            </a:r>
            <a:r>
              <a:rPr lang="zh-CN" altLang="en-US" b="1" dirty="0"/>
              <a:t>）</a:t>
            </a:r>
          </a:p>
          <a:p>
            <a:r>
              <a:rPr lang="zh-CN" altLang="en-US" dirty="0"/>
              <a:t>我们也可以自己定义一些许可。方法很简单，就是在</a:t>
            </a:r>
            <a:r>
              <a:rPr lang="en-US" altLang="zh-CN" dirty="0"/>
              <a:t>Model</a:t>
            </a:r>
            <a:r>
              <a:rPr lang="zh-CN" altLang="en-US" dirty="0"/>
              <a:t>类的</a:t>
            </a:r>
            <a:r>
              <a:rPr lang="en-US" altLang="zh-CN" dirty="0"/>
              <a:t>meta</a:t>
            </a:r>
            <a:r>
              <a:rPr lang="zh-CN" altLang="en-US" dirty="0"/>
              <a:t>属性中添加</a:t>
            </a:r>
            <a:r>
              <a:rPr lang="en-US" altLang="zh-CN" dirty="0"/>
              <a:t>permissions</a:t>
            </a:r>
            <a:r>
              <a:rPr lang="zh-CN" altLang="en-US" dirty="0"/>
              <a:t>定义</a:t>
            </a:r>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8" name="图片 7"/>
          <p:cNvPicPr>
            <a:picLocks noChangeAspect="1"/>
          </p:cNvPicPr>
          <p:nvPr/>
        </p:nvPicPr>
        <p:blipFill>
          <a:blip r:embed="rId2"/>
          <a:stretch>
            <a:fillRect/>
          </a:stretch>
        </p:blipFill>
        <p:spPr>
          <a:xfrm>
            <a:off x="2126831" y="2403654"/>
            <a:ext cx="4395522" cy="1593008"/>
          </a:xfrm>
          <a:prstGeom prst="rect">
            <a:avLst/>
          </a:prstGeom>
        </p:spPr>
      </p:pic>
      <p:pic>
        <p:nvPicPr>
          <p:cNvPr id="9" name="图片 8"/>
          <p:cNvPicPr>
            <a:picLocks noChangeAspect="1"/>
          </p:cNvPicPr>
          <p:nvPr/>
        </p:nvPicPr>
        <p:blipFill>
          <a:blip r:embed="rId3"/>
          <a:stretch>
            <a:fillRect/>
          </a:stretch>
        </p:blipFill>
        <p:spPr>
          <a:xfrm>
            <a:off x="2126831" y="4063012"/>
            <a:ext cx="5638095" cy="1304762"/>
          </a:xfrm>
          <a:prstGeom prst="rect">
            <a:avLst/>
          </a:prstGeom>
        </p:spPr>
      </p:pic>
    </p:spTree>
    <p:extLst>
      <p:ext uri="{BB962C8B-B14F-4D97-AF65-F5344CB8AC3E}">
        <p14:creationId xmlns:p14="http://schemas.microsoft.com/office/powerpoint/2010/main" val="1574049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p:txBody>
          <a:bodyPr>
            <a:normAutofit/>
          </a:bodyPr>
          <a:lstStyle/>
          <a:p>
            <a:r>
              <a:rPr lang="zh-CN" altLang="en-US" b="1" dirty="0"/>
              <a:t>许可（</a:t>
            </a:r>
            <a:r>
              <a:rPr lang="en-US" altLang="zh-CN" b="1" dirty="0"/>
              <a:t>Permissions</a:t>
            </a:r>
            <a:r>
              <a:rPr lang="zh-CN" altLang="en-US" b="1" dirty="0"/>
              <a:t>）</a:t>
            </a:r>
          </a:p>
          <a:p>
            <a:r>
              <a:rPr lang="zh-CN" altLang="en-US" dirty="0"/>
              <a:t>可以将上面的权限赋予用户，方法有两种：</a:t>
            </a:r>
            <a:endParaRPr lang="en-US" altLang="zh-CN" sz="2400" dirty="0">
              <a:solidFill>
                <a:srgbClr val="000000"/>
              </a:solidFill>
              <a:latin typeface="Verdana" panose="020B0604030504040204" pitchFamily="34" charset="0"/>
            </a:endParaRPr>
          </a:p>
          <a:p>
            <a:r>
              <a:rPr lang="en-US" altLang="zh-CN" dirty="0"/>
              <a:t>1</a:t>
            </a:r>
            <a:r>
              <a:rPr lang="zh-CN" altLang="en-US" dirty="0"/>
              <a:t>通过某一个</a:t>
            </a:r>
            <a:r>
              <a:rPr lang="en-US" altLang="zh-CN" dirty="0"/>
              <a:t>user</a:t>
            </a:r>
            <a:r>
              <a:rPr lang="zh-CN" altLang="en-US" dirty="0"/>
              <a:t>的</a:t>
            </a:r>
            <a:r>
              <a:rPr lang="en-US" altLang="zh-CN" dirty="0" err="1"/>
              <a:t>user_permissions</a:t>
            </a:r>
            <a:r>
              <a:rPr lang="zh-CN" altLang="en-US" dirty="0"/>
              <a:t>属性</a:t>
            </a:r>
            <a:endParaRPr lang="en-US" altLang="zh-CN" dirty="0"/>
          </a:p>
          <a:p>
            <a:r>
              <a:rPr lang="en-US" altLang="zh-CN" dirty="0" err="1"/>
              <a:t>user.user_permissions.add</a:t>
            </a:r>
            <a:r>
              <a:rPr lang="en-US" altLang="zh-CN" dirty="0"/>
              <a:t>(permission, permission, ...)</a:t>
            </a:r>
            <a:endParaRPr lang="en-US" altLang="zh-CN" sz="2400" dirty="0">
              <a:solidFill>
                <a:srgbClr val="000000"/>
              </a:solidFill>
              <a:latin typeface="Verdana" panose="020B0604030504040204" pitchFamily="34" charset="0"/>
            </a:endParaRPr>
          </a:p>
          <a:p>
            <a:r>
              <a:rPr lang="en-US" altLang="zh-CN" dirty="0"/>
              <a:t>2</a:t>
            </a:r>
            <a:r>
              <a:rPr lang="zh-CN" altLang="en-US" dirty="0"/>
              <a:t>通过</a:t>
            </a:r>
            <a:r>
              <a:rPr lang="en-US" altLang="zh-CN" dirty="0"/>
              <a:t>user</a:t>
            </a:r>
            <a:r>
              <a:rPr lang="zh-CN" altLang="en-US" dirty="0"/>
              <a:t>的一个组，然后通过</a:t>
            </a:r>
            <a:r>
              <a:rPr lang="en-US" altLang="zh-CN" dirty="0"/>
              <a:t>Group</a:t>
            </a:r>
            <a:r>
              <a:rPr lang="zh-CN" altLang="en-US" dirty="0"/>
              <a:t>的</a:t>
            </a:r>
            <a:r>
              <a:rPr lang="en-US" altLang="zh-CN" dirty="0"/>
              <a:t>permissions</a:t>
            </a:r>
            <a:r>
              <a:rPr lang="zh-CN" altLang="en-US" dirty="0"/>
              <a:t>属性</a:t>
            </a:r>
            <a:endParaRPr lang="en-US" altLang="zh-CN" sz="2400" dirty="0">
              <a:solidFill>
                <a:srgbClr val="000000"/>
              </a:solidFill>
              <a:latin typeface="Verdana" panose="020B0604030504040204" pitchFamily="34" charset="0"/>
            </a:endParaRPr>
          </a:p>
          <a:p>
            <a:r>
              <a:rPr lang="en-US" altLang="zh-CN" dirty="0" err="1"/>
              <a:t>group.permissions.add</a:t>
            </a:r>
            <a:r>
              <a:rPr lang="en-US" altLang="zh-CN" dirty="0"/>
              <a:t>(permission, permission, ...)</a:t>
            </a:r>
            <a:endParaRPr lang="en-US" altLang="zh-CN" sz="2400" dirty="0">
              <a:solidFill>
                <a:srgbClr val="000000"/>
              </a:solidFill>
              <a:latin typeface="Verdana" panose="020B0604030504040204" pitchFamily="34" charset="0"/>
            </a:endParaRPr>
          </a:p>
          <a:p>
            <a:r>
              <a:rPr lang="zh-CN" altLang="en-US" sz="2400" dirty="0">
                <a:solidFill>
                  <a:srgbClr val="000000"/>
                </a:solidFill>
                <a:latin typeface="Verdana" panose="020B0604030504040204" pitchFamily="34" charset="0"/>
              </a:rPr>
              <a:t>要判断一个用户是否有发讨论的权限，我们可以用下面的代码</a:t>
            </a:r>
            <a:endParaRPr lang="en-US" altLang="zh-CN" sz="2400" dirty="0"/>
          </a:p>
          <a:p>
            <a:pPr marL="0" indent="0">
              <a:buNone/>
            </a:pPr>
            <a:r>
              <a:rPr lang="en-US" altLang="zh-CN" sz="2400" dirty="0"/>
              <a:t>   </a:t>
            </a:r>
            <a:r>
              <a:rPr lang="en-US" altLang="zh-CN" sz="2400" dirty="0" err="1"/>
              <a:t>user.has_perm</a:t>
            </a:r>
            <a:r>
              <a:rPr lang="en-US" altLang="zh-CN" sz="2400" dirty="0"/>
              <a:t>(‘</a:t>
            </a:r>
            <a:r>
              <a:rPr lang="en-US" altLang="zh-CN" sz="2400" dirty="0" err="1"/>
              <a:t>TestApp</a:t>
            </a:r>
            <a:r>
              <a:rPr lang="en-US" altLang="zh-CN" sz="2400" dirty="0"/>
              <a:t>. </a:t>
            </a:r>
            <a:r>
              <a:rPr lang="en-US" altLang="zh-CN" sz="2400" dirty="0" err="1"/>
              <a:t>contact_person</a:t>
            </a:r>
            <a:r>
              <a:rPr lang="en-US" altLang="zh-CN" sz="2400" dirty="0"/>
              <a:t>')</a:t>
            </a:r>
          </a:p>
          <a:p>
            <a:endParaRPr lang="en-US" altLang="zh-CN" sz="2400" dirty="0"/>
          </a:p>
        </p:txBody>
      </p:sp>
    </p:spTree>
    <p:extLst>
      <p:ext uri="{BB962C8B-B14F-4D97-AF65-F5344CB8AC3E}">
        <p14:creationId xmlns:p14="http://schemas.microsoft.com/office/powerpoint/2010/main" val="3020957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p:txBody>
          <a:bodyPr>
            <a:normAutofit/>
          </a:bodyPr>
          <a:lstStyle/>
          <a:p>
            <a:r>
              <a:rPr lang="en-US" altLang="zh-CN" b="1" dirty="0"/>
              <a:t>Permission </a:t>
            </a:r>
            <a:r>
              <a:rPr lang="zh-CN" altLang="en-US" b="1" dirty="0"/>
              <a:t>属性</a:t>
            </a:r>
          </a:p>
          <a:p>
            <a:r>
              <a:rPr lang="zh-CN" altLang="en-US" dirty="0"/>
              <a:t>所属模块：</a:t>
            </a:r>
            <a:r>
              <a:rPr lang="en-US" altLang="zh-CN" dirty="0" err="1"/>
              <a:t>django.contrib.auth.models</a:t>
            </a:r>
            <a:endParaRPr lang="en-US" altLang="zh-CN" dirty="0"/>
          </a:p>
          <a:p>
            <a:r>
              <a:rPr lang="en-US" altLang="zh-CN" dirty="0"/>
              <a:t>1.name:</a:t>
            </a:r>
            <a:r>
              <a:rPr lang="zh-CN" altLang="en-US" dirty="0"/>
              <a:t>必填。小于</a:t>
            </a:r>
            <a:r>
              <a:rPr lang="en-US" altLang="zh-CN" dirty="0"/>
              <a:t>50</a:t>
            </a:r>
            <a:r>
              <a:rPr lang="zh-CN" altLang="en-US" dirty="0"/>
              <a:t>个字符。例如：</a:t>
            </a:r>
            <a:r>
              <a:rPr lang="en-US" altLang="zh-CN" dirty="0"/>
              <a:t>'Can publish'</a:t>
            </a:r>
            <a:r>
              <a:rPr lang="zh-CN" altLang="en-US" dirty="0"/>
              <a:t>。</a:t>
            </a:r>
          </a:p>
          <a:p>
            <a:r>
              <a:rPr lang="en-US" altLang="zh-CN" dirty="0"/>
              <a:t>2.content_type</a:t>
            </a:r>
            <a:r>
              <a:rPr lang="zh-CN" altLang="en-US" dirty="0"/>
              <a:t>：必填。一个指向</a:t>
            </a:r>
            <a:r>
              <a:rPr lang="en-US" altLang="zh-CN" dirty="0" err="1"/>
              <a:t>django_content_type</a:t>
            </a:r>
            <a:r>
              <a:rPr lang="zh-CN" altLang="en-US" dirty="0"/>
              <a:t>数据库表，对于每一个</a:t>
            </a:r>
            <a:r>
              <a:rPr lang="en-US" altLang="zh-CN" dirty="0"/>
              <a:t>Django</a:t>
            </a:r>
            <a:r>
              <a:rPr lang="zh-CN" altLang="en-US" dirty="0"/>
              <a:t>模型，在这个表里面都有一个记录对应。</a:t>
            </a:r>
          </a:p>
          <a:p>
            <a:r>
              <a:rPr lang="en-US" altLang="zh-CN" dirty="0"/>
              <a:t>3.codename</a:t>
            </a:r>
            <a:r>
              <a:rPr lang="zh-CN" altLang="en-US" dirty="0"/>
              <a:t>：必填。小于</a:t>
            </a:r>
            <a:r>
              <a:rPr lang="en-US" altLang="zh-CN" dirty="0"/>
              <a:t>100</a:t>
            </a:r>
            <a:r>
              <a:rPr lang="zh-CN" altLang="en-US" dirty="0"/>
              <a:t>个字符。例如：</a:t>
            </a:r>
            <a:r>
              <a:rPr lang="en-US" altLang="zh-CN" dirty="0"/>
              <a:t>'</a:t>
            </a:r>
            <a:r>
              <a:rPr lang="en-US" altLang="zh-CN" dirty="0" err="1"/>
              <a:t>can_publish</a:t>
            </a:r>
            <a:r>
              <a:rPr lang="en-US" altLang="zh-CN" dirty="0"/>
              <a:t>'</a:t>
            </a:r>
            <a:r>
              <a:rPr lang="zh-CN" altLang="en-US" dirty="0"/>
              <a:t>。</a:t>
            </a:r>
          </a:p>
          <a:p>
            <a:r>
              <a:rPr lang="zh-CN" altLang="en-US" b="1" dirty="0"/>
              <a:t>编程创建权限方法</a:t>
            </a:r>
            <a:endParaRPr lang="en-US" altLang="zh-CN" b="1" dirty="0"/>
          </a:p>
          <a:p>
            <a:r>
              <a:rPr lang="en-US" altLang="zh-CN" b="1" dirty="0"/>
              <a:t>	</a:t>
            </a:r>
            <a:r>
              <a:rPr lang="en-US" altLang="zh-CN" b="1" dirty="0" err="1"/>
              <a:t>content_type</a:t>
            </a:r>
            <a:r>
              <a:rPr lang="en-US" altLang="zh-CN" b="1" dirty="0"/>
              <a:t> = </a:t>
            </a:r>
            <a:r>
              <a:rPr lang="en-US" altLang="zh-CN" b="1" dirty="0" err="1"/>
              <a:t>ContentType.objects.get</a:t>
            </a:r>
            <a:r>
              <a:rPr lang="en-US" altLang="zh-CN" b="1" dirty="0"/>
              <a:t>(</a:t>
            </a:r>
            <a:r>
              <a:rPr lang="en-US" altLang="zh-CN" b="1" dirty="0" err="1"/>
              <a:t>app_label</a:t>
            </a:r>
            <a:r>
              <a:rPr lang="en-US" altLang="zh-CN" b="1" dirty="0"/>
              <a:t>='</a:t>
            </a:r>
            <a:r>
              <a:rPr lang="en-US" altLang="zh-CN" b="1" dirty="0" err="1"/>
              <a:t>TestApp</a:t>
            </a:r>
            <a:r>
              <a:rPr lang="en-US" altLang="zh-CN" b="1" dirty="0"/>
              <a:t>', model='Person')	permission = </a:t>
            </a:r>
            <a:r>
              <a:rPr lang="en-US" altLang="zh-CN" b="1" dirty="0" err="1"/>
              <a:t>Permission.objects.create</a:t>
            </a:r>
            <a:r>
              <a:rPr lang="en-US" altLang="zh-CN" b="1" dirty="0"/>
              <a:t>(codename='</a:t>
            </a:r>
            <a:r>
              <a:rPr lang="en-US" altLang="zh-CN" b="1" dirty="0" err="1"/>
              <a:t>contact_person</a:t>
            </a:r>
            <a:r>
              <a:rPr lang="en-US" altLang="zh-CN" b="1" dirty="0"/>
              <a:t>',                                       						name='Can contact this person',                                       </a:t>
            </a:r>
          </a:p>
          <a:p>
            <a:r>
              <a:rPr lang="en-US" altLang="zh-CN" b="1" dirty="0"/>
              <a:t>                                                                                               </a:t>
            </a:r>
            <a:r>
              <a:rPr lang="en-US" altLang="zh-CN" b="1" dirty="0" err="1"/>
              <a:t>content_type</a:t>
            </a:r>
            <a:r>
              <a:rPr lang="en-US" altLang="zh-CN" b="1" dirty="0"/>
              <a:t>=</a:t>
            </a:r>
            <a:r>
              <a:rPr lang="en-US" altLang="zh-CN" b="1" dirty="0" err="1"/>
              <a:t>content_type</a:t>
            </a:r>
            <a:r>
              <a:rPr lang="en-US" altLang="zh-CN" b="1" dirty="0"/>
              <a:t>)</a:t>
            </a:r>
            <a:endParaRPr lang="zh-CN" altLang="en-US" b="1" dirty="0"/>
          </a:p>
          <a:p>
            <a:endParaRPr lang="en-US" altLang="zh-CN" sz="2400" dirty="0"/>
          </a:p>
        </p:txBody>
      </p:sp>
    </p:spTree>
    <p:extLst>
      <p:ext uri="{BB962C8B-B14F-4D97-AF65-F5344CB8AC3E}">
        <p14:creationId xmlns:p14="http://schemas.microsoft.com/office/powerpoint/2010/main" val="364168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800" dirty="0"/>
              <a:t>Django</a:t>
            </a:r>
          </a:p>
          <a:p>
            <a:pPr lvl="1"/>
            <a:r>
              <a:rPr lang="en-US" altLang="zh-CN" sz="2400" dirty="0"/>
              <a:t>Django</a:t>
            </a:r>
            <a:r>
              <a:rPr lang="zh-CN" altLang="en-US" sz="2400" dirty="0"/>
              <a:t>框架用户权限管理</a:t>
            </a:r>
            <a:endParaRPr lang="en-US" altLang="zh-CN" sz="2400" dirty="0"/>
          </a:p>
          <a:p>
            <a:r>
              <a:rPr lang="en-US" altLang="zh-CN" sz="2800" dirty="0"/>
              <a:t>HUE</a:t>
            </a:r>
          </a:p>
          <a:p>
            <a:pPr lvl="1"/>
            <a:r>
              <a:rPr lang="en-US" altLang="zh-CN" sz="2400" dirty="0"/>
              <a:t>HUE</a:t>
            </a:r>
            <a:r>
              <a:rPr lang="zh-CN" altLang="en-US" sz="2400" dirty="0"/>
              <a:t>用户用户权限管理</a:t>
            </a:r>
            <a:endParaRPr lang="en-US" altLang="zh-CN" sz="2400" dirty="0"/>
          </a:p>
          <a:p>
            <a:pPr lvl="1"/>
            <a:r>
              <a:rPr lang="en-US" altLang="zh-CN" sz="2400" dirty="0"/>
              <a:t>LDAP</a:t>
            </a:r>
          </a:p>
          <a:p>
            <a:pPr marL="201168" lvl="1" indent="0">
              <a:buNone/>
            </a:pPr>
            <a:endParaRPr lang="en-US" altLang="zh-CN" sz="2400" dirty="0"/>
          </a:p>
        </p:txBody>
      </p:sp>
    </p:spTree>
    <p:extLst>
      <p:ext uri="{BB962C8B-B14F-4D97-AF65-F5344CB8AC3E}">
        <p14:creationId xmlns:p14="http://schemas.microsoft.com/office/powerpoint/2010/main" val="373376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p:txBody>
          <a:bodyPr>
            <a:normAutofit/>
          </a:bodyPr>
          <a:lstStyle/>
          <a:p>
            <a:r>
              <a:rPr lang="zh-CN" altLang="en-US" b="1" dirty="0"/>
              <a:t>界面（</a:t>
            </a:r>
            <a:r>
              <a:rPr lang="en-US" altLang="zh-CN" dirty="0"/>
              <a:t>Template</a:t>
            </a:r>
            <a:r>
              <a:rPr lang="zh-CN" altLang="en-US" dirty="0"/>
              <a:t>模板）</a:t>
            </a:r>
            <a:r>
              <a:rPr lang="zh-CN" altLang="en-US" b="1" dirty="0"/>
              <a:t>中使用许可</a:t>
            </a:r>
          </a:p>
          <a:p>
            <a:r>
              <a:rPr lang="zh-CN" altLang="en-US" dirty="0"/>
              <a:t>有时候需要在界面上，通过一些许可来控制界面的显示，在</a:t>
            </a:r>
            <a:r>
              <a:rPr lang="en-US" altLang="zh-CN" dirty="0"/>
              <a:t>Django</a:t>
            </a:r>
            <a:r>
              <a:rPr lang="zh-CN" altLang="en-US" dirty="0"/>
              <a:t>中在界面上进行权限设置非常方便，因为</a:t>
            </a:r>
            <a:r>
              <a:rPr lang="en-US" altLang="zh-CN" dirty="0"/>
              <a:t>Django</a:t>
            </a:r>
            <a:r>
              <a:rPr lang="zh-CN" altLang="en-US" dirty="0"/>
              <a:t>为你做了很多工作。在模版代码中，有两个属性，是</a:t>
            </a:r>
            <a:r>
              <a:rPr lang="en-US" altLang="zh-CN" dirty="0"/>
              <a:t>Django</a:t>
            </a:r>
            <a:r>
              <a:rPr lang="zh-CN" altLang="en-US" dirty="0"/>
              <a:t>给你提供好的，一个是</a:t>
            </a:r>
            <a:r>
              <a:rPr lang="en-US" altLang="zh-CN" dirty="0"/>
              <a:t>user</a:t>
            </a:r>
            <a:r>
              <a:rPr lang="zh-CN" altLang="en-US" dirty="0"/>
              <a:t>，一个是</a:t>
            </a:r>
            <a:r>
              <a:rPr lang="en-US" altLang="zh-CN" dirty="0"/>
              <a:t>perms</a:t>
            </a:r>
            <a:r>
              <a:rPr lang="zh-CN" altLang="en-US" dirty="0"/>
              <a:t>。</a:t>
            </a:r>
          </a:p>
          <a:p>
            <a:r>
              <a:rPr lang="zh-CN" altLang="en-US" dirty="0"/>
              <a:t>例如判断一个用户是否是登陆用户，进而作出不同的显示：</a:t>
            </a:r>
            <a:endParaRPr lang="en-US" altLang="zh-CN" dirty="0"/>
          </a:p>
          <a:p>
            <a:r>
              <a:rPr lang="en-US" altLang="zh-CN" sz="2400" dirty="0"/>
              <a:t>{% if </a:t>
            </a:r>
            <a:r>
              <a:rPr lang="en-US" altLang="zh-CN" sz="2400" dirty="0" err="1"/>
              <a:t>user.is_authenticated</a:t>
            </a:r>
            <a:r>
              <a:rPr lang="en-US" altLang="zh-CN" sz="2400" dirty="0"/>
              <a:t> %}    </a:t>
            </a:r>
          </a:p>
          <a:p>
            <a:pPr marL="201168" lvl="1" indent="0">
              <a:buNone/>
            </a:pPr>
            <a:r>
              <a:rPr lang="en-US" altLang="zh-CN" sz="2200" dirty="0"/>
              <a:t>&lt;p&gt;Welcome, {{ </a:t>
            </a:r>
            <a:r>
              <a:rPr lang="en-US" altLang="zh-CN" sz="2200" dirty="0" err="1"/>
              <a:t>user.username</a:t>
            </a:r>
            <a:r>
              <a:rPr lang="en-US" altLang="zh-CN" sz="2200" dirty="0"/>
              <a:t> }}. Thanks for logging in.&lt;/p&gt;</a:t>
            </a:r>
          </a:p>
          <a:p>
            <a:pPr marL="201168" lvl="1" indent="0">
              <a:buNone/>
            </a:pPr>
            <a:r>
              <a:rPr lang="en-US" altLang="zh-CN" sz="2200" dirty="0"/>
              <a:t>{% else %}    </a:t>
            </a:r>
          </a:p>
          <a:p>
            <a:pPr marL="201168" lvl="1" indent="0">
              <a:buNone/>
            </a:pPr>
            <a:r>
              <a:rPr lang="en-US" altLang="zh-CN" sz="2200" dirty="0"/>
              <a:t>&lt;p&gt;Welcome, new user. Please log in.&lt;/p&gt;</a:t>
            </a:r>
          </a:p>
          <a:p>
            <a:pPr marL="201168" lvl="1" indent="0">
              <a:buNone/>
            </a:pPr>
            <a:r>
              <a:rPr lang="en-US" altLang="zh-CN" sz="2200" dirty="0"/>
              <a:t>{% endif %}</a:t>
            </a:r>
          </a:p>
          <a:p>
            <a:pPr marL="201168" lvl="1" indent="0">
              <a:buNone/>
            </a:pPr>
            <a:endParaRPr lang="en-US" altLang="zh-CN" sz="2200" dirty="0"/>
          </a:p>
          <a:p>
            <a:pPr marL="201168" lvl="1" indent="0">
              <a:buNone/>
            </a:pPr>
            <a:r>
              <a:rPr lang="en-US" altLang="zh-CN" dirty="0"/>
              <a:t>user</a:t>
            </a:r>
            <a:r>
              <a:rPr lang="zh-CN" altLang="en-US" dirty="0"/>
              <a:t>变量是一个</a:t>
            </a:r>
            <a:r>
              <a:rPr lang="en-US" altLang="zh-CN" dirty="0"/>
              <a:t>User</a:t>
            </a:r>
            <a:r>
              <a:rPr lang="zh-CN" altLang="en-US" dirty="0"/>
              <a:t>或者</a:t>
            </a:r>
            <a:r>
              <a:rPr lang="en-US" altLang="zh-CN" dirty="0" err="1"/>
              <a:t>AnoymousUser</a:t>
            </a:r>
            <a:r>
              <a:rPr lang="zh-CN" altLang="en-US" dirty="0"/>
              <a:t>对象。</a:t>
            </a:r>
            <a:endParaRPr lang="en-US" altLang="zh-CN" sz="2200" dirty="0"/>
          </a:p>
        </p:txBody>
      </p:sp>
    </p:spTree>
    <p:extLst>
      <p:ext uri="{BB962C8B-B14F-4D97-AF65-F5344CB8AC3E}">
        <p14:creationId xmlns:p14="http://schemas.microsoft.com/office/powerpoint/2010/main" val="2008469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p:txBody>
          <a:bodyPr>
            <a:normAutofit/>
          </a:bodyPr>
          <a:lstStyle/>
          <a:p>
            <a:r>
              <a:rPr lang="zh-CN" altLang="en-US" b="1" dirty="0"/>
              <a:t>界面（</a:t>
            </a:r>
            <a:r>
              <a:rPr lang="en-US" altLang="zh-CN" dirty="0"/>
              <a:t>Template</a:t>
            </a:r>
            <a:r>
              <a:rPr lang="zh-CN" altLang="en-US" dirty="0"/>
              <a:t>模板）</a:t>
            </a:r>
            <a:r>
              <a:rPr lang="zh-CN" altLang="en-US" b="1" dirty="0"/>
              <a:t>中使用许可</a:t>
            </a:r>
          </a:p>
          <a:p>
            <a:r>
              <a:rPr lang="en-US" altLang="zh-CN" dirty="0"/>
              <a:t>perms</a:t>
            </a:r>
            <a:r>
              <a:rPr lang="zh-CN" altLang="en-US" dirty="0"/>
              <a:t>变量是一个</a:t>
            </a:r>
            <a:r>
              <a:rPr lang="en-US" altLang="zh-CN" dirty="0" err="1"/>
              <a:t>django.contrib.auth.context_processors.PermWrapper</a:t>
            </a:r>
            <a:r>
              <a:rPr lang="zh-CN" altLang="en-US" dirty="0"/>
              <a:t>对象，对当前用户的</a:t>
            </a:r>
            <a:r>
              <a:rPr lang="en-US" altLang="zh-CN" dirty="0" err="1"/>
              <a:t>User.has_module_perms</a:t>
            </a:r>
            <a:r>
              <a:rPr lang="zh-CN" altLang="en-US" dirty="0"/>
              <a:t>和</a:t>
            </a:r>
            <a:r>
              <a:rPr lang="en-US" altLang="zh-CN" dirty="0" err="1"/>
              <a:t>User.has_perm</a:t>
            </a:r>
            <a:r>
              <a:rPr lang="zh-CN" altLang="en-US" dirty="0"/>
              <a:t>进行了封装。这个包装器让你使用</a:t>
            </a:r>
            <a:r>
              <a:rPr lang="en-US" altLang="zh-CN" dirty="0"/>
              <a:t>perm</a:t>
            </a:r>
            <a:r>
              <a:rPr lang="zh-CN" altLang="en-US" dirty="0"/>
              <a:t>起来非常的方便。比如，我们需要判断当前用户是否拥有</a:t>
            </a:r>
            <a:r>
              <a:rPr lang="en-US" altLang="zh-CN" dirty="0" err="1"/>
              <a:t>TestApp</a:t>
            </a:r>
            <a:r>
              <a:rPr lang="zh-CN" altLang="en-US" dirty="0"/>
              <a:t>应用下的所有权限，则使用</a:t>
            </a:r>
            <a:r>
              <a:rPr lang="en-US" altLang="zh-CN" dirty="0"/>
              <a:t>{{</a:t>
            </a:r>
            <a:r>
              <a:rPr lang="en-US" altLang="zh-CN" dirty="0" err="1"/>
              <a:t>perms.TestApp</a:t>
            </a:r>
            <a:r>
              <a:rPr lang="en-US" altLang="zh-CN" dirty="0"/>
              <a:t>}}</a:t>
            </a:r>
          </a:p>
          <a:p>
            <a:r>
              <a:rPr lang="zh-CN" altLang="en-US" dirty="0"/>
              <a:t>如果判断当前用户是否拥有</a:t>
            </a:r>
            <a:r>
              <a:rPr lang="en-US" altLang="zh-CN" dirty="0" err="1"/>
              <a:t>TestApp</a:t>
            </a:r>
            <a:r>
              <a:rPr lang="zh-CN" altLang="en-US" dirty="0"/>
              <a:t>应用下联系人的权限，</a:t>
            </a:r>
            <a:endParaRPr lang="en-US" altLang="zh-CN" dirty="0"/>
          </a:p>
          <a:p>
            <a:r>
              <a:rPr lang="zh-CN" altLang="en-US" dirty="0"/>
              <a:t>则使用</a:t>
            </a:r>
            <a:r>
              <a:rPr lang="en-US" altLang="zh-CN" dirty="0"/>
              <a:t>{{perms. </a:t>
            </a:r>
            <a:r>
              <a:rPr lang="en-US" altLang="zh-CN" dirty="0" err="1"/>
              <a:t>TestApp</a:t>
            </a:r>
            <a:r>
              <a:rPr lang="en-US" altLang="zh-CN" dirty="0"/>
              <a:t>. </a:t>
            </a:r>
            <a:r>
              <a:rPr lang="en-US" altLang="zh-CN" dirty="0" err="1"/>
              <a:t>contact_person</a:t>
            </a:r>
            <a:r>
              <a:rPr lang="en-US" altLang="zh-CN" dirty="0"/>
              <a:t>}}</a:t>
            </a:r>
          </a:p>
          <a:p>
            <a:r>
              <a:rPr lang="en-US" altLang="zh-CN" sz="1400" dirty="0"/>
              <a:t>  {% if </a:t>
            </a:r>
            <a:r>
              <a:rPr lang="en-US" altLang="zh-CN" sz="1400" dirty="0" err="1"/>
              <a:t>perms.TestApp</a:t>
            </a:r>
            <a:r>
              <a:rPr lang="en-US" altLang="zh-CN" sz="1400" dirty="0"/>
              <a:t> %}    </a:t>
            </a:r>
          </a:p>
          <a:p>
            <a:pPr marL="201168" lvl="1" indent="0">
              <a:buNone/>
            </a:pPr>
            <a:r>
              <a:rPr lang="en-US" altLang="zh-CN" sz="1200" dirty="0"/>
              <a:t>              &lt;p&gt;You have permission to do something in the </a:t>
            </a:r>
            <a:r>
              <a:rPr lang="en-US" altLang="zh-CN" sz="1200" dirty="0" err="1"/>
              <a:t>TestApp</a:t>
            </a:r>
            <a:r>
              <a:rPr lang="en-US" altLang="zh-CN" sz="1200" dirty="0"/>
              <a:t> .&lt;/p&gt;   </a:t>
            </a:r>
          </a:p>
          <a:p>
            <a:pPr marL="201168" lvl="1" indent="0">
              <a:buNone/>
            </a:pPr>
            <a:r>
              <a:rPr lang="en-US" altLang="zh-CN" sz="1200" dirty="0"/>
              <a:t>      {% if </a:t>
            </a:r>
            <a:r>
              <a:rPr lang="en-US" altLang="zh-CN" sz="1200" dirty="0" err="1"/>
              <a:t>perms.TestApp.contact_person</a:t>
            </a:r>
            <a:r>
              <a:rPr lang="en-US" altLang="zh-CN" sz="1200" dirty="0"/>
              <a:t> %}        </a:t>
            </a:r>
          </a:p>
          <a:p>
            <a:pPr marL="201168" lvl="1" indent="0">
              <a:buNone/>
            </a:pPr>
            <a:r>
              <a:rPr lang="en-US" altLang="zh-CN" sz="1200" dirty="0"/>
              <a:t>              &lt;p&gt;You can contact person!&lt;/p&gt;    </a:t>
            </a:r>
          </a:p>
          <a:p>
            <a:pPr marL="201168" lvl="1" indent="0">
              <a:buNone/>
            </a:pPr>
            <a:r>
              <a:rPr lang="en-US" altLang="zh-CN" sz="1200" dirty="0"/>
              <a:t>      {% endif %}</a:t>
            </a:r>
          </a:p>
          <a:p>
            <a:pPr marL="201168" lvl="1" indent="0">
              <a:buNone/>
            </a:pPr>
            <a:r>
              <a:rPr lang="en-US" altLang="zh-CN" sz="1200" dirty="0"/>
              <a:t>{% else %}  </a:t>
            </a:r>
          </a:p>
          <a:p>
            <a:pPr marL="201168" lvl="1" indent="0">
              <a:buNone/>
            </a:pPr>
            <a:r>
              <a:rPr lang="en-US" altLang="zh-CN" sz="1200" dirty="0"/>
              <a:t>             &lt;p&gt;You don't have permission to do anything in the </a:t>
            </a:r>
            <a:r>
              <a:rPr lang="en-US" altLang="zh-CN" sz="1200" dirty="0" err="1"/>
              <a:t>TestApp</a:t>
            </a:r>
            <a:r>
              <a:rPr lang="en-US" altLang="zh-CN" sz="1200" dirty="0"/>
              <a:t>.&lt;/p&gt;</a:t>
            </a:r>
          </a:p>
          <a:p>
            <a:pPr marL="201168" lvl="1" indent="0">
              <a:buNone/>
            </a:pPr>
            <a:r>
              <a:rPr lang="en-US" altLang="zh-CN" sz="1200" dirty="0"/>
              <a:t>{% endif %}</a:t>
            </a:r>
          </a:p>
        </p:txBody>
      </p:sp>
    </p:spTree>
    <p:extLst>
      <p:ext uri="{BB962C8B-B14F-4D97-AF65-F5344CB8AC3E}">
        <p14:creationId xmlns:p14="http://schemas.microsoft.com/office/powerpoint/2010/main" val="139099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p:txBody>
          <a:bodyPr>
            <a:normAutofit/>
          </a:bodyPr>
          <a:lstStyle/>
          <a:p>
            <a:r>
              <a:rPr lang="zh-CN" altLang="en-US" b="1" dirty="0"/>
              <a:t>界面（</a:t>
            </a:r>
            <a:r>
              <a:rPr lang="en-US" altLang="zh-CN" dirty="0"/>
              <a:t>Template</a:t>
            </a:r>
            <a:r>
              <a:rPr lang="zh-CN" altLang="en-US" dirty="0"/>
              <a:t>模板）</a:t>
            </a:r>
            <a:r>
              <a:rPr lang="zh-CN" altLang="en-US" b="1" dirty="0"/>
              <a:t>中使用许可</a:t>
            </a:r>
            <a:endParaRPr lang="en-US" altLang="zh-CN" b="1" dirty="0"/>
          </a:p>
          <a:p>
            <a:r>
              <a:rPr lang="zh-CN" altLang="en-US" b="1" dirty="0"/>
              <a:t>在模版中为何会有这两个变量呢？</a:t>
            </a:r>
            <a:r>
              <a:rPr lang="en-US" altLang="zh-CN" b="1" dirty="0"/>
              <a:t>Django</a:t>
            </a:r>
            <a:r>
              <a:rPr lang="zh-CN" altLang="en-US" b="1" dirty="0"/>
              <a:t>是如何做到的呢？</a:t>
            </a:r>
            <a:endParaRPr lang="en-US" altLang="zh-CN" b="1" dirty="0"/>
          </a:p>
          <a:p>
            <a:r>
              <a:rPr lang="zh-CN" altLang="en-US" b="1" dirty="0"/>
              <a:t>答案是：</a:t>
            </a:r>
            <a:r>
              <a:rPr lang="en-US" altLang="zh-CN" b="1" dirty="0"/>
              <a:t>settings </a:t>
            </a:r>
            <a:r>
              <a:rPr lang="zh-CN" altLang="en-US" b="1" dirty="0"/>
              <a:t>中的</a:t>
            </a:r>
            <a:r>
              <a:rPr lang="en-US" altLang="zh-CN" b="1" dirty="0"/>
              <a:t>TEMPLATE_CONTEXT_PROCESSORS</a:t>
            </a:r>
            <a:r>
              <a:rPr lang="zh-CN" altLang="en-US" b="1" dirty="0"/>
              <a:t>中定义的</a:t>
            </a:r>
            <a:r>
              <a:rPr lang="en-US" altLang="zh-CN" b="1" dirty="0" err="1"/>
              <a:t>django.contrib.auth.context_processors.auth</a:t>
            </a:r>
            <a:r>
              <a:rPr lang="zh-CN" altLang="en-US" b="1" dirty="0"/>
              <a:t>处理器。在</a:t>
            </a:r>
            <a:r>
              <a:rPr lang="en-US" altLang="zh-CN" b="1" dirty="0"/>
              <a:t>Django</a:t>
            </a:r>
            <a:r>
              <a:rPr lang="zh-CN" altLang="en-US" b="1" dirty="0"/>
              <a:t>进入解析</a:t>
            </a:r>
            <a:r>
              <a:rPr lang="en-US" altLang="zh-CN" b="1" dirty="0"/>
              <a:t>Template</a:t>
            </a:r>
            <a:r>
              <a:rPr lang="zh-CN" altLang="en-US" b="1" dirty="0"/>
              <a:t>之前，首先要经过这一个个的</a:t>
            </a:r>
            <a:r>
              <a:rPr lang="en-US" altLang="zh-CN" b="1" dirty="0" err="1"/>
              <a:t>context_processor</a:t>
            </a:r>
            <a:r>
              <a:rPr lang="zh-CN" altLang="en-US" b="1" dirty="0"/>
              <a:t>。其中</a:t>
            </a:r>
            <a:r>
              <a:rPr lang="en-US" altLang="zh-CN" b="1" dirty="0" err="1"/>
              <a:t>django.contrib.auth.context_processors.auth</a:t>
            </a:r>
            <a:r>
              <a:rPr lang="zh-CN" altLang="en-US" b="1" dirty="0"/>
              <a:t>就是将</a:t>
            </a:r>
            <a:r>
              <a:rPr lang="en-US" altLang="zh-CN" b="1" dirty="0"/>
              <a:t>user</a:t>
            </a:r>
            <a:r>
              <a:rPr lang="zh-CN" altLang="en-US" b="1" dirty="0"/>
              <a:t>和</a:t>
            </a:r>
            <a:r>
              <a:rPr lang="en-US" altLang="zh-CN" b="1" dirty="0"/>
              <a:t>perms</a:t>
            </a:r>
            <a:r>
              <a:rPr lang="zh-CN" altLang="en-US" b="1" dirty="0"/>
              <a:t>这俩对象放到</a:t>
            </a:r>
            <a:r>
              <a:rPr lang="en-US" altLang="zh-CN" b="1" dirty="0" err="1"/>
              <a:t>TemplateContext</a:t>
            </a:r>
            <a:r>
              <a:rPr lang="zh-CN" altLang="en-US" b="1" dirty="0"/>
              <a:t>中去的。</a:t>
            </a:r>
          </a:p>
          <a:p>
            <a:pPr marL="0" indent="0">
              <a:buNone/>
            </a:pPr>
            <a:r>
              <a:rPr lang="zh-CN" altLang="en-US" b="1" dirty="0"/>
              <a:t>另外，我们还需要使用</a:t>
            </a:r>
            <a:r>
              <a:rPr lang="en-US" altLang="zh-CN" b="1" dirty="0" err="1"/>
              <a:t>RequestContext</a:t>
            </a:r>
            <a:r>
              <a:rPr lang="zh-CN" altLang="en-US" b="1" dirty="0"/>
              <a:t>作为</a:t>
            </a:r>
            <a:r>
              <a:rPr lang="en-US" altLang="zh-CN" b="1" dirty="0" err="1"/>
              <a:t>TemplateContext</a:t>
            </a:r>
            <a:r>
              <a:rPr lang="zh-CN" altLang="en-US" b="1" dirty="0"/>
              <a:t>。</a:t>
            </a:r>
          </a:p>
        </p:txBody>
      </p:sp>
    </p:spTree>
    <p:extLst>
      <p:ext uri="{BB962C8B-B14F-4D97-AF65-F5344CB8AC3E}">
        <p14:creationId xmlns:p14="http://schemas.microsoft.com/office/powerpoint/2010/main" val="4003840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a:xfrm>
            <a:off x="1097280" y="1255222"/>
            <a:ext cx="10058400" cy="4919075"/>
          </a:xfrm>
        </p:spPr>
        <p:txBody>
          <a:bodyPr>
            <a:normAutofit lnSpcReduction="10000"/>
          </a:bodyPr>
          <a:lstStyle/>
          <a:p>
            <a:r>
              <a:rPr lang="zh-CN" altLang="en-US" b="1" dirty="0"/>
              <a:t>用户组（</a:t>
            </a:r>
            <a:r>
              <a:rPr lang="en-US" altLang="zh-CN" b="1" dirty="0"/>
              <a:t>Group</a:t>
            </a:r>
            <a:r>
              <a:rPr lang="zh-CN" altLang="en-US" b="1" dirty="0"/>
              <a:t>）</a:t>
            </a:r>
          </a:p>
          <a:p>
            <a:r>
              <a:rPr lang="zh-CN" altLang="en-US" dirty="0"/>
              <a:t>用户组模型很简单，和</a:t>
            </a:r>
            <a:r>
              <a:rPr lang="en-US" altLang="zh-CN" dirty="0"/>
              <a:t>User</a:t>
            </a:r>
            <a:r>
              <a:rPr lang="zh-CN" altLang="en-US" dirty="0"/>
              <a:t>模型是多对多的关系。用户组顾名思义，就是对用户进行了分组。其作用在权限控制中就是可以批量的对用户的许可进行分配，而不用一个一个的按用户分配，节省维护的工作量。</a:t>
            </a:r>
          </a:p>
          <a:p>
            <a:r>
              <a:rPr lang="zh-CN" altLang="en-US" dirty="0"/>
              <a:t>将一个用户加入到一个</a:t>
            </a:r>
            <a:r>
              <a:rPr lang="en-US" altLang="zh-CN" dirty="0"/>
              <a:t>Group</a:t>
            </a:r>
            <a:r>
              <a:rPr lang="zh-CN" altLang="en-US" dirty="0"/>
              <a:t>中，该用户就拥有了该</a:t>
            </a:r>
            <a:r>
              <a:rPr lang="en-US" altLang="zh-CN" dirty="0"/>
              <a:t>Group</a:t>
            </a:r>
            <a:r>
              <a:rPr lang="zh-CN" altLang="en-US" dirty="0"/>
              <a:t>所分配的所有许可。例如，如果一个组</a:t>
            </a:r>
            <a:r>
              <a:rPr lang="en-US" altLang="zh-CN" dirty="0"/>
              <a:t>teachers</a:t>
            </a:r>
            <a:r>
              <a:rPr lang="zh-CN" altLang="en-US" dirty="0"/>
              <a:t>有许可</a:t>
            </a:r>
            <a:r>
              <a:rPr lang="en-US" altLang="zh-CN" dirty="0" err="1"/>
              <a:t>can_create_lesson</a:t>
            </a:r>
            <a:r>
              <a:rPr lang="zh-CN" altLang="en-US" dirty="0"/>
              <a:t>。那么所有属于</a:t>
            </a:r>
            <a:r>
              <a:rPr lang="en-US" altLang="zh-CN" dirty="0"/>
              <a:t>teachers</a:t>
            </a:r>
            <a:r>
              <a:rPr lang="zh-CN" altLang="en-US" dirty="0"/>
              <a:t>组的用户都会有这个权限。</a:t>
            </a:r>
          </a:p>
          <a:p>
            <a:r>
              <a:rPr lang="en-US" altLang="zh-CN" dirty="0"/>
              <a:t>Group</a:t>
            </a:r>
            <a:r>
              <a:rPr lang="zh-CN" altLang="en-US" dirty="0"/>
              <a:t>：</a:t>
            </a:r>
          </a:p>
          <a:p>
            <a:r>
              <a:rPr lang="zh-CN" altLang="en-US" dirty="0"/>
              <a:t>属性：</a:t>
            </a:r>
          </a:p>
          <a:p>
            <a:r>
              <a:rPr lang="en-US" altLang="zh-CN" dirty="0"/>
              <a:t>name:</a:t>
            </a:r>
            <a:r>
              <a:rPr lang="zh-CN" altLang="en-US" dirty="0"/>
              <a:t>必须。少于</a:t>
            </a:r>
            <a:r>
              <a:rPr lang="en-US" altLang="zh-CN" dirty="0"/>
              <a:t>80</a:t>
            </a:r>
            <a:r>
              <a:rPr lang="zh-CN" altLang="en-US" dirty="0"/>
              <a:t>个字符。</a:t>
            </a:r>
          </a:p>
          <a:p>
            <a:r>
              <a:rPr lang="en-US" altLang="zh-CN" sz="1400" dirty="0" err="1"/>
              <a:t>group.permissions</a:t>
            </a:r>
            <a:r>
              <a:rPr lang="en-US" altLang="zh-CN" sz="1400" dirty="0"/>
              <a:t> = [</a:t>
            </a:r>
            <a:r>
              <a:rPr lang="en-US" altLang="zh-CN" sz="1400" dirty="0" err="1"/>
              <a:t>permission_list</a:t>
            </a:r>
            <a:r>
              <a:rPr lang="en-US" altLang="zh-CN" sz="1400" dirty="0"/>
              <a:t>]</a:t>
            </a:r>
          </a:p>
          <a:p>
            <a:r>
              <a:rPr lang="en-US" altLang="zh-CN" sz="1400" dirty="0" err="1"/>
              <a:t>group.permissions.add</a:t>
            </a:r>
            <a:r>
              <a:rPr lang="en-US" altLang="zh-CN" sz="1400" dirty="0"/>
              <a:t>(permission, permission, ...)</a:t>
            </a:r>
          </a:p>
          <a:p>
            <a:r>
              <a:rPr lang="en-US" altLang="zh-CN" sz="1400" dirty="0" err="1"/>
              <a:t>group.permissions.remove</a:t>
            </a:r>
            <a:r>
              <a:rPr lang="en-US" altLang="zh-CN" sz="1400" dirty="0"/>
              <a:t>(permission, permission, ...)</a:t>
            </a:r>
          </a:p>
          <a:p>
            <a:r>
              <a:rPr lang="en-US" altLang="zh-CN" sz="1400" dirty="0" err="1"/>
              <a:t>group.permissions.clear</a:t>
            </a:r>
            <a:r>
              <a:rPr lang="en-US" altLang="zh-CN" sz="1400" dirty="0"/>
              <a:t>()</a:t>
            </a:r>
            <a:endParaRPr lang="zh-CN" altLang="en-US" sz="1400" dirty="0"/>
          </a:p>
        </p:txBody>
      </p:sp>
    </p:spTree>
    <p:extLst>
      <p:ext uri="{BB962C8B-B14F-4D97-AF65-F5344CB8AC3E}">
        <p14:creationId xmlns:p14="http://schemas.microsoft.com/office/powerpoint/2010/main" val="389736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Django</a:t>
            </a:r>
            <a:r>
              <a:rPr lang="zh-CN" altLang="en-US" sz="3600" b="1" dirty="0"/>
              <a:t>中的许可（</a:t>
            </a:r>
            <a:r>
              <a:rPr lang="en-US" altLang="zh-CN" sz="3600" b="1" dirty="0"/>
              <a:t>Permissions</a:t>
            </a:r>
            <a:r>
              <a:rPr lang="zh-CN" altLang="en-US" sz="3600" b="1" dirty="0"/>
              <a:t>）和用户组（</a:t>
            </a:r>
            <a:r>
              <a:rPr lang="en-US" altLang="zh-CN" sz="3600" b="1" dirty="0"/>
              <a:t>Group</a:t>
            </a:r>
            <a:r>
              <a:rPr lang="zh-CN" altLang="en-US" sz="3600" b="1" dirty="0"/>
              <a:t>）</a:t>
            </a:r>
            <a:endParaRPr lang="zh-CN" altLang="en-US" sz="3600" dirty="0"/>
          </a:p>
        </p:txBody>
      </p:sp>
      <p:sp>
        <p:nvSpPr>
          <p:cNvPr id="3" name="内容占位符 2"/>
          <p:cNvSpPr>
            <a:spLocks noGrp="1"/>
          </p:cNvSpPr>
          <p:nvPr>
            <p:ph idx="1"/>
          </p:nvPr>
        </p:nvSpPr>
        <p:spPr>
          <a:xfrm>
            <a:off x="1097280" y="1255222"/>
            <a:ext cx="10058400" cy="4919075"/>
          </a:xfrm>
        </p:spPr>
        <p:txBody>
          <a:bodyPr>
            <a:normAutofit fontScale="47500" lnSpcReduction="20000"/>
          </a:bodyPr>
          <a:lstStyle/>
          <a:p>
            <a:r>
              <a:rPr lang="zh-CN" altLang="en-US" b="1" dirty="0"/>
              <a:t>定制</a:t>
            </a:r>
            <a:r>
              <a:rPr lang="en-US" altLang="zh-CN" b="1" dirty="0"/>
              <a:t>Django</a:t>
            </a:r>
            <a:r>
              <a:rPr lang="zh-CN" altLang="en-US" b="1" dirty="0"/>
              <a:t>权限控制，</a:t>
            </a:r>
            <a:r>
              <a:rPr lang="en-US" altLang="zh-CN" b="1" dirty="0"/>
              <a:t>Authentication </a:t>
            </a:r>
            <a:r>
              <a:rPr lang="en-US" altLang="zh-CN" b="1" dirty="0" err="1"/>
              <a:t>backends</a:t>
            </a:r>
            <a:endParaRPr lang="en-US" altLang="zh-CN" b="1" dirty="0"/>
          </a:p>
          <a:p>
            <a:r>
              <a:rPr lang="en-US" altLang="zh-CN" dirty="0"/>
              <a:t>Django</a:t>
            </a:r>
            <a:r>
              <a:rPr lang="zh-CN" altLang="en-US" dirty="0"/>
              <a:t>实现的这套</a:t>
            </a:r>
            <a:r>
              <a:rPr lang="en-US" altLang="zh-CN" dirty="0"/>
              <a:t>permission</a:t>
            </a:r>
            <a:r>
              <a:rPr lang="zh-CN" altLang="en-US" dirty="0"/>
              <a:t>体系，在底层被抽象为</a:t>
            </a:r>
            <a:r>
              <a:rPr lang="en-US" altLang="zh-CN" dirty="0"/>
              <a:t>authentication </a:t>
            </a:r>
            <a:r>
              <a:rPr lang="en-US" altLang="zh-CN" dirty="0" err="1"/>
              <a:t>backends</a:t>
            </a:r>
            <a:r>
              <a:rPr lang="zh-CN" altLang="en-US" dirty="0"/>
              <a:t>。</a:t>
            </a:r>
            <a:endParaRPr lang="en-US" altLang="zh-CN" dirty="0"/>
          </a:p>
          <a:p>
            <a:r>
              <a:rPr lang="en-US" altLang="zh-CN" dirty="0"/>
              <a:t>Django </a:t>
            </a:r>
            <a:r>
              <a:rPr lang="en-US" altLang="zh-CN" dirty="0" err="1"/>
              <a:t>auth</a:t>
            </a:r>
            <a:r>
              <a:rPr lang="en-US" altLang="zh-CN" dirty="0"/>
              <a:t> </a:t>
            </a:r>
            <a:r>
              <a:rPr lang="en-US" altLang="zh-CN" dirty="0" err="1"/>
              <a:t>backends</a:t>
            </a:r>
            <a:r>
              <a:rPr lang="zh-CN" altLang="en-US" dirty="0"/>
              <a:t>的默认的内置的实现，就是基于三个数据库模型</a:t>
            </a:r>
            <a:r>
              <a:rPr lang="en-US" altLang="zh-CN" dirty="0" err="1"/>
              <a:t>User,Permission,Group</a:t>
            </a:r>
            <a:r>
              <a:rPr lang="zh-CN" altLang="en-US" dirty="0"/>
              <a:t>。</a:t>
            </a:r>
            <a:endParaRPr lang="en-US" altLang="zh-CN" dirty="0"/>
          </a:p>
          <a:p>
            <a:r>
              <a:rPr lang="zh-CN" altLang="en-US" dirty="0"/>
              <a:t>在实际开发中，很有可能我们的用户标示或者是密码并非存在于</a:t>
            </a:r>
            <a:r>
              <a:rPr lang="en-US" altLang="zh-CN" dirty="0"/>
              <a:t>User</a:t>
            </a:r>
            <a:r>
              <a:rPr lang="zh-CN" altLang="en-US" dirty="0"/>
              <a:t>表中，比如说存放在</a:t>
            </a:r>
            <a:r>
              <a:rPr lang="en-US" altLang="zh-CN" dirty="0"/>
              <a:t>LDAP</a:t>
            </a:r>
            <a:r>
              <a:rPr lang="zh-CN" altLang="en-US" dirty="0"/>
              <a:t>中，再比如使用第三方的</a:t>
            </a:r>
            <a:r>
              <a:rPr lang="en-US" altLang="zh-CN" dirty="0"/>
              <a:t>OAuth</a:t>
            </a:r>
            <a:r>
              <a:rPr lang="zh-CN" altLang="en-US" dirty="0"/>
              <a:t>。这就需要我们能够对已有的权限系统进行扩展，而不是局限于基于数据库表的权限控制，这也是</a:t>
            </a:r>
            <a:r>
              <a:rPr lang="en-US" altLang="zh-CN" dirty="0"/>
              <a:t>Django</a:t>
            </a:r>
            <a:r>
              <a:rPr lang="zh-CN" altLang="en-US" dirty="0"/>
              <a:t>将其抽象为可以定制的</a:t>
            </a:r>
            <a:r>
              <a:rPr lang="en-US" altLang="zh-CN" dirty="0"/>
              <a:t>authentication </a:t>
            </a:r>
            <a:r>
              <a:rPr lang="en-US" altLang="zh-CN" dirty="0" err="1"/>
              <a:t>backends</a:t>
            </a:r>
            <a:r>
              <a:rPr lang="zh-CN" altLang="en-US" dirty="0"/>
              <a:t>的缘由。</a:t>
            </a:r>
          </a:p>
          <a:p>
            <a:r>
              <a:rPr lang="en-US" altLang="zh-CN" dirty="0"/>
              <a:t>Django</a:t>
            </a:r>
            <a:r>
              <a:rPr lang="zh-CN" altLang="en-US" dirty="0"/>
              <a:t>中，所有的</a:t>
            </a:r>
            <a:r>
              <a:rPr lang="en-US" altLang="zh-CN" dirty="0"/>
              <a:t>authentication </a:t>
            </a:r>
            <a:r>
              <a:rPr lang="en-US" altLang="zh-CN" dirty="0" err="1"/>
              <a:t>backends</a:t>
            </a:r>
            <a:r>
              <a:rPr lang="zh-CN" altLang="en-US" dirty="0"/>
              <a:t>，可以通过配置</a:t>
            </a:r>
            <a:r>
              <a:rPr lang="en-US" altLang="zh-CN" dirty="0"/>
              <a:t>settings</a:t>
            </a:r>
            <a:r>
              <a:rPr lang="zh-CN" altLang="en-US" dirty="0"/>
              <a:t>中的一个变量</a:t>
            </a:r>
            <a:r>
              <a:rPr lang="en-US" altLang="zh-CN" dirty="0"/>
              <a:t>AUTHENTICATION_BACKENDS</a:t>
            </a:r>
            <a:r>
              <a:rPr lang="zh-CN" altLang="en-US" dirty="0"/>
              <a:t>来做到，这个变量的类型是元组（</a:t>
            </a:r>
            <a:r>
              <a:rPr lang="en-US" altLang="zh-CN" dirty="0"/>
              <a:t>Tuple</a:t>
            </a:r>
            <a:r>
              <a:rPr lang="zh-CN" altLang="en-US" dirty="0"/>
              <a:t>）</a:t>
            </a:r>
            <a:r>
              <a:rPr lang="en-US" altLang="zh-CN" dirty="0"/>
              <a:t>,</a:t>
            </a:r>
            <a:r>
              <a:rPr lang="zh-CN" altLang="en-US" dirty="0"/>
              <a:t>默认</a:t>
            </a:r>
            <a:r>
              <a:rPr lang="en-US" altLang="zh-CN" dirty="0"/>
              <a:t>Django</a:t>
            </a:r>
            <a:r>
              <a:rPr lang="zh-CN" altLang="en-US" dirty="0"/>
              <a:t>的设置是：</a:t>
            </a:r>
          </a:p>
          <a:p>
            <a:r>
              <a:rPr lang="en-US" altLang="zh-CN" dirty="0"/>
              <a:t>AUTHENTICATION_BACKENDS = ('</a:t>
            </a:r>
            <a:r>
              <a:rPr lang="en-US" altLang="zh-CN" dirty="0" err="1"/>
              <a:t>django.contrib.auth.backends.ModelBackend</a:t>
            </a:r>
            <a:r>
              <a:rPr lang="en-US" altLang="zh-CN" dirty="0"/>
              <a:t>',)</a:t>
            </a:r>
          </a:p>
          <a:p>
            <a:r>
              <a:rPr lang="en-US" altLang="zh-CN" dirty="0"/>
              <a:t>Backend</a:t>
            </a:r>
            <a:r>
              <a:rPr lang="zh-CN" altLang="en-US" dirty="0"/>
              <a:t>可以是普通的</a:t>
            </a:r>
            <a:r>
              <a:rPr lang="en-US" altLang="zh-CN" dirty="0"/>
              <a:t>python</a:t>
            </a:r>
            <a:r>
              <a:rPr lang="zh-CN" altLang="en-US" dirty="0"/>
              <a:t>类，但是关于登陆校验需要具有以下规定的</a:t>
            </a:r>
            <a:r>
              <a:rPr lang="en-US" altLang="zh-CN" dirty="0"/>
              <a:t>2</a:t>
            </a:r>
            <a:r>
              <a:rPr lang="zh-CN" altLang="en-US" dirty="0"/>
              <a:t>个方法：</a:t>
            </a:r>
          </a:p>
          <a:p>
            <a:r>
              <a:rPr lang="en-US" altLang="zh-CN" dirty="0"/>
              <a:t>authenticate(</a:t>
            </a:r>
            <a:r>
              <a:rPr lang="en-US" altLang="zh-CN" dirty="0" err="1"/>
              <a:t>self,username</a:t>
            </a:r>
            <a:r>
              <a:rPr lang="en-US" altLang="zh-CN" dirty="0"/>
              <a:t>=</a:t>
            </a:r>
            <a:r>
              <a:rPr lang="en-US" altLang="zh-CN" dirty="0" err="1"/>
              <a:t>None,password</a:t>
            </a:r>
            <a:r>
              <a:rPr lang="en-US" altLang="zh-CN" dirty="0"/>
              <a:t>=None) </a:t>
            </a:r>
            <a:r>
              <a:rPr lang="zh-CN" altLang="en-US" dirty="0"/>
              <a:t>或者</a:t>
            </a:r>
            <a:r>
              <a:rPr lang="en-US" altLang="zh-CN" dirty="0"/>
              <a:t>authenticate(</a:t>
            </a:r>
            <a:r>
              <a:rPr lang="en-US" altLang="zh-CN" dirty="0" err="1"/>
              <a:t>self,token</a:t>
            </a:r>
            <a:r>
              <a:rPr lang="en-US" altLang="zh-CN" dirty="0"/>
              <a:t>=None)</a:t>
            </a:r>
            <a:r>
              <a:rPr lang="zh-CN" altLang="en-US" dirty="0"/>
              <a:t>，如果通过验证，返回值是一个</a:t>
            </a:r>
            <a:r>
              <a:rPr lang="en-US" altLang="zh-CN" dirty="0"/>
              <a:t>User</a:t>
            </a:r>
            <a:r>
              <a:rPr lang="zh-CN" altLang="en-US" dirty="0"/>
              <a:t>对象，如果不通过验证，返回值是</a:t>
            </a:r>
            <a:r>
              <a:rPr lang="en-US" altLang="zh-CN" dirty="0"/>
              <a:t>None</a:t>
            </a:r>
            <a:r>
              <a:rPr lang="zh-CN" altLang="en-US" dirty="0"/>
              <a:t>。</a:t>
            </a:r>
          </a:p>
          <a:p>
            <a:r>
              <a:rPr lang="en-US" altLang="zh-CN" dirty="0" err="1"/>
              <a:t>get_user</a:t>
            </a:r>
            <a:r>
              <a:rPr lang="en-US" altLang="zh-CN" dirty="0"/>
              <a:t>(</a:t>
            </a:r>
            <a:r>
              <a:rPr lang="en-US" altLang="zh-CN" dirty="0" err="1"/>
              <a:t>self,user_id</a:t>
            </a:r>
            <a:r>
              <a:rPr lang="en-US" altLang="zh-CN" dirty="0"/>
              <a:t>)</a:t>
            </a:r>
          </a:p>
          <a:p>
            <a:r>
              <a:rPr lang="zh-CN" altLang="en-US" dirty="0"/>
              <a:t>关于许可，需要有以下几个方法：</a:t>
            </a:r>
          </a:p>
          <a:p>
            <a:r>
              <a:rPr lang="en-US" altLang="zh-CN" dirty="0" err="1"/>
              <a:t>get_group_permissions</a:t>
            </a:r>
            <a:endParaRPr lang="en-US" altLang="zh-CN" dirty="0"/>
          </a:p>
          <a:p>
            <a:r>
              <a:rPr lang="en-US" altLang="zh-CN" dirty="0" err="1"/>
              <a:t>get_all_permissions</a:t>
            </a:r>
            <a:endParaRPr lang="en-US" altLang="zh-CN" dirty="0"/>
          </a:p>
          <a:p>
            <a:r>
              <a:rPr lang="en-US" altLang="zh-CN" dirty="0" err="1"/>
              <a:t>has_perm</a:t>
            </a:r>
            <a:endParaRPr lang="en-US" altLang="zh-CN" dirty="0"/>
          </a:p>
          <a:p>
            <a:r>
              <a:rPr lang="en-US" altLang="zh-CN" dirty="0" err="1"/>
              <a:t>has_module_perms</a:t>
            </a:r>
            <a:endParaRPr lang="en-US" altLang="zh-CN" dirty="0"/>
          </a:p>
          <a:p>
            <a:r>
              <a:rPr lang="zh-CN" altLang="en-US" dirty="0"/>
              <a:t>这两类方法的具体使用不是很相同，关于登陆校验的</a:t>
            </a:r>
            <a:r>
              <a:rPr lang="en-US" altLang="zh-CN" dirty="0"/>
              <a:t>authenticate</a:t>
            </a:r>
            <a:r>
              <a:rPr lang="zh-CN" altLang="en-US" dirty="0"/>
              <a:t>，</a:t>
            </a:r>
            <a:r>
              <a:rPr lang="en-US" altLang="zh-CN" dirty="0"/>
              <a:t>Django</a:t>
            </a:r>
            <a:r>
              <a:rPr lang="zh-CN" altLang="en-US" dirty="0"/>
              <a:t>在使用他们的时候，会遍历所有的</a:t>
            </a:r>
            <a:r>
              <a:rPr lang="en-US" altLang="zh-CN" dirty="0" err="1"/>
              <a:t>auth</a:t>
            </a:r>
            <a:r>
              <a:rPr lang="en-US" altLang="zh-CN" dirty="0"/>
              <a:t> </a:t>
            </a:r>
            <a:r>
              <a:rPr lang="en-US" altLang="zh-CN" dirty="0" err="1"/>
              <a:t>backends</a:t>
            </a:r>
            <a:r>
              <a:rPr lang="zh-CN" altLang="en-US" dirty="0"/>
              <a:t>，一旦发现有一个</a:t>
            </a:r>
            <a:r>
              <a:rPr lang="en-US" altLang="zh-CN" dirty="0"/>
              <a:t>backend</a:t>
            </a:r>
            <a:r>
              <a:rPr lang="zh-CN" altLang="en-US" dirty="0"/>
              <a:t>校验通过，即返回</a:t>
            </a:r>
            <a:r>
              <a:rPr lang="en-US" altLang="zh-CN" dirty="0"/>
              <a:t>User</a:t>
            </a:r>
            <a:r>
              <a:rPr lang="zh-CN" altLang="en-US" dirty="0"/>
              <a:t>对象，那么将会停止下面</a:t>
            </a:r>
            <a:r>
              <a:rPr lang="en-US" altLang="zh-CN" dirty="0"/>
              <a:t>backend</a:t>
            </a:r>
            <a:r>
              <a:rPr lang="zh-CN" altLang="en-US" dirty="0"/>
              <a:t>的校验，并且将校验成功的</a:t>
            </a:r>
            <a:r>
              <a:rPr lang="en-US" altLang="zh-CN" dirty="0"/>
              <a:t>backend</a:t>
            </a:r>
            <a:r>
              <a:rPr lang="zh-CN" altLang="en-US" dirty="0"/>
              <a:t>绑定在该用户上放入</a:t>
            </a:r>
            <a:r>
              <a:rPr lang="en-US" altLang="zh-CN" dirty="0"/>
              <a:t>session</a:t>
            </a:r>
            <a:r>
              <a:rPr lang="zh-CN" altLang="en-US" dirty="0"/>
              <a:t>中，此后如果再次调用该方法，那么将会使用</a:t>
            </a:r>
            <a:r>
              <a:rPr lang="en-US" altLang="zh-CN" dirty="0"/>
              <a:t>session</a:t>
            </a:r>
            <a:r>
              <a:rPr lang="zh-CN" altLang="en-US" dirty="0"/>
              <a:t>中的</a:t>
            </a:r>
            <a:r>
              <a:rPr lang="en-US" altLang="zh-CN" dirty="0"/>
              <a:t>backend</a:t>
            </a:r>
            <a:r>
              <a:rPr lang="zh-CN" altLang="en-US" dirty="0"/>
              <a:t>进行校验，而不再遍历所有</a:t>
            </a:r>
            <a:r>
              <a:rPr lang="en-US" altLang="zh-CN" dirty="0"/>
              <a:t>backend</a:t>
            </a:r>
            <a:r>
              <a:rPr lang="zh-CN" altLang="en-US" dirty="0"/>
              <a:t>了。</a:t>
            </a:r>
          </a:p>
          <a:p>
            <a:r>
              <a:rPr lang="zh-CN" altLang="en-US" dirty="0"/>
              <a:t>而关于许可，一个用户所拥有的</a:t>
            </a:r>
            <a:r>
              <a:rPr lang="en-US" altLang="zh-CN" dirty="0"/>
              <a:t>perm</a:t>
            </a:r>
            <a:r>
              <a:rPr lang="zh-CN" altLang="en-US" dirty="0"/>
              <a:t>是所有</a:t>
            </a:r>
            <a:r>
              <a:rPr lang="en-US" altLang="zh-CN" dirty="0" err="1"/>
              <a:t>backends</a:t>
            </a:r>
            <a:r>
              <a:rPr lang="zh-CN" altLang="en-US" dirty="0"/>
              <a:t>所返回的</a:t>
            </a:r>
            <a:r>
              <a:rPr lang="en-US" altLang="zh-CN" dirty="0"/>
              <a:t>perm</a:t>
            </a:r>
            <a:r>
              <a:rPr lang="zh-CN" altLang="en-US" dirty="0"/>
              <a:t>。</a:t>
            </a:r>
          </a:p>
          <a:p>
            <a:endParaRPr lang="en-US" altLang="zh-CN" b="1" dirty="0"/>
          </a:p>
        </p:txBody>
      </p:sp>
    </p:spTree>
    <p:extLst>
      <p:ext uri="{BB962C8B-B14F-4D97-AF65-F5344CB8AC3E}">
        <p14:creationId xmlns:p14="http://schemas.microsoft.com/office/powerpoint/2010/main" val="253797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p>
        </p:txBody>
      </p:sp>
      <p:sp>
        <p:nvSpPr>
          <p:cNvPr id="3" name="内容占位符 2"/>
          <p:cNvSpPr>
            <a:spLocks noGrp="1"/>
          </p:cNvSpPr>
          <p:nvPr>
            <p:ph idx="1"/>
          </p:nvPr>
        </p:nvSpPr>
        <p:spPr/>
        <p:txBody>
          <a:bodyPr>
            <a:normAutofit/>
          </a:bodyPr>
          <a:lstStyle/>
          <a:p>
            <a:r>
              <a:rPr lang="en-US" altLang="zh-CN" sz="2400" dirty="0"/>
              <a:t> </a:t>
            </a:r>
            <a:r>
              <a:rPr lang="en-US" altLang="zh-CN" sz="2400" dirty="0" err="1"/>
              <a:t>HuePermission</a:t>
            </a:r>
            <a:endParaRPr lang="en-US" altLang="zh-CN" sz="2400" dirty="0"/>
          </a:p>
          <a:p>
            <a:r>
              <a:rPr lang="zh-CN" altLang="en-US" sz="2400" dirty="0"/>
              <a:t>在</a:t>
            </a:r>
            <a:r>
              <a:rPr lang="en-US" altLang="zh-CN" sz="2400" dirty="0"/>
              <a:t>Hue</a:t>
            </a:r>
            <a:r>
              <a:rPr lang="zh-CN" altLang="en-US" sz="2400" dirty="0"/>
              <a:t>使用</a:t>
            </a:r>
            <a:r>
              <a:rPr lang="en-US" altLang="zh-CN" sz="2400" dirty="0" err="1"/>
              <a:t>HuePermission</a:t>
            </a:r>
            <a:r>
              <a:rPr lang="zh-CN" altLang="en-US" sz="2400" dirty="0"/>
              <a:t>作为权限模型来进行权限管理</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5" name="图片 4"/>
          <p:cNvPicPr>
            <a:picLocks noChangeAspect="1"/>
          </p:cNvPicPr>
          <p:nvPr/>
        </p:nvPicPr>
        <p:blipFill>
          <a:blip r:embed="rId2"/>
          <a:stretch>
            <a:fillRect/>
          </a:stretch>
        </p:blipFill>
        <p:spPr>
          <a:xfrm>
            <a:off x="1399634" y="2302828"/>
            <a:ext cx="5990211" cy="3181302"/>
          </a:xfrm>
          <a:prstGeom prst="rect">
            <a:avLst/>
          </a:prstGeom>
        </p:spPr>
      </p:pic>
    </p:spTree>
    <p:extLst>
      <p:ext uri="{BB962C8B-B14F-4D97-AF65-F5344CB8AC3E}">
        <p14:creationId xmlns:p14="http://schemas.microsoft.com/office/powerpoint/2010/main" val="1485670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p>
        </p:txBody>
      </p:sp>
      <p:sp>
        <p:nvSpPr>
          <p:cNvPr id="3" name="内容占位符 2"/>
          <p:cNvSpPr>
            <a:spLocks noGrp="1"/>
          </p:cNvSpPr>
          <p:nvPr>
            <p:ph idx="1"/>
          </p:nvPr>
        </p:nvSpPr>
        <p:spPr/>
        <p:txBody>
          <a:bodyPr>
            <a:normAutofit/>
          </a:bodyPr>
          <a:lstStyle/>
          <a:p>
            <a:r>
              <a:rPr lang="en-US" altLang="zh-CN" sz="2400" dirty="0"/>
              <a:t> </a:t>
            </a:r>
            <a:r>
              <a:rPr lang="en-US" altLang="zh-CN" sz="2400" dirty="0" err="1"/>
              <a:t>HuePermission</a:t>
            </a:r>
            <a:r>
              <a:rPr lang="zh-CN" altLang="en-US" sz="2400" dirty="0"/>
              <a:t>配置</a:t>
            </a:r>
            <a:endParaRPr lang="en-US" altLang="zh-CN" sz="2400" dirty="0"/>
          </a:p>
          <a:p>
            <a:r>
              <a:rPr lang="zh-CN" altLang="en-US" sz="2400" dirty="0"/>
              <a:t>在每个</a:t>
            </a:r>
            <a:r>
              <a:rPr lang="en-US" altLang="zh-CN" sz="2400" dirty="0"/>
              <a:t>app</a:t>
            </a:r>
            <a:r>
              <a:rPr lang="zh-CN" altLang="en-US" sz="2400" dirty="0"/>
              <a:t>的</a:t>
            </a:r>
            <a:r>
              <a:rPr lang="en-US" altLang="zh-CN" sz="2400" dirty="0"/>
              <a:t>settings.py</a:t>
            </a:r>
            <a:r>
              <a:rPr lang="zh-CN" altLang="en-US" sz="2400" dirty="0"/>
              <a:t>文件中配置，例如</a:t>
            </a:r>
            <a:r>
              <a:rPr lang="en-US" altLang="zh-CN" sz="2400" dirty="0" err="1"/>
              <a:t>useradmin</a:t>
            </a:r>
            <a:r>
              <a:rPr lang="zh-CN" altLang="en-US" sz="2400" dirty="0"/>
              <a:t>中的</a:t>
            </a:r>
          </a:p>
          <a:p>
            <a:r>
              <a:rPr lang="en-US" altLang="zh-CN" dirty="0"/>
              <a:t>PERMISSION_ACTIONS = (</a:t>
            </a:r>
          </a:p>
          <a:p>
            <a:r>
              <a:rPr lang="en-US" altLang="zh-CN" dirty="0"/>
              <a:t>  ("</a:t>
            </a:r>
            <a:r>
              <a:rPr lang="en-US" altLang="zh-CN" dirty="0" err="1"/>
              <a:t>access_view:useradmin:edit_user</a:t>
            </a:r>
            <a:r>
              <a:rPr lang="en-US" altLang="zh-CN" dirty="0"/>
              <a:t>", "Access to profile page on User Admin"),</a:t>
            </a:r>
          </a:p>
          <a:p>
            <a:r>
              <a:rPr lang="en-US" altLang="zh-CN" dirty="0"/>
              <a:t>  ("</a:t>
            </a:r>
            <a:r>
              <a:rPr lang="en-US" altLang="zh-CN" dirty="0" err="1"/>
              <a:t>access_view:useradmin:view_user</a:t>
            </a:r>
            <a:r>
              <a:rPr lang="en-US" altLang="zh-CN" dirty="0"/>
              <a:t>", "Access to any profile page on User Admin"),</a:t>
            </a:r>
          </a:p>
          <a:p>
            <a:r>
              <a:rPr lang="en-US" altLang="zh-CN" dirty="0"/>
              <a:t>)</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2627270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p>
        </p:txBody>
      </p:sp>
      <p:sp>
        <p:nvSpPr>
          <p:cNvPr id="3" name="内容占位符 2"/>
          <p:cNvSpPr>
            <a:spLocks noGrp="1"/>
          </p:cNvSpPr>
          <p:nvPr>
            <p:ph idx="1"/>
          </p:nvPr>
        </p:nvSpPr>
        <p:spPr/>
        <p:txBody>
          <a:bodyPr>
            <a:normAutofit/>
          </a:bodyPr>
          <a:lstStyle/>
          <a:p>
            <a:r>
              <a:rPr lang="en-US" altLang="zh-CN" sz="2400" dirty="0"/>
              <a:t> </a:t>
            </a:r>
            <a:r>
              <a:rPr lang="en-US" altLang="zh-CN" sz="2400" dirty="0" err="1"/>
              <a:t>HuePermission</a:t>
            </a:r>
            <a:r>
              <a:rPr lang="zh-CN" altLang="en-US" sz="2400" dirty="0"/>
              <a:t>配置</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4" name="图片 3"/>
          <p:cNvPicPr>
            <a:picLocks noChangeAspect="1"/>
          </p:cNvPicPr>
          <p:nvPr/>
        </p:nvPicPr>
        <p:blipFill>
          <a:blip r:embed="rId2"/>
          <a:stretch>
            <a:fillRect/>
          </a:stretch>
        </p:blipFill>
        <p:spPr>
          <a:xfrm>
            <a:off x="1311942" y="1901630"/>
            <a:ext cx="5180952" cy="3752381"/>
          </a:xfrm>
          <a:prstGeom prst="rect">
            <a:avLst/>
          </a:prstGeom>
        </p:spPr>
      </p:pic>
      <p:pic>
        <p:nvPicPr>
          <p:cNvPr id="6" name="图片 5"/>
          <p:cNvPicPr>
            <a:picLocks noChangeAspect="1"/>
          </p:cNvPicPr>
          <p:nvPr/>
        </p:nvPicPr>
        <p:blipFill>
          <a:blip r:embed="rId3"/>
          <a:stretch>
            <a:fillRect/>
          </a:stretch>
        </p:blipFill>
        <p:spPr>
          <a:xfrm>
            <a:off x="1311942" y="5952221"/>
            <a:ext cx="3428571" cy="161905"/>
          </a:xfrm>
          <a:prstGeom prst="rect">
            <a:avLst/>
          </a:prstGeom>
        </p:spPr>
      </p:pic>
      <p:pic>
        <p:nvPicPr>
          <p:cNvPr id="7" name="图片 6"/>
          <p:cNvPicPr>
            <a:picLocks noChangeAspect="1"/>
          </p:cNvPicPr>
          <p:nvPr/>
        </p:nvPicPr>
        <p:blipFill>
          <a:blip r:embed="rId4"/>
          <a:stretch>
            <a:fillRect/>
          </a:stretch>
        </p:blipFill>
        <p:spPr>
          <a:xfrm>
            <a:off x="1311942" y="1561359"/>
            <a:ext cx="2400000" cy="257143"/>
          </a:xfrm>
          <a:prstGeom prst="rect">
            <a:avLst/>
          </a:prstGeom>
        </p:spPr>
      </p:pic>
    </p:spTree>
    <p:extLst>
      <p:ext uri="{BB962C8B-B14F-4D97-AF65-F5344CB8AC3E}">
        <p14:creationId xmlns:p14="http://schemas.microsoft.com/office/powerpoint/2010/main" val="3234574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p>
        </p:txBody>
      </p:sp>
      <p:sp>
        <p:nvSpPr>
          <p:cNvPr id="3" name="内容占位符 2"/>
          <p:cNvSpPr>
            <a:spLocks noGrp="1"/>
          </p:cNvSpPr>
          <p:nvPr>
            <p:ph idx="1"/>
          </p:nvPr>
        </p:nvSpPr>
        <p:spPr>
          <a:xfrm>
            <a:off x="1097280" y="1255222"/>
            <a:ext cx="10058400" cy="4968296"/>
          </a:xfrm>
        </p:spPr>
        <p:txBody>
          <a:bodyPr>
            <a:normAutofit/>
          </a:bodyPr>
          <a:lstStyle/>
          <a:p>
            <a:r>
              <a:rPr lang="en-US" altLang="zh-CN" sz="2400" dirty="0"/>
              <a:t> </a:t>
            </a:r>
            <a:r>
              <a:rPr lang="en-US" altLang="zh-CN" sz="2400" dirty="0" err="1"/>
              <a:t>HuePermission</a:t>
            </a:r>
            <a:r>
              <a:rPr lang="zh-CN" altLang="en-US" sz="2400" dirty="0"/>
              <a:t>判断</a:t>
            </a:r>
            <a:endParaRPr lang="en-US" altLang="zh-CN" sz="2400" dirty="0"/>
          </a:p>
          <a:p>
            <a:r>
              <a:rPr lang="en-US" altLang="zh-CN" sz="2400" dirty="0"/>
              <a:t>Template</a:t>
            </a:r>
            <a:r>
              <a:rPr lang="zh-CN" altLang="en-US" sz="2400" dirty="0"/>
              <a:t>中</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5" name="图片 4"/>
          <p:cNvPicPr>
            <a:picLocks noChangeAspect="1"/>
          </p:cNvPicPr>
          <p:nvPr/>
        </p:nvPicPr>
        <p:blipFill>
          <a:blip r:embed="rId2"/>
          <a:stretch>
            <a:fillRect/>
          </a:stretch>
        </p:blipFill>
        <p:spPr>
          <a:xfrm>
            <a:off x="1097280" y="2117786"/>
            <a:ext cx="9073087" cy="4185717"/>
          </a:xfrm>
          <a:prstGeom prst="rect">
            <a:avLst/>
          </a:prstGeom>
        </p:spPr>
      </p:pic>
    </p:spTree>
    <p:extLst>
      <p:ext uri="{BB962C8B-B14F-4D97-AF65-F5344CB8AC3E}">
        <p14:creationId xmlns:p14="http://schemas.microsoft.com/office/powerpoint/2010/main" val="2146659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p>
        </p:txBody>
      </p:sp>
      <p:sp>
        <p:nvSpPr>
          <p:cNvPr id="3" name="内容占位符 2"/>
          <p:cNvSpPr>
            <a:spLocks noGrp="1"/>
          </p:cNvSpPr>
          <p:nvPr>
            <p:ph idx="1"/>
          </p:nvPr>
        </p:nvSpPr>
        <p:spPr>
          <a:xfrm>
            <a:off x="1097280" y="1255222"/>
            <a:ext cx="10058400" cy="4968296"/>
          </a:xfrm>
        </p:spPr>
        <p:txBody>
          <a:bodyPr>
            <a:normAutofit/>
          </a:bodyPr>
          <a:lstStyle/>
          <a:p>
            <a:r>
              <a:rPr lang="en-US" altLang="zh-CN" sz="2400" dirty="0"/>
              <a:t> </a:t>
            </a:r>
            <a:r>
              <a:rPr lang="en-US" altLang="zh-CN" sz="2400" dirty="0" err="1"/>
              <a:t>HuePermission</a:t>
            </a:r>
            <a:r>
              <a:rPr lang="zh-CN" altLang="en-US" sz="2400" dirty="0"/>
              <a:t>判断</a:t>
            </a:r>
            <a:endParaRPr lang="en-US" altLang="zh-CN" sz="2400" dirty="0"/>
          </a:p>
          <a:p>
            <a:r>
              <a:rPr lang="zh-CN" altLang="en-US" sz="2400" dirty="0"/>
              <a:t>判断方法</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8" name="图片 7"/>
          <p:cNvPicPr>
            <a:picLocks noChangeAspect="1"/>
          </p:cNvPicPr>
          <p:nvPr/>
        </p:nvPicPr>
        <p:blipFill>
          <a:blip r:embed="rId2"/>
          <a:stretch>
            <a:fillRect/>
          </a:stretch>
        </p:blipFill>
        <p:spPr>
          <a:xfrm>
            <a:off x="1097280" y="2175653"/>
            <a:ext cx="7476190" cy="2600000"/>
          </a:xfrm>
          <a:prstGeom prst="rect">
            <a:avLst/>
          </a:prstGeom>
        </p:spPr>
      </p:pic>
    </p:spTree>
    <p:extLst>
      <p:ext uri="{BB962C8B-B14F-4D97-AF65-F5344CB8AC3E}">
        <p14:creationId xmlns:p14="http://schemas.microsoft.com/office/powerpoint/2010/main" val="12913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dirty="0"/>
              <a:t>（</a:t>
            </a:r>
            <a:r>
              <a:rPr lang="en-US" altLang="zh-CN" dirty="0"/>
              <a:t>Python Web </a:t>
            </a:r>
            <a:r>
              <a:rPr lang="zh-CN" altLang="en-US" dirty="0"/>
              <a:t>框架）</a:t>
            </a:r>
          </a:p>
        </p:txBody>
      </p:sp>
      <p:sp>
        <p:nvSpPr>
          <p:cNvPr id="3" name="内容占位符 2"/>
          <p:cNvSpPr>
            <a:spLocks noGrp="1"/>
          </p:cNvSpPr>
          <p:nvPr>
            <p:ph idx="1"/>
          </p:nvPr>
        </p:nvSpPr>
        <p:spPr/>
        <p:txBody>
          <a:bodyPr>
            <a:normAutofit/>
          </a:bodyPr>
          <a:lstStyle/>
          <a:p>
            <a:r>
              <a:rPr lang="en-US" altLang="zh-CN" dirty="0"/>
              <a:t>Django </a:t>
            </a:r>
            <a:r>
              <a:rPr lang="zh-CN" altLang="en-US" dirty="0"/>
              <a:t>是 </a:t>
            </a:r>
            <a:r>
              <a:rPr lang="en-US" altLang="zh-CN" dirty="0"/>
              <a:t>Python </a:t>
            </a:r>
            <a:r>
              <a:rPr lang="zh-CN" altLang="en-US" dirty="0"/>
              <a:t>社区应用最广泛的 </a:t>
            </a:r>
            <a:r>
              <a:rPr lang="en-US" altLang="zh-CN" dirty="0"/>
              <a:t>Web </a:t>
            </a:r>
            <a:r>
              <a:rPr lang="zh-CN" altLang="en-US" dirty="0"/>
              <a:t>开发框架，也是 </a:t>
            </a:r>
            <a:r>
              <a:rPr lang="en-US" altLang="zh-CN" dirty="0"/>
              <a:t>Python</a:t>
            </a:r>
            <a:r>
              <a:rPr lang="zh-CN" altLang="en-US" dirty="0"/>
              <a:t>之父 </a:t>
            </a:r>
            <a:r>
              <a:rPr lang="en-US" altLang="zh-CN" dirty="0"/>
              <a:t>Guido van Rossum </a:t>
            </a:r>
            <a:r>
              <a:rPr lang="zh-CN" altLang="en-US" dirty="0"/>
              <a:t>最喜爱和推崇的框架。许多全球顶尖互联网产品采用 </a:t>
            </a:r>
            <a:r>
              <a:rPr lang="en-US" altLang="zh-CN" dirty="0"/>
              <a:t>Django </a:t>
            </a:r>
            <a:r>
              <a:rPr lang="zh-CN" altLang="en-US" dirty="0"/>
              <a:t>开发，比如 </a:t>
            </a:r>
            <a:r>
              <a:rPr lang="en-US" altLang="zh-CN" dirty="0"/>
              <a:t>Pinterest</a:t>
            </a:r>
            <a:r>
              <a:rPr lang="zh-CN" altLang="en-US" dirty="0"/>
              <a:t>， </a:t>
            </a:r>
            <a:r>
              <a:rPr lang="en-US" altLang="zh-CN" dirty="0"/>
              <a:t>Instagram</a:t>
            </a:r>
            <a:r>
              <a:rPr lang="zh-CN" altLang="en-US" dirty="0"/>
              <a:t>， </a:t>
            </a:r>
            <a:r>
              <a:rPr lang="en-US" altLang="zh-CN" dirty="0" err="1"/>
              <a:t>Disqus</a:t>
            </a:r>
            <a:r>
              <a:rPr lang="en-US" altLang="zh-CN" dirty="0"/>
              <a:t> </a:t>
            </a:r>
            <a:r>
              <a:rPr lang="zh-CN" altLang="en-US" dirty="0"/>
              <a:t>等。</a:t>
            </a:r>
            <a:endParaRPr lang="en-US" altLang="zh-CN" dirty="0"/>
          </a:p>
          <a:p>
            <a:r>
              <a:rPr lang="en-US" altLang="zh-CN" dirty="0"/>
              <a:t>Django </a:t>
            </a:r>
            <a:r>
              <a:rPr lang="zh-CN" altLang="en-US" dirty="0"/>
              <a:t>是 </a:t>
            </a:r>
            <a:r>
              <a:rPr lang="en-US" altLang="zh-CN" dirty="0"/>
              <a:t>Python </a:t>
            </a:r>
            <a:r>
              <a:rPr lang="zh-CN" altLang="en-US" dirty="0"/>
              <a:t>编程语言驱动的一个开源模型</a:t>
            </a:r>
            <a:r>
              <a:rPr lang="en-US" altLang="zh-CN" dirty="0"/>
              <a:t>-</a:t>
            </a:r>
            <a:r>
              <a:rPr lang="zh-CN" altLang="en-US" dirty="0"/>
              <a:t>视图</a:t>
            </a:r>
            <a:r>
              <a:rPr lang="en-US" altLang="zh-CN" dirty="0"/>
              <a:t>-</a:t>
            </a:r>
            <a:r>
              <a:rPr lang="zh-CN" altLang="en-US" dirty="0"/>
              <a:t>控制器（</a:t>
            </a:r>
            <a:r>
              <a:rPr lang="en-US" altLang="zh-CN" dirty="0"/>
              <a:t>MVC</a:t>
            </a:r>
            <a:r>
              <a:rPr lang="zh-CN" altLang="en-US" dirty="0"/>
              <a:t>）风格的 </a:t>
            </a:r>
            <a:r>
              <a:rPr lang="en-US" altLang="zh-CN" dirty="0"/>
              <a:t>Web </a:t>
            </a:r>
            <a:r>
              <a:rPr lang="zh-CN" altLang="en-US" dirty="0"/>
              <a:t>应用程序框架。使用 </a:t>
            </a:r>
            <a:r>
              <a:rPr lang="en-US" altLang="zh-CN" dirty="0"/>
              <a:t>Django</a:t>
            </a:r>
            <a:r>
              <a:rPr lang="zh-CN" altLang="en-US" dirty="0"/>
              <a:t>，我们在几分钟之内就可以创建高品质、易维护、数据库驱动的应用程序。</a:t>
            </a:r>
          </a:p>
          <a:p>
            <a:r>
              <a:rPr lang="en-US" altLang="zh-CN" dirty="0"/>
              <a:t>Django </a:t>
            </a:r>
            <a:r>
              <a:rPr lang="zh-CN" altLang="en-US" dirty="0"/>
              <a:t>框架的核心组件有：</a:t>
            </a:r>
          </a:p>
          <a:p>
            <a:pPr lvl="1">
              <a:buFont typeface="Wingdings" panose="05000000000000000000" pitchFamily="2" charset="2"/>
              <a:buChar char="Ø"/>
            </a:pPr>
            <a:r>
              <a:rPr lang="zh-CN" altLang="en-US" dirty="0"/>
              <a:t>用于创建模型的对象关系映射</a:t>
            </a:r>
          </a:p>
          <a:p>
            <a:pPr lvl="1">
              <a:buFont typeface="Wingdings" panose="05000000000000000000" pitchFamily="2" charset="2"/>
              <a:buChar char="Ø"/>
            </a:pPr>
            <a:r>
              <a:rPr lang="zh-CN" altLang="en-US" dirty="0"/>
              <a:t>为最终用户设计的完美管理界面</a:t>
            </a:r>
          </a:p>
          <a:p>
            <a:pPr lvl="1">
              <a:buFont typeface="Wingdings" panose="05000000000000000000" pitchFamily="2" charset="2"/>
              <a:buChar char="Ø"/>
            </a:pPr>
            <a:r>
              <a:rPr lang="zh-CN" altLang="en-US" dirty="0"/>
              <a:t>一流的 </a:t>
            </a:r>
            <a:r>
              <a:rPr lang="en-US" altLang="zh-CN" dirty="0"/>
              <a:t>URL </a:t>
            </a:r>
            <a:r>
              <a:rPr lang="zh-CN" altLang="en-US" dirty="0"/>
              <a:t>设计</a:t>
            </a:r>
          </a:p>
          <a:p>
            <a:pPr lvl="1">
              <a:buFont typeface="Wingdings" panose="05000000000000000000" pitchFamily="2" charset="2"/>
              <a:buChar char="Ø"/>
            </a:pPr>
            <a:r>
              <a:rPr lang="zh-CN" altLang="en-US" dirty="0"/>
              <a:t>设计者友好的模板语言</a:t>
            </a:r>
          </a:p>
          <a:p>
            <a:pPr lvl="1">
              <a:buFont typeface="Wingdings" panose="05000000000000000000" pitchFamily="2" charset="2"/>
              <a:buChar char="Ø"/>
            </a:pPr>
            <a:r>
              <a:rPr lang="zh-CN" altLang="en-US" dirty="0"/>
              <a:t>缓存系统</a:t>
            </a:r>
          </a:p>
          <a:p>
            <a:endParaRPr lang="en-US" altLang="zh-CN" sz="2400" dirty="0"/>
          </a:p>
        </p:txBody>
      </p:sp>
    </p:spTree>
    <p:extLst>
      <p:ext uri="{BB962C8B-B14F-4D97-AF65-F5344CB8AC3E}">
        <p14:creationId xmlns:p14="http://schemas.microsoft.com/office/powerpoint/2010/main" val="1090983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p>
        </p:txBody>
      </p:sp>
      <p:sp>
        <p:nvSpPr>
          <p:cNvPr id="3" name="内容占位符 2"/>
          <p:cNvSpPr>
            <a:spLocks noGrp="1"/>
          </p:cNvSpPr>
          <p:nvPr>
            <p:ph idx="1"/>
          </p:nvPr>
        </p:nvSpPr>
        <p:spPr>
          <a:xfrm>
            <a:off x="1097280" y="1255222"/>
            <a:ext cx="10058400" cy="4968296"/>
          </a:xfrm>
        </p:spPr>
        <p:txBody>
          <a:bodyPr>
            <a:normAutofit/>
          </a:bodyPr>
          <a:lstStyle/>
          <a:p>
            <a:r>
              <a:rPr lang="en-US" altLang="zh-CN" sz="2400" dirty="0"/>
              <a:t> </a:t>
            </a:r>
            <a:r>
              <a:rPr lang="en-US" altLang="zh-CN" sz="2400" dirty="0" err="1"/>
              <a:t>HuePermission</a:t>
            </a:r>
            <a:r>
              <a:rPr lang="zh-CN" altLang="en-US" sz="2400" dirty="0"/>
              <a:t>判断</a:t>
            </a:r>
            <a:endParaRPr lang="en-US" altLang="zh-CN" sz="2400" dirty="0"/>
          </a:p>
          <a:p>
            <a:r>
              <a:rPr lang="zh-CN" altLang="en-US" sz="2400" dirty="0"/>
              <a:t>通过注解</a:t>
            </a:r>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4" name="图片 3"/>
          <p:cNvPicPr>
            <a:picLocks noChangeAspect="1"/>
          </p:cNvPicPr>
          <p:nvPr/>
        </p:nvPicPr>
        <p:blipFill>
          <a:blip r:embed="rId2"/>
          <a:stretch>
            <a:fillRect/>
          </a:stretch>
        </p:blipFill>
        <p:spPr>
          <a:xfrm>
            <a:off x="1097279" y="2128044"/>
            <a:ext cx="9917643" cy="2042739"/>
          </a:xfrm>
          <a:prstGeom prst="rect">
            <a:avLst/>
          </a:prstGeom>
        </p:spPr>
      </p:pic>
    </p:spTree>
    <p:extLst>
      <p:ext uri="{BB962C8B-B14F-4D97-AF65-F5344CB8AC3E}">
        <p14:creationId xmlns:p14="http://schemas.microsoft.com/office/powerpoint/2010/main" val="4162008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fontScale="77500" lnSpcReduction="20000"/>
          </a:bodyPr>
          <a:lstStyle/>
          <a:p>
            <a:r>
              <a:rPr lang="en-US" altLang="zh-CN" sz="2400" dirty="0"/>
              <a:t> LDAP</a:t>
            </a:r>
          </a:p>
          <a:p>
            <a:r>
              <a:rPr lang="en-US" altLang="zh-CN" dirty="0"/>
              <a:t>LDAP</a:t>
            </a:r>
            <a:r>
              <a:rPr lang="zh-CN" altLang="en-US" dirty="0"/>
              <a:t>是轻量目录访问协议</a:t>
            </a:r>
            <a:r>
              <a:rPr lang="en-US" altLang="zh-CN" dirty="0"/>
              <a:t>(Lightweight Directory Access Protocol)</a:t>
            </a:r>
            <a:r>
              <a:rPr lang="zh-CN" altLang="en-US" dirty="0"/>
              <a:t>的缩写</a:t>
            </a:r>
            <a:endParaRPr lang="en-US" altLang="zh-CN" sz="2400" dirty="0"/>
          </a:p>
          <a:p>
            <a:endParaRPr lang="en-US" altLang="zh-CN" sz="2400" dirty="0"/>
          </a:p>
          <a:p>
            <a:r>
              <a:rPr lang="en-US" altLang="zh-CN" sz="2400" dirty="0"/>
              <a:t>LDAP</a:t>
            </a:r>
            <a:r>
              <a:rPr lang="zh-CN" altLang="en-US" sz="2400" dirty="0"/>
              <a:t>特点</a:t>
            </a:r>
          </a:p>
          <a:p>
            <a:r>
              <a:rPr lang="zh-CN" altLang="en-US" sz="2400" dirty="0"/>
              <a:t>    </a:t>
            </a:r>
            <a:r>
              <a:rPr lang="en-US" altLang="zh-CN" sz="2400" dirty="0"/>
              <a:t>LDAP</a:t>
            </a:r>
            <a:r>
              <a:rPr lang="zh-CN" altLang="en-US" sz="2400" dirty="0"/>
              <a:t>的结构用树来表示，而不是用表格。正因为这样，就不能用</a:t>
            </a:r>
            <a:r>
              <a:rPr lang="en-US" altLang="zh-CN" sz="2400" dirty="0"/>
              <a:t>SQL</a:t>
            </a:r>
            <a:r>
              <a:rPr lang="zh-CN" altLang="en-US" sz="2400" dirty="0"/>
              <a:t>语句了</a:t>
            </a:r>
          </a:p>
          <a:p>
            <a:r>
              <a:rPr lang="zh-CN" altLang="en-US" sz="2400" dirty="0"/>
              <a:t>    </a:t>
            </a:r>
            <a:r>
              <a:rPr lang="en-US" altLang="zh-CN" sz="2400" dirty="0"/>
              <a:t>LDAP</a:t>
            </a:r>
            <a:r>
              <a:rPr lang="zh-CN" altLang="en-US" sz="2400" dirty="0"/>
              <a:t>可以很快地得到查询结果，不过在写方面，就慢得多</a:t>
            </a:r>
          </a:p>
          <a:p>
            <a:r>
              <a:rPr lang="zh-CN" altLang="en-US" sz="2400" dirty="0"/>
              <a:t>    </a:t>
            </a:r>
            <a:r>
              <a:rPr lang="en-US" altLang="zh-CN" sz="2400" dirty="0"/>
              <a:t>LDAP</a:t>
            </a:r>
            <a:r>
              <a:rPr lang="zh-CN" altLang="en-US" sz="2400" dirty="0"/>
              <a:t>提供了静态数据的快速查询方式</a:t>
            </a:r>
          </a:p>
          <a:p>
            <a:r>
              <a:rPr lang="zh-CN" altLang="en-US" sz="2400" dirty="0"/>
              <a:t>    </a:t>
            </a:r>
            <a:r>
              <a:rPr lang="en-US" altLang="zh-CN" sz="2400" dirty="0"/>
              <a:t>Client/server</a:t>
            </a:r>
            <a:r>
              <a:rPr lang="zh-CN" altLang="en-US" sz="2400" dirty="0"/>
              <a:t>模型</a:t>
            </a:r>
          </a:p>
          <a:p>
            <a:r>
              <a:rPr lang="zh-CN" altLang="en-US" sz="2400" dirty="0"/>
              <a:t>    </a:t>
            </a:r>
            <a:r>
              <a:rPr lang="en-US" altLang="zh-CN" sz="2400" dirty="0"/>
              <a:t>Server </a:t>
            </a:r>
            <a:r>
              <a:rPr lang="zh-CN" altLang="en-US" sz="2400" dirty="0"/>
              <a:t>用于存储数据</a:t>
            </a:r>
          </a:p>
          <a:p>
            <a:r>
              <a:rPr lang="zh-CN" altLang="en-US" sz="2400" dirty="0"/>
              <a:t>    </a:t>
            </a:r>
            <a:r>
              <a:rPr lang="en-US" altLang="zh-CN" sz="2400" dirty="0"/>
              <a:t>Client</a:t>
            </a:r>
            <a:r>
              <a:rPr lang="zh-CN" altLang="en-US" sz="2400" dirty="0"/>
              <a:t>提供操作目录信息树的工具</a:t>
            </a:r>
          </a:p>
          <a:p>
            <a:r>
              <a:rPr lang="zh-CN" altLang="en-US" sz="2400" dirty="0"/>
              <a:t>       这些工具可以将数据库的内容以文本格式（</a:t>
            </a:r>
            <a:r>
              <a:rPr lang="en-US" altLang="zh-CN" sz="2400" dirty="0"/>
              <a:t>LDAP </a:t>
            </a:r>
            <a:r>
              <a:rPr lang="zh-CN" altLang="en-US" sz="2400" dirty="0"/>
              <a:t>数据交换格式，</a:t>
            </a:r>
            <a:r>
              <a:rPr lang="en-US" altLang="zh-CN" sz="2400" dirty="0"/>
              <a:t>LDIF</a:t>
            </a:r>
            <a:r>
              <a:rPr lang="zh-CN" altLang="en-US" sz="2400" dirty="0"/>
              <a:t>）呈现在您的面前</a:t>
            </a:r>
          </a:p>
          <a:p>
            <a:r>
              <a:rPr lang="zh-CN" altLang="en-US" sz="2400" dirty="0"/>
              <a:t>    </a:t>
            </a:r>
            <a:r>
              <a:rPr lang="en-US" altLang="zh-CN" sz="2400" dirty="0"/>
              <a:t>LDAP</a:t>
            </a:r>
            <a:r>
              <a:rPr lang="zh-CN" altLang="en-US" sz="2400" dirty="0"/>
              <a:t>是一种开放</a:t>
            </a:r>
            <a:r>
              <a:rPr lang="en-US" altLang="zh-CN" sz="2400" dirty="0"/>
              <a:t>Internet</a:t>
            </a:r>
            <a:r>
              <a:rPr lang="zh-CN" altLang="en-US" sz="2400" dirty="0"/>
              <a:t>标准，</a:t>
            </a:r>
            <a:r>
              <a:rPr lang="en-US" altLang="zh-CN" sz="2400" dirty="0"/>
              <a:t>LDAP</a:t>
            </a:r>
            <a:r>
              <a:rPr lang="zh-CN" altLang="en-US" sz="2400" dirty="0"/>
              <a:t>协议是跨平台的 的</a:t>
            </a:r>
            <a:r>
              <a:rPr lang="en-US" altLang="zh-CN" sz="2400" dirty="0" err="1"/>
              <a:t>Interent</a:t>
            </a:r>
            <a:r>
              <a:rPr lang="zh-CN" altLang="en-US" sz="2400" dirty="0"/>
              <a:t>协议</a:t>
            </a:r>
          </a:p>
          <a:p>
            <a:r>
              <a:rPr lang="zh-CN" altLang="en-US" sz="2400" dirty="0"/>
              <a:t>     它是基于</a:t>
            </a:r>
            <a:r>
              <a:rPr lang="en-US" altLang="zh-CN" sz="2400" dirty="0"/>
              <a:t>X.500</a:t>
            </a:r>
            <a:r>
              <a:rPr lang="zh-CN" altLang="en-US" sz="2400" dirty="0"/>
              <a:t>标准的， 与</a:t>
            </a:r>
            <a:r>
              <a:rPr lang="en-US" altLang="zh-CN" sz="2400" dirty="0"/>
              <a:t>X.500</a:t>
            </a:r>
            <a:r>
              <a:rPr lang="zh-CN" altLang="en-US" sz="2400" dirty="0"/>
              <a:t>不同，</a:t>
            </a:r>
            <a:r>
              <a:rPr lang="en-US" altLang="zh-CN" sz="2400" dirty="0"/>
              <a:t>LDAP</a:t>
            </a:r>
            <a:r>
              <a:rPr lang="zh-CN" altLang="en-US" sz="2400" dirty="0"/>
              <a:t>支持</a:t>
            </a:r>
            <a:r>
              <a:rPr lang="en-US" altLang="zh-CN" sz="2400" dirty="0"/>
              <a:t>TCP/IP(</a:t>
            </a:r>
            <a:r>
              <a:rPr lang="zh-CN" altLang="en-US" sz="2400" dirty="0"/>
              <a:t>即可以分布式部署</a:t>
            </a:r>
            <a:r>
              <a:rPr lang="en-US" altLang="zh-CN" sz="2400" dirty="0"/>
              <a:t>)</a:t>
            </a:r>
          </a:p>
          <a:p>
            <a:endParaRPr lang="en-US" altLang="zh-CN" sz="2400" dirty="0"/>
          </a:p>
          <a:p>
            <a:endParaRPr lang="en-US" altLang="zh-CN" sz="2400" dirty="0"/>
          </a:p>
        </p:txBody>
      </p:sp>
    </p:spTree>
    <p:extLst>
      <p:ext uri="{BB962C8B-B14F-4D97-AF65-F5344CB8AC3E}">
        <p14:creationId xmlns:p14="http://schemas.microsoft.com/office/powerpoint/2010/main" val="3467788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a:bodyPr>
          <a:lstStyle/>
          <a:p>
            <a:r>
              <a:rPr lang="en-US" altLang="zh-CN" sz="2400" dirty="0"/>
              <a:t> </a:t>
            </a:r>
            <a:r>
              <a:rPr lang="zh-CN" altLang="en-US" sz="2400" dirty="0"/>
              <a:t>典型认证</a:t>
            </a:r>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r>
              <a:rPr lang="en-US" altLang="zh-CN" sz="2400" dirty="0"/>
              <a:t>   LDAP</a:t>
            </a:r>
          </a:p>
          <a:p>
            <a:endParaRPr lang="en-US" altLang="zh-CN" sz="2400" dirty="0"/>
          </a:p>
        </p:txBody>
      </p:sp>
      <p:pic>
        <p:nvPicPr>
          <p:cNvPr id="4" name="图片 3"/>
          <p:cNvPicPr>
            <a:picLocks noChangeAspect="1"/>
          </p:cNvPicPr>
          <p:nvPr/>
        </p:nvPicPr>
        <p:blipFill>
          <a:blip r:embed="rId2"/>
          <a:stretch>
            <a:fillRect/>
          </a:stretch>
        </p:blipFill>
        <p:spPr>
          <a:xfrm>
            <a:off x="2886476" y="1443286"/>
            <a:ext cx="3413120" cy="2111678"/>
          </a:xfrm>
          <a:prstGeom prst="rect">
            <a:avLst/>
          </a:prstGeom>
        </p:spPr>
      </p:pic>
      <p:pic>
        <p:nvPicPr>
          <p:cNvPr id="5" name="图片 4"/>
          <p:cNvPicPr>
            <a:picLocks noChangeAspect="1"/>
          </p:cNvPicPr>
          <p:nvPr/>
        </p:nvPicPr>
        <p:blipFill>
          <a:blip r:embed="rId3"/>
          <a:stretch>
            <a:fillRect/>
          </a:stretch>
        </p:blipFill>
        <p:spPr>
          <a:xfrm>
            <a:off x="2886476" y="3638092"/>
            <a:ext cx="3464307" cy="1969606"/>
          </a:xfrm>
          <a:prstGeom prst="rect">
            <a:avLst/>
          </a:prstGeom>
        </p:spPr>
      </p:pic>
    </p:spTree>
    <p:extLst>
      <p:ext uri="{BB962C8B-B14F-4D97-AF65-F5344CB8AC3E}">
        <p14:creationId xmlns:p14="http://schemas.microsoft.com/office/powerpoint/2010/main" val="4069744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a:bodyPr>
          <a:lstStyle/>
          <a:p>
            <a:r>
              <a:rPr lang="en-US" altLang="zh-CN" sz="2400" dirty="0"/>
              <a:t> </a:t>
            </a:r>
            <a:r>
              <a:rPr lang="zh-CN" altLang="en-US" sz="2400" dirty="0"/>
              <a:t>配置</a:t>
            </a:r>
            <a:r>
              <a:rPr lang="en-US" altLang="zh-CN" sz="2400" dirty="0"/>
              <a:t>hue</a:t>
            </a:r>
            <a:r>
              <a:rPr lang="zh-CN" altLang="en-US" sz="2400" dirty="0"/>
              <a:t>中的</a:t>
            </a:r>
            <a:r>
              <a:rPr lang="en-US" altLang="zh-CN" sz="2400" dirty="0"/>
              <a:t>LDAP</a:t>
            </a:r>
          </a:p>
          <a:p>
            <a:r>
              <a:rPr lang="zh-CN" altLang="en-US" dirty="0"/>
              <a:t>当通过</a:t>
            </a:r>
            <a:r>
              <a:rPr lang="en-US" altLang="zh-CN" dirty="0"/>
              <a:t>LDAP</a:t>
            </a:r>
            <a:r>
              <a:rPr lang="zh-CN" altLang="en-US" dirty="0"/>
              <a:t>身份验证</a:t>
            </a:r>
            <a:r>
              <a:rPr lang="en-US" altLang="zh-CN" dirty="0"/>
              <a:t>,hue</a:t>
            </a:r>
            <a:r>
              <a:rPr lang="zh-CN" altLang="en-US" dirty="0"/>
              <a:t>验证登录凭证与目录服务需要配置认证后端</a:t>
            </a:r>
            <a:r>
              <a:rPr lang="en-US" altLang="zh-CN" dirty="0"/>
              <a:t>:</a:t>
            </a:r>
            <a:endParaRPr lang="en-US" altLang="zh-CN" sz="2400" dirty="0"/>
          </a:p>
          <a:p>
            <a:endParaRPr lang="en-US" altLang="zh-CN" sz="2400" dirty="0"/>
          </a:p>
          <a:p>
            <a:endParaRPr lang="en-US" altLang="zh-CN" sz="2400" dirty="0"/>
          </a:p>
          <a:p>
            <a:r>
              <a:rPr lang="en-US" altLang="zh-CN" sz="2400" dirty="0"/>
              <a:t>LDAP</a:t>
            </a:r>
            <a:r>
              <a:rPr lang="zh-CN" altLang="en-US" sz="2400" dirty="0"/>
              <a:t>会自动创建用户在</a:t>
            </a:r>
            <a:r>
              <a:rPr lang="en-US" altLang="zh-CN" sz="2400" dirty="0"/>
              <a:t>hue</a:t>
            </a:r>
            <a:r>
              <a:rPr lang="zh-CN" altLang="en-US" sz="2400" dirty="0"/>
              <a:t>中不存在的用户，可以使用如下配置禁止自动创建</a:t>
            </a:r>
            <a:endParaRPr lang="en-US" altLang="zh-CN" sz="2400" dirty="0"/>
          </a:p>
          <a:p>
            <a:endParaRPr lang="en-US" altLang="zh-CN" sz="2400" dirty="0"/>
          </a:p>
          <a:p>
            <a:endParaRPr lang="en-US" altLang="zh-CN" sz="2400" dirty="0"/>
          </a:p>
          <a:p>
            <a:pPr marL="0" indent="0">
              <a:buNone/>
            </a:pPr>
            <a:r>
              <a:rPr lang="en-US" altLang="zh-CN" sz="2400" dirty="0"/>
              <a:t>   </a:t>
            </a:r>
          </a:p>
          <a:p>
            <a:endParaRPr lang="en-US" altLang="zh-CN" sz="2400" dirty="0"/>
          </a:p>
        </p:txBody>
      </p:sp>
      <p:pic>
        <p:nvPicPr>
          <p:cNvPr id="7" name="图片 6"/>
          <p:cNvPicPr>
            <a:picLocks noChangeAspect="1"/>
          </p:cNvPicPr>
          <p:nvPr/>
        </p:nvPicPr>
        <p:blipFill>
          <a:blip r:embed="rId2"/>
          <a:stretch>
            <a:fillRect/>
          </a:stretch>
        </p:blipFill>
        <p:spPr>
          <a:xfrm>
            <a:off x="1236843" y="2294199"/>
            <a:ext cx="3933333" cy="571429"/>
          </a:xfrm>
          <a:prstGeom prst="rect">
            <a:avLst/>
          </a:prstGeom>
        </p:spPr>
      </p:pic>
      <p:pic>
        <p:nvPicPr>
          <p:cNvPr id="8" name="图片 7"/>
          <p:cNvPicPr>
            <a:picLocks noChangeAspect="1"/>
          </p:cNvPicPr>
          <p:nvPr/>
        </p:nvPicPr>
        <p:blipFill>
          <a:blip r:embed="rId3"/>
          <a:stretch>
            <a:fillRect/>
          </a:stretch>
        </p:blipFill>
        <p:spPr>
          <a:xfrm>
            <a:off x="1097280" y="4020763"/>
            <a:ext cx="2904762" cy="523810"/>
          </a:xfrm>
          <a:prstGeom prst="rect">
            <a:avLst/>
          </a:prstGeom>
        </p:spPr>
      </p:pic>
    </p:spTree>
    <p:extLst>
      <p:ext uri="{BB962C8B-B14F-4D97-AF65-F5344CB8AC3E}">
        <p14:creationId xmlns:p14="http://schemas.microsoft.com/office/powerpoint/2010/main" val="2353097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a:bodyPr>
          <a:lstStyle/>
          <a:p>
            <a:endParaRPr lang="en-US" altLang="zh-CN" sz="2400" dirty="0"/>
          </a:p>
          <a:p>
            <a:endParaRPr lang="en-US" altLang="zh-CN" sz="2400" dirty="0"/>
          </a:p>
          <a:p>
            <a:endParaRPr lang="en-US" altLang="zh-CN" sz="2400" dirty="0"/>
          </a:p>
          <a:p>
            <a:endParaRPr lang="en-US" altLang="zh-CN" sz="2400" dirty="0"/>
          </a:p>
          <a:p>
            <a:r>
              <a:rPr lang="en-US" altLang="zh-CN" dirty="0"/>
              <a:t> </a:t>
            </a:r>
            <a:endParaRPr lang="en-US" altLang="zh-CN" sz="1900" dirty="0"/>
          </a:p>
          <a:p>
            <a:endParaRPr lang="en-US" altLang="zh-CN" sz="2400" dirty="0"/>
          </a:p>
          <a:p>
            <a:pPr marL="0" indent="0">
              <a:buNone/>
            </a:pPr>
            <a:r>
              <a:rPr lang="en-US" altLang="zh-CN" sz="2400" dirty="0"/>
              <a:t>   </a:t>
            </a:r>
          </a:p>
          <a:p>
            <a:endParaRPr lang="en-US" altLang="zh-CN" sz="24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792" y="1552380"/>
            <a:ext cx="9477375" cy="2857500"/>
          </a:xfrm>
          <a:prstGeom prst="rect">
            <a:avLst/>
          </a:prstGeom>
        </p:spPr>
      </p:pic>
    </p:spTree>
    <p:extLst>
      <p:ext uri="{BB962C8B-B14F-4D97-AF65-F5344CB8AC3E}">
        <p14:creationId xmlns:p14="http://schemas.microsoft.com/office/powerpoint/2010/main" val="1440862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fontScale="62500" lnSpcReduction="20000"/>
          </a:bodyPr>
          <a:lstStyle/>
          <a:p>
            <a:r>
              <a:rPr lang="en-US" altLang="zh-CN" sz="2400" dirty="0"/>
              <a:t>Hue</a:t>
            </a:r>
            <a:r>
              <a:rPr lang="zh-CN" altLang="en-US" sz="2400" dirty="0"/>
              <a:t>提供</a:t>
            </a:r>
            <a:r>
              <a:rPr lang="en-US" altLang="zh-CN" sz="2400" dirty="0"/>
              <a:t>LDAP </a:t>
            </a:r>
            <a:r>
              <a:rPr lang="en-US" altLang="zh-CN" sz="2400" dirty="0" err="1"/>
              <a:t>backends</a:t>
            </a:r>
            <a:endParaRPr lang="en-US" altLang="zh-CN" sz="2400" dirty="0"/>
          </a:p>
          <a:p>
            <a:r>
              <a:rPr lang="en-US" altLang="zh-CN" sz="2400" dirty="0"/>
              <a:t>class </a:t>
            </a:r>
            <a:r>
              <a:rPr lang="en-US" altLang="zh-CN" sz="2400" dirty="0" err="1"/>
              <a:t>LdapBackend</a:t>
            </a:r>
            <a:r>
              <a:rPr lang="en-US" altLang="zh-CN" sz="2400" dirty="0"/>
              <a:t>(object): </a:t>
            </a:r>
          </a:p>
          <a:p>
            <a:pPr marL="201168" lvl="1" indent="0">
              <a:buNone/>
            </a:pPr>
            <a:r>
              <a:rPr lang="en-US" altLang="zh-CN" sz="2200" dirty="0"/>
              <a:t>def </a:t>
            </a:r>
            <a:r>
              <a:rPr lang="en-US" altLang="zh-CN" sz="2200" dirty="0" err="1"/>
              <a:t>add_ldap_config</a:t>
            </a:r>
            <a:r>
              <a:rPr lang="en-US" altLang="zh-CN" sz="2200" dirty="0"/>
              <a:t>(self, </a:t>
            </a:r>
            <a:r>
              <a:rPr lang="en-US" altLang="zh-CN" sz="2200" dirty="0" err="1"/>
              <a:t>ldap_config</a:t>
            </a:r>
            <a:r>
              <a:rPr lang="en-US" altLang="zh-CN" sz="2200" dirty="0"/>
              <a:t>): </a:t>
            </a:r>
          </a:p>
          <a:p>
            <a:pPr marL="201168" lvl="1" indent="0">
              <a:buNone/>
            </a:pPr>
            <a:r>
              <a:rPr lang="en-US" altLang="zh-CN" sz="2200" dirty="0"/>
              <a:t>…</a:t>
            </a:r>
          </a:p>
          <a:p>
            <a:pPr marL="201168" lvl="1" indent="0">
              <a:buNone/>
            </a:pPr>
            <a:r>
              <a:rPr lang="en-US" altLang="zh-CN" sz="2200" dirty="0"/>
              <a:t>def authenticate(self, username=None, password=None, server=None): </a:t>
            </a:r>
          </a:p>
          <a:p>
            <a:pPr marL="201168" lvl="1" indent="0">
              <a:buNone/>
            </a:pPr>
            <a:r>
              <a:rPr lang="en-US" altLang="zh-CN" sz="2200" dirty="0"/>
              <a:t>…</a:t>
            </a:r>
          </a:p>
          <a:p>
            <a:pPr marL="201168" lvl="1" indent="0">
              <a:buNone/>
            </a:pPr>
            <a:r>
              <a:rPr lang="en-US" altLang="zh-CN" sz="2200" dirty="0"/>
              <a:t>def </a:t>
            </a:r>
            <a:r>
              <a:rPr lang="en-US" altLang="zh-CN" sz="2200" dirty="0" err="1"/>
              <a:t>get_user</a:t>
            </a:r>
            <a:r>
              <a:rPr lang="en-US" altLang="zh-CN" sz="2200" dirty="0"/>
              <a:t>(self, </a:t>
            </a:r>
            <a:r>
              <a:rPr lang="en-US" altLang="zh-CN" sz="2200" dirty="0" err="1"/>
              <a:t>user_id</a:t>
            </a:r>
            <a:r>
              <a:rPr lang="en-US" altLang="zh-CN" sz="2200" dirty="0"/>
              <a:t>): def </a:t>
            </a:r>
            <a:r>
              <a:rPr lang="en-US" altLang="zh-CN" sz="2200" dirty="0" err="1"/>
              <a:t>import_groups</a:t>
            </a:r>
            <a:r>
              <a:rPr lang="en-US" altLang="zh-CN" sz="2200" dirty="0"/>
              <a:t>(self, server, user):</a:t>
            </a:r>
          </a:p>
          <a:p>
            <a:pPr marL="201168" lvl="1" indent="0">
              <a:buNone/>
            </a:pPr>
            <a:r>
              <a:rPr lang="en-US" altLang="zh-CN" sz="2200" dirty="0"/>
              <a:t>…</a:t>
            </a:r>
          </a:p>
          <a:p>
            <a:pPr marL="201168" lvl="1" indent="0">
              <a:buNone/>
            </a:pPr>
            <a:r>
              <a:rPr lang="en-US" altLang="zh-CN" sz="2200" dirty="0"/>
              <a:t>def </a:t>
            </a:r>
            <a:r>
              <a:rPr lang="en-US" altLang="zh-CN" sz="2200" dirty="0" err="1"/>
              <a:t>manages_passwords_externally</a:t>
            </a:r>
            <a:r>
              <a:rPr lang="en-US" altLang="zh-CN" sz="2200" dirty="0"/>
              <a:t>(</a:t>
            </a:r>
            <a:r>
              <a:rPr lang="en-US" altLang="zh-CN" sz="2200" dirty="0" err="1"/>
              <a:t>cls</a:t>
            </a:r>
            <a:r>
              <a:rPr lang="en-US" altLang="zh-CN" sz="2200" dirty="0"/>
              <a:t>):</a:t>
            </a:r>
          </a:p>
          <a:p>
            <a:pPr marL="201168" lvl="1" indent="0">
              <a:buNone/>
            </a:pPr>
            <a:r>
              <a:rPr lang="en-US" altLang="zh-CN" sz="2200" dirty="0"/>
              <a:t>…</a:t>
            </a:r>
          </a:p>
          <a:p>
            <a:endParaRPr lang="en-US" altLang="zh-CN" sz="2400" dirty="0"/>
          </a:p>
          <a:p>
            <a:endParaRPr lang="en-US" altLang="zh-CN" sz="2400" dirty="0"/>
          </a:p>
          <a:p>
            <a:endParaRPr lang="en-US" altLang="zh-CN" sz="2400" dirty="0"/>
          </a:p>
          <a:p>
            <a:endParaRPr lang="en-US" altLang="zh-CN" sz="2400" dirty="0"/>
          </a:p>
          <a:p>
            <a:r>
              <a:rPr lang="en-US" altLang="zh-CN" dirty="0"/>
              <a:t> </a:t>
            </a:r>
            <a:endParaRPr lang="en-US" altLang="zh-CN" sz="1900" dirty="0"/>
          </a:p>
          <a:p>
            <a:endParaRPr lang="en-US" altLang="zh-CN" sz="2400" dirty="0"/>
          </a:p>
          <a:p>
            <a:pPr marL="0" indent="0">
              <a:buNone/>
            </a:pPr>
            <a:r>
              <a:rPr lang="en-US" altLang="zh-CN" sz="2400" dirty="0"/>
              <a:t>   </a:t>
            </a:r>
          </a:p>
          <a:p>
            <a:endParaRPr lang="en-US" altLang="zh-CN" sz="2400" dirty="0"/>
          </a:p>
        </p:txBody>
      </p:sp>
    </p:spTree>
    <p:extLst>
      <p:ext uri="{BB962C8B-B14F-4D97-AF65-F5344CB8AC3E}">
        <p14:creationId xmlns:p14="http://schemas.microsoft.com/office/powerpoint/2010/main" val="74799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fontScale="92500" lnSpcReduction="20000"/>
          </a:bodyPr>
          <a:lstStyle/>
          <a:p>
            <a:r>
              <a:rPr lang="en-US" altLang="zh-CN" sz="2400" dirty="0"/>
              <a:t> </a:t>
            </a:r>
            <a:r>
              <a:rPr lang="zh-CN" altLang="en-US" sz="2400" dirty="0"/>
              <a:t>导入用户</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dirty="0"/>
          </a:p>
          <a:p>
            <a:r>
              <a:rPr lang="zh-CN" altLang="en-US" sz="1900" dirty="0"/>
              <a:t>如果选中“创建主目录”</a:t>
            </a:r>
            <a:r>
              <a:rPr lang="en-US" altLang="zh-CN" sz="1900" dirty="0"/>
              <a:t>,</a:t>
            </a:r>
            <a:r>
              <a:rPr lang="zh-CN" altLang="en-US" sz="1900" dirty="0"/>
              <a:t> 在导入用户时如果用户主目录在</a:t>
            </a:r>
            <a:r>
              <a:rPr lang="en-US" altLang="zh-CN" sz="1900" dirty="0"/>
              <a:t>HDFS</a:t>
            </a:r>
            <a:r>
              <a:rPr lang="zh-CN" altLang="en-US" sz="1900" dirty="0"/>
              <a:t>中不存在，它将被自动创建。</a:t>
            </a:r>
            <a:endParaRPr lang="en-US" altLang="zh-CN" sz="1900" dirty="0"/>
          </a:p>
          <a:p>
            <a:r>
              <a:rPr lang="zh-CN" altLang="en-US" sz="1900" dirty="0"/>
              <a:t>如果选中“</a:t>
            </a:r>
            <a:r>
              <a:rPr lang="en-US" altLang="zh-CN" sz="1900" dirty="0"/>
              <a:t>Distinguished name</a:t>
            </a:r>
            <a:r>
              <a:rPr lang="zh-CN" altLang="en-US" sz="1900" dirty="0"/>
              <a:t>”用户名必须完整如</a:t>
            </a:r>
            <a:r>
              <a:rPr lang="en-US" altLang="zh-CN" dirty="0"/>
              <a:t> (</a:t>
            </a:r>
            <a:r>
              <a:rPr lang="en-US" altLang="zh-CN" dirty="0" err="1"/>
              <a:t>eg</a:t>
            </a:r>
            <a:r>
              <a:rPr lang="en-US" altLang="zh-CN" dirty="0"/>
              <a:t>: </a:t>
            </a:r>
            <a:r>
              <a:rPr lang="en-US" altLang="zh-CN" dirty="0" err="1"/>
              <a:t>uid</a:t>
            </a:r>
            <a:r>
              <a:rPr lang="en-US" altLang="zh-CN" dirty="0"/>
              <a:t>=</a:t>
            </a:r>
            <a:r>
              <a:rPr lang="en-US" altLang="zh-CN" dirty="0" err="1"/>
              <a:t>hue,ou</a:t>
            </a:r>
            <a:r>
              <a:rPr lang="en-US" altLang="zh-CN" dirty="0"/>
              <a:t>=</a:t>
            </a:r>
            <a:r>
              <a:rPr lang="en-US" altLang="zh-CN" dirty="0" err="1"/>
              <a:t>People,dc</a:t>
            </a:r>
            <a:r>
              <a:rPr lang="en-US" altLang="zh-CN" dirty="0"/>
              <a:t>=</a:t>
            </a:r>
            <a:r>
              <a:rPr lang="en-US" altLang="zh-CN" dirty="0" err="1"/>
              <a:t>gethue,dc</a:t>
            </a:r>
            <a:r>
              <a:rPr lang="en-US" altLang="zh-CN" dirty="0"/>
              <a:t>=com). </a:t>
            </a:r>
            <a:endParaRPr lang="en-US" altLang="zh-CN" sz="1900" dirty="0"/>
          </a:p>
          <a:p>
            <a:endParaRPr lang="en-US" altLang="zh-CN" sz="2400" dirty="0"/>
          </a:p>
          <a:p>
            <a:pPr marL="0" indent="0">
              <a:buNone/>
            </a:pPr>
            <a:r>
              <a:rPr lang="en-US" altLang="zh-CN" sz="2400" dirty="0"/>
              <a:t>   </a:t>
            </a:r>
          </a:p>
          <a:p>
            <a:endParaRPr lang="en-US" altLang="zh-CN"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727" y="1794412"/>
            <a:ext cx="5967585" cy="2443290"/>
          </a:xfrm>
          <a:prstGeom prst="rect">
            <a:avLst/>
          </a:prstGeom>
        </p:spPr>
      </p:pic>
    </p:spTree>
    <p:extLst>
      <p:ext uri="{BB962C8B-B14F-4D97-AF65-F5344CB8AC3E}">
        <p14:creationId xmlns:p14="http://schemas.microsoft.com/office/powerpoint/2010/main" val="1588344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a:bodyPr>
          <a:lstStyle/>
          <a:p>
            <a:r>
              <a:rPr lang="en-US" altLang="zh-CN" sz="2400" dirty="0"/>
              <a:t> </a:t>
            </a:r>
          </a:p>
          <a:p>
            <a:endParaRPr lang="en-US" altLang="zh-CN" sz="2400" dirty="0"/>
          </a:p>
          <a:p>
            <a:pPr marL="0" indent="0">
              <a:buNone/>
            </a:pPr>
            <a:r>
              <a:rPr lang="en-US" altLang="zh-CN" sz="2400" dirty="0"/>
              <a:t>   </a:t>
            </a:r>
          </a:p>
          <a:p>
            <a:endParaRPr lang="en-US" altLang="zh-CN" sz="2400" dirty="0"/>
          </a:p>
        </p:txBody>
      </p:sp>
      <p:pic>
        <p:nvPicPr>
          <p:cNvPr id="6" name="图片 5"/>
          <p:cNvPicPr>
            <a:picLocks noChangeAspect="1"/>
          </p:cNvPicPr>
          <p:nvPr/>
        </p:nvPicPr>
        <p:blipFill>
          <a:blip r:embed="rId2"/>
          <a:stretch>
            <a:fillRect/>
          </a:stretch>
        </p:blipFill>
        <p:spPr>
          <a:xfrm>
            <a:off x="783156" y="1339197"/>
            <a:ext cx="4637252" cy="2990207"/>
          </a:xfrm>
          <a:prstGeom prst="rect">
            <a:avLst/>
          </a:prstGeom>
        </p:spPr>
      </p:pic>
      <p:pic>
        <p:nvPicPr>
          <p:cNvPr id="7" name="图片 6"/>
          <p:cNvPicPr>
            <a:picLocks noChangeAspect="1"/>
          </p:cNvPicPr>
          <p:nvPr/>
        </p:nvPicPr>
        <p:blipFill>
          <a:blip r:embed="rId3"/>
          <a:stretch>
            <a:fillRect/>
          </a:stretch>
        </p:blipFill>
        <p:spPr>
          <a:xfrm>
            <a:off x="5654125" y="1339197"/>
            <a:ext cx="6537875" cy="2837342"/>
          </a:xfrm>
          <a:prstGeom prst="rect">
            <a:avLst/>
          </a:prstGeom>
        </p:spPr>
      </p:pic>
    </p:spTree>
    <p:extLst>
      <p:ext uri="{BB962C8B-B14F-4D97-AF65-F5344CB8AC3E}">
        <p14:creationId xmlns:p14="http://schemas.microsoft.com/office/powerpoint/2010/main" val="2223028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a:bodyPr>
          <a:lstStyle/>
          <a:p>
            <a:endParaRPr lang="en-US" altLang="zh-CN" sz="2400" dirty="0"/>
          </a:p>
          <a:p>
            <a:pPr marL="0" indent="0">
              <a:buNone/>
            </a:pPr>
            <a:r>
              <a:rPr lang="en-US" altLang="zh-CN" sz="2400" dirty="0"/>
              <a:t>   </a:t>
            </a:r>
          </a:p>
          <a:p>
            <a:endParaRPr lang="en-US" altLang="zh-CN" sz="2400" dirty="0"/>
          </a:p>
        </p:txBody>
      </p:sp>
      <p:pic>
        <p:nvPicPr>
          <p:cNvPr id="4" name="图片 3"/>
          <p:cNvPicPr>
            <a:picLocks noChangeAspect="1"/>
          </p:cNvPicPr>
          <p:nvPr/>
        </p:nvPicPr>
        <p:blipFill>
          <a:blip r:embed="rId2"/>
          <a:stretch>
            <a:fillRect/>
          </a:stretch>
        </p:blipFill>
        <p:spPr>
          <a:xfrm>
            <a:off x="2524571" y="1519476"/>
            <a:ext cx="7142857" cy="3819048"/>
          </a:xfrm>
          <a:prstGeom prst="rect">
            <a:avLst/>
          </a:prstGeom>
        </p:spPr>
      </p:pic>
    </p:spTree>
    <p:extLst>
      <p:ext uri="{BB962C8B-B14F-4D97-AF65-F5344CB8AC3E}">
        <p14:creationId xmlns:p14="http://schemas.microsoft.com/office/powerpoint/2010/main" val="2615014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a:bodyPr>
          <a:lstStyle/>
          <a:p>
            <a:endParaRPr lang="en-US" altLang="zh-CN" sz="2400" dirty="0"/>
          </a:p>
          <a:p>
            <a:pPr marL="0" indent="0">
              <a:buNone/>
            </a:pPr>
            <a:r>
              <a:rPr lang="en-US" altLang="zh-CN" sz="2400" dirty="0"/>
              <a:t>   </a:t>
            </a:r>
          </a:p>
          <a:p>
            <a:endParaRPr lang="en-US" altLang="zh-CN" sz="2400" dirty="0"/>
          </a:p>
        </p:txBody>
      </p:sp>
      <p:pic>
        <p:nvPicPr>
          <p:cNvPr id="5" name="图片 4"/>
          <p:cNvPicPr>
            <a:picLocks noChangeAspect="1"/>
          </p:cNvPicPr>
          <p:nvPr/>
        </p:nvPicPr>
        <p:blipFill>
          <a:blip r:embed="rId2"/>
          <a:stretch>
            <a:fillRect/>
          </a:stretch>
        </p:blipFill>
        <p:spPr>
          <a:xfrm>
            <a:off x="406544" y="1427281"/>
            <a:ext cx="4380952" cy="3200000"/>
          </a:xfrm>
          <a:prstGeom prst="rect">
            <a:avLst/>
          </a:prstGeom>
        </p:spPr>
      </p:pic>
      <p:pic>
        <p:nvPicPr>
          <p:cNvPr id="6" name="图片 5"/>
          <p:cNvPicPr>
            <a:picLocks noChangeAspect="1"/>
          </p:cNvPicPr>
          <p:nvPr/>
        </p:nvPicPr>
        <p:blipFill>
          <a:blip r:embed="rId3"/>
          <a:stretch>
            <a:fillRect/>
          </a:stretch>
        </p:blipFill>
        <p:spPr>
          <a:xfrm>
            <a:off x="5012946" y="1255222"/>
            <a:ext cx="5922532" cy="4935444"/>
          </a:xfrm>
          <a:prstGeom prst="rect">
            <a:avLst/>
          </a:prstGeom>
        </p:spPr>
      </p:pic>
    </p:spTree>
    <p:extLst>
      <p:ext uri="{BB962C8B-B14F-4D97-AF65-F5344CB8AC3E}">
        <p14:creationId xmlns:p14="http://schemas.microsoft.com/office/powerpoint/2010/main" val="170923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dirty="0"/>
              <a:t>权限控制</a:t>
            </a:r>
          </a:p>
        </p:txBody>
      </p:sp>
      <p:sp>
        <p:nvSpPr>
          <p:cNvPr id="3" name="内容占位符 2"/>
          <p:cNvSpPr>
            <a:spLocks noGrp="1"/>
          </p:cNvSpPr>
          <p:nvPr>
            <p:ph idx="1"/>
          </p:nvPr>
        </p:nvSpPr>
        <p:spPr/>
        <p:txBody>
          <a:bodyPr>
            <a:normAutofit/>
          </a:bodyPr>
          <a:lstStyle/>
          <a:p>
            <a:endParaRPr lang="en-US" altLang="zh-CN" sz="2400" dirty="0"/>
          </a:p>
          <a:p>
            <a:r>
              <a:rPr lang="en-US" altLang="zh-CN" sz="2400" dirty="0"/>
              <a:t>Django</a:t>
            </a:r>
            <a:r>
              <a:rPr lang="zh-CN" altLang="en-US" sz="2400" dirty="0"/>
              <a:t>权限管理中有内置的</a:t>
            </a:r>
            <a:r>
              <a:rPr lang="en-US" altLang="zh-CN" sz="2400" dirty="0"/>
              <a:t>Authentication</a:t>
            </a:r>
            <a:r>
              <a:rPr lang="zh-CN" altLang="en-US" sz="2400" dirty="0"/>
              <a:t>系统。用来管理帐户，组，和许可。还有基于</a:t>
            </a:r>
            <a:r>
              <a:rPr lang="en-US" altLang="zh-CN" sz="2400" dirty="0"/>
              <a:t>cookie</a:t>
            </a:r>
            <a:r>
              <a:rPr lang="zh-CN" altLang="en-US" sz="2400" dirty="0"/>
              <a:t>的用户</a:t>
            </a:r>
            <a:r>
              <a:rPr lang="en-US" altLang="zh-CN" sz="2400" dirty="0"/>
              <a:t>session</a:t>
            </a:r>
            <a:r>
              <a:rPr lang="zh-CN" altLang="en-US" sz="2400" dirty="0"/>
              <a:t>。这里主要介绍内置的</a:t>
            </a:r>
            <a:r>
              <a:rPr lang="en-US" altLang="zh-CN" sz="2400" dirty="0"/>
              <a:t>Authentication</a:t>
            </a:r>
            <a:r>
              <a:rPr lang="zh-CN" altLang="en-US" sz="2400" dirty="0"/>
              <a:t>系统。</a:t>
            </a:r>
            <a:endParaRPr lang="en-US" altLang="zh-CN" sz="2400" dirty="0"/>
          </a:p>
          <a:p>
            <a:pPr marL="0" indent="0">
              <a:buNone/>
            </a:pPr>
            <a:endParaRPr lang="en-US" altLang="zh-CN" sz="2400" dirty="0"/>
          </a:p>
          <a:p>
            <a:r>
              <a:rPr lang="en-US" altLang="zh-CN" dirty="0"/>
              <a:t>Django</a:t>
            </a:r>
            <a:r>
              <a:rPr lang="zh-CN" altLang="en-US" dirty="0"/>
              <a:t>内置的权限系统包括以下三个部分：</a:t>
            </a:r>
          </a:p>
          <a:p>
            <a:pPr>
              <a:buFont typeface="Wingdings" panose="05000000000000000000" pitchFamily="2" charset="2"/>
              <a:buChar char="Ø"/>
            </a:pPr>
            <a:r>
              <a:rPr lang="zh-CN" altLang="en-US" dirty="0"/>
              <a:t>用户（</a:t>
            </a:r>
            <a:r>
              <a:rPr lang="en-US" altLang="zh-CN" dirty="0"/>
              <a:t>Users</a:t>
            </a:r>
            <a:r>
              <a:rPr lang="zh-CN" altLang="en-US" dirty="0"/>
              <a:t>）</a:t>
            </a:r>
          </a:p>
          <a:p>
            <a:pPr>
              <a:buFont typeface="Wingdings" panose="05000000000000000000" pitchFamily="2" charset="2"/>
              <a:buChar char="Ø"/>
            </a:pPr>
            <a:r>
              <a:rPr lang="zh-CN" altLang="en-US" dirty="0"/>
              <a:t>许可（</a:t>
            </a:r>
            <a:r>
              <a:rPr lang="en-US" altLang="zh-CN" dirty="0"/>
              <a:t>Permissions</a:t>
            </a:r>
            <a:r>
              <a:rPr lang="zh-CN" altLang="en-US" dirty="0"/>
              <a:t>）：用来定义一个用户（</a:t>
            </a:r>
            <a:r>
              <a:rPr lang="en-US" altLang="zh-CN" dirty="0"/>
              <a:t>user</a:t>
            </a:r>
            <a:r>
              <a:rPr lang="zh-CN" altLang="en-US" dirty="0"/>
              <a:t>）是否能够做某项任务（</a:t>
            </a:r>
            <a:r>
              <a:rPr lang="en-US" altLang="zh-CN" dirty="0"/>
              <a:t>task</a:t>
            </a:r>
            <a:r>
              <a:rPr lang="zh-CN" altLang="en-US" dirty="0"/>
              <a:t>）</a:t>
            </a:r>
          </a:p>
          <a:p>
            <a:pPr>
              <a:buFont typeface="Wingdings" panose="05000000000000000000" pitchFamily="2" charset="2"/>
              <a:buChar char="Ø"/>
            </a:pPr>
            <a:r>
              <a:rPr lang="zh-CN" altLang="en-US" dirty="0"/>
              <a:t>组（</a:t>
            </a:r>
            <a:r>
              <a:rPr lang="en-US" altLang="zh-CN" dirty="0"/>
              <a:t>Groups</a:t>
            </a:r>
            <a:r>
              <a:rPr lang="zh-CN" altLang="en-US" dirty="0"/>
              <a:t>）：一种可以批量分配许可到多个用户的通用方式</a:t>
            </a:r>
            <a:endParaRPr lang="en-US" altLang="zh-CN" dirty="0"/>
          </a:p>
          <a:p>
            <a:pPr>
              <a:buFont typeface="Wingdings" panose="05000000000000000000" pitchFamily="2" charset="2"/>
              <a:buChar char="Ø"/>
            </a:pPr>
            <a:endParaRPr lang="en-US" altLang="zh-CN" dirty="0"/>
          </a:p>
          <a:p>
            <a:pPr marL="0" indent="0">
              <a:buNone/>
            </a:pPr>
            <a:endParaRPr lang="zh-CN" altLang="en-US" dirty="0"/>
          </a:p>
          <a:p>
            <a:endParaRPr lang="en-US" altLang="zh-CN" sz="2400" dirty="0"/>
          </a:p>
        </p:txBody>
      </p:sp>
    </p:spTree>
    <p:extLst>
      <p:ext uri="{BB962C8B-B14F-4D97-AF65-F5344CB8AC3E}">
        <p14:creationId xmlns:p14="http://schemas.microsoft.com/office/powerpoint/2010/main" val="2993128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a:bodyPr>
          <a:lstStyle/>
          <a:p>
            <a:r>
              <a:rPr lang="en-US" altLang="zh-CN" sz="2400" dirty="0"/>
              <a:t> </a:t>
            </a:r>
            <a:r>
              <a:rPr lang="zh-CN" altLang="en-US" sz="2400" dirty="0"/>
              <a:t>导入组</a:t>
            </a:r>
            <a:endParaRPr lang="en-US" altLang="zh-CN" sz="2400" dirty="0"/>
          </a:p>
          <a:p>
            <a:endParaRPr lang="en-US" altLang="zh-CN" sz="2400" dirty="0"/>
          </a:p>
          <a:p>
            <a:pPr marL="0" indent="0">
              <a:buNone/>
            </a:pPr>
            <a:r>
              <a:rPr lang="en-US" altLang="zh-CN" sz="2400" dirty="0"/>
              <a:t>   </a:t>
            </a:r>
          </a:p>
          <a:p>
            <a:endParaRPr lang="en-US" altLang="zh-CN"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04" y="1881868"/>
            <a:ext cx="6698407" cy="3467265"/>
          </a:xfrm>
          <a:prstGeom prst="rect">
            <a:avLst/>
          </a:prstGeom>
        </p:spPr>
      </p:pic>
    </p:spTree>
    <p:extLst>
      <p:ext uri="{BB962C8B-B14F-4D97-AF65-F5344CB8AC3E}">
        <p14:creationId xmlns:p14="http://schemas.microsoft.com/office/powerpoint/2010/main" val="4146263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HUE</a:t>
            </a:r>
            <a:r>
              <a:rPr lang="zh-CN" altLang="en-US" dirty="0"/>
              <a:t>用户权限管理</a:t>
            </a:r>
            <a:r>
              <a:rPr lang="en-US" altLang="zh-CN" dirty="0"/>
              <a:t>-LDAP</a:t>
            </a:r>
            <a:endParaRPr lang="zh-CN" altLang="en-US" dirty="0"/>
          </a:p>
        </p:txBody>
      </p:sp>
      <p:sp>
        <p:nvSpPr>
          <p:cNvPr id="3" name="内容占位符 2"/>
          <p:cNvSpPr>
            <a:spLocks noGrp="1"/>
          </p:cNvSpPr>
          <p:nvPr>
            <p:ph idx="1"/>
          </p:nvPr>
        </p:nvSpPr>
        <p:spPr>
          <a:xfrm>
            <a:off x="1097280" y="1255222"/>
            <a:ext cx="10058400" cy="4968296"/>
          </a:xfrm>
        </p:spPr>
        <p:txBody>
          <a:bodyPr>
            <a:normAutofit/>
          </a:bodyPr>
          <a:lstStyle/>
          <a:p>
            <a:r>
              <a:rPr lang="en-US" altLang="zh-CN" sz="2400" dirty="0"/>
              <a:t> </a:t>
            </a:r>
            <a:r>
              <a:rPr lang="zh-CN" altLang="en-US" sz="2400" dirty="0"/>
              <a:t>同步组和用户</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配置</a:t>
            </a:r>
            <a:endParaRPr lang="en-US" altLang="zh-CN" sz="2400" dirty="0"/>
          </a:p>
          <a:p>
            <a:endParaRPr lang="en-US" altLang="zh-CN" sz="2400" dirty="0"/>
          </a:p>
          <a:p>
            <a:pPr marL="0" indent="0">
              <a:buNone/>
            </a:pPr>
            <a:r>
              <a:rPr lang="en-US" altLang="zh-CN" sz="2400" dirty="0"/>
              <a:t>   </a:t>
            </a:r>
          </a:p>
          <a:p>
            <a:r>
              <a:rPr lang="zh-CN" altLang="en-US" sz="2400" dirty="0"/>
              <a:t>命令</a:t>
            </a:r>
            <a:endParaRPr lang="en-US" altLang="zh-CN" sz="2400" dirty="0"/>
          </a:p>
        </p:txBody>
      </p:sp>
      <p:pic>
        <p:nvPicPr>
          <p:cNvPr id="4" name="图片 3"/>
          <p:cNvPicPr>
            <a:picLocks noChangeAspect="1"/>
          </p:cNvPicPr>
          <p:nvPr/>
        </p:nvPicPr>
        <p:blipFill>
          <a:blip r:embed="rId2"/>
          <a:stretch>
            <a:fillRect/>
          </a:stretch>
        </p:blipFill>
        <p:spPr>
          <a:xfrm>
            <a:off x="3435440" y="3834870"/>
            <a:ext cx="4190476" cy="800000"/>
          </a:xfrm>
          <a:prstGeom prst="rect">
            <a:avLst/>
          </a:prstGeom>
        </p:spPr>
      </p:pic>
      <p:pic>
        <p:nvPicPr>
          <p:cNvPr id="6" name="图片 5"/>
          <p:cNvPicPr>
            <a:picLocks noChangeAspect="1"/>
          </p:cNvPicPr>
          <p:nvPr/>
        </p:nvPicPr>
        <p:blipFill>
          <a:blip r:embed="rId3"/>
          <a:stretch>
            <a:fillRect/>
          </a:stretch>
        </p:blipFill>
        <p:spPr>
          <a:xfrm>
            <a:off x="3435440" y="5369488"/>
            <a:ext cx="4114286" cy="580952"/>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5440" y="1468486"/>
            <a:ext cx="7412492" cy="2153120"/>
          </a:xfrm>
          <a:prstGeom prst="rect">
            <a:avLst/>
          </a:prstGeom>
        </p:spPr>
      </p:pic>
    </p:spTree>
    <p:extLst>
      <p:ext uri="{BB962C8B-B14F-4D97-AF65-F5344CB8AC3E}">
        <p14:creationId xmlns:p14="http://schemas.microsoft.com/office/powerpoint/2010/main" val="3599187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pPr algn="ctr">
              <a:buNone/>
            </a:pPr>
            <a:endParaRPr lang="en-US" altLang="zh-CN" sz="9600" dirty="0">
              <a:solidFill>
                <a:schemeClr val="accent1"/>
              </a:solidFill>
            </a:endParaRPr>
          </a:p>
          <a:p>
            <a:pPr algn="ctr">
              <a:buNone/>
            </a:pPr>
            <a:r>
              <a:rPr lang="zh-CN" altLang="en-US" sz="9600" dirty="0">
                <a:solidFill>
                  <a:schemeClr val="accent1"/>
                </a:solidFill>
              </a:rPr>
              <a:t>谢 谢</a:t>
            </a:r>
          </a:p>
        </p:txBody>
      </p:sp>
    </p:spTree>
    <p:extLst>
      <p:ext uri="{BB962C8B-B14F-4D97-AF65-F5344CB8AC3E}">
        <p14:creationId xmlns:p14="http://schemas.microsoft.com/office/powerpoint/2010/main" val="3715028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3761" t="3912" r="5464" b="2597"/>
          <a:stretch/>
        </p:blipFill>
        <p:spPr>
          <a:xfrm>
            <a:off x="2024742" y="1315615"/>
            <a:ext cx="7576457" cy="4366727"/>
          </a:xfrm>
          <a:prstGeom prst="rect">
            <a:avLst/>
          </a:prstGeom>
        </p:spPr>
      </p:pic>
    </p:spTree>
    <p:extLst>
      <p:ext uri="{BB962C8B-B14F-4D97-AF65-F5344CB8AC3E}">
        <p14:creationId xmlns:p14="http://schemas.microsoft.com/office/powerpoint/2010/main" val="343007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dirty="0"/>
              <a:t>权限控制</a:t>
            </a:r>
          </a:p>
        </p:txBody>
      </p:sp>
      <p:sp>
        <p:nvSpPr>
          <p:cNvPr id="3" name="内容占位符 2"/>
          <p:cNvSpPr>
            <a:spLocks noGrp="1"/>
          </p:cNvSpPr>
          <p:nvPr>
            <p:ph idx="1"/>
          </p:nvPr>
        </p:nvSpPr>
        <p:spPr>
          <a:xfrm>
            <a:off x="1097280" y="1255222"/>
            <a:ext cx="7376160" cy="4613871"/>
          </a:xfrm>
        </p:spPr>
        <p:txBody>
          <a:bodyPr>
            <a:normAutofit/>
          </a:bodyPr>
          <a:lstStyle/>
          <a:p>
            <a:pPr marL="0" indent="0">
              <a:buNone/>
            </a:pPr>
            <a:r>
              <a:rPr lang="en-US" altLang="zh-CN" dirty="0"/>
              <a:t>Django</a:t>
            </a:r>
            <a:r>
              <a:rPr lang="zh-CN" altLang="en-US" dirty="0"/>
              <a:t>中安装这个组件：</a:t>
            </a:r>
          </a:p>
          <a:p>
            <a:r>
              <a:rPr lang="zh-CN" altLang="en-US" dirty="0"/>
              <a:t>将</a:t>
            </a:r>
            <a:r>
              <a:rPr lang="en-US" altLang="zh-CN" dirty="0"/>
              <a:t>‘</a:t>
            </a:r>
            <a:r>
              <a:rPr lang="en-US" altLang="zh-CN" dirty="0" err="1"/>
              <a:t>django.contrib.auth</a:t>
            </a:r>
            <a:r>
              <a:rPr lang="en-US" altLang="zh-CN" dirty="0"/>
              <a:t>’</a:t>
            </a:r>
            <a:r>
              <a:rPr lang="zh-CN" altLang="en-US" dirty="0"/>
              <a:t>和</a:t>
            </a:r>
            <a:r>
              <a:rPr lang="en-US" altLang="zh-CN" dirty="0"/>
              <a:t>‘</a:t>
            </a:r>
            <a:r>
              <a:rPr lang="en-US" altLang="zh-CN" dirty="0" err="1"/>
              <a:t>django.contrib.contenttypes</a:t>
            </a:r>
            <a:r>
              <a:rPr lang="en-US" altLang="zh-CN" dirty="0"/>
              <a:t>’</a:t>
            </a:r>
            <a:r>
              <a:rPr lang="zh-CN" altLang="en-US" dirty="0"/>
              <a:t>配置到</a:t>
            </a:r>
            <a:r>
              <a:rPr lang="en-US" altLang="zh-CN" dirty="0"/>
              <a:t>settings.py</a:t>
            </a:r>
            <a:r>
              <a:rPr lang="zh-CN" altLang="en-US" dirty="0"/>
              <a:t>中的</a:t>
            </a:r>
            <a:r>
              <a:rPr lang="en-US" altLang="zh-CN" dirty="0"/>
              <a:t>INSTALLED_APPS</a:t>
            </a:r>
            <a:r>
              <a:rPr lang="zh-CN" altLang="en-US" dirty="0"/>
              <a:t>中。（使用</a:t>
            </a:r>
            <a:r>
              <a:rPr lang="en-US" altLang="zh-CN" dirty="0" err="1"/>
              <a:t>contenttypes</a:t>
            </a:r>
            <a:r>
              <a:rPr lang="zh-CN" altLang="en-US" dirty="0"/>
              <a:t>的原因是</a:t>
            </a:r>
            <a:r>
              <a:rPr lang="en-US" altLang="zh-CN" dirty="0" err="1"/>
              <a:t>auth</a:t>
            </a:r>
            <a:r>
              <a:rPr lang="zh-CN" altLang="en-US" dirty="0"/>
              <a:t>中的</a:t>
            </a:r>
            <a:r>
              <a:rPr lang="en-US" altLang="zh-CN" dirty="0"/>
              <a:t>Permission</a:t>
            </a:r>
            <a:r>
              <a:rPr lang="zh-CN" altLang="en-US" dirty="0"/>
              <a:t>模型依赖于</a:t>
            </a:r>
            <a:r>
              <a:rPr lang="en-US" altLang="zh-CN" dirty="0" err="1"/>
              <a:t>contenttypes</a:t>
            </a:r>
            <a:r>
              <a:rPr lang="zh-CN" altLang="en-US" dirty="0"/>
              <a:t>）</a:t>
            </a:r>
            <a:endParaRPr lang="en-US" altLang="zh-CN" dirty="0"/>
          </a:p>
          <a:p>
            <a:r>
              <a:rPr lang="zh-CN" altLang="en-US" dirty="0"/>
              <a:t>执行</a:t>
            </a:r>
            <a:r>
              <a:rPr lang="en-US" altLang="zh-CN" dirty="0"/>
              <a:t>manage.py </a:t>
            </a:r>
            <a:r>
              <a:rPr lang="en-US" altLang="zh-CN" dirty="0" err="1"/>
              <a:t>syncdb</a:t>
            </a:r>
            <a:endParaRPr lang="en-US" altLang="zh-CN" dirty="0"/>
          </a:p>
          <a:p>
            <a:endParaRPr lang="en-US" altLang="zh-CN" dirty="0"/>
          </a:p>
          <a:p>
            <a:endParaRPr lang="en-US" altLang="zh-CN" dirty="0"/>
          </a:p>
          <a:p>
            <a:r>
              <a:rPr lang="zh-CN" altLang="en-US" dirty="0"/>
              <a:t>数据库设置</a:t>
            </a:r>
            <a:endParaRPr lang="en-US" altLang="zh-CN" dirty="0"/>
          </a:p>
          <a:p>
            <a:pPr marL="0" indent="0">
              <a:buNone/>
            </a:pPr>
            <a:endParaRPr lang="zh-CN" altLang="en-US" dirty="0"/>
          </a:p>
          <a:p>
            <a:endParaRPr lang="en-US" altLang="zh-CN" sz="2400" dirty="0"/>
          </a:p>
        </p:txBody>
      </p:sp>
      <p:pic>
        <p:nvPicPr>
          <p:cNvPr id="4" name="图片 3"/>
          <p:cNvPicPr>
            <a:picLocks noChangeAspect="1"/>
          </p:cNvPicPr>
          <p:nvPr/>
        </p:nvPicPr>
        <p:blipFill>
          <a:blip r:embed="rId2"/>
          <a:stretch>
            <a:fillRect/>
          </a:stretch>
        </p:blipFill>
        <p:spPr>
          <a:xfrm>
            <a:off x="8473440" y="1402064"/>
            <a:ext cx="2780952" cy="1933333"/>
          </a:xfrm>
          <a:prstGeom prst="rect">
            <a:avLst/>
          </a:prstGeom>
        </p:spPr>
      </p:pic>
      <p:pic>
        <p:nvPicPr>
          <p:cNvPr id="5" name="图片 4"/>
          <p:cNvPicPr>
            <a:picLocks noChangeAspect="1"/>
          </p:cNvPicPr>
          <p:nvPr/>
        </p:nvPicPr>
        <p:blipFill>
          <a:blip r:embed="rId3"/>
          <a:stretch>
            <a:fillRect/>
          </a:stretch>
        </p:blipFill>
        <p:spPr>
          <a:xfrm>
            <a:off x="3433551" y="4113106"/>
            <a:ext cx="3485714" cy="1209524"/>
          </a:xfrm>
          <a:prstGeom prst="rect">
            <a:avLst/>
          </a:prstGeom>
        </p:spPr>
      </p:pic>
    </p:spTree>
    <p:extLst>
      <p:ext uri="{BB962C8B-B14F-4D97-AF65-F5344CB8AC3E}">
        <p14:creationId xmlns:p14="http://schemas.microsoft.com/office/powerpoint/2010/main" val="375793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dirty="0"/>
              <a:t>的</a:t>
            </a:r>
            <a:r>
              <a:rPr lang="en-US" altLang="zh-CN" dirty="0"/>
              <a:t>User</a:t>
            </a:r>
            <a:r>
              <a:rPr lang="zh-CN" altLang="en-US" dirty="0"/>
              <a:t>模型</a:t>
            </a:r>
          </a:p>
        </p:txBody>
      </p:sp>
      <p:sp>
        <p:nvSpPr>
          <p:cNvPr id="3" name="内容占位符 2"/>
          <p:cNvSpPr>
            <a:spLocks noGrp="1"/>
          </p:cNvSpPr>
          <p:nvPr>
            <p:ph idx="1"/>
          </p:nvPr>
        </p:nvSpPr>
        <p:spPr/>
        <p:txBody>
          <a:bodyPr>
            <a:normAutofit/>
          </a:bodyPr>
          <a:lstStyle/>
          <a:p>
            <a:r>
              <a:rPr lang="en-US" altLang="zh-CN" dirty="0"/>
              <a:t>User</a:t>
            </a:r>
            <a:r>
              <a:rPr lang="zh-CN" altLang="en-US" dirty="0"/>
              <a:t>模型对应于一个用户，一个帐户，位于</a:t>
            </a:r>
            <a:r>
              <a:rPr lang="en-US" altLang="zh-CN" dirty="0"/>
              <a:t>'</a:t>
            </a:r>
            <a:r>
              <a:rPr lang="en-US" altLang="zh-CN" dirty="0" err="1"/>
              <a:t>django.contrib.auth.models</a:t>
            </a:r>
            <a:r>
              <a:rPr lang="en-US" altLang="zh-CN" dirty="0"/>
              <a:t>'</a:t>
            </a:r>
            <a:r>
              <a:rPr lang="zh-CN" altLang="en-US" dirty="0"/>
              <a:t>模块中。</a:t>
            </a:r>
            <a:endParaRPr lang="en-US" altLang="zh-CN" sz="2400" dirty="0"/>
          </a:p>
          <a:p>
            <a:endParaRPr lang="zh-CN" altLang="en-US" dirty="0"/>
          </a:p>
          <a:p>
            <a:r>
              <a:rPr lang="en-US" altLang="zh-CN" dirty="0"/>
              <a:t>User</a:t>
            </a:r>
            <a:r>
              <a:rPr lang="zh-CN" altLang="en-US" dirty="0"/>
              <a:t>对象有两个多对多的属性分别是：</a:t>
            </a:r>
            <a:r>
              <a:rPr lang="en-US" altLang="zh-CN" dirty="0"/>
              <a:t>groups</a:t>
            </a:r>
            <a:r>
              <a:rPr lang="zh-CN" altLang="en-US" dirty="0"/>
              <a:t>和</a:t>
            </a:r>
            <a:r>
              <a:rPr lang="en-US" altLang="zh-CN" dirty="0" err="1"/>
              <a:t>user_permissions</a:t>
            </a:r>
            <a:r>
              <a:rPr lang="zh-CN" altLang="en-US" dirty="0"/>
              <a:t>：</a:t>
            </a:r>
            <a:endParaRPr lang="en-US" altLang="zh-CN" dirty="0"/>
          </a:p>
          <a:p>
            <a:endParaRPr lang="en-US" altLang="zh-CN" sz="2400" dirty="0"/>
          </a:p>
        </p:txBody>
      </p:sp>
      <p:pic>
        <p:nvPicPr>
          <p:cNvPr id="4" name="图片 3"/>
          <p:cNvPicPr>
            <a:picLocks noChangeAspect="1"/>
          </p:cNvPicPr>
          <p:nvPr/>
        </p:nvPicPr>
        <p:blipFill>
          <a:blip r:embed="rId2"/>
          <a:stretch>
            <a:fillRect/>
          </a:stretch>
        </p:blipFill>
        <p:spPr>
          <a:xfrm>
            <a:off x="783599" y="2614721"/>
            <a:ext cx="7912726" cy="2676578"/>
          </a:xfrm>
          <a:prstGeom prst="rect">
            <a:avLst/>
          </a:prstGeom>
        </p:spPr>
      </p:pic>
    </p:spTree>
    <p:extLst>
      <p:ext uri="{BB962C8B-B14F-4D97-AF65-F5344CB8AC3E}">
        <p14:creationId xmlns:p14="http://schemas.microsoft.com/office/powerpoint/2010/main" val="356976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dirty="0"/>
              <a:t>的</a:t>
            </a:r>
            <a:r>
              <a:rPr lang="en-US" altLang="zh-CN" dirty="0"/>
              <a:t>User</a:t>
            </a:r>
            <a:r>
              <a:rPr lang="zh-CN" altLang="en-US" dirty="0"/>
              <a:t>模型</a:t>
            </a:r>
          </a:p>
        </p:txBody>
      </p:sp>
      <p:sp>
        <p:nvSpPr>
          <p:cNvPr id="3" name="内容占位符 2"/>
          <p:cNvSpPr>
            <a:spLocks noGrp="1"/>
          </p:cNvSpPr>
          <p:nvPr>
            <p:ph idx="1"/>
          </p:nvPr>
        </p:nvSpPr>
        <p:spPr/>
        <p:txBody>
          <a:bodyPr>
            <a:normAutofit fontScale="85000" lnSpcReduction="10000"/>
          </a:bodyPr>
          <a:lstStyle/>
          <a:p>
            <a:r>
              <a:rPr lang="en-US" altLang="zh-CN" dirty="0"/>
              <a:t>User</a:t>
            </a:r>
            <a:r>
              <a:rPr lang="zh-CN" altLang="en-US" dirty="0"/>
              <a:t>对象有以下几个属性：</a:t>
            </a:r>
          </a:p>
          <a:p>
            <a:r>
              <a:rPr lang="en-US" altLang="zh-CN" dirty="0"/>
              <a:t>username:</a:t>
            </a:r>
            <a:r>
              <a:rPr lang="zh-CN" altLang="en-US" dirty="0"/>
              <a:t>字符串类型。必填。</a:t>
            </a:r>
            <a:r>
              <a:rPr lang="en-US" altLang="zh-CN" dirty="0"/>
              <a:t>30</a:t>
            </a:r>
            <a:r>
              <a:rPr lang="zh-CN" altLang="en-US" dirty="0"/>
              <a:t>个字符以内。</a:t>
            </a:r>
          </a:p>
          <a:p>
            <a:r>
              <a:rPr lang="en-US" altLang="zh-CN" dirty="0" err="1"/>
              <a:t>first_name</a:t>
            </a:r>
            <a:r>
              <a:rPr lang="en-US" altLang="zh-CN" dirty="0"/>
              <a:t>:</a:t>
            </a:r>
            <a:r>
              <a:rPr lang="zh-CN" altLang="en-US" dirty="0"/>
              <a:t>字符串类型。可选。</a:t>
            </a:r>
            <a:r>
              <a:rPr lang="en-US" altLang="zh-CN" dirty="0"/>
              <a:t>30</a:t>
            </a:r>
            <a:r>
              <a:rPr lang="zh-CN" altLang="en-US" dirty="0"/>
              <a:t>个字符以内。</a:t>
            </a:r>
          </a:p>
          <a:p>
            <a:r>
              <a:rPr lang="en-US" altLang="zh-CN" dirty="0" err="1"/>
              <a:t>last_name</a:t>
            </a:r>
            <a:r>
              <a:rPr lang="en-US" altLang="zh-CN" dirty="0"/>
              <a:t>:</a:t>
            </a:r>
            <a:r>
              <a:rPr lang="zh-CN" altLang="en-US" dirty="0"/>
              <a:t>字符串类型。可选。</a:t>
            </a:r>
            <a:r>
              <a:rPr lang="en-US" altLang="zh-CN" dirty="0"/>
              <a:t>30</a:t>
            </a:r>
            <a:r>
              <a:rPr lang="zh-CN" altLang="en-US" dirty="0"/>
              <a:t>个字符以内。</a:t>
            </a:r>
          </a:p>
          <a:p>
            <a:r>
              <a:rPr lang="en-US" altLang="zh-CN" dirty="0"/>
              <a:t>email:</a:t>
            </a:r>
            <a:r>
              <a:rPr lang="zh-CN" altLang="en-US" dirty="0"/>
              <a:t>可选。</a:t>
            </a:r>
          </a:p>
          <a:p>
            <a:r>
              <a:rPr lang="en-US" altLang="zh-CN" dirty="0"/>
              <a:t>password:</a:t>
            </a:r>
            <a:r>
              <a:rPr lang="zh-CN" altLang="en-US" dirty="0"/>
              <a:t>明文密码的</a:t>
            </a:r>
            <a:r>
              <a:rPr lang="en-US" altLang="zh-CN" dirty="0"/>
              <a:t>hash</a:t>
            </a:r>
            <a:r>
              <a:rPr lang="zh-CN" altLang="en-US" dirty="0"/>
              <a:t>或者是某种元数据。该属性不应该直接赋值明文密码，而应该通过</a:t>
            </a:r>
            <a:r>
              <a:rPr lang="en-US" altLang="zh-CN" dirty="0" err="1"/>
              <a:t>set_password</a:t>
            </a:r>
            <a:r>
              <a:rPr lang="en-US" altLang="zh-CN" dirty="0"/>
              <a:t>()</a:t>
            </a:r>
            <a:r>
              <a:rPr lang="zh-CN" altLang="en-US" dirty="0"/>
              <a:t>方法进行赋值。</a:t>
            </a:r>
          </a:p>
          <a:p>
            <a:r>
              <a:rPr lang="en-US" altLang="zh-CN" dirty="0" err="1"/>
              <a:t>is_staff:Boolean</a:t>
            </a:r>
            <a:r>
              <a:rPr lang="zh-CN" altLang="en-US" dirty="0"/>
              <a:t>类型。用这个来判断是否用户可以登录进入</a:t>
            </a:r>
            <a:r>
              <a:rPr lang="en-US" altLang="zh-CN" dirty="0"/>
              <a:t>admin site</a:t>
            </a:r>
            <a:r>
              <a:rPr lang="zh-CN" altLang="en-US" dirty="0"/>
              <a:t>。</a:t>
            </a:r>
          </a:p>
          <a:p>
            <a:r>
              <a:rPr lang="en-US" altLang="zh-CN" dirty="0" err="1"/>
              <a:t>is_active:Boolean</a:t>
            </a:r>
            <a:r>
              <a:rPr lang="zh-CN" altLang="en-US" dirty="0"/>
              <a:t>类型。用来判断该用户是否是可用激活状态。在删除一个帐户的时候，可以选择将这个属性置为</a:t>
            </a:r>
            <a:r>
              <a:rPr lang="en-US" altLang="zh-CN" dirty="0"/>
              <a:t>False</a:t>
            </a:r>
            <a:r>
              <a:rPr lang="zh-CN" altLang="en-US" dirty="0"/>
              <a:t>，而不是真正删除。这样如果应用有外键引用到这个用户，外键就不会被破坏。</a:t>
            </a:r>
          </a:p>
          <a:p>
            <a:r>
              <a:rPr lang="en-US" altLang="zh-CN" dirty="0" err="1"/>
              <a:t>is_superuser:Boolean</a:t>
            </a:r>
            <a:r>
              <a:rPr lang="zh-CN" altLang="en-US" dirty="0"/>
              <a:t>类型。该属性用来表示该用户拥有所有的许可，而无需明确的赋予给他。</a:t>
            </a:r>
          </a:p>
          <a:p>
            <a:r>
              <a:rPr lang="en-US" altLang="zh-CN" dirty="0" err="1"/>
              <a:t>last_login:datetime</a:t>
            </a:r>
            <a:r>
              <a:rPr lang="zh-CN" altLang="en-US" dirty="0"/>
              <a:t>类型。最近一次登陆时间。</a:t>
            </a:r>
          </a:p>
          <a:p>
            <a:r>
              <a:rPr lang="en-US" altLang="zh-CN" dirty="0" err="1"/>
              <a:t>date_joined</a:t>
            </a:r>
            <a:r>
              <a:rPr lang="zh-CN" altLang="en-US" dirty="0"/>
              <a:t>：</a:t>
            </a:r>
            <a:r>
              <a:rPr lang="en-US" altLang="zh-CN" dirty="0" err="1"/>
              <a:t>datetime</a:t>
            </a:r>
            <a:r>
              <a:rPr lang="zh-CN" altLang="en-US" dirty="0"/>
              <a:t>类型。创建时间。</a:t>
            </a:r>
          </a:p>
          <a:p>
            <a:endParaRPr lang="en-US" altLang="zh-CN" sz="2400" dirty="0"/>
          </a:p>
        </p:txBody>
      </p:sp>
    </p:spTree>
    <p:extLst>
      <p:ext uri="{BB962C8B-B14F-4D97-AF65-F5344CB8AC3E}">
        <p14:creationId xmlns:p14="http://schemas.microsoft.com/office/powerpoint/2010/main" val="127825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1295400"/>
            <a:ext cx="10058400" cy="4853940"/>
          </a:xfrm>
        </p:spPr>
        <p:txBody>
          <a:bodyPr>
            <a:noAutofit/>
          </a:bodyPr>
          <a:lstStyle/>
          <a:p>
            <a:pPr>
              <a:lnSpc>
                <a:spcPct val="50000"/>
              </a:lnSpc>
            </a:pPr>
            <a:r>
              <a:rPr lang="zh-CN" altLang="en-US" sz="1050" b="1" dirty="0"/>
              <a:t>除了</a:t>
            </a:r>
            <a:r>
              <a:rPr lang="en-US" altLang="zh-CN" sz="1050" b="1" dirty="0" err="1"/>
              <a:t>DjangoModel</a:t>
            </a:r>
            <a:r>
              <a:rPr lang="zh-CN" altLang="en-US" sz="1050" b="1" dirty="0"/>
              <a:t>对象的通用方法之外，</a:t>
            </a:r>
            <a:r>
              <a:rPr lang="en-US" altLang="zh-CN" sz="1050" b="1" dirty="0"/>
              <a:t>User</a:t>
            </a:r>
            <a:r>
              <a:rPr lang="zh-CN" altLang="en-US" sz="1050" b="1" dirty="0"/>
              <a:t>对象有以下特有方法：</a:t>
            </a:r>
          </a:p>
          <a:p>
            <a:pPr>
              <a:lnSpc>
                <a:spcPct val="50000"/>
              </a:lnSpc>
            </a:pPr>
            <a:r>
              <a:rPr lang="en-US" altLang="zh-CN" sz="1050" dirty="0" err="1"/>
              <a:t>is_anonymous</a:t>
            </a:r>
            <a:r>
              <a:rPr lang="en-US" altLang="zh-CN" sz="1050" dirty="0"/>
              <a:t>():  </a:t>
            </a:r>
            <a:r>
              <a:rPr lang="zh-CN" altLang="en-US" sz="1050" dirty="0"/>
              <a:t>永远返回</a:t>
            </a:r>
            <a:r>
              <a:rPr lang="en-US" altLang="zh-CN" sz="1050" dirty="0"/>
              <a:t>False.</a:t>
            </a:r>
            <a:r>
              <a:rPr lang="zh-CN" altLang="en-US" sz="1050" dirty="0"/>
              <a:t>用来将</a:t>
            </a:r>
            <a:r>
              <a:rPr lang="en-US" altLang="zh-CN" sz="1050" dirty="0"/>
              <a:t>User</a:t>
            </a:r>
            <a:r>
              <a:rPr lang="zh-CN" altLang="en-US" sz="1050" dirty="0"/>
              <a:t>对象和</a:t>
            </a:r>
            <a:r>
              <a:rPr lang="en-US" altLang="zh-CN" sz="1050" dirty="0" err="1"/>
              <a:t>AnonymousUser</a:t>
            </a:r>
            <a:r>
              <a:rPr lang="en-US" altLang="zh-CN" sz="1050" dirty="0"/>
              <a:t>(</a:t>
            </a:r>
            <a:r>
              <a:rPr lang="zh-CN" altLang="en-US" sz="1050" dirty="0"/>
              <a:t>未登录的匿名用户</a:t>
            </a:r>
            <a:r>
              <a:rPr lang="en-US" altLang="zh-CN" sz="1050" dirty="0"/>
              <a:t>)</a:t>
            </a:r>
            <a:r>
              <a:rPr lang="zh-CN" altLang="en-US" sz="1050" dirty="0"/>
              <a:t>对象作区分用的识别方法。通常，最好用</a:t>
            </a:r>
            <a:r>
              <a:rPr lang="en-US" altLang="zh-CN" sz="1050" dirty="0" err="1"/>
              <a:t>is_authenticated</a:t>
            </a:r>
            <a:r>
              <a:rPr lang="en-US" altLang="zh-CN" sz="1050" dirty="0"/>
              <a:t>()</a:t>
            </a:r>
            <a:r>
              <a:rPr lang="zh-CN" altLang="en-US" sz="1050" dirty="0"/>
              <a:t>方法。</a:t>
            </a:r>
          </a:p>
          <a:p>
            <a:pPr>
              <a:lnSpc>
                <a:spcPct val="50000"/>
              </a:lnSpc>
            </a:pPr>
            <a:r>
              <a:rPr lang="en-US" altLang="zh-CN" sz="1050" dirty="0" err="1"/>
              <a:t>is_authenticated</a:t>
            </a:r>
            <a:r>
              <a:rPr lang="en-US" altLang="zh-CN" sz="1050" dirty="0"/>
              <a:t>():  </a:t>
            </a:r>
            <a:r>
              <a:rPr lang="zh-CN" altLang="en-US" sz="1050" dirty="0"/>
              <a:t>永远返回</a:t>
            </a:r>
            <a:r>
              <a:rPr lang="en-US" altLang="zh-CN" sz="1050" dirty="0"/>
              <a:t>True</a:t>
            </a:r>
            <a:r>
              <a:rPr lang="zh-CN" altLang="en-US" sz="1050" dirty="0"/>
              <a:t>。该方法不代表该用户有任何的许可，也不代表该用户是</a:t>
            </a:r>
            <a:r>
              <a:rPr lang="en-US" altLang="zh-CN" sz="1050" dirty="0"/>
              <a:t>active</a:t>
            </a:r>
            <a:r>
              <a:rPr lang="zh-CN" altLang="en-US" sz="1050" dirty="0"/>
              <a:t>的，而只是表明该用户提供了正确的</a:t>
            </a:r>
            <a:r>
              <a:rPr lang="en-US" altLang="zh-CN" sz="1050" dirty="0"/>
              <a:t>username</a:t>
            </a:r>
            <a:r>
              <a:rPr lang="zh-CN" altLang="en-US" sz="1050" dirty="0"/>
              <a:t>和</a:t>
            </a:r>
            <a:r>
              <a:rPr lang="en-US" altLang="zh-CN" sz="1050" dirty="0"/>
              <a:t>password</a:t>
            </a:r>
            <a:r>
              <a:rPr lang="zh-CN" altLang="en-US" sz="1050" dirty="0"/>
              <a:t>。</a:t>
            </a:r>
            <a:endParaRPr lang="en-US" altLang="zh-CN" sz="1050" dirty="0"/>
          </a:p>
          <a:p>
            <a:pPr>
              <a:lnSpc>
                <a:spcPct val="50000"/>
              </a:lnSpc>
            </a:pPr>
            <a:r>
              <a:rPr lang="en-US" altLang="zh-CN" sz="1050" dirty="0" err="1"/>
              <a:t>get_full_name</a:t>
            </a:r>
            <a:r>
              <a:rPr lang="en-US" altLang="zh-CN" sz="1050" dirty="0"/>
              <a:t>():  </a:t>
            </a:r>
            <a:r>
              <a:rPr lang="en-US" altLang="zh-CN" sz="1050" dirty="0" err="1"/>
              <a:t>set_password</a:t>
            </a:r>
            <a:r>
              <a:rPr lang="en-US" altLang="zh-CN" sz="1050" dirty="0"/>
              <a:t>(</a:t>
            </a:r>
            <a:r>
              <a:rPr lang="en-US" altLang="zh-CN" sz="1050" dirty="0" err="1"/>
              <a:t>raw_password</a:t>
            </a:r>
            <a:r>
              <a:rPr lang="en-US" altLang="zh-CN" sz="1050" dirty="0"/>
              <a:t>):</a:t>
            </a:r>
            <a:r>
              <a:rPr lang="zh-CN" altLang="en-US" sz="1050" dirty="0"/>
              <a:t>调用该方法时候传入一个明文密码，该方法会进行</a:t>
            </a:r>
            <a:r>
              <a:rPr lang="en-US" altLang="zh-CN" sz="1050" dirty="0"/>
              <a:t>hash</a:t>
            </a:r>
            <a:r>
              <a:rPr lang="zh-CN" altLang="en-US" sz="1050" dirty="0"/>
              <a:t>转换。该方法调用之后并不会保存</a:t>
            </a:r>
            <a:r>
              <a:rPr lang="en-US" altLang="zh-CN" sz="1050" dirty="0"/>
              <a:t>User</a:t>
            </a:r>
            <a:r>
              <a:rPr lang="zh-CN" altLang="en-US" sz="1050" dirty="0"/>
              <a:t>对象。</a:t>
            </a:r>
          </a:p>
          <a:p>
            <a:pPr>
              <a:lnSpc>
                <a:spcPct val="50000"/>
              </a:lnSpc>
            </a:pPr>
            <a:r>
              <a:rPr lang="en-US" altLang="zh-CN" sz="1050" dirty="0" err="1"/>
              <a:t>check_password</a:t>
            </a:r>
            <a:r>
              <a:rPr lang="en-US" altLang="zh-CN" sz="1050" dirty="0"/>
              <a:t>(</a:t>
            </a:r>
            <a:r>
              <a:rPr lang="en-US" altLang="zh-CN" sz="1050" dirty="0" err="1"/>
              <a:t>raw_password</a:t>
            </a:r>
            <a:r>
              <a:rPr lang="en-US" altLang="zh-CN" sz="1050" dirty="0"/>
              <a:t>)</a:t>
            </a:r>
            <a:r>
              <a:rPr lang="zh-CN" altLang="en-US" sz="1050" dirty="0"/>
              <a:t>：如果传入的明文密码是正确的返回</a:t>
            </a:r>
            <a:r>
              <a:rPr lang="en-US" altLang="zh-CN" sz="1050" dirty="0"/>
              <a:t>True</a:t>
            </a:r>
            <a:r>
              <a:rPr lang="zh-CN" altLang="en-US" sz="1050" dirty="0"/>
              <a:t>。该方法和</a:t>
            </a:r>
            <a:r>
              <a:rPr lang="en-US" altLang="zh-CN" sz="1050" dirty="0" err="1"/>
              <a:t>set_password</a:t>
            </a:r>
            <a:r>
              <a:rPr lang="zh-CN" altLang="en-US" sz="1050" dirty="0"/>
              <a:t>是一对，也会考虑</a:t>
            </a:r>
            <a:r>
              <a:rPr lang="en-US" altLang="zh-CN" sz="1050" dirty="0"/>
              <a:t>hash</a:t>
            </a:r>
            <a:r>
              <a:rPr lang="zh-CN" altLang="en-US" sz="1050" dirty="0"/>
              <a:t>转换。</a:t>
            </a:r>
          </a:p>
          <a:p>
            <a:pPr>
              <a:lnSpc>
                <a:spcPct val="50000"/>
              </a:lnSpc>
            </a:pPr>
            <a:r>
              <a:rPr lang="en-US" altLang="zh-CN" sz="1050" dirty="0" err="1"/>
              <a:t>set_unusable_password</a:t>
            </a:r>
            <a:r>
              <a:rPr lang="en-US" altLang="zh-CN" sz="1050" dirty="0"/>
              <a:t>()</a:t>
            </a:r>
            <a:r>
              <a:rPr lang="zh-CN" altLang="en-US" sz="1050" dirty="0"/>
              <a:t>：将用户设置为没有密码的状态。调用该方法后，</a:t>
            </a:r>
            <a:r>
              <a:rPr lang="en-US" altLang="zh-CN" sz="1050" dirty="0" err="1"/>
              <a:t>check_password</a:t>
            </a:r>
            <a:r>
              <a:rPr lang="en-US" altLang="zh-CN" sz="1050" dirty="0"/>
              <a:t>()</a:t>
            </a:r>
            <a:r>
              <a:rPr lang="zh-CN" altLang="en-US" sz="1050" dirty="0"/>
              <a:t>方法将会永远返回</a:t>
            </a:r>
            <a:r>
              <a:rPr lang="en-US" altLang="zh-CN" sz="1050" dirty="0"/>
              <a:t>false</a:t>
            </a:r>
            <a:r>
              <a:rPr lang="zh-CN" altLang="en-US" sz="1050" dirty="0"/>
              <a:t>。但是如果，调用</a:t>
            </a:r>
            <a:r>
              <a:rPr lang="en-US" altLang="zh-CN" sz="1050" dirty="0" err="1"/>
              <a:t>set_password</a:t>
            </a:r>
            <a:r>
              <a:rPr lang="en-US" altLang="zh-CN" sz="1050" dirty="0"/>
              <a:t>()</a:t>
            </a:r>
            <a:r>
              <a:rPr lang="zh-CN" altLang="en-US" sz="1050" dirty="0"/>
              <a:t>方法重新设置密码后，</a:t>
            </a:r>
            <a:endParaRPr lang="en-US" altLang="zh-CN" sz="1050" dirty="0"/>
          </a:p>
          <a:p>
            <a:pPr>
              <a:lnSpc>
                <a:spcPct val="50000"/>
              </a:lnSpc>
            </a:pPr>
            <a:r>
              <a:rPr lang="zh-CN" altLang="en-US" sz="1050" dirty="0"/>
              <a:t>                                                    该方法将会失效，</a:t>
            </a:r>
            <a:r>
              <a:rPr lang="en-US" altLang="zh-CN" sz="1050" dirty="0" err="1"/>
              <a:t>has_usable_password</a:t>
            </a:r>
            <a:r>
              <a:rPr lang="en-US" altLang="zh-CN" sz="1050" dirty="0"/>
              <a:t>()</a:t>
            </a:r>
            <a:r>
              <a:rPr lang="zh-CN" altLang="en-US" sz="1050" dirty="0"/>
              <a:t>也会返回</a:t>
            </a:r>
            <a:r>
              <a:rPr lang="en-US" altLang="zh-CN" sz="1050" dirty="0"/>
              <a:t>True</a:t>
            </a:r>
            <a:r>
              <a:rPr lang="zh-CN" altLang="en-US" sz="1050" dirty="0"/>
              <a:t>。</a:t>
            </a:r>
          </a:p>
          <a:p>
            <a:pPr>
              <a:lnSpc>
                <a:spcPct val="50000"/>
              </a:lnSpc>
            </a:pPr>
            <a:r>
              <a:rPr lang="en-US" altLang="zh-CN" sz="1050" dirty="0" err="1"/>
              <a:t>has_usable_password</a:t>
            </a:r>
            <a:r>
              <a:rPr lang="en-US" altLang="zh-CN" sz="1050" dirty="0"/>
              <a:t>()</a:t>
            </a:r>
            <a:r>
              <a:rPr lang="zh-CN" altLang="en-US" sz="1050" dirty="0"/>
              <a:t>：在调用</a:t>
            </a:r>
            <a:r>
              <a:rPr lang="en-US" altLang="zh-CN" sz="1050" dirty="0" err="1"/>
              <a:t>set_unusable_password</a:t>
            </a:r>
            <a:r>
              <a:rPr lang="en-US" altLang="zh-CN" sz="1050" dirty="0"/>
              <a:t>()</a:t>
            </a:r>
            <a:r>
              <a:rPr lang="zh-CN" altLang="en-US" sz="1050" dirty="0"/>
              <a:t>方法之后，该方法返回</a:t>
            </a:r>
            <a:r>
              <a:rPr lang="en-US" altLang="zh-CN" sz="1050" dirty="0"/>
              <a:t>False</a:t>
            </a:r>
            <a:r>
              <a:rPr lang="zh-CN" altLang="en-US" sz="1050" dirty="0"/>
              <a:t>，正常情况下返回</a:t>
            </a:r>
            <a:r>
              <a:rPr lang="en-US" altLang="zh-CN" sz="1050" dirty="0"/>
              <a:t>True</a:t>
            </a:r>
            <a:r>
              <a:rPr lang="zh-CN" altLang="en-US" sz="1050" dirty="0"/>
              <a:t>。</a:t>
            </a:r>
          </a:p>
          <a:p>
            <a:pPr>
              <a:lnSpc>
                <a:spcPct val="50000"/>
              </a:lnSpc>
            </a:pPr>
            <a:r>
              <a:rPr lang="en-US" altLang="zh-CN" sz="1050" dirty="0" err="1"/>
              <a:t>get_group_permissions</a:t>
            </a:r>
            <a:r>
              <a:rPr lang="en-US" altLang="zh-CN" sz="1050" dirty="0"/>
              <a:t>(</a:t>
            </a:r>
            <a:r>
              <a:rPr lang="en-US" altLang="zh-CN" sz="1050" dirty="0" err="1"/>
              <a:t>obj</a:t>
            </a:r>
            <a:r>
              <a:rPr lang="en-US" altLang="zh-CN" sz="1050" dirty="0"/>
              <a:t>=None)</a:t>
            </a:r>
            <a:r>
              <a:rPr lang="zh-CN" altLang="en-US" sz="1050" dirty="0"/>
              <a:t>：返回该用户通过组所拥有的许可（字符串列表每一个代表一个许可）。</a:t>
            </a:r>
            <a:r>
              <a:rPr lang="en-US" altLang="zh-CN" sz="1050" dirty="0" err="1"/>
              <a:t>obj</a:t>
            </a:r>
            <a:r>
              <a:rPr lang="zh-CN" altLang="en-US" sz="1050" dirty="0"/>
              <a:t>如果指定，将会返回关于该对象的许可，而不是模型。</a:t>
            </a:r>
          </a:p>
          <a:p>
            <a:pPr>
              <a:lnSpc>
                <a:spcPct val="50000"/>
              </a:lnSpc>
            </a:pPr>
            <a:r>
              <a:rPr lang="en-US" altLang="zh-CN" sz="1050" dirty="0" err="1"/>
              <a:t>get_all_permissions</a:t>
            </a:r>
            <a:r>
              <a:rPr lang="en-US" altLang="zh-CN" sz="1050" dirty="0"/>
              <a:t>(</a:t>
            </a:r>
            <a:r>
              <a:rPr lang="en-US" altLang="zh-CN" sz="1050" dirty="0" err="1"/>
              <a:t>obj</a:t>
            </a:r>
            <a:r>
              <a:rPr lang="en-US" altLang="zh-CN" sz="1050" dirty="0"/>
              <a:t>=None): </a:t>
            </a:r>
            <a:r>
              <a:rPr lang="zh-CN" altLang="en-US" sz="1050" dirty="0"/>
              <a:t>返回该用户所拥有的所有的许可，包括通过组的和通过用户赋予的许可。</a:t>
            </a:r>
          </a:p>
          <a:p>
            <a:pPr>
              <a:lnSpc>
                <a:spcPct val="50000"/>
              </a:lnSpc>
            </a:pPr>
            <a:r>
              <a:rPr lang="en-US" altLang="zh-CN" sz="1050" dirty="0" err="1"/>
              <a:t>has_perm</a:t>
            </a:r>
            <a:r>
              <a:rPr lang="en-US" altLang="zh-CN" sz="1050" dirty="0"/>
              <a:t>(</a:t>
            </a:r>
            <a:r>
              <a:rPr lang="en-US" altLang="zh-CN" sz="1050" dirty="0" err="1"/>
              <a:t>perm,obj</a:t>
            </a:r>
            <a:r>
              <a:rPr lang="en-US" altLang="zh-CN" sz="1050" dirty="0"/>
              <a:t>=None)</a:t>
            </a:r>
            <a:r>
              <a:rPr lang="zh-CN" altLang="en-US" sz="1050" dirty="0"/>
              <a:t>：如果用户有传入的</a:t>
            </a:r>
            <a:r>
              <a:rPr lang="en-US" altLang="zh-CN" sz="1050" dirty="0"/>
              <a:t>perm</a:t>
            </a:r>
            <a:r>
              <a:rPr lang="zh-CN" altLang="en-US" sz="1050" dirty="0"/>
              <a:t>，则返回</a:t>
            </a:r>
            <a:r>
              <a:rPr lang="en-US" altLang="zh-CN" sz="1050" dirty="0"/>
              <a:t>True</a:t>
            </a:r>
            <a:r>
              <a:rPr lang="zh-CN" altLang="en-US" sz="1050" dirty="0"/>
              <a:t>。</a:t>
            </a:r>
            <a:r>
              <a:rPr lang="en-US" altLang="zh-CN" sz="1050" dirty="0"/>
              <a:t>perm</a:t>
            </a:r>
            <a:r>
              <a:rPr lang="zh-CN" altLang="en-US" sz="1050" dirty="0"/>
              <a:t>可以是一个格式为：</a:t>
            </a:r>
            <a:r>
              <a:rPr lang="en-US" altLang="zh-CN" sz="1050" dirty="0"/>
              <a:t>'&lt;app label&gt;.&lt;permission codename&gt;'</a:t>
            </a:r>
            <a:r>
              <a:rPr lang="zh-CN" altLang="en-US" sz="1050" dirty="0"/>
              <a:t>的字符串。如果</a:t>
            </a:r>
            <a:r>
              <a:rPr lang="en-US" altLang="zh-CN" sz="1050" dirty="0"/>
              <a:t>User</a:t>
            </a:r>
            <a:r>
              <a:rPr lang="zh-CN" altLang="en-US" sz="1050" dirty="0"/>
              <a:t>对象为</a:t>
            </a:r>
            <a:r>
              <a:rPr lang="en-US" altLang="zh-CN" sz="1050" dirty="0"/>
              <a:t>inactive</a:t>
            </a:r>
            <a:r>
              <a:rPr lang="zh-CN" altLang="en-US" sz="1050" dirty="0"/>
              <a:t>，该方法</a:t>
            </a:r>
            <a:endParaRPr lang="en-US" altLang="zh-CN" sz="1050" dirty="0"/>
          </a:p>
          <a:p>
            <a:pPr>
              <a:lnSpc>
                <a:spcPct val="50000"/>
              </a:lnSpc>
            </a:pPr>
            <a:r>
              <a:rPr lang="zh-CN" altLang="en-US" sz="1050" dirty="0"/>
              <a:t>                                                     永远返回</a:t>
            </a:r>
            <a:r>
              <a:rPr lang="en-US" altLang="zh-CN" sz="1050" dirty="0"/>
              <a:t>False</a:t>
            </a:r>
            <a:r>
              <a:rPr lang="zh-CN" altLang="en-US" sz="1050" dirty="0"/>
              <a:t>。和前面一样，如果传入</a:t>
            </a:r>
            <a:r>
              <a:rPr lang="en-US" altLang="zh-CN" sz="1050" dirty="0" err="1"/>
              <a:t>obj</a:t>
            </a:r>
            <a:r>
              <a:rPr lang="zh-CN" altLang="en-US" sz="1050" dirty="0"/>
              <a:t>，则判断该用户对于这个对象是否有这个许可。</a:t>
            </a:r>
          </a:p>
          <a:p>
            <a:pPr>
              <a:lnSpc>
                <a:spcPct val="50000"/>
              </a:lnSpc>
            </a:pPr>
            <a:r>
              <a:rPr lang="en-US" altLang="zh-CN" sz="1050" dirty="0" err="1"/>
              <a:t>has_perms</a:t>
            </a:r>
            <a:r>
              <a:rPr lang="en-US" altLang="zh-CN" sz="1050" dirty="0"/>
              <a:t>(</a:t>
            </a:r>
            <a:r>
              <a:rPr lang="en-US" altLang="zh-CN" sz="1050" dirty="0" err="1"/>
              <a:t>perm_list,obj</a:t>
            </a:r>
            <a:r>
              <a:rPr lang="en-US" altLang="zh-CN" sz="1050" dirty="0"/>
              <a:t>=None):  </a:t>
            </a:r>
            <a:r>
              <a:rPr lang="zh-CN" altLang="en-US" sz="1050" dirty="0"/>
              <a:t>和</a:t>
            </a:r>
            <a:r>
              <a:rPr lang="en-US" altLang="zh-CN" sz="1050" dirty="0" err="1"/>
              <a:t>has_perm</a:t>
            </a:r>
            <a:r>
              <a:rPr lang="zh-CN" altLang="en-US" sz="1050" dirty="0"/>
              <a:t>一样，不同的地方是第一个参数是一个</a:t>
            </a:r>
            <a:r>
              <a:rPr lang="en-US" altLang="zh-CN" sz="1050" dirty="0"/>
              <a:t>perm</a:t>
            </a:r>
            <a:r>
              <a:rPr lang="zh-CN" altLang="en-US" sz="1050" dirty="0"/>
              <a:t>列表，只有用户拥有传入的每一个</a:t>
            </a:r>
            <a:r>
              <a:rPr lang="en-US" altLang="zh-CN" sz="1050" dirty="0"/>
              <a:t>perm</a:t>
            </a:r>
            <a:r>
              <a:rPr lang="zh-CN" altLang="en-US" sz="1050" dirty="0"/>
              <a:t>，返回值才是</a:t>
            </a:r>
            <a:r>
              <a:rPr lang="en-US" altLang="zh-CN" sz="1050" dirty="0"/>
              <a:t>True</a:t>
            </a:r>
            <a:r>
              <a:rPr lang="zh-CN" altLang="en-US" sz="1050" dirty="0"/>
              <a:t>。</a:t>
            </a:r>
          </a:p>
          <a:p>
            <a:pPr>
              <a:lnSpc>
                <a:spcPct val="50000"/>
              </a:lnSpc>
            </a:pPr>
            <a:r>
              <a:rPr lang="en-US" altLang="zh-CN" sz="1050" dirty="0" err="1"/>
              <a:t>has_module_perms</a:t>
            </a:r>
            <a:r>
              <a:rPr lang="en-US" altLang="zh-CN" sz="1050" dirty="0"/>
              <a:t>(</a:t>
            </a:r>
            <a:r>
              <a:rPr lang="en-US" altLang="zh-CN" sz="1050" dirty="0" err="1"/>
              <a:t>package_name</a:t>
            </a:r>
            <a:r>
              <a:rPr lang="en-US" altLang="zh-CN" sz="1050" dirty="0"/>
              <a:t>)</a:t>
            </a:r>
            <a:r>
              <a:rPr lang="zh-CN" altLang="en-US" sz="1050" dirty="0"/>
              <a:t>：传入的是</a:t>
            </a:r>
            <a:r>
              <a:rPr lang="en-US" altLang="zh-CN" sz="1050" dirty="0"/>
              <a:t>Django app label</a:t>
            </a:r>
            <a:r>
              <a:rPr lang="zh-CN" altLang="en-US" sz="1050" dirty="0"/>
              <a:t>，按照</a:t>
            </a:r>
            <a:r>
              <a:rPr lang="en-US" altLang="zh-CN" sz="1050" dirty="0"/>
              <a:t>'&lt;app label&gt;.&lt;permission codename&gt;'</a:t>
            </a:r>
            <a:r>
              <a:rPr lang="zh-CN" altLang="en-US" sz="1050" dirty="0"/>
              <a:t>格式。当用户拥有该</a:t>
            </a:r>
            <a:r>
              <a:rPr lang="en-US" altLang="zh-CN" sz="1050" dirty="0"/>
              <a:t>app label</a:t>
            </a:r>
            <a:r>
              <a:rPr lang="zh-CN" altLang="en-US" sz="1050" dirty="0"/>
              <a:t>下面所有的</a:t>
            </a:r>
            <a:r>
              <a:rPr lang="en-US" altLang="zh-CN" sz="1050" dirty="0"/>
              <a:t>perm</a:t>
            </a:r>
            <a:r>
              <a:rPr lang="zh-CN" altLang="en-US" sz="1050" dirty="0"/>
              <a:t>时，返回值为</a:t>
            </a:r>
            <a:r>
              <a:rPr lang="en-US" altLang="zh-CN" sz="1050" dirty="0"/>
              <a:t>True</a:t>
            </a:r>
            <a:r>
              <a:rPr lang="zh-CN" altLang="en-US" sz="1050" dirty="0"/>
              <a:t>。如</a:t>
            </a:r>
            <a:endParaRPr lang="en-US" altLang="zh-CN" sz="1050" dirty="0"/>
          </a:p>
          <a:p>
            <a:pPr>
              <a:lnSpc>
                <a:spcPct val="50000"/>
              </a:lnSpc>
            </a:pPr>
            <a:r>
              <a:rPr lang="zh-CN" altLang="en-US" sz="1050" dirty="0"/>
              <a:t>                                                                   果用户为</a:t>
            </a:r>
            <a:r>
              <a:rPr lang="en-US" altLang="zh-CN" sz="1050" dirty="0"/>
              <a:t>inactive</a:t>
            </a:r>
            <a:r>
              <a:rPr lang="zh-CN" altLang="en-US" sz="1050" dirty="0"/>
              <a:t>，返回值永远为</a:t>
            </a:r>
            <a:r>
              <a:rPr lang="en-US" altLang="zh-CN" sz="1050" dirty="0"/>
              <a:t>False</a:t>
            </a:r>
            <a:r>
              <a:rPr lang="zh-CN" altLang="en-US" sz="1050" dirty="0"/>
              <a:t>。</a:t>
            </a:r>
          </a:p>
          <a:p>
            <a:pPr>
              <a:lnSpc>
                <a:spcPct val="50000"/>
              </a:lnSpc>
            </a:pPr>
            <a:r>
              <a:rPr lang="en-US" altLang="zh-CN" sz="1050" dirty="0" err="1"/>
              <a:t>email_user</a:t>
            </a:r>
            <a:r>
              <a:rPr lang="en-US" altLang="zh-CN" sz="1050" dirty="0"/>
              <a:t>(</a:t>
            </a:r>
            <a:r>
              <a:rPr lang="en-US" altLang="zh-CN" sz="1050" dirty="0" err="1"/>
              <a:t>subject,message,from_email</a:t>
            </a:r>
            <a:r>
              <a:rPr lang="en-US" altLang="zh-CN" sz="1050" dirty="0"/>
              <a:t>=None)</a:t>
            </a:r>
            <a:r>
              <a:rPr lang="zh-CN" altLang="en-US" sz="1050" dirty="0"/>
              <a:t>：发送一封邮件给这个用户，依靠的当然是该用户的</a:t>
            </a:r>
            <a:r>
              <a:rPr lang="en-US" altLang="zh-CN" sz="1050" dirty="0"/>
              <a:t>email</a:t>
            </a:r>
            <a:r>
              <a:rPr lang="zh-CN" altLang="en-US" sz="1050" dirty="0"/>
              <a:t>属性。如果</a:t>
            </a:r>
            <a:r>
              <a:rPr lang="en-US" altLang="zh-CN" sz="1050" dirty="0" err="1"/>
              <a:t>from_email</a:t>
            </a:r>
            <a:r>
              <a:rPr lang="zh-CN" altLang="en-US" sz="1050" dirty="0"/>
              <a:t>不提供的话，</a:t>
            </a:r>
            <a:r>
              <a:rPr lang="en-US" altLang="zh-CN" sz="1050" dirty="0"/>
              <a:t>Django</a:t>
            </a:r>
            <a:r>
              <a:rPr lang="zh-CN" altLang="en-US" sz="1050" dirty="0"/>
              <a:t>会使用</a:t>
            </a:r>
            <a:r>
              <a:rPr lang="en-US" altLang="zh-CN" sz="1050" dirty="0"/>
              <a:t>settings</a:t>
            </a:r>
            <a:r>
              <a:rPr lang="zh-CN" altLang="en-US" sz="1050" dirty="0"/>
              <a:t>中的</a:t>
            </a:r>
            <a:endParaRPr lang="en-US" altLang="zh-CN" sz="1050" dirty="0"/>
          </a:p>
          <a:p>
            <a:pPr>
              <a:lnSpc>
                <a:spcPct val="50000"/>
              </a:lnSpc>
            </a:pPr>
            <a:r>
              <a:rPr lang="en-US" altLang="zh-CN" sz="1050" dirty="0"/>
              <a:t>                                                                           DEFAULT_FROM_EMAIL</a:t>
            </a:r>
            <a:r>
              <a:rPr lang="zh-CN" altLang="en-US" sz="1050" dirty="0"/>
              <a:t>发送。</a:t>
            </a:r>
          </a:p>
          <a:p>
            <a:pPr>
              <a:lnSpc>
                <a:spcPct val="50000"/>
              </a:lnSpc>
            </a:pPr>
            <a:r>
              <a:rPr lang="en-US" altLang="zh-CN" sz="1050" dirty="0" err="1"/>
              <a:t>get_profile</a:t>
            </a:r>
            <a:r>
              <a:rPr lang="en-US" altLang="zh-CN" sz="1050" dirty="0"/>
              <a:t>()</a:t>
            </a:r>
            <a:r>
              <a:rPr lang="zh-CN" altLang="en-US" sz="1050" dirty="0"/>
              <a:t>：返回一个和</a:t>
            </a:r>
            <a:r>
              <a:rPr lang="en-US" altLang="zh-CN" sz="1050" dirty="0"/>
              <a:t>Site</a:t>
            </a:r>
            <a:r>
              <a:rPr lang="zh-CN" altLang="en-US" sz="1050" dirty="0"/>
              <a:t>相关的</a:t>
            </a:r>
            <a:r>
              <a:rPr lang="en-US" altLang="zh-CN" sz="1050" dirty="0"/>
              <a:t>profile</a:t>
            </a:r>
            <a:r>
              <a:rPr lang="zh-CN" altLang="en-US" sz="1050" dirty="0"/>
              <a:t>对象，用来存储额外的用户信息。这个返回值会在另一片博文中详细描述。</a:t>
            </a:r>
          </a:p>
          <a:p>
            <a:pPr marL="201168" lvl="1" indent="0">
              <a:lnSpc>
                <a:spcPct val="50000"/>
              </a:lnSpc>
              <a:buNone/>
            </a:pPr>
            <a:endParaRPr lang="en-US" altLang="zh-CN" sz="1050" dirty="0"/>
          </a:p>
        </p:txBody>
      </p:sp>
      <p:sp>
        <p:nvSpPr>
          <p:cNvPr id="4" name="矩形 3"/>
          <p:cNvSpPr/>
          <p:nvPr/>
        </p:nvSpPr>
        <p:spPr>
          <a:xfrm>
            <a:off x="1097280" y="668774"/>
            <a:ext cx="4038600" cy="369332"/>
          </a:xfrm>
          <a:prstGeom prst="rect">
            <a:avLst/>
          </a:prstGeom>
        </p:spPr>
        <p:txBody>
          <a:bodyPr wrap="square">
            <a:spAutoFit/>
          </a:bodyPr>
          <a:lstStyle/>
          <a:p>
            <a:r>
              <a:rPr lang="en-US" altLang="zh-CN" dirty="0"/>
              <a:t>Django</a:t>
            </a:r>
            <a:r>
              <a:rPr lang="zh-CN" altLang="en-US" dirty="0"/>
              <a:t>的</a:t>
            </a:r>
            <a:r>
              <a:rPr lang="en-US" altLang="zh-CN" dirty="0"/>
              <a:t>User</a:t>
            </a:r>
            <a:r>
              <a:rPr lang="zh-CN" altLang="en-US" dirty="0"/>
              <a:t>模型</a:t>
            </a:r>
          </a:p>
        </p:txBody>
      </p:sp>
    </p:spTree>
    <p:extLst>
      <p:ext uri="{BB962C8B-B14F-4D97-AF65-F5344CB8AC3E}">
        <p14:creationId xmlns:p14="http://schemas.microsoft.com/office/powerpoint/2010/main" val="419304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dirty="0"/>
              <a:t>的</a:t>
            </a:r>
            <a:r>
              <a:rPr lang="en-US" altLang="zh-CN" dirty="0"/>
              <a:t>User</a:t>
            </a:r>
            <a:r>
              <a:rPr lang="zh-CN" altLang="en-US" dirty="0"/>
              <a:t>模型</a:t>
            </a:r>
          </a:p>
        </p:txBody>
      </p:sp>
      <p:sp>
        <p:nvSpPr>
          <p:cNvPr id="3" name="内容占位符 2"/>
          <p:cNvSpPr>
            <a:spLocks noGrp="1"/>
          </p:cNvSpPr>
          <p:nvPr>
            <p:ph idx="1"/>
          </p:nvPr>
        </p:nvSpPr>
        <p:spPr/>
        <p:txBody>
          <a:bodyPr>
            <a:normAutofit/>
          </a:bodyPr>
          <a:lstStyle/>
          <a:p>
            <a:r>
              <a:rPr lang="en-US" altLang="zh-CN" b="1" dirty="0"/>
              <a:t>User</a:t>
            </a:r>
            <a:r>
              <a:rPr lang="zh-CN" altLang="en-US" b="1" dirty="0"/>
              <a:t>对象的</a:t>
            </a:r>
            <a:r>
              <a:rPr lang="en-US" altLang="zh-CN" b="1" dirty="0"/>
              <a:t>Manager</a:t>
            </a:r>
            <a:r>
              <a:rPr lang="zh-CN" altLang="en-US" b="1" dirty="0"/>
              <a:t>，</a:t>
            </a:r>
            <a:r>
              <a:rPr lang="en-US" altLang="zh-CN" b="1" dirty="0" err="1"/>
              <a:t>UserManager</a:t>
            </a:r>
            <a:r>
              <a:rPr lang="zh-CN" altLang="en-US" b="1" dirty="0"/>
              <a:t>：</a:t>
            </a:r>
          </a:p>
          <a:p>
            <a:r>
              <a:rPr lang="zh-CN" altLang="en-US" dirty="0"/>
              <a:t>和其他的模型一样，</a:t>
            </a:r>
            <a:r>
              <a:rPr lang="en-US" altLang="zh-CN" dirty="0"/>
              <a:t>User</a:t>
            </a:r>
            <a:r>
              <a:rPr lang="zh-CN" altLang="en-US" dirty="0"/>
              <a:t>模型类的</a:t>
            </a:r>
            <a:r>
              <a:rPr lang="en-US" altLang="zh-CN" dirty="0"/>
              <a:t>objects</a:t>
            </a:r>
            <a:r>
              <a:rPr lang="zh-CN" altLang="en-US" dirty="0"/>
              <a:t>属性也是一个</a:t>
            </a:r>
            <a:r>
              <a:rPr lang="en-US" altLang="zh-CN" dirty="0"/>
              <a:t>Manager</a:t>
            </a:r>
            <a:r>
              <a:rPr lang="zh-CN" altLang="en-US" dirty="0"/>
              <a:t>对象，但是</a:t>
            </a:r>
            <a:r>
              <a:rPr lang="en-US" altLang="zh-CN" dirty="0"/>
              <a:t>User</a:t>
            </a:r>
            <a:r>
              <a:rPr lang="zh-CN" altLang="en-US" dirty="0"/>
              <a:t>的</a:t>
            </a:r>
            <a:r>
              <a:rPr lang="en-US" altLang="zh-CN" dirty="0"/>
              <a:t>Manager</a:t>
            </a:r>
            <a:r>
              <a:rPr lang="zh-CN" altLang="en-US" dirty="0"/>
              <a:t>对象是自定义的，增加了一些方法：</a:t>
            </a:r>
            <a:endParaRPr lang="en-US" altLang="zh-CN" dirty="0"/>
          </a:p>
          <a:p>
            <a:endParaRPr lang="en-US" altLang="zh-CN" sz="2400" dirty="0"/>
          </a:p>
        </p:txBody>
      </p:sp>
      <p:pic>
        <p:nvPicPr>
          <p:cNvPr id="4" name="图片 3"/>
          <p:cNvPicPr>
            <a:picLocks noChangeAspect="1"/>
          </p:cNvPicPr>
          <p:nvPr/>
        </p:nvPicPr>
        <p:blipFill>
          <a:blip r:embed="rId2"/>
          <a:stretch>
            <a:fillRect/>
          </a:stretch>
        </p:blipFill>
        <p:spPr>
          <a:xfrm>
            <a:off x="1280474" y="2468974"/>
            <a:ext cx="5028571" cy="3400119"/>
          </a:xfrm>
          <a:prstGeom prst="rect">
            <a:avLst/>
          </a:prstGeom>
        </p:spPr>
      </p:pic>
    </p:spTree>
    <p:extLst>
      <p:ext uri="{BB962C8B-B14F-4D97-AF65-F5344CB8AC3E}">
        <p14:creationId xmlns:p14="http://schemas.microsoft.com/office/powerpoint/2010/main" val="124084630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7029</TotalTime>
  <Words>3329</Words>
  <Application>Microsoft Office PowerPoint</Application>
  <PresentationFormat>宽屏</PresentationFormat>
  <Paragraphs>346</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宋体</vt:lpstr>
      <vt:lpstr>Calibri</vt:lpstr>
      <vt:lpstr>Calibri Light</vt:lpstr>
      <vt:lpstr>Verdana</vt:lpstr>
      <vt:lpstr>Wingdings</vt:lpstr>
      <vt:lpstr>回顾</vt:lpstr>
      <vt:lpstr>HUE权限与安全</vt:lpstr>
      <vt:lpstr>PowerPoint 演示文稿</vt:lpstr>
      <vt:lpstr>Django（Python Web 框架）</vt:lpstr>
      <vt:lpstr>Django权限控制</vt:lpstr>
      <vt:lpstr>Django权限控制</vt:lpstr>
      <vt:lpstr>Django的User模型</vt:lpstr>
      <vt:lpstr>Django的User模型</vt:lpstr>
      <vt:lpstr>PowerPoint 演示文稿</vt:lpstr>
      <vt:lpstr>Django的User模型</vt:lpstr>
      <vt:lpstr>Django的User模型</vt:lpstr>
      <vt:lpstr>Django的User模型</vt:lpstr>
      <vt:lpstr>登录和登出</vt:lpstr>
      <vt:lpstr>登录和登出</vt:lpstr>
      <vt:lpstr>登录和登出</vt:lpstr>
      <vt:lpstr>Django中的许可（Permissions）和用户组（Group）</vt:lpstr>
      <vt:lpstr>Django中的许可（Permissions）和用户组（Group）</vt:lpstr>
      <vt:lpstr>Django中的许可（Permissions）和用户组（Group）</vt:lpstr>
      <vt:lpstr>Django中的许可（Permissions）和用户组（Group）</vt:lpstr>
      <vt:lpstr>Django中的许可（Permissions）和用户组（Group）</vt:lpstr>
      <vt:lpstr>Django中的许可（Permissions）和用户组（Group）</vt:lpstr>
      <vt:lpstr>Django中的许可（Permissions）和用户组（Group）</vt:lpstr>
      <vt:lpstr>Django中的许可（Permissions）和用户组（Group）</vt:lpstr>
      <vt:lpstr>Django中的许可（Permissions）和用户组（Group）</vt:lpstr>
      <vt:lpstr>Django中的许可（Permissions）和用户组（Group）</vt:lpstr>
      <vt:lpstr>HUE用户权限管理</vt:lpstr>
      <vt:lpstr>HUE用户权限管理</vt:lpstr>
      <vt:lpstr>HUE用户权限管理</vt:lpstr>
      <vt:lpstr>HUE用户权限管理</vt:lpstr>
      <vt:lpstr>HUE用户权限管理</vt:lpstr>
      <vt:lpstr>HUE用户权限管理</vt:lpstr>
      <vt:lpstr>HUE用户权限管理-LDAP</vt:lpstr>
      <vt:lpstr>HUE用户权限管理-LDAP</vt:lpstr>
      <vt:lpstr>HUE用户权限管理-LDAP</vt:lpstr>
      <vt:lpstr>HUE用户权限管理-LDAP</vt:lpstr>
      <vt:lpstr>HUE用户权限管理-LDAP</vt:lpstr>
      <vt:lpstr>HUE用户权限管理-LDAP</vt:lpstr>
      <vt:lpstr>HUE用户权限管理-LDAP</vt:lpstr>
      <vt:lpstr>HUE用户权限管理-LDAP</vt:lpstr>
      <vt:lpstr>HUE用户权限管理-LDAP</vt:lpstr>
      <vt:lpstr>HUE用户权限管理-LDAP</vt:lpstr>
      <vt:lpstr>HUE用户权限管理-LDAP</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陈曦</dc:creator>
  <cp:lastModifiedBy>gaohe</cp:lastModifiedBy>
  <cp:revision>247</cp:revision>
  <dcterms:created xsi:type="dcterms:W3CDTF">2016-05-07T11:36:52Z</dcterms:created>
  <dcterms:modified xsi:type="dcterms:W3CDTF">2016-11-23T06:31:28Z</dcterms:modified>
</cp:coreProperties>
</file>