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323" r:id="rId3"/>
    <p:sldId id="302" r:id="rId4"/>
    <p:sldId id="304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22" r:id="rId20"/>
    <p:sldId id="321" r:id="rId21"/>
    <p:sldId id="320" r:id="rId22"/>
    <p:sldId id="319" r:id="rId23"/>
    <p:sldId id="318" r:id="rId24"/>
    <p:sldId id="324" r:id="rId25"/>
    <p:sldId id="30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2BABE-6C7B-4347-AE79-3E161C7F90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B88B4-877D-4D7A-84DC-F7D0E05A16BC}">
      <dgm:prSet phldrT="[文本]"/>
      <dgm:spPr/>
      <dgm:t>
        <a:bodyPr/>
        <a:lstStyle/>
        <a:p>
          <a:r>
            <a:rPr lang="zh-CN" altLang="en-US" dirty="0"/>
            <a:t>引子</a:t>
          </a:r>
        </a:p>
      </dgm:t>
    </dgm:pt>
    <dgm:pt modelId="{5E1F1AA1-1D6F-4864-A69C-3C303E97FA5C}" type="parTrans" cxnId="{DD23E6F5-3B26-4289-BC32-2C90EE4725CB}">
      <dgm:prSet/>
      <dgm:spPr/>
      <dgm:t>
        <a:bodyPr/>
        <a:lstStyle/>
        <a:p>
          <a:endParaRPr lang="zh-CN" altLang="en-US"/>
        </a:p>
      </dgm:t>
    </dgm:pt>
    <dgm:pt modelId="{B592E5F3-7782-4672-A957-0116283EE303}" type="sibTrans" cxnId="{DD23E6F5-3B26-4289-BC32-2C90EE4725CB}">
      <dgm:prSet/>
      <dgm:spPr/>
      <dgm:t>
        <a:bodyPr/>
        <a:lstStyle/>
        <a:p>
          <a:endParaRPr lang="zh-CN" altLang="en-US"/>
        </a:p>
      </dgm:t>
    </dgm:pt>
    <dgm:pt modelId="{3F7E7CCD-7291-423B-9C2C-6924CAE4DD26}">
      <dgm:prSet phldrT="[文本]"/>
      <dgm:spPr/>
      <dgm:t>
        <a:bodyPr/>
        <a:lstStyle/>
        <a:p>
          <a:r>
            <a:rPr lang="zh-CN" altLang="en-US" dirty="0"/>
            <a:t>尼尔森十原则</a:t>
          </a:r>
        </a:p>
      </dgm:t>
    </dgm:pt>
    <dgm:pt modelId="{ED78E30B-18DC-42F0-9898-2BD13F1197CA}" type="parTrans" cxnId="{889A240C-4A8A-492F-8EB7-C6DE9824C7A5}">
      <dgm:prSet/>
      <dgm:spPr/>
      <dgm:t>
        <a:bodyPr/>
        <a:lstStyle/>
        <a:p>
          <a:endParaRPr lang="zh-CN" altLang="en-US"/>
        </a:p>
      </dgm:t>
    </dgm:pt>
    <dgm:pt modelId="{B242E79F-793B-47A7-A163-FF20BC12C45D}" type="sibTrans" cxnId="{889A240C-4A8A-492F-8EB7-C6DE9824C7A5}">
      <dgm:prSet/>
      <dgm:spPr/>
      <dgm:t>
        <a:bodyPr/>
        <a:lstStyle/>
        <a:p>
          <a:endParaRPr lang="zh-CN" altLang="en-US"/>
        </a:p>
      </dgm:t>
    </dgm:pt>
    <dgm:pt modelId="{D63A21F4-2278-45CD-AF26-861BCF10580D}">
      <dgm:prSet phldrT="[文本]"/>
      <dgm:spPr/>
      <dgm:t>
        <a:bodyPr/>
        <a:lstStyle/>
        <a:p>
          <a:r>
            <a:rPr lang="en-US" altLang="zh-CN" dirty="0"/>
            <a:t>Caravel</a:t>
          </a:r>
          <a:r>
            <a:rPr lang="zh-CN" altLang="en-US" dirty="0"/>
            <a:t>易用性问题举例</a:t>
          </a:r>
        </a:p>
      </dgm:t>
    </dgm:pt>
    <dgm:pt modelId="{C4E415D3-49BE-4687-80C4-22F88118167D}" type="parTrans" cxnId="{FA915909-B173-480A-BCDE-4C417C4C65C0}">
      <dgm:prSet/>
      <dgm:spPr/>
      <dgm:t>
        <a:bodyPr/>
        <a:lstStyle/>
        <a:p>
          <a:endParaRPr lang="zh-CN" altLang="en-US"/>
        </a:p>
      </dgm:t>
    </dgm:pt>
    <dgm:pt modelId="{F89C369A-F3A5-43CE-B0BF-0707755C0CF6}" type="sibTrans" cxnId="{FA915909-B173-480A-BCDE-4C417C4C65C0}">
      <dgm:prSet/>
      <dgm:spPr/>
      <dgm:t>
        <a:bodyPr/>
        <a:lstStyle/>
        <a:p>
          <a:endParaRPr lang="zh-CN" altLang="en-US"/>
        </a:p>
      </dgm:t>
    </dgm:pt>
    <dgm:pt modelId="{4C9C3F34-74BA-42CD-94A1-6308C5C2CC53}" type="pres">
      <dgm:prSet presAssocID="{B7A2BABE-6C7B-4347-AE79-3E161C7F9047}" presName="linear" presStyleCnt="0">
        <dgm:presLayoutVars>
          <dgm:dir/>
          <dgm:animLvl val="lvl"/>
          <dgm:resizeHandles val="exact"/>
        </dgm:presLayoutVars>
      </dgm:prSet>
      <dgm:spPr/>
    </dgm:pt>
    <dgm:pt modelId="{2AB95603-CA54-4B00-A431-FCB520BC3A58}" type="pres">
      <dgm:prSet presAssocID="{533B88B4-877D-4D7A-84DC-F7D0E05A16BC}" presName="parentLin" presStyleCnt="0"/>
      <dgm:spPr/>
    </dgm:pt>
    <dgm:pt modelId="{F02A57C1-F2F5-486C-97B0-C015505FC19D}" type="pres">
      <dgm:prSet presAssocID="{533B88B4-877D-4D7A-84DC-F7D0E05A16BC}" presName="parentLeftMargin" presStyleLbl="node1" presStyleIdx="0" presStyleCnt="3"/>
      <dgm:spPr/>
    </dgm:pt>
    <dgm:pt modelId="{91E5D5CD-E598-49E7-9CBB-6F0813FD51F9}" type="pres">
      <dgm:prSet presAssocID="{533B88B4-877D-4D7A-84DC-F7D0E05A16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78638F-618B-46CF-B0DE-CBFE3284C516}" type="pres">
      <dgm:prSet presAssocID="{533B88B4-877D-4D7A-84DC-F7D0E05A16BC}" presName="negativeSpace" presStyleCnt="0"/>
      <dgm:spPr/>
    </dgm:pt>
    <dgm:pt modelId="{A6E22D57-783E-4746-BD0F-E3556EEDC711}" type="pres">
      <dgm:prSet presAssocID="{533B88B4-877D-4D7A-84DC-F7D0E05A16BC}" presName="childText" presStyleLbl="conFgAcc1" presStyleIdx="0" presStyleCnt="3">
        <dgm:presLayoutVars>
          <dgm:bulletEnabled val="1"/>
        </dgm:presLayoutVars>
      </dgm:prSet>
      <dgm:spPr/>
    </dgm:pt>
    <dgm:pt modelId="{9D46901D-FA79-409B-A694-8D575CC88DA6}" type="pres">
      <dgm:prSet presAssocID="{B592E5F3-7782-4672-A957-0116283EE303}" presName="spaceBetweenRectangles" presStyleCnt="0"/>
      <dgm:spPr/>
    </dgm:pt>
    <dgm:pt modelId="{5288D512-4FAE-4444-9760-8112D0B4F565}" type="pres">
      <dgm:prSet presAssocID="{3F7E7CCD-7291-423B-9C2C-6924CAE4DD26}" presName="parentLin" presStyleCnt="0"/>
      <dgm:spPr/>
    </dgm:pt>
    <dgm:pt modelId="{D937BE9A-216C-44C6-B0F9-0350B51609E8}" type="pres">
      <dgm:prSet presAssocID="{3F7E7CCD-7291-423B-9C2C-6924CAE4DD26}" presName="parentLeftMargin" presStyleLbl="node1" presStyleIdx="0" presStyleCnt="3"/>
      <dgm:spPr/>
    </dgm:pt>
    <dgm:pt modelId="{ACE86FF4-34C9-49E2-BF57-5453CF64CE0C}" type="pres">
      <dgm:prSet presAssocID="{3F7E7CCD-7291-423B-9C2C-6924CAE4DD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4564E8-91EC-48E5-8D0A-4CF49DBC402F}" type="pres">
      <dgm:prSet presAssocID="{3F7E7CCD-7291-423B-9C2C-6924CAE4DD26}" presName="negativeSpace" presStyleCnt="0"/>
      <dgm:spPr/>
    </dgm:pt>
    <dgm:pt modelId="{177ABFBC-6233-424B-A954-1AD1269142A4}" type="pres">
      <dgm:prSet presAssocID="{3F7E7CCD-7291-423B-9C2C-6924CAE4DD26}" presName="childText" presStyleLbl="conFgAcc1" presStyleIdx="1" presStyleCnt="3">
        <dgm:presLayoutVars>
          <dgm:bulletEnabled val="1"/>
        </dgm:presLayoutVars>
      </dgm:prSet>
      <dgm:spPr/>
    </dgm:pt>
    <dgm:pt modelId="{B2C4FC72-0EE3-4554-BF83-A2C477192DD2}" type="pres">
      <dgm:prSet presAssocID="{B242E79F-793B-47A7-A163-FF20BC12C45D}" presName="spaceBetweenRectangles" presStyleCnt="0"/>
      <dgm:spPr/>
    </dgm:pt>
    <dgm:pt modelId="{677D249E-5340-4E39-83C7-70333EE6D598}" type="pres">
      <dgm:prSet presAssocID="{D63A21F4-2278-45CD-AF26-861BCF10580D}" presName="parentLin" presStyleCnt="0"/>
      <dgm:spPr/>
    </dgm:pt>
    <dgm:pt modelId="{05FB05D0-F546-4505-B27E-4FBC84165A92}" type="pres">
      <dgm:prSet presAssocID="{D63A21F4-2278-45CD-AF26-861BCF10580D}" presName="parentLeftMargin" presStyleLbl="node1" presStyleIdx="1" presStyleCnt="3"/>
      <dgm:spPr/>
    </dgm:pt>
    <dgm:pt modelId="{0F4063D4-AE52-457A-9124-C3553BF330C8}" type="pres">
      <dgm:prSet presAssocID="{D63A21F4-2278-45CD-AF26-861BCF1058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3AAC7F-F985-4F63-9C76-5BA4923635AB}" type="pres">
      <dgm:prSet presAssocID="{D63A21F4-2278-45CD-AF26-861BCF10580D}" presName="negativeSpace" presStyleCnt="0"/>
      <dgm:spPr/>
    </dgm:pt>
    <dgm:pt modelId="{83C1F77F-A514-4DAE-A2E5-FD7B95043608}" type="pres">
      <dgm:prSet presAssocID="{D63A21F4-2278-45CD-AF26-861BCF1058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915909-B173-480A-BCDE-4C417C4C65C0}" srcId="{B7A2BABE-6C7B-4347-AE79-3E161C7F9047}" destId="{D63A21F4-2278-45CD-AF26-861BCF10580D}" srcOrd="2" destOrd="0" parTransId="{C4E415D3-49BE-4687-80C4-22F88118167D}" sibTransId="{F89C369A-F3A5-43CE-B0BF-0707755C0CF6}"/>
    <dgm:cxn modelId="{3C8E9022-914F-48A8-865B-B256F2863F5A}" type="presOf" srcId="{533B88B4-877D-4D7A-84DC-F7D0E05A16BC}" destId="{F02A57C1-F2F5-486C-97B0-C015505FC19D}" srcOrd="0" destOrd="0" presId="urn:microsoft.com/office/officeart/2005/8/layout/list1"/>
    <dgm:cxn modelId="{DD23E6F5-3B26-4289-BC32-2C90EE4725CB}" srcId="{B7A2BABE-6C7B-4347-AE79-3E161C7F9047}" destId="{533B88B4-877D-4D7A-84DC-F7D0E05A16BC}" srcOrd="0" destOrd="0" parTransId="{5E1F1AA1-1D6F-4864-A69C-3C303E97FA5C}" sibTransId="{B592E5F3-7782-4672-A957-0116283EE303}"/>
    <dgm:cxn modelId="{D3C4B06C-9C81-48A0-8A24-38E1878AFEEE}" type="presOf" srcId="{B7A2BABE-6C7B-4347-AE79-3E161C7F9047}" destId="{4C9C3F34-74BA-42CD-94A1-6308C5C2CC53}" srcOrd="0" destOrd="0" presId="urn:microsoft.com/office/officeart/2005/8/layout/list1"/>
    <dgm:cxn modelId="{27207C95-F316-4DC0-BD30-4F35CFD28375}" type="presOf" srcId="{533B88B4-877D-4D7A-84DC-F7D0E05A16BC}" destId="{91E5D5CD-E598-49E7-9CBB-6F0813FD51F9}" srcOrd="1" destOrd="0" presId="urn:microsoft.com/office/officeart/2005/8/layout/list1"/>
    <dgm:cxn modelId="{E73D7911-0C7A-4916-AACD-EA7D37440BB9}" type="presOf" srcId="{3F7E7CCD-7291-423B-9C2C-6924CAE4DD26}" destId="{D937BE9A-216C-44C6-B0F9-0350B51609E8}" srcOrd="0" destOrd="0" presId="urn:microsoft.com/office/officeart/2005/8/layout/list1"/>
    <dgm:cxn modelId="{86E8E1B9-DB65-43C2-A9B6-1E7E871B6C7D}" type="presOf" srcId="{D63A21F4-2278-45CD-AF26-861BCF10580D}" destId="{0F4063D4-AE52-457A-9124-C3553BF330C8}" srcOrd="1" destOrd="0" presId="urn:microsoft.com/office/officeart/2005/8/layout/list1"/>
    <dgm:cxn modelId="{889A240C-4A8A-492F-8EB7-C6DE9824C7A5}" srcId="{B7A2BABE-6C7B-4347-AE79-3E161C7F9047}" destId="{3F7E7CCD-7291-423B-9C2C-6924CAE4DD26}" srcOrd="1" destOrd="0" parTransId="{ED78E30B-18DC-42F0-9898-2BD13F1197CA}" sibTransId="{B242E79F-793B-47A7-A163-FF20BC12C45D}"/>
    <dgm:cxn modelId="{C2339555-6900-433E-B179-4D6DEFE115B5}" type="presOf" srcId="{D63A21F4-2278-45CD-AF26-861BCF10580D}" destId="{05FB05D0-F546-4505-B27E-4FBC84165A92}" srcOrd="0" destOrd="0" presId="urn:microsoft.com/office/officeart/2005/8/layout/list1"/>
    <dgm:cxn modelId="{DA908B12-07AF-4F8D-9A57-A4CCC532FA16}" type="presOf" srcId="{3F7E7CCD-7291-423B-9C2C-6924CAE4DD26}" destId="{ACE86FF4-34C9-49E2-BF57-5453CF64CE0C}" srcOrd="1" destOrd="0" presId="urn:microsoft.com/office/officeart/2005/8/layout/list1"/>
    <dgm:cxn modelId="{CC764777-330C-4CD5-99AB-DDFB8D8F87C0}" type="presParOf" srcId="{4C9C3F34-74BA-42CD-94A1-6308C5C2CC53}" destId="{2AB95603-CA54-4B00-A431-FCB520BC3A58}" srcOrd="0" destOrd="0" presId="urn:microsoft.com/office/officeart/2005/8/layout/list1"/>
    <dgm:cxn modelId="{7473F8D1-1847-4A04-9787-97CD7E9E7103}" type="presParOf" srcId="{2AB95603-CA54-4B00-A431-FCB520BC3A58}" destId="{F02A57C1-F2F5-486C-97B0-C015505FC19D}" srcOrd="0" destOrd="0" presId="urn:microsoft.com/office/officeart/2005/8/layout/list1"/>
    <dgm:cxn modelId="{2C9D42A1-7843-4C4C-9EFC-7F7A7F7C1F8C}" type="presParOf" srcId="{2AB95603-CA54-4B00-A431-FCB520BC3A58}" destId="{91E5D5CD-E598-49E7-9CBB-6F0813FD51F9}" srcOrd="1" destOrd="0" presId="urn:microsoft.com/office/officeart/2005/8/layout/list1"/>
    <dgm:cxn modelId="{7DBB0933-04D9-4946-B2C9-E1ECF703785F}" type="presParOf" srcId="{4C9C3F34-74BA-42CD-94A1-6308C5C2CC53}" destId="{6578638F-618B-46CF-B0DE-CBFE3284C516}" srcOrd="1" destOrd="0" presId="urn:microsoft.com/office/officeart/2005/8/layout/list1"/>
    <dgm:cxn modelId="{A9E4348E-089D-4FB3-985E-DD2E157E66DD}" type="presParOf" srcId="{4C9C3F34-74BA-42CD-94A1-6308C5C2CC53}" destId="{A6E22D57-783E-4746-BD0F-E3556EEDC711}" srcOrd="2" destOrd="0" presId="urn:microsoft.com/office/officeart/2005/8/layout/list1"/>
    <dgm:cxn modelId="{2261EE83-DC9F-4697-992A-9C31B14BBCA9}" type="presParOf" srcId="{4C9C3F34-74BA-42CD-94A1-6308C5C2CC53}" destId="{9D46901D-FA79-409B-A694-8D575CC88DA6}" srcOrd="3" destOrd="0" presId="urn:microsoft.com/office/officeart/2005/8/layout/list1"/>
    <dgm:cxn modelId="{C42BB5BE-1DAE-411B-9841-7157B2F70440}" type="presParOf" srcId="{4C9C3F34-74BA-42CD-94A1-6308C5C2CC53}" destId="{5288D512-4FAE-4444-9760-8112D0B4F565}" srcOrd="4" destOrd="0" presId="urn:microsoft.com/office/officeart/2005/8/layout/list1"/>
    <dgm:cxn modelId="{EFEB60A2-A5A9-4CD3-998F-331E9B9878A2}" type="presParOf" srcId="{5288D512-4FAE-4444-9760-8112D0B4F565}" destId="{D937BE9A-216C-44C6-B0F9-0350B51609E8}" srcOrd="0" destOrd="0" presId="urn:microsoft.com/office/officeart/2005/8/layout/list1"/>
    <dgm:cxn modelId="{42E1B577-EAFD-459B-AE34-8C7EF7FCAAC4}" type="presParOf" srcId="{5288D512-4FAE-4444-9760-8112D0B4F565}" destId="{ACE86FF4-34C9-49E2-BF57-5453CF64CE0C}" srcOrd="1" destOrd="0" presId="urn:microsoft.com/office/officeart/2005/8/layout/list1"/>
    <dgm:cxn modelId="{96087757-DD25-4620-B66D-A7D9F4BB0003}" type="presParOf" srcId="{4C9C3F34-74BA-42CD-94A1-6308C5C2CC53}" destId="{C44564E8-91EC-48E5-8D0A-4CF49DBC402F}" srcOrd="5" destOrd="0" presId="urn:microsoft.com/office/officeart/2005/8/layout/list1"/>
    <dgm:cxn modelId="{63730BE3-09FE-4BCE-888A-FAF88C781582}" type="presParOf" srcId="{4C9C3F34-74BA-42CD-94A1-6308C5C2CC53}" destId="{177ABFBC-6233-424B-A954-1AD1269142A4}" srcOrd="6" destOrd="0" presId="urn:microsoft.com/office/officeart/2005/8/layout/list1"/>
    <dgm:cxn modelId="{D5AA1AE1-E083-4BDC-90FE-58F0B6C9FD1F}" type="presParOf" srcId="{4C9C3F34-74BA-42CD-94A1-6308C5C2CC53}" destId="{B2C4FC72-0EE3-4554-BF83-A2C477192DD2}" srcOrd="7" destOrd="0" presId="urn:microsoft.com/office/officeart/2005/8/layout/list1"/>
    <dgm:cxn modelId="{157F4F42-F990-4A32-BC64-3C365E493CA7}" type="presParOf" srcId="{4C9C3F34-74BA-42CD-94A1-6308C5C2CC53}" destId="{677D249E-5340-4E39-83C7-70333EE6D598}" srcOrd="8" destOrd="0" presId="urn:microsoft.com/office/officeart/2005/8/layout/list1"/>
    <dgm:cxn modelId="{B3BDC70C-D75D-4D21-A117-11A837FE29ED}" type="presParOf" srcId="{677D249E-5340-4E39-83C7-70333EE6D598}" destId="{05FB05D0-F546-4505-B27E-4FBC84165A92}" srcOrd="0" destOrd="0" presId="urn:microsoft.com/office/officeart/2005/8/layout/list1"/>
    <dgm:cxn modelId="{9105A351-7879-4A38-A100-1C652D309DC7}" type="presParOf" srcId="{677D249E-5340-4E39-83C7-70333EE6D598}" destId="{0F4063D4-AE52-457A-9124-C3553BF330C8}" srcOrd="1" destOrd="0" presId="urn:microsoft.com/office/officeart/2005/8/layout/list1"/>
    <dgm:cxn modelId="{40D01074-A143-40A0-893F-48EAAF5412D1}" type="presParOf" srcId="{4C9C3F34-74BA-42CD-94A1-6308C5C2CC53}" destId="{A23AAC7F-F985-4F63-9C76-5BA4923635AB}" srcOrd="9" destOrd="0" presId="urn:microsoft.com/office/officeart/2005/8/layout/list1"/>
    <dgm:cxn modelId="{6CFC1B99-5F5A-43CD-816B-BA8F0281DDBC}" type="presParOf" srcId="{4C9C3F34-74BA-42CD-94A1-6308C5C2CC53}" destId="{83C1F77F-A514-4DAE-A2E5-FD7B950436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22D57-783E-4746-BD0F-E3556EEDC711}">
      <dsp:nvSpPr>
        <dsp:cNvPr id="0" name=""/>
        <dsp:cNvSpPr/>
      </dsp:nvSpPr>
      <dsp:spPr>
        <a:xfrm>
          <a:off x="0" y="452808"/>
          <a:ext cx="70281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5D5CD-E598-49E7-9CBB-6F0813FD51F9}">
      <dsp:nvSpPr>
        <dsp:cNvPr id="0" name=""/>
        <dsp:cNvSpPr/>
      </dsp:nvSpPr>
      <dsp:spPr>
        <a:xfrm>
          <a:off x="351405" y="10008"/>
          <a:ext cx="4919677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952" tIns="0" rIns="18595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引子</a:t>
          </a:r>
        </a:p>
      </dsp:txBody>
      <dsp:txXfrm>
        <a:off x="394636" y="53239"/>
        <a:ext cx="4833215" cy="799138"/>
      </dsp:txXfrm>
    </dsp:sp>
    <dsp:sp modelId="{177ABFBC-6233-424B-A954-1AD1269142A4}">
      <dsp:nvSpPr>
        <dsp:cNvPr id="0" name=""/>
        <dsp:cNvSpPr/>
      </dsp:nvSpPr>
      <dsp:spPr>
        <a:xfrm>
          <a:off x="0" y="1813608"/>
          <a:ext cx="70281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86FF4-34C9-49E2-BF57-5453CF64CE0C}">
      <dsp:nvSpPr>
        <dsp:cNvPr id="0" name=""/>
        <dsp:cNvSpPr/>
      </dsp:nvSpPr>
      <dsp:spPr>
        <a:xfrm>
          <a:off x="351405" y="1370808"/>
          <a:ext cx="4919677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952" tIns="0" rIns="18595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尼尔森十原则</a:t>
          </a:r>
        </a:p>
      </dsp:txBody>
      <dsp:txXfrm>
        <a:off x="394636" y="1414039"/>
        <a:ext cx="4833215" cy="799138"/>
      </dsp:txXfrm>
    </dsp:sp>
    <dsp:sp modelId="{83C1F77F-A514-4DAE-A2E5-FD7B95043608}">
      <dsp:nvSpPr>
        <dsp:cNvPr id="0" name=""/>
        <dsp:cNvSpPr/>
      </dsp:nvSpPr>
      <dsp:spPr>
        <a:xfrm>
          <a:off x="0" y="3174408"/>
          <a:ext cx="70281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063D4-AE52-457A-9124-C3553BF330C8}">
      <dsp:nvSpPr>
        <dsp:cNvPr id="0" name=""/>
        <dsp:cNvSpPr/>
      </dsp:nvSpPr>
      <dsp:spPr>
        <a:xfrm>
          <a:off x="351405" y="2731608"/>
          <a:ext cx="4919677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952" tIns="0" rIns="18595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Caravel</a:t>
          </a:r>
          <a:r>
            <a:rPr lang="zh-CN" altLang="en-US" sz="3000" kern="1200" dirty="0"/>
            <a:t>易用性问题举例</a:t>
          </a:r>
        </a:p>
      </dsp:txBody>
      <dsp:txXfrm>
        <a:off x="394636" y="2774839"/>
        <a:ext cx="483321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subview/274884/5077647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09022" y="498482"/>
            <a:ext cx="10058400" cy="177452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用户体验</a:t>
            </a:r>
            <a:r>
              <a:rPr lang="en-US" altLang="zh-CN" sz="4400" dirty="0"/>
              <a:t>----</a:t>
            </a:r>
            <a:r>
              <a:rPr lang="zh-CN" altLang="en-US" sz="4400" dirty="0"/>
              <a:t>尼尔森十原则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75176" y="3612777"/>
            <a:ext cx="223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杨    波</a:t>
            </a:r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用户的控制性和自由度（</a:t>
            </a:r>
            <a:r>
              <a:rPr lang="en-US" altLang="zh-CN" b="1" dirty="0"/>
              <a:t>User control and freedom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485151" cy="3212827"/>
          </a:xfrm>
          <a:prstGeom prst="rect">
            <a:avLst/>
          </a:prstGeom>
        </p:spPr>
      </p:pic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7875585" y="1845734"/>
            <a:ext cx="31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通俗理解：就是让用户具备决定权。</a:t>
            </a:r>
          </a:p>
        </p:txBody>
      </p:sp>
    </p:spTree>
    <p:extLst>
      <p:ext uri="{BB962C8B-B14F-4D97-AF65-F5344CB8AC3E}">
        <p14:creationId xmlns:p14="http://schemas.microsoft.com/office/powerpoint/2010/main" val="12301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一致性和标准化（</a:t>
            </a:r>
            <a:r>
              <a:rPr lang="en-US" altLang="zh-CN" b="1" dirty="0"/>
              <a:t>Consistency and standards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3600" y="2122415"/>
            <a:ext cx="4061949" cy="822121"/>
          </a:xfrm>
        </p:spPr>
        <p:txBody>
          <a:bodyPr/>
          <a:lstStyle/>
          <a:p>
            <a:r>
              <a:rPr lang="zh-CN" altLang="en-US" dirty="0"/>
              <a:t>通俗理解：产品功能操作、控件样式、界面布局、提示信息要一致。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676190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7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防止出错（</a:t>
            </a:r>
            <a:r>
              <a:rPr lang="en-US" altLang="zh-CN" b="1" dirty="0"/>
              <a:t>Error prevention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4198"/>
            <a:ext cx="5062223" cy="256069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407511" y="1944198"/>
            <a:ext cx="4867293" cy="28123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通俗理解：尽可能的减少用户使用产品出错的概率</a:t>
            </a:r>
            <a:r>
              <a:rPr lang="en-US" altLang="zh-CN" dirty="0"/>
              <a:t>——</a:t>
            </a:r>
            <a:r>
              <a:rPr lang="zh-CN" altLang="en-US" dirty="0"/>
              <a:t>尽量让用户少操作。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必须操作时给出建议，建议不能满足时给出常用选项，常用选项还不能满足才让用户主动输入。</a:t>
            </a:r>
          </a:p>
        </p:txBody>
      </p:sp>
    </p:spTree>
    <p:extLst>
      <p:ext uri="{BB962C8B-B14F-4D97-AF65-F5344CB8AC3E}">
        <p14:creationId xmlns:p14="http://schemas.microsoft.com/office/powerpoint/2010/main" val="6780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识别比记忆好（</a:t>
            </a:r>
            <a:r>
              <a:rPr lang="en-US" altLang="zh-CN" b="1" dirty="0"/>
              <a:t>Recognition rather than recall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9819"/>
            <a:ext cx="5040866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2077" y="1879819"/>
            <a:ext cx="4813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通俗理解：让用户一看就明白。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一看就明白好于看过帮助才明白；</a:t>
            </a:r>
            <a:endParaRPr lang="en-US" altLang="zh-CN" dirty="0"/>
          </a:p>
          <a:p>
            <a:r>
              <a:rPr lang="zh-CN" altLang="en-US" dirty="0"/>
              <a:t>看过帮助才明白好于没有帮助可看</a:t>
            </a:r>
          </a:p>
        </p:txBody>
      </p:sp>
    </p:spTree>
    <p:extLst>
      <p:ext uri="{BB962C8B-B14F-4D97-AF65-F5344CB8AC3E}">
        <p14:creationId xmlns:p14="http://schemas.microsoft.com/office/powerpoint/2010/main" val="1405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使用的方便快捷（</a:t>
            </a:r>
            <a:r>
              <a:rPr lang="en-US" altLang="zh-CN" b="1" dirty="0"/>
              <a:t>Flexibility and efficiency of use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0183" y="1845735"/>
            <a:ext cx="4422676" cy="3103770"/>
          </a:xfrm>
        </p:spPr>
        <p:txBody>
          <a:bodyPr>
            <a:normAutofit/>
          </a:bodyPr>
          <a:lstStyle/>
          <a:p>
            <a:r>
              <a:rPr lang="zh-CN" altLang="en-US" dirty="0"/>
              <a:t>通俗理解：怎么方便怎么来。降低用户使用困难。</a:t>
            </a:r>
            <a:endParaRPr lang="en-US" altLang="zh-CN" dirty="0"/>
          </a:p>
          <a:p>
            <a:r>
              <a:rPr lang="zh-CN" altLang="en-US" dirty="0"/>
              <a:t>最方便的是不用用户操作</a:t>
            </a:r>
            <a:endParaRPr lang="en-US" altLang="zh-CN" dirty="0"/>
          </a:p>
          <a:p>
            <a:r>
              <a:rPr lang="zh-CN" altLang="en-US" dirty="0"/>
              <a:t>其次是让用户少操作</a:t>
            </a:r>
            <a:endParaRPr lang="en-US" altLang="zh-CN" dirty="0"/>
          </a:p>
          <a:p>
            <a:r>
              <a:rPr lang="zh-CN" altLang="en-US" dirty="0"/>
              <a:t>再次是让用户操作相对简单</a:t>
            </a:r>
            <a:endParaRPr lang="en-US" altLang="zh-CN" dirty="0"/>
          </a:p>
          <a:p>
            <a:r>
              <a:rPr lang="zh-CN" altLang="en-US" dirty="0"/>
              <a:t>再次是不会操作时能够找到帮助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5"/>
            <a:ext cx="5515419" cy="34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简约的设计（</a:t>
            </a:r>
            <a:r>
              <a:rPr lang="en-US" altLang="zh-CN" b="1" dirty="0"/>
              <a:t>Minimalist design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1397"/>
            <a:ext cx="4850514" cy="27387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0065" y="2064269"/>
            <a:ext cx="509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通俗理解：使最重要的信息一目了然。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要想一目了然，就只有最重要的，没有次重要的。</a:t>
            </a:r>
          </a:p>
        </p:txBody>
      </p:sp>
    </p:spTree>
    <p:extLst>
      <p:ext uri="{BB962C8B-B14F-4D97-AF65-F5344CB8AC3E}">
        <p14:creationId xmlns:p14="http://schemas.microsoft.com/office/powerpoint/2010/main" val="36172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容错（</a:t>
            </a:r>
            <a:r>
              <a:rPr lang="en-US" altLang="zh-CN" b="1" dirty="0"/>
              <a:t>fault-tolerant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42" y="1854652"/>
            <a:ext cx="5480325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3079" y="2004969"/>
            <a:ext cx="48152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通俗理解：就是在用户出错时要为出错的用户提供及时正确的帮助。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要帮助用户识别出错误，分析出错误的原因再帮助用户回到正确的道路上。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如果确实不能帮助用户从错误中恢复，也要尽量为用户提供帮助让用户损失降到最低。</a:t>
            </a:r>
          </a:p>
        </p:txBody>
      </p:sp>
    </p:spTree>
    <p:extLst>
      <p:ext uri="{BB962C8B-B14F-4D97-AF65-F5344CB8AC3E}">
        <p14:creationId xmlns:p14="http://schemas.microsoft.com/office/powerpoint/2010/main" val="34682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人性化帮助（</a:t>
            </a:r>
            <a:r>
              <a:rPr lang="en-US" altLang="zh-CN" b="1" dirty="0"/>
              <a:t>Help and documentation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58" y="1829485"/>
            <a:ext cx="3282598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4396" y="1904301"/>
            <a:ext cx="529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通俗理解：用户遇到任何困难时都能够方便快捷的寻求到帮助。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8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7" y="1762527"/>
            <a:ext cx="5834990" cy="41535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5023" y="1851111"/>
            <a:ext cx="148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使用的方便？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95" y="2035777"/>
            <a:ext cx="8052828" cy="41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3819048" cy="17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82899" y="2047293"/>
            <a:ext cx="83051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29" y="1929847"/>
            <a:ext cx="5958013" cy="426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76342569"/>
              </p:ext>
            </p:extLst>
          </p:nvPr>
        </p:nvGraphicFramePr>
        <p:xfrm>
          <a:off x="2443060" y="1895912"/>
          <a:ext cx="7028110" cy="394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3"/>
          <p:cNvSpPr txBox="1">
            <a:spLocks/>
          </p:cNvSpPr>
          <p:nvPr/>
        </p:nvSpPr>
        <p:spPr>
          <a:xfrm>
            <a:off x="1104084" y="419450"/>
            <a:ext cx="10028107" cy="1182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/>
              <a:t>用户体验</a:t>
            </a:r>
            <a:r>
              <a:rPr lang="en-US" altLang="zh-CN" sz="4400"/>
              <a:t>----</a:t>
            </a:r>
            <a:r>
              <a:rPr lang="zh-CN" altLang="en-US" sz="4400"/>
              <a:t>尼尔森十原则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875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3439"/>
            <a:ext cx="4295238" cy="18285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4415" y="2315361"/>
            <a:ext cx="257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能够给予什么帮助呢？</a:t>
            </a:r>
          </a:p>
        </p:txBody>
      </p:sp>
    </p:spTree>
    <p:extLst>
      <p:ext uri="{BB962C8B-B14F-4D97-AF65-F5344CB8AC3E}">
        <p14:creationId xmlns:p14="http://schemas.microsoft.com/office/powerpoint/2010/main" val="38634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9935" y="2106178"/>
            <a:ext cx="303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为什么不及时提醒我错误，非要等我全都输入完成了再告诉我？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406438" cy="3959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85" y="2257179"/>
            <a:ext cx="5369593" cy="40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1753" y="2178397"/>
            <a:ext cx="2660988" cy="3354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符合真实世界？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1962"/>
            <a:ext cx="3400000" cy="1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80" y="2770282"/>
            <a:ext cx="4598845" cy="36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641462" cy="40233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641462" cy="3774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26554" y="2072081"/>
            <a:ext cx="21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是不是简约得不知道可以干什么了？</a:t>
            </a:r>
          </a:p>
        </p:txBody>
      </p:sp>
    </p:spTree>
    <p:extLst>
      <p:ext uri="{BB962C8B-B14F-4D97-AF65-F5344CB8AC3E}">
        <p14:creationId xmlns:p14="http://schemas.microsoft.com/office/powerpoint/2010/main" val="2761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Caravel</a:t>
            </a:r>
            <a:r>
              <a:rPr lang="zh-CN" altLang="en-US" dirty="0"/>
              <a:t>的易用性问题举例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8183569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04058" y="2114026"/>
            <a:ext cx="21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状态可见？</a:t>
            </a:r>
          </a:p>
        </p:txBody>
      </p:sp>
    </p:spTree>
    <p:extLst>
      <p:ext uri="{BB962C8B-B14F-4D97-AF65-F5344CB8AC3E}">
        <p14:creationId xmlns:p14="http://schemas.microsoft.com/office/powerpoint/2010/main" val="1334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445" y="1828532"/>
            <a:ext cx="2147943" cy="1450757"/>
          </a:xfrm>
        </p:spPr>
        <p:txBody>
          <a:bodyPr/>
          <a:lstStyle/>
          <a:p>
            <a:r>
              <a:rPr lang="en-US" altLang="zh-CN" dirty="0"/>
              <a:t>Q  &amp; 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46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964721"/>
            <a:ext cx="4883629" cy="48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88" y="2220475"/>
            <a:ext cx="8047619" cy="92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3061" y="3867325"/>
            <a:ext cx="214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VS</a:t>
            </a:r>
            <a:endParaRPr lang="zh-CN" altLang="en-US" sz="4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31" y="4981163"/>
            <a:ext cx="8035976" cy="10561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引子</a:t>
            </a:r>
          </a:p>
        </p:txBody>
      </p:sp>
    </p:spTree>
    <p:extLst>
      <p:ext uri="{BB962C8B-B14F-4D97-AF65-F5344CB8AC3E}">
        <p14:creationId xmlns:p14="http://schemas.microsoft.com/office/powerpoint/2010/main" val="39380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00" y="2448335"/>
            <a:ext cx="3857143" cy="9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8896" y="3607266"/>
            <a:ext cx="214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VS</a:t>
            </a:r>
            <a:endParaRPr lang="zh-CN" altLang="en-US" sz="4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4" y="4762563"/>
            <a:ext cx="3847619" cy="99047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引子</a:t>
            </a:r>
          </a:p>
        </p:txBody>
      </p:sp>
    </p:spTree>
    <p:extLst>
      <p:ext uri="{BB962C8B-B14F-4D97-AF65-F5344CB8AC3E}">
        <p14:creationId xmlns:p14="http://schemas.microsoft.com/office/powerpoint/2010/main" val="2852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14" y="2275351"/>
            <a:ext cx="2291741" cy="2501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06" y="2275351"/>
            <a:ext cx="2520199" cy="25013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65" y="2683054"/>
            <a:ext cx="4409524" cy="193333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引子</a:t>
            </a:r>
          </a:p>
        </p:txBody>
      </p:sp>
    </p:spTree>
    <p:extLst>
      <p:ext uri="{BB962C8B-B14F-4D97-AF65-F5344CB8AC3E}">
        <p14:creationId xmlns:p14="http://schemas.microsoft.com/office/powerpoint/2010/main" val="1162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2826" y="2021904"/>
            <a:ext cx="10924983" cy="1065246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用户体验</a:t>
            </a:r>
            <a:r>
              <a:rPr lang="zh-CN" altLang="en-US" dirty="0"/>
              <a:t>（</a:t>
            </a:r>
            <a:r>
              <a:rPr lang="en-US" altLang="zh-CN" dirty="0"/>
              <a:t>User Experience</a:t>
            </a:r>
            <a:r>
              <a:rPr lang="zh-CN" altLang="en-US" dirty="0"/>
              <a:t>，</a:t>
            </a:r>
            <a:r>
              <a:rPr lang="en-US" altLang="zh-CN" dirty="0"/>
              <a:t>UE</a:t>
            </a:r>
            <a:r>
              <a:rPr lang="zh-CN" altLang="en-US" dirty="0"/>
              <a:t>）：是一种纯主观在用户使用产品过程中建立起来的感受。</a:t>
            </a:r>
            <a:endParaRPr lang="en-US" altLang="zh-CN" dirty="0"/>
          </a:p>
          <a:p>
            <a:r>
              <a:rPr lang="zh-CN" altLang="en-US" dirty="0"/>
              <a:t>对于一个界定明确的用户群体来讲，其用户体验的共性是能够经由</a:t>
            </a:r>
            <a:r>
              <a:rPr lang="zh-CN" altLang="en-US" dirty="0">
                <a:solidFill>
                  <a:srgbClr val="FF0000"/>
                </a:solidFill>
              </a:rPr>
              <a:t>良好设计</a:t>
            </a:r>
            <a:r>
              <a:rPr lang="zh-CN" altLang="en-US" dirty="0"/>
              <a:t>来认识到。</a:t>
            </a:r>
          </a:p>
        </p:txBody>
      </p:sp>
    </p:spTree>
    <p:extLst>
      <p:ext uri="{BB962C8B-B14F-4D97-AF65-F5344CB8AC3E}">
        <p14:creationId xmlns:p14="http://schemas.microsoft.com/office/powerpoint/2010/main" val="109530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尼尔森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156" y="1860584"/>
            <a:ext cx="3809524" cy="3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4183" y="1860584"/>
            <a:ext cx="5578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Jakob Nielsen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毕业于哥本哈根的丹麦技术大学的人机交互博士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拥有</a:t>
            </a:r>
            <a:r>
              <a:rPr lang="en-US" altLang="zh-CN" dirty="0"/>
              <a:t>79</a:t>
            </a:r>
            <a:r>
              <a:rPr lang="zh-CN" altLang="en-US" dirty="0"/>
              <a:t>项让互联网产品更容易使用的专利。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,</a:t>
            </a:r>
            <a:r>
              <a:rPr lang="zh-CN" altLang="en-US" dirty="0"/>
              <a:t>入选了斯堪的纳维亚互动媒体名人堂</a:t>
            </a:r>
            <a:r>
              <a:rPr lang="en-US" altLang="zh-CN" dirty="0"/>
              <a:t>,2006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,</a:t>
            </a:r>
            <a:r>
              <a:rPr lang="zh-CN" altLang="en-US" dirty="0"/>
              <a:t>并被纳入美国计算机学会人机交互学院，被赋予人机交互实践的终身成就奖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被纽约时报称为“</a:t>
            </a:r>
            <a:r>
              <a:rPr lang="en-US" altLang="zh-CN" dirty="0"/>
              <a:t>Web </a:t>
            </a:r>
            <a:r>
              <a:rPr lang="zh-CN" altLang="en-US" dirty="0"/>
              <a:t>易用性大师”，被 </a:t>
            </a:r>
            <a:r>
              <a:rPr lang="en-US" altLang="zh-CN" dirty="0"/>
              <a:t>Internet Magazine </a:t>
            </a:r>
            <a:r>
              <a:rPr lang="zh-CN" altLang="en-US" dirty="0"/>
              <a:t>称为 “易用之王”。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提出了尼尔森十大可用性设计原则。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9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状态可见（</a:t>
            </a:r>
            <a:r>
              <a:rPr lang="en-US" altLang="zh-CN" sz="4000" b="1" dirty="0"/>
              <a:t>Visibility of system status</a:t>
            </a:r>
            <a:r>
              <a:rPr lang="zh-CN" altLang="en-US" sz="4000" b="1" dirty="0"/>
              <a:t>）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9485"/>
            <a:ext cx="6955114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9266" y="1996580"/>
            <a:ext cx="311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通俗理解：就是指让用户知道系统在干什么或干了什么，要给用户及时的反馈信息</a:t>
            </a:r>
          </a:p>
        </p:txBody>
      </p:sp>
    </p:spTree>
    <p:extLst>
      <p:ext uri="{BB962C8B-B14F-4D97-AF65-F5344CB8AC3E}">
        <p14:creationId xmlns:p14="http://schemas.microsoft.com/office/powerpoint/2010/main" val="18742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符合真实的世界（</a:t>
            </a:r>
            <a:r>
              <a:rPr lang="en-US" altLang="zh-CN" sz="4000" b="1" dirty="0"/>
              <a:t>Match between system and the real world</a:t>
            </a:r>
            <a:r>
              <a:rPr lang="zh-CN" altLang="en-US" sz="4000" b="1" dirty="0"/>
              <a:t>）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2708"/>
            <a:ext cx="6516535" cy="39001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6929" y="2004969"/>
            <a:ext cx="332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通俗理解：就是产品要符合真实世界的使用习惯。</a:t>
            </a:r>
          </a:p>
        </p:txBody>
      </p:sp>
    </p:spTree>
    <p:extLst>
      <p:ext uri="{BB962C8B-B14F-4D97-AF65-F5344CB8AC3E}">
        <p14:creationId xmlns:p14="http://schemas.microsoft.com/office/powerpoint/2010/main" val="24539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1937</TotalTime>
  <Words>567</Words>
  <Application>Microsoft Office PowerPoint</Application>
  <PresentationFormat>宽屏</PresentationFormat>
  <Paragraphs>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Calibri</vt:lpstr>
      <vt:lpstr>Calibri Light</vt:lpstr>
      <vt:lpstr>回顾</vt:lpstr>
      <vt:lpstr>用户体验----尼尔森十原则</vt:lpstr>
      <vt:lpstr>PowerPoint 演示文稿</vt:lpstr>
      <vt:lpstr>引子</vt:lpstr>
      <vt:lpstr>引子</vt:lpstr>
      <vt:lpstr>引子</vt:lpstr>
      <vt:lpstr>用户体验</vt:lpstr>
      <vt:lpstr>尼尔森</vt:lpstr>
      <vt:lpstr>状态可见（Visibility of system status）</vt:lpstr>
      <vt:lpstr>符合真实的世界（Match between system and the real world）</vt:lpstr>
      <vt:lpstr>用户的控制性和自由度（User control and freedom）</vt:lpstr>
      <vt:lpstr>一致性和标准化（Consistency and standards）</vt:lpstr>
      <vt:lpstr>防止出错（Error prevention）</vt:lpstr>
      <vt:lpstr>识别比记忆好（Recognition rather than recall）</vt:lpstr>
      <vt:lpstr>使用的方便快捷（Flexibility and efficiency of use）</vt:lpstr>
      <vt:lpstr>简约的设计（Minimalist design）</vt:lpstr>
      <vt:lpstr>容错（fault-tolerant）</vt:lpstr>
      <vt:lpstr>人性化帮助（Help and documentation）</vt:lpstr>
      <vt:lpstr>Caravel的易用性问题举例</vt:lpstr>
      <vt:lpstr>Caravel的易用性问题举例</vt:lpstr>
      <vt:lpstr>Caravel的易用性问题举例</vt:lpstr>
      <vt:lpstr>Caravel的易用性问题举例</vt:lpstr>
      <vt:lpstr>Caravel的易用性问题举例</vt:lpstr>
      <vt:lpstr>Caravel的易用性问题举例</vt:lpstr>
      <vt:lpstr>Caravel的易用性问题举例</vt:lpstr>
      <vt:lpstr>Q  &amp;  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bobby</cp:lastModifiedBy>
  <cp:revision>93</cp:revision>
  <dcterms:created xsi:type="dcterms:W3CDTF">2016-05-07T11:36:52Z</dcterms:created>
  <dcterms:modified xsi:type="dcterms:W3CDTF">2016-12-05T07:38:24Z</dcterms:modified>
</cp:coreProperties>
</file>