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9" r:id="rId2"/>
    <p:sldId id="262" r:id="rId3"/>
    <p:sldId id="264" r:id="rId4"/>
    <p:sldId id="303" r:id="rId5"/>
    <p:sldId id="265" r:id="rId6"/>
    <p:sldId id="290" r:id="rId7"/>
    <p:sldId id="291" r:id="rId8"/>
    <p:sldId id="292" r:id="rId9"/>
    <p:sldId id="293" r:id="rId10"/>
    <p:sldId id="294" r:id="rId11"/>
    <p:sldId id="266" r:id="rId12"/>
    <p:sldId id="268" r:id="rId13"/>
    <p:sldId id="267" r:id="rId14"/>
    <p:sldId id="270" r:id="rId15"/>
    <p:sldId id="295" r:id="rId16"/>
    <p:sldId id="296" r:id="rId17"/>
    <p:sldId id="275" r:id="rId18"/>
    <p:sldId id="304" r:id="rId19"/>
    <p:sldId id="297" r:id="rId20"/>
    <p:sldId id="298" r:id="rId21"/>
    <p:sldId id="286" r:id="rId22"/>
    <p:sldId id="305" r:id="rId23"/>
    <p:sldId id="299" r:id="rId24"/>
    <p:sldId id="301" r:id="rId25"/>
    <p:sldId id="302" r:id="rId26"/>
  </p:sldIdLst>
  <p:sldSz cx="7620000" cy="5715000"/>
  <p:notesSz cx="7620000" cy="571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lei" initials="h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50"/>
    <a:srgbClr val="00AA5B"/>
    <a:srgbClr val="DCECD7"/>
    <a:srgbClr val="EFF6ED"/>
    <a:srgbClr val="FFFFFF"/>
    <a:srgbClr val="7E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108" d="100"/>
          <a:sy n="108" d="100"/>
        </p:scale>
        <p:origin x="17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2079-E7EE-44AC-B91D-E0E3E213E67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714375"/>
            <a:ext cx="257175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62000" y="2751138"/>
            <a:ext cx="6096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316413" y="542925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3E64A-5B76-49A8-AAED-8DD8211F8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3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3E64A-5B76-49A8-AAED-8DD8211F8C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1771650"/>
            <a:ext cx="64770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3200400"/>
            <a:ext cx="53340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1314450"/>
            <a:ext cx="33147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2071" y="263799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2046" y="1309104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3966" y="540020"/>
            <a:ext cx="4452066" cy="47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037" y="2332470"/>
            <a:ext cx="581392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gif"/><Relationship Id="rId3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05000" y="2324100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Apache Kafka</a:t>
            </a:r>
            <a:r>
              <a:rPr lang="zh-CN" altLang="en-US" sz="30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简介</a:t>
            </a:r>
          </a:p>
        </p:txBody>
      </p:sp>
      <p:pic>
        <p:nvPicPr>
          <p:cNvPr id="4" name="图片 3" descr="KN5Z~ZSR)5YR5@V1Z3IQ(@Q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43500"/>
            <a:ext cx="2857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02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1500"/>
            <a:ext cx="23526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en-US" spc="-13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</a:t>
            </a:r>
            <a:endParaRPr spc="-13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600" y="15621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每个分区都是一个有序的消息队列，消息只能往后添加，已写入的消息不可更改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分区内每个消息会被分配一个代表位置的序列号数值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称为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分区内的所有数据都是存放在集群内所有节点磁盘上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只保证同一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内数据被有序读取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不保证跨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有序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62301"/>
            <a:ext cx="4231420" cy="23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571500"/>
            <a:ext cx="2759434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ct val="100000"/>
              </a:lnSpc>
            </a:pPr>
            <a:r>
              <a:rPr lang="en-US" spc="-27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27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  <a:endParaRPr spc="-24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866900"/>
            <a:ext cx="7467600" cy="70098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6199" y="33147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每条消息都包含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和消息的内容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58378"/>
            <a:ext cx="405483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0">
              <a:lnSpc>
                <a:spcPct val="100000"/>
              </a:lnSpc>
            </a:pPr>
            <a:r>
              <a:rPr lang="zh-CN" altLang="en-US" spc="-24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消息删除机制</a:t>
            </a:r>
            <a:endParaRPr spc="-24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689" y="4208038"/>
            <a:ext cx="90360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5080" indent="-31750">
              <a:lnSpc>
                <a:spcPts val="1650"/>
              </a:lnSpc>
            </a:pP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73" y="3421117"/>
            <a:ext cx="6153785" cy="492125"/>
          </a:xfrm>
          <a:custGeom>
            <a:avLst/>
            <a:gdLst/>
            <a:ahLst/>
            <a:cxnLst/>
            <a:rect l="l" t="t" r="r" b="b"/>
            <a:pathLst>
              <a:path w="6153784" h="492125">
                <a:moveTo>
                  <a:pt x="0" y="491899"/>
                </a:moveTo>
                <a:lnTo>
                  <a:pt x="214649" y="250424"/>
                </a:lnTo>
                <a:lnTo>
                  <a:pt x="2897744" y="223599"/>
                </a:lnTo>
                <a:lnTo>
                  <a:pt x="2969294" y="0"/>
                </a:lnTo>
                <a:lnTo>
                  <a:pt x="3076618" y="232549"/>
                </a:lnTo>
                <a:lnTo>
                  <a:pt x="5965412" y="250424"/>
                </a:lnTo>
                <a:lnTo>
                  <a:pt x="6153237" y="456124"/>
                </a:lnTo>
              </a:path>
            </a:pathLst>
          </a:custGeom>
          <a:ln w="19049">
            <a:solidFill>
              <a:srgbClr val="7CC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0493" y="3043605"/>
            <a:ext cx="23679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666666"/>
                </a:solidFill>
                <a:latin typeface="Arial"/>
                <a:cs typeface="Arial"/>
              </a:rPr>
              <a:t>Remove </a:t>
            </a:r>
            <a:r>
              <a:rPr sz="1400" spc="5" dirty="0">
                <a:solidFill>
                  <a:srgbClr val="666666"/>
                </a:solidFill>
                <a:latin typeface="Arial"/>
                <a:cs typeface="Arial"/>
              </a:rPr>
              <a:t>messages </a:t>
            </a:r>
            <a:r>
              <a:rPr sz="1400" spc="25" dirty="0">
                <a:solidFill>
                  <a:srgbClr val="666666"/>
                </a:solidFill>
                <a:latin typeface="Arial"/>
                <a:cs typeface="Arial"/>
              </a:rPr>
              <a:t>based</a:t>
            </a:r>
            <a:r>
              <a:rPr sz="1400" spc="-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5668" y="1983620"/>
            <a:ext cx="942473" cy="905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5942" y="1482652"/>
            <a:ext cx="341949" cy="34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1492" y="1482639"/>
            <a:ext cx="341949" cy="34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394" y="1482652"/>
            <a:ext cx="341949" cy="34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6917" y="182460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5442" y="1869301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4">
                <a:moveTo>
                  <a:pt x="0" y="0"/>
                </a:moveTo>
                <a:lnTo>
                  <a:pt x="31474" y="86449"/>
                </a:lnTo>
                <a:lnTo>
                  <a:pt x="62924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7966" y="2037120"/>
            <a:ext cx="336550" cy="820419"/>
          </a:xfrm>
          <a:custGeom>
            <a:avLst/>
            <a:gdLst/>
            <a:ahLst/>
            <a:cxnLst/>
            <a:rect l="l" t="t" r="r" b="b"/>
            <a:pathLst>
              <a:path w="336550" h="820419">
                <a:moveTo>
                  <a:pt x="336449" y="820373"/>
                </a:moveTo>
                <a:lnTo>
                  <a:pt x="294249" y="817177"/>
                </a:lnTo>
                <a:lnTo>
                  <a:pt x="253612" y="807845"/>
                </a:lnTo>
                <a:lnTo>
                  <a:pt x="214853" y="792762"/>
                </a:lnTo>
                <a:lnTo>
                  <a:pt x="178289" y="772312"/>
                </a:lnTo>
                <a:lnTo>
                  <a:pt x="144235" y="746880"/>
                </a:lnTo>
                <a:lnTo>
                  <a:pt x="113006" y="716850"/>
                </a:lnTo>
                <a:lnTo>
                  <a:pt x="84917" y="682606"/>
                </a:lnTo>
                <a:lnTo>
                  <a:pt x="60284" y="644533"/>
                </a:lnTo>
                <a:lnTo>
                  <a:pt x="39423" y="603016"/>
                </a:lnTo>
                <a:lnTo>
                  <a:pt x="22648" y="558438"/>
                </a:lnTo>
                <a:lnTo>
                  <a:pt x="10276" y="511184"/>
                </a:lnTo>
                <a:lnTo>
                  <a:pt x="2621" y="461639"/>
                </a:lnTo>
                <a:lnTo>
                  <a:pt x="0" y="410186"/>
                </a:lnTo>
                <a:lnTo>
                  <a:pt x="2621" y="358733"/>
                </a:lnTo>
                <a:lnTo>
                  <a:pt x="10276" y="309188"/>
                </a:lnTo>
                <a:lnTo>
                  <a:pt x="22648" y="261934"/>
                </a:lnTo>
                <a:lnTo>
                  <a:pt x="39423" y="217355"/>
                </a:lnTo>
                <a:lnTo>
                  <a:pt x="60284" y="175838"/>
                </a:lnTo>
                <a:lnTo>
                  <a:pt x="84917" y="137765"/>
                </a:lnTo>
                <a:lnTo>
                  <a:pt x="113006" y="103521"/>
                </a:lnTo>
                <a:lnTo>
                  <a:pt x="144235" y="73491"/>
                </a:lnTo>
                <a:lnTo>
                  <a:pt x="178289" y="48059"/>
                </a:lnTo>
                <a:lnTo>
                  <a:pt x="214853" y="27610"/>
                </a:lnTo>
                <a:lnTo>
                  <a:pt x="253612" y="12527"/>
                </a:lnTo>
                <a:lnTo>
                  <a:pt x="294249" y="3195"/>
                </a:lnTo>
                <a:lnTo>
                  <a:pt x="336449" y="0"/>
                </a:lnTo>
              </a:path>
            </a:pathLst>
          </a:custGeom>
          <a:ln w="19049">
            <a:solidFill>
              <a:srgbClr val="00A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2194" y="2037120"/>
            <a:ext cx="2018664" cy="820419"/>
          </a:xfrm>
          <a:custGeom>
            <a:avLst/>
            <a:gdLst/>
            <a:ahLst/>
            <a:cxnLst/>
            <a:rect l="l" t="t" r="r" b="b"/>
            <a:pathLst>
              <a:path w="2018664" h="820419">
                <a:moveTo>
                  <a:pt x="336449" y="0"/>
                </a:moveTo>
                <a:lnTo>
                  <a:pt x="1682221" y="0"/>
                </a:lnTo>
                <a:lnTo>
                  <a:pt x="1724426" y="3195"/>
                </a:lnTo>
                <a:lnTo>
                  <a:pt x="1765067" y="12527"/>
                </a:lnTo>
                <a:lnTo>
                  <a:pt x="1803827" y="27610"/>
                </a:lnTo>
                <a:lnTo>
                  <a:pt x="1840392" y="48059"/>
                </a:lnTo>
                <a:lnTo>
                  <a:pt x="1874446" y="73491"/>
                </a:lnTo>
                <a:lnTo>
                  <a:pt x="1905674" y="103521"/>
                </a:lnTo>
                <a:lnTo>
                  <a:pt x="1933761" y="137765"/>
                </a:lnTo>
                <a:lnTo>
                  <a:pt x="1958392" y="175838"/>
                </a:lnTo>
                <a:lnTo>
                  <a:pt x="1979252" y="217355"/>
                </a:lnTo>
                <a:lnTo>
                  <a:pt x="1996025" y="261934"/>
                </a:lnTo>
                <a:lnTo>
                  <a:pt x="2008395" y="309188"/>
                </a:lnTo>
                <a:lnTo>
                  <a:pt x="2016049" y="358733"/>
                </a:lnTo>
                <a:lnTo>
                  <a:pt x="2018670" y="410186"/>
                </a:lnTo>
                <a:lnTo>
                  <a:pt x="2016049" y="461639"/>
                </a:lnTo>
                <a:lnTo>
                  <a:pt x="2008395" y="511184"/>
                </a:lnTo>
                <a:lnTo>
                  <a:pt x="1996025" y="558438"/>
                </a:lnTo>
                <a:lnTo>
                  <a:pt x="1979252" y="603016"/>
                </a:lnTo>
                <a:lnTo>
                  <a:pt x="1958392" y="644533"/>
                </a:lnTo>
                <a:lnTo>
                  <a:pt x="1933761" y="682606"/>
                </a:lnTo>
                <a:lnTo>
                  <a:pt x="1905674" y="716850"/>
                </a:lnTo>
                <a:lnTo>
                  <a:pt x="1874446" y="746880"/>
                </a:lnTo>
                <a:lnTo>
                  <a:pt x="1840392" y="772312"/>
                </a:lnTo>
                <a:lnTo>
                  <a:pt x="1803827" y="792762"/>
                </a:lnTo>
                <a:lnTo>
                  <a:pt x="1765067" y="807845"/>
                </a:lnTo>
                <a:lnTo>
                  <a:pt x="1724426" y="817177"/>
                </a:lnTo>
                <a:lnTo>
                  <a:pt x="1682221" y="820373"/>
                </a:lnTo>
                <a:lnTo>
                  <a:pt x="336449" y="820373"/>
                </a:lnTo>
                <a:lnTo>
                  <a:pt x="294244" y="817177"/>
                </a:lnTo>
                <a:lnTo>
                  <a:pt x="253603" y="807845"/>
                </a:lnTo>
                <a:lnTo>
                  <a:pt x="214843" y="792762"/>
                </a:lnTo>
                <a:lnTo>
                  <a:pt x="178278" y="772312"/>
                </a:lnTo>
                <a:lnTo>
                  <a:pt x="144224" y="746880"/>
                </a:lnTo>
                <a:lnTo>
                  <a:pt x="112996" y="716850"/>
                </a:lnTo>
                <a:lnTo>
                  <a:pt x="84909" y="682606"/>
                </a:lnTo>
                <a:lnTo>
                  <a:pt x="60278" y="644533"/>
                </a:lnTo>
                <a:lnTo>
                  <a:pt x="39418" y="603016"/>
                </a:lnTo>
                <a:lnTo>
                  <a:pt x="22645" y="558438"/>
                </a:lnTo>
                <a:lnTo>
                  <a:pt x="10274" y="511184"/>
                </a:lnTo>
                <a:lnTo>
                  <a:pt x="2621" y="461639"/>
                </a:lnTo>
                <a:lnTo>
                  <a:pt x="0" y="410186"/>
                </a:lnTo>
                <a:lnTo>
                  <a:pt x="2621" y="358733"/>
                </a:lnTo>
                <a:lnTo>
                  <a:pt x="10274" y="309188"/>
                </a:lnTo>
                <a:lnTo>
                  <a:pt x="22645" y="261934"/>
                </a:lnTo>
                <a:lnTo>
                  <a:pt x="39418" y="217355"/>
                </a:lnTo>
                <a:lnTo>
                  <a:pt x="60278" y="175838"/>
                </a:lnTo>
                <a:lnTo>
                  <a:pt x="84909" y="137765"/>
                </a:lnTo>
                <a:lnTo>
                  <a:pt x="112996" y="103521"/>
                </a:lnTo>
                <a:lnTo>
                  <a:pt x="144224" y="73491"/>
                </a:lnTo>
                <a:lnTo>
                  <a:pt x="178278" y="48059"/>
                </a:lnTo>
                <a:lnTo>
                  <a:pt x="214843" y="27610"/>
                </a:lnTo>
                <a:lnTo>
                  <a:pt x="253603" y="12527"/>
                </a:lnTo>
                <a:lnTo>
                  <a:pt x="294244" y="3195"/>
                </a:lnTo>
                <a:lnTo>
                  <a:pt x="336449" y="0"/>
                </a:lnTo>
                <a:close/>
              </a:path>
            </a:pathLst>
          </a:custGeom>
          <a:ln w="19049">
            <a:solidFill>
              <a:srgbClr val="00A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6892" y="2888794"/>
            <a:ext cx="2540" cy="76200"/>
          </a:xfrm>
          <a:custGeom>
            <a:avLst/>
            <a:gdLst/>
            <a:ahLst/>
            <a:cxnLst/>
            <a:rect l="l" t="t" r="r" b="b"/>
            <a:pathLst>
              <a:path w="2539" h="76200">
                <a:moveTo>
                  <a:pt x="0" y="0"/>
                </a:moveTo>
                <a:lnTo>
                  <a:pt x="2524" y="756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7967" y="2963419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30">
                <a:moveTo>
                  <a:pt x="0" y="2074"/>
                </a:moveTo>
                <a:lnTo>
                  <a:pt x="34324" y="87449"/>
                </a:lnTo>
                <a:lnTo>
                  <a:pt x="62899" y="0"/>
                </a:lnTo>
                <a:lnTo>
                  <a:pt x="0" y="207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矩形: 圆角 18"/>
          <p:cNvSpPr/>
          <p:nvPr/>
        </p:nvSpPr>
        <p:spPr>
          <a:xfrm>
            <a:off x="858897" y="3909643"/>
            <a:ext cx="2453446" cy="567177"/>
          </a:xfrm>
          <a:prstGeom prst="roundRect">
            <a:avLst/>
          </a:prstGeom>
          <a:solidFill>
            <a:srgbClr val="00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time</a:t>
            </a:r>
            <a:endParaRPr lang="zh-CN" altLang="en-US" sz="4000" dirty="0"/>
          </a:p>
        </p:txBody>
      </p:sp>
      <p:sp>
        <p:nvSpPr>
          <p:cNvPr id="21" name="矩形: 圆角 20"/>
          <p:cNvSpPr/>
          <p:nvPr/>
        </p:nvSpPr>
        <p:spPr>
          <a:xfrm>
            <a:off x="4035295" y="3913242"/>
            <a:ext cx="2453446" cy="563578"/>
          </a:xfrm>
          <a:prstGeom prst="roundRect">
            <a:avLst/>
          </a:prstGeom>
          <a:solidFill>
            <a:srgbClr val="FFF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size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0" y="46863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 err="1"/>
              <a:t>log.retention.bytes</a:t>
            </a:r>
            <a:r>
              <a:rPr lang="en-US" altLang="zh-CN" dirty="0"/>
              <a:t>: </a:t>
            </a:r>
            <a:r>
              <a:rPr lang="zh-CN" altLang="en-US" dirty="0"/>
              <a:t>消息到达多少字节开始删除老的消息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 err="1"/>
              <a:t>log.retention.hours</a:t>
            </a:r>
            <a:r>
              <a:rPr lang="en-US" altLang="zh-CN" dirty="0"/>
              <a:t>: </a:t>
            </a:r>
            <a:r>
              <a:rPr lang="zh-CN" altLang="en-US" dirty="0"/>
              <a:t>消息保持多少小时开始删除老的消息，默认值为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r>
              <a:rPr lang="en-US" altLang="zh-CN" dirty="0"/>
              <a:t>(168</a:t>
            </a:r>
            <a:r>
              <a:rPr lang="zh-CN" altLang="en-US" dirty="0"/>
              <a:t>小时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595" y="539501"/>
            <a:ext cx="311601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spc="-175" dirty="0"/>
              <a:t>Producers</a:t>
            </a:r>
            <a:endParaRPr spc="-13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5202" y="15621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Producer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内写入数据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Producer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可以指定消息发往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的哪一个分区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默认是随机向某      个分区写入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可以重写分区函数实现自定义写数据到分区的逻辑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Producer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可以配置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acks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决定是否等待消息成为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”committed”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状态才认定该消息发送成功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Producer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内部实现是批量向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集群发送消息而不是每条消息单独发出去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811" y="542636"/>
            <a:ext cx="3142299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spc="-175" dirty="0"/>
              <a:t>Consumers</a:t>
            </a:r>
            <a:endParaRPr spc="-8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5202" y="15621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拉取数据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必须属于某一个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 group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需要管理读取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数据的进度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”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enable.auto.commit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=true”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实现自动提交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也可以使用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 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决定何时提交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 0.8.1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之后使用新的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 API, 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存储在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集群内的名为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” __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consumer_offsets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71500"/>
            <a:ext cx="40129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spc="-175" dirty="0"/>
              <a:t>Consumer</a:t>
            </a:r>
            <a:r>
              <a:rPr lang="en-US" spc="-175" dirty="0"/>
              <a:t> </a:t>
            </a:r>
            <a:r>
              <a:rPr lang="en-US" altLang="zh-CN" spc="-175" dirty="0"/>
              <a:t>Group</a:t>
            </a:r>
            <a:endParaRPr spc="-8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2400" y="13335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某一个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 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内的某个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同时只能被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内的一个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不同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 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之间读取数据互相不影响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如果一个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内有多个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partition, 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内有多个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consumer,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会尽量将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平均分配到每个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读取以达到负载均衡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加入或是离开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默认会动态调整分区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如果有新的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加入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会将现有的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的分区分配一些给新的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consumer;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如果有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离开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读取的分区会被分派给其他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group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内的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076700"/>
            <a:ext cx="3409390" cy="14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95300"/>
            <a:ext cx="37081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zh-CN" altLang="en-US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数据传输事务定义</a:t>
            </a:r>
            <a:endParaRPr spc="-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202" y="15621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 most once: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消费者读取消息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offset,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然后再处理消息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当保存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后在处理消息中出现异常导致部分消息未能成功处理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此后这些未处理的消息无法再获取到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导致这些消息没有处理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at least once: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消费者读取消息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处理消息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然后保存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如果消息处理成功后在保存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时出现异常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下一次再获取消息时会获取到重复的消息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导致重复处理消息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目前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采用的是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at least once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的机制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exactly once: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消息都会且仅会被处理一次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需要配合数据流目标的存储系统一起实现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例如将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offset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和数据一起存储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12759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7150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ct val="100000"/>
              </a:lnSpc>
            </a:pPr>
            <a:r>
              <a:rPr lang="zh-CN" altLang="en-US" spc="-17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顺序读取磁盘性能</a:t>
            </a:r>
            <a:endParaRPr spc="-21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4010" y="1649646"/>
            <a:ext cx="5572101" cy="3067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0" y="0"/>
                </a:moveTo>
                <a:lnTo>
                  <a:pt x="7619984" y="0"/>
                </a:lnTo>
                <a:lnTo>
                  <a:pt x="7619984" y="5714988"/>
                </a:lnTo>
                <a:lnTo>
                  <a:pt x="0" y="57149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/>
          <p:cNvSpPr/>
          <p:nvPr/>
        </p:nvSpPr>
        <p:spPr>
          <a:xfrm>
            <a:off x="1522071" y="263799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522046" y="1309104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1583966" y="54002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325">
              <a:lnSpc>
                <a:spcPct val="100000"/>
              </a:lnSpc>
            </a:pPr>
            <a:r>
              <a:rPr spc="-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ZeroCopy</a:t>
            </a:r>
          </a:p>
        </p:txBody>
      </p:sp>
      <p:pic>
        <p:nvPicPr>
          <p:cNvPr id="1026" name="Picture 2" descr="Image result for zer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" y="2305750"/>
            <a:ext cx="3561854" cy="29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zero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25374"/>
            <a:ext cx="33337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85800" y="1722876"/>
            <a:ext cx="208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传统拷贝数据方法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92188" y="1722876"/>
            <a:ext cx="14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Zero-Copy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08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95300"/>
            <a:ext cx="37081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en-US" altLang="zh-CN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提供的</a:t>
            </a:r>
            <a:r>
              <a:rPr lang="en-US" altLang="zh-CN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spc="-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8600" y="40005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Producer API: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集群发送消息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 API: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用于从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集群读取消息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Connector API: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用于将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集群内数据和现有的应用程序或系统连通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例如将数据库内数据导入到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Streaming API: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提供的用于支持实时流计算的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API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02968"/>
            <a:ext cx="3550536" cy="24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99" y="852098"/>
            <a:ext cx="6914515" cy="0"/>
          </a:xfrm>
          <a:custGeom>
            <a:avLst/>
            <a:gdLst/>
            <a:ahLst/>
            <a:cxnLst/>
            <a:rect l="l" t="t" r="r" b="b"/>
            <a:pathLst>
              <a:path w="6914515">
                <a:moveTo>
                  <a:pt x="0" y="0"/>
                </a:moveTo>
                <a:lnTo>
                  <a:pt x="691438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498" y="1615757"/>
            <a:ext cx="6794502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	</a:t>
            </a:r>
            <a:r>
              <a:rPr lang="zh-CN" altLang="en-US" sz="1800" spc="4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提供基于订阅发布模式的高吞吐量消息服务</a:t>
            </a:r>
            <a:endParaRPr lang="en-US" altLang="zh-CN" sz="1800" spc="45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endParaRPr lang="en-US" altLang="zh-CN" sz="1800" spc="45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	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分布式系统，易于扩展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endParaRPr lang="en-US" sz="1800" spc="4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  消息持久化到磁盘，支持实时和离线读取。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  提供负载均衡和灾备恢复功能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69265" algn="l"/>
              </a:tabLst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  支持多语言客户端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(Scala, Java, C++, python, Go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)</a:t>
            </a:r>
            <a:endParaRPr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999" y="48299"/>
            <a:ext cx="1663926" cy="874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95300"/>
            <a:ext cx="37081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en-US" altLang="zh-CN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</a:t>
            </a:r>
            <a:r>
              <a:rPr lang="en-US" altLang="zh-CN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</a:t>
            </a:r>
            <a:endParaRPr spc="-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455" y="14097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是通过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是分布在不同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节点中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根据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replication-factor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的配置会有若干个备份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这些备份处于不同的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 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节点中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Zookeeper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集群中选出一个作为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controller, controller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负责为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的某个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 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节点中选出一个作为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leader, leader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负责处理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上的读写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其他的备份只负责实时备份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所在节点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crash, controller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负责从其他节点选出新的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节点会作为一些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和另外一些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的备份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这样可以使得整个集群负载均衡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82407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937" y="533534"/>
            <a:ext cx="399783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745" marR="5080" indent="-487680">
              <a:lnSpc>
                <a:spcPct val="100000"/>
              </a:lnSpc>
            </a:pPr>
            <a:r>
              <a:rPr lang="en-US" spc="-13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 </a:t>
            </a:r>
            <a:r>
              <a:rPr spc="-13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6624" y="1684846"/>
            <a:ext cx="1698625" cy="2978785"/>
          </a:xfrm>
          <a:custGeom>
            <a:avLst/>
            <a:gdLst/>
            <a:ahLst/>
            <a:cxnLst/>
            <a:rect l="l" t="t" r="r" b="b"/>
            <a:pathLst>
              <a:path w="1698625" h="2978785">
                <a:moveTo>
                  <a:pt x="0" y="0"/>
                </a:moveTo>
                <a:lnTo>
                  <a:pt x="1698296" y="0"/>
                </a:lnTo>
                <a:lnTo>
                  <a:pt x="1698296" y="2978693"/>
                </a:lnTo>
                <a:lnTo>
                  <a:pt x="0" y="29786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220" y="1684846"/>
            <a:ext cx="1698625" cy="2978785"/>
          </a:xfrm>
          <a:custGeom>
            <a:avLst/>
            <a:gdLst/>
            <a:ahLst/>
            <a:cxnLst/>
            <a:rect l="l" t="t" r="r" b="b"/>
            <a:pathLst>
              <a:path w="1698625" h="2978785">
                <a:moveTo>
                  <a:pt x="0" y="0"/>
                </a:moveTo>
                <a:lnTo>
                  <a:pt x="1698296" y="0"/>
                </a:lnTo>
                <a:lnTo>
                  <a:pt x="1698296" y="2978693"/>
                </a:lnTo>
                <a:lnTo>
                  <a:pt x="0" y="29786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2817" y="1684846"/>
            <a:ext cx="1698625" cy="2978785"/>
          </a:xfrm>
          <a:custGeom>
            <a:avLst/>
            <a:gdLst/>
            <a:ahLst/>
            <a:cxnLst/>
            <a:rect l="l" t="t" r="r" b="b"/>
            <a:pathLst>
              <a:path w="1698625" h="2978785">
                <a:moveTo>
                  <a:pt x="0" y="0"/>
                </a:moveTo>
                <a:lnTo>
                  <a:pt x="1698271" y="0"/>
                </a:lnTo>
                <a:lnTo>
                  <a:pt x="1698271" y="2978693"/>
                </a:lnTo>
                <a:lnTo>
                  <a:pt x="0" y="29786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2413" y="1684846"/>
            <a:ext cx="1617980" cy="2978785"/>
          </a:xfrm>
          <a:custGeom>
            <a:avLst/>
            <a:gdLst/>
            <a:ahLst/>
            <a:cxnLst/>
            <a:rect l="l" t="t" r="r" b="b"/>
            <a:pathLst>
              <a:path w="1617979" h="2978785">
                <a:moveTo>
                  <a:pt x="0" y="0"/>
                </a:moveTo>
                <a:lnTo>
                  <a:pt x="1617596" y="0"/>
                </a:lnTo>
                <a:lnTo>
                  <a:pt x="1617596" y="2978693"/>
                </a:lnTo>
                <a:lnTo>
                  <a:pt x="0" y="297869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7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8379" y="4792030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666666"/>
                </a:solidFill>
                <a:latin typeface="Arial"/>
                <a:cs typeface="Arial"/>
              </a:rPr>
              <a:t>Broker</a:t>
            </a:r>
            <a:r>
              <a:rPr sz="1400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528" y="4792030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666666"/>
                </a:solidFill>
                <a:latin typeface="Arial"/>
                <a:cs typeface="Arial"/>
              </a:rPr>
              <a:t>Broker</a:t>
            </a:r>
            <a:r>
              <a:rPr sz="1400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2669" y="4792030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666666"/>
                </a:solidFill>
                <a:latin typeface="Arial"/>
                <a:cs typeface="Arial"/>
              </a:rPr>
              <a:t>Broker</a:t>
            </a:r>
            <a:r>
              <a:rPr sz="1400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4347" y="4792030"/>
            <a:ext cx="7334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666666"/>
                </a:solidFill>
                <a:latin typeface="Arial"/>
                <a:cs typeface="Arial"/>
              </a:rPr>
              <a:t>Broker</a:t>
            </a:r>
            <a:r>
              <a:rPr sz="1400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024" y="1967895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19">
                <a:moveTo>
                  <a:pt x="0" y="0"/>
                </a:moveTo>
                <a:lnTo>
                  <a:pt x="1221995" y="0"/>
                </a:lnTo>
                <a:lnTo>
                  <a:pt x="1233442" y="1132"/>
                </a:lnTo>
                <a:lnTo>
                  <a:pt x="1270585" y="25999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A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2603" y="2031211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8670" y="1967895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19">
                <a:moveTo>
                  <a:pt x="0" y="0"/>
                </a:moveTo>
                <a:lnTo>
                  <a:pt x="1221997" y="0"/>
                </a:lnTo>
                <a:lnTo>
                  <a:pt x="1233449" y="1132"/>
                </a:lnTo>
                <a:lnTo>
                  <a:pt x="1270588" y="25999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6254" y="2031211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1766" y="1967895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19">
                <a:moveTo>
                  <a:pt x="0" y="0"/>
                </a:moveTo>
                <a:lnTo>
                  <a:pt x="1221997" y="0"/>
                </a:lnTo>
                <a:lnTo>
                  <a:pt x="1233449" y="1132"/>
                </a:lnTo>
                <a:lnTo>
                  <a:pt x="1270588" y="25999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9347" y="2031211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8670" y="2942519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7" y="0"/>
                </a:lnTo>
                <a:lnTo>
                  <a:pt x="1233449" y="1132"/>
                </a:lnTo>
                <a:lnTo>
                  <a:pt x="1270588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A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36254" y="3005826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1766" y="2942519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7" y="0"/>
                </a:lnTo>
                <a:lnTo>
                  <a:pt x="1233449" y="1132"/>
                </a:lnTo>
                <a:lnTo>
                  <a:pt x="1270588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79347" y="3005826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4862" y="2942519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7" y="0"/>
                </a:lnTo>
                <a:lnTo>
                  <a:pt x="1233439" y="1132"/>
                </a:lnTo>
                <a:lnTo>
                  <a:pt x="1270588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22441" y="3005826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51766" y="3827967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7" y="0"/>
                </a:lnTo>
                <a:lnTo>
                  <a:pt x="1233449" y="1132"/>
                </a:lnTo>
                <a:lnTo>
                  <a:pt x="1270588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A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79347" y="3891278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94862" y="3827967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7" y="0"/>
                </a:lnTo>
                <a:lnTo>
                  <a:pt x="1233439" y="1132"/>
                </a:lnTo>
                <a:lnTo>
                  <a:pt x="1270588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2441" y="3891278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574" y="3827967"/>
            <a:ext cx="1280795" cy="350520"/>
          </a:xfrm>
          <a:custGeom>
            <a:avLst/>
            <a:gdLst/>
            <a:ahLst/>
            <a:cxnLst/>
            <a:rect l="l" t="t" r="r" b="b"/>
            <a:pathLst>
              <a:path w="1280795" h="350520">
                <a:moveTo>
                  <a:pt x="0" y="0"/>
                </a:moveTo>
                <a:lnTo>
                  <a:pt x="1221995" y="0"/>
                </a:lnTo>
                <a:lnTo>
                  <a:pt x="1233442" y="1132"/>
                </a:lnTo>
                <a:lnTo>
                  <a:pt x="1270585" y="25992"/>
                </a:lnTo>
                <a:lnTo>
                  <a:pt x="1280397" y="58399"/>
                </a:lnTo>
                <a:lnTo>
                  <a:pt x="1280397" y="350399"/>
                </a:lnTo>
                <a:lnTo>
                  <a:pt x="0" y="350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0154" y="3891278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r>
              <a:rPr sz="1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5247" y="1590496"/>
            <a:ext cx="1788160" cy="377825"/>
          </a:xfrm>
          <a:custGeom>
            <a:avLst/>
            <a:gdLst/>
            <a:ahLst/>
            <a:cxnLst/>
            <a:rect l="l" t="t" r="r" b="b"/>
            <a:pathLst>
              <a:path w="1788160" h="377825">
                <a:moveTo>
                  <a:pt x="0" y="377399"/>
                </a:moveTo>
                <a:lnTo>
                  <a:pt x="53246" y="353070"/>
                </a:lnTo>
                <a:lnTo>
                  <a:pt x="121425" y="317983"/>
                </a:lnTo>
                <a:lnTo>
                  <a:pt x="160318" y="297322"/>
                </a:lnTo>
                <a:lnTo>
                  <a:pt x="201987" y="275072"/>
                </a:lnTo>
                <a:lnTo>
                  <a:pt x="246115" y="251599"/>
                </a:lnTo>
                <a:lnTo>
                  <a:pt x="292382" y="227270"/>
                </a:lnTo>
                <a:lnTo>
                  <a:pt x="340470" y="202453"/>
                </a:lnTo>
                <a:lnTo>
                  <a:pt x="390060" y="177513"/>
                </a:lnTo>
                <a:lnTo>
                  <a:pt x="440834" y="152817"/>
                </a:lnTo>
                <a:lnTo>
                  <a:pt x="492471" y="128733"/>
                </a:lnTo>
                <a:lnTo>
                  <a:pt x="544655" y="105627"/>
                </a:lnTo>
                <a:lnTo>
                  <a:pt x="597066" y="83866"/>
                </a:lnTo>
                <a:lnTo>
                  <a:pt x="649385" y="63816"/>
                </a:lnTo>
                <a:lnTo>
                  <a:pt x="701293" y="45845"/>
                </a:lnTo>
                <a:lnTo>
                  <a:pt x="752472" y="30319"/>
                </a:lnTo>
                <a:lnTo>
                  <a:pt x="802604" y="17604"/>
                </a:lnTo>
                <a:lnTo>
                  <a:pt x="851368" y="8068"/>
                </a:lnTo>
                <a:lnTo>
                  <a:pt x="898448" y="2078"/>
                </a:lnTo>
                <a:lnTo>
                  <a:pt x="943523" y="0"/>
                </a:lnTo>
                <a:lnTo>
                  <a:pt x="986299" y="1896"/>
                </a:lnTo>
                <a:lnTo>
                  <a:pt x="1030532" y="7372"/>
                </a:lnTo>
                <a:lnTo>
                  <a:pt x="1075977" y="16108"/>
                </a:lnTo>
                <a:lnTo>
                  <a:pt x="1122392" y="27787"/>
                </a:lnTo>
                <a:lnTo>
                  <a:pt x="1169533" y="42088"/>
                </a:lnTo>
                <a:lnTo>
                  <a:pt x="1217157" y="58693"/>
                </a:lnTo>
                <a:lnTo>
                  <a:pt x="1265022" y="77283"/>
                </a:lnTo>
                <a:lnTo>
                  <a:pt x="1312884" y="97539"/>
                </a:lnTo>
                <a:lnTo>
                  <a:pt x="1360500" y="119142"/>
                </a:lnTo>
                <a:lnTo>
                  <a:pt x="1407627" y="141772"/>
                </a:lnTo>
                <a:lnTo>
                  <a:pt x="1454022" y="165112"/>
                </a:lnTo>
                <a:lnTo>
                  <a:pt x="1503927" y="191222"/>
                </a:lnTo>
                <a:lnTo>
                  <a:pt x="1552327" y="217381"/>
                </a:lnTo>
                <a:lnTo>
                  <a:pt x="1598900" y="243162"/>
                </a:lnTo>
                <a:lnTo>
                  <a:pt x="1643322" y="268141"/>
                </a:lnTo>
                <a:lnTo>
                  <a:pt x="1685271" y="291894"/>
                </a:lnTo>
                <a:lnTo>
                  <a:pt x="1710097" y="305928"/>
                </a:lnTo>
                <a:lnTo>
                  <a:pt x="1756139" y="331646"/>
                </a:lnTo>
                <a:lnTo>
                  <a:pt x="1787221" y="348471"/>
                </a:lnTo>
                <a:lnTo>
                  <a:pt x="1787896" y="348829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4494" y="1910688"/>
            <a:ext cx="62865" cy="45085"/>
          </a:xfrm>
          <a:custGeom>
            <a:avLst/>
            <a:gdLst/>
            <a:ahLst/>
            <a:cxnLst/>
            <a:rect l="l" t="t" r="r" b="b"/>
            <a:pathLst>
              <a:path w="62864" h="45085">
                <a:moveTo>
                  <a:pt x="28649" y="28637"/>
                </a:moveTo>
                <a:lnTo>
                  <a:pt x="0" y="38524"/>
                </a:lnTo>
                <a:lnTo>
                  <a:pt x="62299" y="45019"/>
                </a:lnTo>
                <a:lnTo>
                  <a:pt x="18749" y="0"/>
                </a:lnTo>
                <a:lnTo>
                  <a:pt x="28649" y="28637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9172" y="1536571"/>
            <a:ext cx="3584575" cy="431800"/>
          </a:xfrm>
          <a:custGeom>
            <a:avLst/>
            <a:gdLst/>
            <a:ahLst/>
            <a:cxnLst/>
            <a:rect l="l" t="t" r="r" b="b"/>
            <a:pathLst>
              <a:path w="3584575" h="431800">
                <a:moveTo>
                  <a:pt x="0" y="431324"/>
                </a:moveTo>
                <a:lnTo>
                  <a:pt x="54993" y="422186"/>
                </a:lnTo>
                <a:lnTo>
                  <a:pt x="119175" y="410878"/>
                </a:lnTo>
                <a:lnTo>
                  <a:pt x="191863" y="397599"/>
                </a:lnTo>
                <a:lnTo>
                  <a:pt x="231182" y="390281"/>
                </a:lnTo>
                <a:lnTo>
                  <a:pt x="272371" y="382544"/>
                </a:lnTo>
                <a:lnTo>
                  <a:pt x="315345" y="374413"/>
                </a:lnTo>
                <a:lnTo>
                  <a:pt x="360017" y="365912"/>
                </a:lnTo>
                <a:lnTo>
                  <a:pt x="406302" y="357066"/>
                </a:lnTo>
                <a:lnTo>
                  <a:pt x="454115" y="347899"/>
                </a:lnTo>
                <a:lnTo>
                  <a:pt x="503370" y="338436"/>
                </a:lnTo>
                <a:lnTo>
                  <a:pt x="553981" y="328703"/>
                </a:lnTo>
                <a:lnTo>
                  <a:pt x="605864" y="318722"/>
                </a:lnTo>
                <a:lnTo>
                  <a:pt x="658932" y="308520"/>
                </a:lnTo>
                <a:lnTo>
                  <a:pt x="713101" y="298121"/>
                </a:lnTo>
                <a:lnTo>
                  <a:pt x="768284" y="287549"/>
                </a:lnTo>
                <a:lnTo>
                  <a:pt x="824396" y="276829"/>
                </a:lnTo>
                <a:lnTo>
                  <a:pt x="881352" y="265986"/>
                </a:lnTo>
                <a:lnTo>
                  <a:pt x="939066" y="255044"/>
                </a:lnTo>
                <a:lnTo>
                  <a:pt x="997452" y="244029"/>
                </a:lnTo>
                <a:lnTo>
                  <a:pt x="1056426" y="232964"/>
                </a:lnTo>
                <a:lnTo>
                  <a:pt x="1115901" y="221874"/>
                </a:lnTo>
                <a:lnTo>
                  <a:pt x="1175792" y="210784"/>
                </a:lnTo>
                <a:lnTo>
                  <a:pt x="1236013" y="199719"/>
                </a:lnTo>
                <a:lnTo>
                  <a:pt x="1296480" y="188704"/>
                </a:lnTo>
                <a:lnTo>
                  <a:pt x="1357106" y="177762"/>
                </a:lnTo>
                <a:lnTo>
                  <a:pt x="1417806" y="166919"/>
                </a:lnTo>
                <a:lnTo>
                  <a:pt x="1478494" y="156199"/>
                </a:lnTo>
                <a:lnTo>
                  <a:pt x="1539085" y="145627"/>
                </a:lnTo>
                <a:lnTo>
                  <a:pt x="1599494" y="135228"/>
                </a:lnTo>
                <a:lnTo>
                  <a:pt x="1659635" y="125026"/>
                </a:lnTo>
                <a:lnTo>
                  <a:pt x="1719422" y="115046"/>
                </a:lnTo>
                <a:lnTo>
                  <a:pt x="1778770" y="105312"/>
                </a:lnTo>
                <a:lnTo>
                  <a:pt x="1837593" y="95849"/>
                </a:lnTo>
                <a:lnTo>
                  <a:pt x="1895806" y="86683"/>
                </a:lnTo>
                <a:lnTo>
                  <a:pt x="1953324" y="77836"/>
                </a:lnTo>
                <a:lnTo>
                  <a:pt x="2010060" y="69335"/>
                </a:lnTo>
                <a:lnTo>
                  <a:pt x="2065930" y="61204"/>
                </a:lnTo>
                <a:lnTo>
                  <a:pt x="2120847" y="53467"/>
                </a:lnTo>
                <a:lnTo>
                  <a:pt x="2174727" y="46149"/>
                </a:lnTo>
                <a:lnTo>
                  <a:pt x="2227484" y="39275"/>
                </a:lnTo>
                <a:lnTo>
                  <a:pt x="2279032" y="32870"/>
                </a:lnTo>
                <a:lnTo>
                  <a:pt x="2329286" y="26957"/>
                </a:lnTo>
                <a:lnTo>
                  <a:pt x="2378160" y="21562"/>
                </a:lnTo>
                <a:lnTo>
                  <a:pt x="2425568" y="16710"/>
                </a:lnTo>
                <a:lnTo>
                  <a:pt x="2471426" y="12424"/>
                </a:lnTo>
                <a:lnTo>
                  <a:pt x="2515648" y="8731"/>
                </a:lnTo>
                <a:lnTo>
                  <a:pt x="2558148" y="5653"/>
                </a:lnTo>
                <a:lnTo>
                  <a:pt x="2598840" y="3217"/>
                </a:lnTo>
                <a:lnTo>
                  <a:pt x="2637640" y="1446"/>
                </a:lnTo>
                <a:lnTo>
                  <a:pt x="2709219" y="0"/>
                </a:lnTo>
                <a:lnTo>
                  <a:pt x="2772549" y="1345"/>
                </a:lnTo>
                <a:lnTo>
                  <a:pt x="2832643" y="5265"/>
                </a:lnTo>
                <a:lnTo>
                  <a:pt x="2889616" y="11582"/>
                </a:lnTo>
                <a:lnTo>
                  <a:pt x="2943585" y="20120"/>
                </a:lnTo>
                <a:lnTo>
                  <a:pt x="2994665" y="30700"/>
                </a:lnTo>
                <a:lnTo>
                  <a:pt x="3042973" y="43148"/>
                </a:lnTo>
                <a:lnTo>
                  <a:pt x="3088625" y="57285"/>
                </a:lnTo>
                <a:lnTo>
                  <a:pt x="3131736" y="72935"/>
                </a:lnTo>
                <a:lnTo>
                  <a:pt x="3172424" y="89921"/>
                </a:lnTo>
                <a:lnTo>
                  <a:pt x="3210804" y="108067"/>
                </a:lnTo>
                <a:lnTo>
                  <a:pt x="3246992" y="127195"/>
                </a:lnTo>
                <a:lnTo>
                  <a:pt x="3281105" y="147128"/>
                </a:lnTo>
                <a:lnTo>
                  <a:pt x="3313258" y="167690"/>
                </a:lnTo>
                <a:lnTo>
                  <a:pt x="3392515" y="226034"/>
                </a:lnTo>
                <a:lnTo>
                  <a:pt x="3436796" y="263259"/>
                </a:lnTo>
                <a:lnTo>
                  <a:pt x="3477031" y="299431"/>
                </a:lnTo>
                <a:lnTo>
                  <a:pt x="3513842" y="333601"/>
                </a:lnTo>
                <a:lnTo>
                  <a:pt x="3531162" y="349640"/>
                </a:lnTo>
                <a:lnTo>
                  <a:pt x="3547852" y="364824"/>
                </a:lnTo>
                <a:lnTo>
                  <a:pt x="3563993" y="379034"/>
                </a:lnTo>
                <a:lnTo>
                  <a:pt x="3579667" y="392151"/>
                </a:lnTo>
                <a:lnTo>
                  <a:pt x="3580967" y="393196"/>
                </a:lnTo>
                <a:lnTo>
                  <a:pt x="3582242" y="394226"/>
                </a:lnTo>
                <a:lnTo>
                  <a:pt x="3583542" y="395246"/>
                </a:lnTo>
                <a:lnTo>
                  <a:pt x="3584417" y="395934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3965" y="1902888"/>
            <a:ext cx="61594" cy="50165"/>
          </a:xfrm>
          <a:custGeom>
            <a:avLst/>
            <a:gdLst/>
            <a:ahLst/>
            <a:cxnLst/>
            <a:rect l="l" t="t" r="r" b="b"/>
            <a:pathLst>
              <a:path w="61595" h="50164">
                <a:moveTo>
                  <a:pt x="29624" y="29617"/>
                </a:moveTo>
                <a:lnTo>
                  <a:pt x="0" y="36004"/>
                </a:lnTo>
                <a:lnTo>
                  <a:pt x="61074" y="49909"/>
                </a:lnTo>
                <a:lnTo>
                  <a:pt x="23224" y="0"/>
                </a:lnTo>
                <a:lnTo>
                  <a:pt x="29624" y="29617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1844" y="2695744"/>
            <a:ext cx="1798320" cy="243204"/>
          </a:xfrm>
          <a:custGeom>
            <a:avLst/>
            <a:gdLst/>
            <a:ahLst/>
            <a:cxnLst/>
            <a:rect l="l" t="t" r="r" b="b"/>
            <a:pathLst>
              <a:path w="1798320" h="243205">
                <a:moveTo>
                  <a:pt x="0" y="242624"/>
                </a:moveTo>
                <a:lnTo>
                  <a:pt x="57184" y="225940"/>
                </a:lnTo>
                <a:lnTo>
                  <a:pt x="131015" y="201642"/>
                </a:lnTo>
                <a:lnTo>
                  <a:pt x="173226" y="187333"/>
                </a:lnTo>
                <a:lnTo>
                  <a:pt x="218461" y="171953"/>
                </a:lnTo>
                <a:lnTo>
                  <a:pt x="266341" y="155782"/>
                </a:lnTo>
                <a:lnTo>
                  <a:pt x="316487" y="139098"/>
                </a:lnTo>
                <a:lnTo>
                  <a:pt x="368520" y="122177"/>
                </a:lnTo>
                <a:lnTo>
                  <a:pt x="422061" y="105299"/>
                </a:lnTo>
                <a:lnTo>
                  <a:pt x="476731" y="88741"/>
                </a:lnTo>
                <a:lnTo>
                  <a:pt x="532150" y="72782"/>
                </a:lnTo>
                <a:lnTo>
                  <a:pt x="587940" y="57698"/>
                </a:lnTo>
                <a:lnTo>
                  <a:pt x="643722" y="43769"/>
                </a:lnTo>
                <a:lnTo>
                  <a:pt x="699115" y="31272"/>
                </a:lnTo>
                <a:lnTo>
                  <a:pt x="753742" y="20485"/>
                </a:lnTo>
                <a:lnTo>
                  <a:pt x="807223" y="11687"/>
                </a:lnTo>
                <a:lnTo>
                  <a:pt x="859178" y="5154"/>
                </a:lnTo>
                <a:lnTo>
                  <a:pt x="909230" y="1166"/>
                </a:lnTo>
                <a:lnTo>
                  <a:pt x="956998" y="0"/>
                </a:lnTo>
                <a:lnTo>
                  <a:pt x="1004439" y="1850"/>
                </a:lnTo>
                <a:lnTo>
                  <a:pt x="1053551" y="6554"/>
                </a:lnTo>
                <a:lnTo>
                  <a:pt x="1104014" y="13828"/>
                </a:lnTo>
                <a:lnTo>
                  <a:pt x="1155511" y="23387"/>
                </a:lnTo>
                <a:lnTo>
                  <a:pt x="1207722" y="34949"/>
                </a:lnTo>
                <a:lnTo>
                  <a:pt x="1260329" y="48230"/>
                </a:lnTo>
                <a:lnTo>
                  <a:pt x="1313014" y="62947"/>
                </a:lnTo>
                <a:lnTo>
                  <a:pt x="1365458" y="78815"/>
                </a:lnTo>
                <a:lnTo>
                  <a:pt x="1417341" y="95552"/>
                </a:lnTo>
                <a:lnTo>
                  <a:pt x="1468347" y="112874"/>
                </a:lnTo>
                <a:lnTo>
                  <a:pt x="1518156" y="130500"/>
                </a:lnTo>
                <a:lnTo>
                  <a:pt x="1566453" y="148147"/>
                </a:lnTo>
                <a:lnTo>
                  <a:pt x="1612917" y="165531"/>
                </a:lnTo>
                <a:lnTo>
                  <a:pt x="1657229" y="182369"/>
                </a:lnTo>
                <a:lnTo>
                  <a:pt x="1699071" y="198374"/>
                </a:lnTo>
                <a:lnTo>
                  <a:pt x="1723823" y="207837"/>
                </a:lnTo>
                <a:lnTo>
                  <a:pt x="1747405" y="216793"/>
                </a:lnTo>
                <a:lnTo>
                  <a:pt x="1769746" y="225177"/>
                </a:lnTo>
                <a:lnTo>
                  <a:pt x="1790771" y="232924"/>
                </a:lnTo>
                <a:lnTo>
                  <a:pt x="1798096" y="235574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2865" y="2904244"/>
            <a:ext cx="62865" cy="41275"/>
          </a:xfrm>
          <a:custGeom>
            <a:avLst/>
            <a:gdLst/>
            <a:ahLst/>
            <a:cxnLst/>
            <a:rect l="l" t="t" r="r" b="b"/>
            <a:pathLst>
              <a:path w="62864" h="41275">
                <a:moveTo>
                  <a:pt x="27074" y="27074"/>
                </a:moveTo>
                <a:lnTo>
                  <a:pt x="0" y="40674"/>
                </a:lnTo>
                <a:lnTo>
                  <a:pt x="62599" y="38824"/>
                </a:lnTo>
                <a:lnTo>
                  <a:pt x="13474" y="0"/>
                </a:lnTo>
                <a:lnTo>
                  <a:pt x="27074" y="27074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05768" y="2695744"/>
            <a:ext cx="3605529" cy="256540"/>
          </a:xfrm>
          <a:custGeom>
            <a:avLst/>
            <a:gdLst/>
            <a:ahLst/>
            <a:cxnLst/>
            <a:rect l="l" t="t" r="r" b="b"/>
            <a:pathLst>
              <a:path w="3605529" h="256539">
                <a:moveTo>
                  <a:pt x="0" y="256099"/>
                </a:moveTo>
                <a:lnTo>
                  <a:pt x="55260" y="250674"/>
                </a:lnTo>
                <a:lnTo>
                  <a:pt x="119744" y="243961"/>
                </a:lnTo>
                <a:lnTo>
                  <a:pt x="192767" y="236077"/>
                </a:lnTo>
                <a:lnTo>
                  <a:pt x="232266" y="231732"/>
                </a:lnTo>
                <a:lnTo>
                  <a:pt x="273641" y="227139"/>
                </a:lnTo>
                <a:lnTo>
                  <a:pt x="316809" y="222311"/>
                </a:lnTo>
                <a:lnTo>
                  <a:pt x="361682" y="217264"/>
                </a:lnTo>
                <a:lnTo>
                  <a:pt x="408175" y="212011"/>
                </a:lnTo>
                <a:lnTo>
                  <a:pt x="456202" y="206569"/>
                </a:lnTo>
                <a:lnTo>
                  <a:pt x="505677" y="200950"/>
                </a:lnTo>
                <a:lnTo>
                  <a:pt x="556515" y="195171"/>
                </a:lnTo>
                <a:lnTo>
                  <a:pt x="608630" y="189245"/>
                </a:lnTo>
                <a:lnTo>
                  <a:pt x="661936" y="183188"/>
                </a:lnTo>
                <a:lnTo>
                  <a:pt x="716347" y="177013"/>
                </a:lnTo>
                <a:lnTo>
                  <a:pt x="771778" y="170736"/>
                </a:lnTo>
                <a:lnTo>
                  <a:pt x="828142" y="164371"/>
                </a:lnTo>
                <a:lnTo>
                  <a:pt x="885354" y="157933"/>
                </a:lnTo>
                <a:lnTo>
                  <a:pt x="943329" y="151436"/>
                </a:lnTo>
                <a:lnTo>
                  <a:pt x="1001980" y="144896"/>
                </a:lnTo>
                <a:lnTo>
                  <a:pt x="1061221" y="138326"/>
                </a:lnTo>
                <a:lnTo>
                  <a:pt x="1120967" y="131741"/>
                </a:lnTo>
                <a:lnTo>
                  <a:pt x="1181133" y="125157"/>
                </a:lnTo>
                <a:lnTo>
                  <a:pt x="1241632" y="118587"/>
                </a:lnTo>
                <a:lnTo>
                  <a:pt x="1302378" y="112046"/>
                </a:lnTo>
                <a:lnTo>
                  <a:pt x="1363286" y="105549"/>
                </a:lnTo>
                <a:lnTo>
                  <a:pt x="1424270" y="99111"/>
                </a:lnTo>
                <a:lnTo>
                  <a:pt x="1485245" y="92746"/>
                </a:lnTo>
                <a:lnTo>
                  <a:pt x="1546124" y="86469"/>
                </a:lnTo>
                <a:lnTo>
                  <a:pt x="1606821" y="80294"/>
                </a:lnTo>
                <a:lnTo>
                  <a:pt x="1667252" y="74236"/>
                </a:lnTo>
                <a:lnTo>
                  <a:pt x="1727329" y="68310"/>
                </a:lnTo>
                <a:lnTo>
                  <a:pt x="1786968" y="62531"/>
                </a:lnTo>
                <a:lnTo>
                  <a:pt x="1846083" y="56912"/>
                </a:lnTo>
                <a:lnTo>
                  <a:pt x="1904587" y="51469"/>
                </a:lnTo>
                <a:lnTo>
                  <a:pt x="1962396" y="46217"/>
                </a:lnTo>
                <a:lnTo>
                  <a:pt x="2019422" y="41169"/>
                </a:lnTo>
                <a:lnTo>
                  <a:pt x="2075582" y="36341"/>
                </a:lnTo>
                <a:lnTo>
                  <a:pt x="2130788" y="31747"/>
                </a:lnTo>
                <a:lnTo>
                  <a:pt x="2184955" y="27402"/>
                </a:lnTo>
                <a:lnTo>
                  <a:pt x="2237997" y="23320"/>
                </a:lnTo>
                <a:lnTo>
                  <a:pt x="2289829" y="19517"/>
                </a:lnTo>
                <a:lnTo>
                  <a:pt x="2340364" y="16006"/>
                </a:lnTo>
                <a:lnTo>
                  <a:pt x="2389517" y="12803"/>
                </a:lnTo>
                <a:lnTo>
                  <a:pt x="2437202" y="9922"/>
                </a:lnTo>
                <a:lnTo>
                  <a:pt x="2483334" y="7377"/>
                </a:lnTo>
                <a:lnTo>
                  <a:pt x="2527826" y="5184"/>
                </a:lnTo>
                <a:lnTo>
                  <a:pt x="2570593" y="3357"/>
                </a:lnTo>
                <a:lnTo>
                  <a:pt x="2611549" y="1910"/>
                </a:lnTo>
                <a:lnTo>
                  <a:pt x="2650609" y="858"/>
                </a:lnTo>
                <a:lnTo>
                  <a:pt x="2722694" y="0"/>
                </a:lnTo>
                <a:lnTo>
                  <a:pt x="2791289" y="925"/>
                </a:lnTo>
                <a:lnTo>
                  <a:pt x="2856158" y="3613"/>
                </a:lnTo>
                <a:lnTo>
                  <a:pt x="2917443" y="7933"/>
                </a:lnTo>
                <a:lnTo>
                  <a:pt x="2975288" y="13754"/>
                </a:lnTo>
                <a:lnTo>
                  <a:pt x="3029835" y="20944"/>
                </a:lnTo>
                <a:lnTo>
                  <a:pt x="3081227" y="29374"/>
                </a:lnTo>
                <a:lnTo>
                  <a:pt x="3129606" y="38911"/>
                </a:lnTo>
                <a:lnTo>
                  <a:pt x="3175116" y="49424"/>
                </a:lnTo>
                <a:lnTo>
                  <a:pt x="3217899" y="60783"/>
                </a:lnTo>
                <a:lnTo>
                  <a:pt x="3258098" y="72856"/>
                </a:lnTo>
                <a:lnTo>
                  <a:pt x="3295855" y="85512"/>
                </a:lnTo>
                <a:lnTo>
                  <a:pt x="3364618" y="112049"/>
                </a:lnTo>
                <a:lnTo>
                  <a:pt x="3414505" y="134216"/>
                </a:lnTo>
                <a:lnTo>
                  <a:pt x="3459686" y="156318"/>
                </a:lnTo>
                <a:lnTo>
                  <a:pt x="3500771" y="177791"/>
                </a:lnTo>
                <a:lnTo>
                  <a:pt x="3538367" y="198074"/>
                </a:lnTo>
                <a:lnTo>
                  <a:pt x="3547299" y="202896"/>
                </a:lnTo>
                <a:lnTo>
                  <a:pt x="3556061" y="207602"/>
                </a:lnTo>
                <a:lnTo>
                  <a:pt x="3589592" y="225049"/>
                </a:lnTo>
                <a:lnTo>
                  <a:pt x="3592292" y="226399"/>
                </a:lnTo>
                <a:lnTo>
                  <a:pt x="3594992" y="227724"/>
                </a:lnTo>
                <a:lnTo>
                  <a:pt x="3597642" y="229024"/>
                </a:lnTo>
                <a:lnTo>
                  <a:pt x="3605267" y="232699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3361" y="2900744"/>
            <a:ext cx="62865" cy="41275"/>
          </a:xfrm>
          <a:custGeom>
            <a:avLst/>
            <a:gdLst/>
            <a:ahLst/>
            <a:cxnLst/>
            <a:rect l="l" t="t" r="r" b="b"/>
            <a:pathLst>
              <a:path w="62865" h="41275">
                <a:moveTo>
                  <a:pt x="27674" y="27699"/>
                </a:moveTo>
                <a:lnTo>
                  <a:pt x="0" y="39999"/>
                </a:lnTo>
                <a:lnTo>
                  <a:pt x="62624" y="41124"/>
                </a:lnTo>
                <a:lnTo>
                  <a:pt x="15374" y="0"/>
                </a:lnTo>
                <a:lnTo>
                  <a:pt x="27674" y="27699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98440" y="3612292"/>
            <a:ext cx="1824355" cy="212090"/>
          </a:xfrm>
          <a:custGeom>
            <a:avLst/>
            <a:gdLst/>
            <a:ahLst/>
            <a:cxnLst/>
            <a:rect l="l" t="t" r="r" b="b"/>
            <a:pathLst>
              <a:path w="1824354" h="212089">
                <a:moveTo>
                  <a:pt x="0" y="202199"/>
                </a:moveTo>
                <a:lnTo>
                  <a:pt x="58576" y="187296"/>
                </a:lnTo>
                <a:lnTo>
                  <a:pt x="134304" y="165349"/>
                </a:lnTo>
                <a:lnTo>
                  <a:pt x="177613" y="152427"/>
                </a:lnTo>
                <a:lnTo>
                  <a:pt x="224025" y="138575"/>
                </a:lnTo>
                <a:lnTo>
                  <a:pt x="273144" y="124071"/>
                </a:lnTo>
                <a:lnTo>
                  <a:pt x="324577" y="109191"/>
                </a:lnTo>
                <a:lnTo>
                  <a:pt x="377928" y="94213"/>
                </a:lnTo>
                <a:lnTo>
                  <a:pt x="432801" y="79415"/>
                </a:lnTo>
                <a:lnTo>
                  <a:pt x="488803" y="65072"/>
                </a:lnTo>
                <a:lnTo>
                  <a:pt x="545537" y="51462"/>
                </a:lnTo>
                <a:lnTo>
                  <a:pt x="602610" y="38862"/>
                </a:lnTo>
                <a:lnTo>
                  <a:pt x="659625" y="27550"/>
                </a:lnTo>
                <a:lnTo>
                  <a:pt x="716189" y="17802"/>
                </a:lnTo>
                <a:lnTo>
                  <a:pt x="771905" y="9896"/>
                </a:lnTo>
                <a:lnTo>
                  <a:pt x="826380" y="4109"/>
                </a:lnTo>
                <a:lnTo>
                  <a:pt x="879217" y="718"/>
                </a:lnTo>
                <a:lnTo>
                  <a:pt x="930023" y="0"/>
                </a:lnTo>
                <a:lnTo>
                  <a:pt x="973907" y="1710"/>
                </a:lnTo>
                <a:lnTo>
                  <a:pt x="1019603" y="5491"/>
                </a:lnTo>
                <a:lnTo>
                  <a:pt x="1066834" y="11155"/>
                </a:lnTo>
                <a:lnTo>
                  <a:pt x="1115321" y="18518"/>
                </a:lnTo>
                <a:lnTo>
                  <a:pt x="1164789" y="27391"/>
                </a:lnTo>
                <a:lnTo>
                  <a:pt x="1214959" y="37590"/>
                </a:lnTo>
                <a:lnTo>
                  <a:pt x="1265555" y="48929"/>
                </a:lnTo>
                <a:lnTo>
                  <a:pt x="1316298" y="61220"/>
                </a:lnTo>
                <a:lnTo>
                  <a:pt x="1366913" y="74278"/>
                </a:lnTo>
                <a:lnTo>
                  <a:pt x="1417122" y="87916"/>
                </a:lnTo>
                <a:lnTo>
                  <a:pt x="1466647" y="101949"/>
                </a:lnTo>
                <a:lnTo>
                  <a:pt x="1520003" y="117619"/>
                </a:lnTo>
                <a:lnTo>
                  <a:pt x="1571827" y="133294"/>
                </a:lnTo>
                <a:lnTo>
                  <a:pt x="1621750" y="148726"/>
                </a:lnTo>
                <a:lnTo>
                  <a:pt x="1669405" y="163668"/>
                </a:lnTo>
                <a:lnTo>
                  <a:pt x="1714421" y="177874"/>
                </a:lnTo>
                <a:lnTo>
                  <a:pt x="1741059" y="186260"/>
                </a:lnTo>
                <a:lnTo>
                  <a:pt x="1790436" y="201643"/>
                </a:lnTo>
                <a:lnTo>
                  <a:pt x="1823721" y="211724"/>
                </a:lnTo>
                <a:lnTo>
                  <a:pt x="1824071" y="211824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6186" y="3797792"/>
            <a:ext cx="62865" cy="41910"/>
          </a:xfrm>
          <a:custGeom>
            <a:avLst/>
            <a:gdLst/>
            <a:ahLst/>
            <a:cxnLst/>
            <a:rect l="l" t="t" r="r" b="b"/>
            <a:pathLst>
              <a:path w="62865" h="41910">
                <a:moveTo>
                  <a:pt x="26324" y="26324"/>
                </a:moveTo>
                <a:lnTo>
                  <a:pt x="0" y="41299"/>
                </a:lnTo>
                <a:lnTo>
                  <a:pt x="62424" y="36274"/>
                </a:lnTo>
                <a:lnTo>
                  <a:pt x="11349" y="0"/>
                </a:lnTo>
                <a:lnTo>
                  <a:pt x="26324" y="26324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16007" y="3652742"/>
            <a:ext cx="3709670" cy="175260"/>
          </a:xfrm>
          <a:custGeom>
            <a:avLst/>
            <a:gdLst/>
            <a:ahLst/>
            <a:cxnLst/>
            <a:rect l="l" t="t" r="r" b="b"/>
            <a:pathLst>
              <a:path w="3709670" h="175260">
                <a:moveTo>
                  <a:pt x="3709382" y="175224"/>
                </a:moveTo>
                <a:lnTo>
                  <a:pt x="3654258" y="170775"/>
                </a:lnTo>
                <a:lnTo>
                  <a:pt x="3589614" y="165130"/>
                </a:lnTo>
                <a:lnTo>
                  <a:pt x="3516225" y="158419"/>
                </a:lnTo>
                <a:lnTo>
                  <a:pt x="3476493" y="154704"/>
                </a:lnTo>
                <a:lnTo>
                  <a:pt x="3434866" y="150772"/>
                </a:lnTo>
                <a:lnTo>
                  <a:pt x="3391439" y="146638"/>
                </a:lnTo>
                <a:lnTo>
                  <a:pt x="3346310" y="142318"/>
                </a:lnTo>
                <a:lnTo>
                  <a:pt x="3299575" y="137829"/>
                </a:lnTo>
                <a:lnTo>
                  <a:pt x="3251332" y="133188"/>
                </a:lnTo>
                <a:lnTo>
                  <a:pt x="3201677" y="128409"/>
                </a:lnTo>
                <a:lnTo>
                  <a:pt x="3150706" y="123510"/>
                </a:lnTo>
                <a:lnTo>
                  <a:pt x="3098518" y="118506"/>
                </a:lnTo>
                <a:lnTo>
                  <a:pt x="3045208" y="113414"/>
                </a:lnTo>
                <a:lnTo>
                  <a:pt x="2990873" y="108250"/>
                </a:lnTo>
                <a:lnTo>
                  <a:pt x="2935610" y="103031"/>
                </a:lnTo>
                <a:lnTo>
                  <a:pt x="2879516" y="97771"/>
                </a:lnTo>
                <a:lnTo>
                  <a:pt x="2822688" y="92489"/>
                </a:lnTo>
                <a:lnTo>
                  <a:pt x="2765222" y="87199"/>
                </a:lnTo>
                <a:lnTo>
                  <a:pt x="2707216" y="81918"/>
                </a:lnTo>
                <a:lnTo>
                  <a:pt x="2648765" y="76662"/>
                </a:lnTo>
                <a:lnTo>
                  <a:pt x="2589968" y="71447"/>
                </a:lnTo>
                <a:lnTo>
                  <a:pt x="2530920" y="66291"/>
                </a:lnTo>
                <a:lnTo>
                  <a:pt x="2471719" y="61208"/>
                </a:lnTo>
                <a:lnTo>
                  <a:pt x="2412460" y="56215"/>
                </a:lnTo>
                <a:lnTo>
                  <a:pt x="2353242" y="51328"/>
                </a:lnTo>
                <a:lnTo>
                  <a:pt x="2294161" y="46564"/>
                </a:lnTo>
                <a:lnTo>
                  <a:pt x="2235313" y="41938"/>
                </a:lnTo>
                <a:lnTo>
                  <a:pt x="2176796" y="37467"/>
                </a:lnTo>
                <a:lnTo>
                  <a:pt x="2118706" y="33167"/>
                </a:lnTo>
                <a:lnTo>
                  <a:pt x="2061140" y="29055"/>
                </a:lnTo>
                <a:lnTo>
                  <a:pt x="2004195" y="25145"/>
                </a:lnTo>
                <a:lnTo>
                  <a:pt x="1947968" y="21456"/>
                </a:lnTo>
                <a:lnTo>
                  <a:pt x="1892554" y="18002"/>
                </a:lnTo>
                <a:lnTo>
                  <a:pt x="1838053" y="14800"/>
                </a:lnTo>
                <a:lnTo>
                  <a:pt x="1784559" y="11867"/>
                </a:lnTo>
                <a:lnTo>
                  <a:pt x="1732170" y="9218"/>
                </a:lnTo>
                <a:lnTo>
                  <a:pt x="1680982" y="6869"/>
                </a:lnTo>
                <a:lnTo>
                  <a:pt x="1631093" y="4838"/>
                </a:lnTo>
                <a:lnTo>
                  <a:pt x="1582599" y="3139"/>
                </a:lnTo>
                <a:lnTo>
                  <a:pt x="1535597" y="1790"/>
                </a:lnTo>
                <a:lnTo>
                  <a:pt x="1490184" y="806"/>
                </a:lnTo>
                <a:lnTo>
                  <a:pt x="1446457" y="204"/>
                </a:lnTo>
                <a:lnTo>
                  <a:pt x="1404512" y="0"/>
                </a:lnTo>
                <a:lnTo>
                  <a:pt x="1349106" y="372"/>
                </a:lnTo>
                <a:lnTo>
                  <a:pt x="1293925" y="1462"/>
                </a:lnTo>
                <a:lnTo>
                  <a:pt x="1239014" y="3229"/>
                </a:lnTo>
                <a:lnTo>
                  <a:pt x="1184424" y="5634"/>
                </a:lnTo>
                <a:lnTo>
                  <a:pt x="1130202" y="8636"/>
                </a:lnTo>
                <a:lnTo>
                  <a:pt x="1076397" y="12195"/>
                </a:lnTo>
                <a:lnTo>
                  <a:pt x="1023057" y="16272"/>
                </a:lnTo>
                <a:lnTo>
                  <a:pt x="970230" y="20825"/>
                </a:lnTo>
                <a:lnTo>
                  <a:pt x="917965" y="25815"/>
                </a:lnTo>
                <a:lnTo>
                  <a:pt x="866310" y="31202"/>
                </a:lnTo>
                <a:lnTo>
                  <a:pt x="815314" y="36946"/>
                </a:lnTo>
                <a:lnTo>
                  <a:pt x="765024" y="43006"/>
                </a:lnTo>
                <a:lnTo>
                  <a:pt x="715490" y="49342"/>
                </a:lnTo>
                <a:lnTo>
                  <a:pt x="666759" y="55915"/>
                </a:lnTo>
                <a:lnTo>
                  <a:pt x="618880" y="62684"/>
                </a:lnTo>
                <a:lnTo>
                  <a:pt x="571901" y="69609"/>
                </a:lnTo>
                <a:lnTo>
                  <a:pt x="525871" y="76649"/>
                </a:lnTo>
                <a:lnTo>
                  <a:pt x="471322" y="85305"/>
                </a:lnTo>
                <a:lnTo>
                  <a:pt x="418329" y="93998"/>
                </a:lnTo>
                <a:lnTo>
                  <a:pt x="366980" y="102655"/>
                </a:lnTo>
                <a:lnTo>
                  <a:pt x="317360" y="111208"/>
                </a:lnTo>
                <a:lnTo>
                  <a:pt x="269557" y="119584"/>
                </a:lnTo>
                <a:lnTo>
                  <a:pt x="223656" y="127713"/>
                </a:lnTo>
                <a:lnTo>
                  <a:pt x="179744" y="135524"/>
                </a:lnTo>
                <a:lnTo>
                  <a:pt x="143022" y="142041"/>
                </a:lnTo>
                <a:lnTo>
                  <a:pt x="74578" y="153978"/>
                </a:lnTo>
                <a:lnTo>
                  <a:pt x="35353" y="160560"/>
                </a:lnTo>
                <a:lnTo>
                  <a:pt x="13187" y="164149"/>
                </a:lnTo>
                <a:lnTo>
                  <a:pt x="0" y="166199"/>
                </a:lnTo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8930" y="3794767"/>
            <a:ext cx="61594" cy="42545"/>
          </a:xfrm>
          <a:custGeom>
            <a:avLst/>
            <a:gdLst/>
            <a:ahLst/>
            <a:cxnLst/>
            <a:rect l="l" t="t" r="r" b="b"/>
            <a:pathLst>
              <a:path w="61594" h="42545">
                <a:moveTo>
                  <a:pt x="37077" y="24174"/>
                </a:moveTo>
                <a:lnTo>
                  <a:pt x="55337" y="0"/>
                </a:lnTo>
                <a:lnTo>
                  <a:pt x="0" y="29349"/>
                </a:lnTo>
                <a:lnTo>
                  <a:pt x="61254" y="42449"/>
                </a:lnTo>
                <a:lnTo>
                  <a:pt x="37077" y="24174"/>
                </a:lnTo>
                <a:close/>
              </a:path>
            </a:pathLst>
          </a:custGeom>
          <a:ln w="19049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7620000" cy="5715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0" y="0"/>
                </a:moveTo>
                <a:lnTo>
                  <a:pt x="7619984" y="0"/>
                </a:lnTo>
                <a:lnTo>
                  <a:pt x="7619984" y="5714988"/>
                </a:lnTo>
                <a:lnTo>
                  <a:pt x="0" y="57149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/>
          <p:cNvSpPr/>
          <p:nvPr/>
        </p:nvSpPr>
        <p:spPr>
          <a:xfrm>
            <a:off x="1522071" y="263799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522046" y="1309104"/>
            <a:ext cx="4576445" cy="0"/>
          </a:xfrm>
          <a:custGeom>
            <a:avLst/>
            <a:gdLst/>
            <a:ahLst/>
            <a:cxnLst/>
            <a:rect l="l" t="t" r="r" b="b"/>
            <a:pathLst>
              <a:path w="4576445">
                <a:moveTo>
                  <a:pt x="0" y="0"/>
                </a:moveTo>
                <a:lnTo>
                  <a:pt x="45758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1143000" y="548327"/>
            <a:ext cx="4664432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325">
              <a:lnSpc>
                <a:spcPct val="100000"/>
              </a:lnSpc>
            </a:pPr>
            <a:r>
              <a:rPr lang="en-US" spc="-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 Compaction</a:t>
            </a:r>
            <a:endParaRPr spc="-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522046" y="1545555"/>
            <a:ext cx="4944215" cy="3332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28600" y="49911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的消息压缩清理默认是开启的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48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95300"/>
            <a:ext cx="37081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en-US" altLang="zh-CN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r>
              <a:rPr lang="zh-CN" altLang="en-US" spc="-1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</a:t>
            </a:r>
            <a:endParaRPr spc="-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455" y="12573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 0.8.1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之前用于存储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 offset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 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中选出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controller, controller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负责选取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 leader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所在节点失效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负责重新选取节点作为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集群成员管理，哪些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是活着并且属于当前集群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. broker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需要定时向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ZK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发送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heartbeat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维持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session,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超时未发送会被踢出集群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的配置管理，有哪些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存在，每个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有多少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partitions, replicas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在哪个节点上，谁是某个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partition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leader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Quota,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client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可以读写多少数据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ACL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，哪些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client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可以读或写哪个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</a:p>
        </p:txBody>
      </p:sp>
      <p:sp>
        <p:nvSpPr>
          <p:cNvPr id="4" name="object 6"/>
          <p:cNvSpPr/>
          <p:nvPr/>
        </p:nvSpPr>
        <p:spPr>
          <a:xfrm>
            <a:off x="6324600" y="4381500"/>
            <a:ext cx="985247" cy="120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133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0" y="22479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Q&amp;A?</a:t>
            </a:r>
            <a:endParaRPr lang="zh-CN" altLang="en-US" sz="72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6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90800" y="22479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6803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9530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lang="en-US" altLang="zh-CN" spc="-9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</a:t>
            </a:r>
            <a:r>
              <a:rPr lang="en-US" altLang="zh-CN" spc="-31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Kafka?</a:t>
            </a:r>
            <a:endParaRPr spc="-36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4500"/>
            <a:ext cx="7239000" cy="3611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9530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lang="en-US" altLang="zh-CN" spc="-9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</a:t>
            </a:r>
            <a:r>
              <a:rPr lang="en-US" altLang="zh-CN" spc="-31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Kafka?</a:t>
            </a:r>
            <a:endParaRPr spc="-36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8300"/>
            <a:ext cx="7010400" cy="34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352" y="542572"/>
            <a:ext cx="478479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0">
              <a:lnSpc>
                <a:spcPct val="100000"/>
              </a:lnSpc>
            </a:pPr>
            <a:r>
              <a:rPr lang="en-US" altLang="zh-CN" spc="-15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15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版本历史</a:t>
            </a:r>
            <a:endParaRPr spc="-15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352" y="4297131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5093" y="4297131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4640" y="4297131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792" y="4297131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0440" y="4297131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75" y="1963370"/>
            <a:ext cx="24460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latin typeface="Arial"/>
                <a:cs typeface="Arial"/>
              </a:rPr>
              <a:t>Open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sourced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by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LinkedIn,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version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0.6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2177851"/>
            <a:ext cx="0" cy="1889125"/>
          </a:xfrm>
          <a:custGeom>
            <a:avLst/>
            <a:gdLst/>
            <a:ahLst/>
            <a:cxnLst/>
            <a:rect l="l" t="t" r="r" b="b"/>
            <a:pathLst>
              <a:path h="1889125">
                <a:moveTo>
                  <a:pt x="0" y="0"/>
                </a:moveTo>
                <a:lnTo>
                  <a:pt x="0" y="1889096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735" y="4066947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4" y="86449"/>
                </a:lnTo>
                <a:lnTo>
                  <a:pt x="62929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5093" y="2789457"/>
            <a:ext cx="24765" cy="1272540"/>
          </a:xfrm>
          <a:custGeom>
            <a:avLst/>
            <a:gdLst/>
            <a:ahLst/>
            <a:cxnLst/>
            <a:rect l="l" t="t" r="r" b="b"/>
            <a:pathLst>
              <a:path w="24764" h="1272539">
                <a:moveTo>
                  <a:pt x="0" y="0"/>
                </a:moveTo>
                <a:lnTo>
                  <a:pt x="24499" y="127202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8143" y="4060879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29">
                <a:moveTo>
                  <a:pt x="0" y="1199"/>
                </a:moveTo>
                <a:lnTo>
                  <a:pt x="33124" y="87024"/>
                </a:lnTo>
                <a:lnTo>
                  <a:pt x="62899" y="0"/>
                </a:lnTo>
                <a:lnTo>
                  <a:pt x="0" y="11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7908" y="3344067"/>
            <a:ext cx="0" cy="718185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0"/>
                </a:moveTo>
                <a:lnTo>
                  <a:pt x="0" y="7175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6433" y="406166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74" y="86449"/>
                </a:lnTo>
                <a:lnTo>
                  <a:pt x="62949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1977" y="3502566"/>
            <a:ext cx="7620" cy="530225"/>
          </a:xfrm>
          <a:custGeom>
            <a:avLst/>
            <a:gdLst/>
            <a:ahLst/>
            <a:cxnLst/>
            <a:rect l="l" t="t" r="r" b="b"/>
            <a:pathLst>
              <a:path w="7620" h="530225">
                <a:moveTo>
                  <a:pt x="7399" y="0"/>
                </a:moveTo>
                <a:lnTo>
                  <a:pt x="0" y="5297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0502" y="4031940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0274" y="86874"/>
                </a:lnTo>
                <a:lnTo>
                  <a:pt x="62924" y="8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矩形: 圆角 17"/>
          <p:cNvSpPr/>
          <p:nvPr/>
        </p:nvSpPr>
        <p:spPr>
          <a:xfrm>
            <a:off x="151332" y="4164472"/>
            <a:ext cx="7316267" cy="520064"/>
          </a:xfrm>
          <a:prstGeom prst="roundRect">
            <a:avLst/>
          </a:prstGeom>
          <a:solidFill>
            <a:srgbClr val="00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8600" y="4178693"/>
            <a:ext cx="714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2011    |   2012    |   2013    |   2014    |   2015   |  2016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64638" y="3278094"/>
            <a:ext cx="1551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15" dirty="0">
                <a:latin typeface="Arial"/>
                <a:cs typeface="Arial"/>
              </a:rPr>
              <a:t> Latest </a:t>
            </a:r>
            <a:r>
              <a:rPr lang="en-US" altLang="zh-CN" sz="1000" spc="20" dirty="0">
                <a:latin typeface="Arial"/>
                <a:cs typeface="Arial"/>
              </a:rPr>
              <a:t>stable </a:t>
            </a:r>
            <a:r>
              <a:rPr lang="en-US" altLang="zh-CN" sz="1000" spc="-15" dirty="0">
                <a:latin typeface="Arial"/>
                <a:cs typeface="Arial"/>
              </a:rPr>
              <a:t>-</a:t>
            </a:r>
            <a:r>
              <a:rPr lang="en-US" altLang="zh-CN" sz="1000" spc="-145" dirty="0">
                <a:latin typeface="Arial"/>
                <a:cs typeface="Arial"/>
              </a:rPr>
              <a:t> </a:t>
            </a:r>
            <a:r>
              <a:rPr lang="en-US" altLang="zh-CN" sz="1000" dirty="0">
                <a:latin typeface="Arial"/>
                <a:cs typeface="Arial"/>
              </a:rPr>
              <a:t>0.10.1.0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76400" y="2555059"/>
            <a:ext cx="173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30" dirty="0">
                <a:latin typeface="Arial"/>
                <a:cs typeface="Arial"/>
              </a:rPr>
              <a:t>Graduated </a:t>
            </a:r>
            <a:r>
              <a:rPr lang="en-US" altLang="zh-CN" sz="1000" spc="70" dirty="0">
                <a:latin typeface="Arial"/>
                <a:cs typeface="Arial"/>
              </a:rPr>
              <a:t>from</a:t>
            </a:r>
            <a:r>
              <a:rPr lang="en-US" altLang="zh-CN" sz="1000" spc="-140" dirty="0">
                <a:latin typeface="Arial"/>
                <a:cs typeface="Arial"/>
              </a:rPr>
              <a:t> </a:t>
            </a:r>
            <a:r>
              <a:rPr lang="en-US" altLang="zh-CN" sz="1000" spc="5" dirty="0">
                <a:latin typeface="Arial"/>
                <a:cs typeface="Arial"/>
              </a:rPr>
              <a:t>Apache</a:t>
            </a:r>
            <a:endParaRPr lang="en-US" altLang="zh-CN" sz="1000" dirty="0">
              <a:latin typeface="Arial"/>
              <a:cs typeface="Arial"/>
            </a:endParaRPr>
          </a:p>
          <a:p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65533" y="294768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Several Engineers who built Kafka create  Confluent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95300"/>
            <a:ext cx="312420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lang="en-US" altLang="zh-CN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</a:t>
            </a:r>
            <a:endParaRPr spc="-36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75" y="1866900"/>
            <a:ext cx="55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8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7150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lang="en-US" altLang="zh-CN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</a:t>
            </a:r>
            <a:endParaRPr spc="-36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99991"/>
              </p:ext>
            </p:extLst>
          </p:nvPr>
        </p:nvGraphicFramePr>
        <p:xfrm>
          <a:off x="685800" y="1943100"/>
          <a:ext cx="6324600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16480780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8798606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835916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版本厂商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版本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3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Apache</a:t>
                      </a:r>
                      <a:r>
                        <a:rPr lang="zh-CN" altLang="en-US" dirty="0"/>
                        <a:t>官方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0.10.1.0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kafka.apache.org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755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Cloudera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0.9.0.0+patches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www.cloudera.com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5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Hortonworks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0.10.0.0+patches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zh.hortonworks.com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735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Confluent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0.10.1.0+patches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www.confluent.io</a:t>
                      </a:r>
                      <a:endParaRPr lang="zh-CN" alt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906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29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71500"/>
            <a:ext cx="445206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lang="en-US" altLang="zh-CN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spc="-24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术语</a:t>
            </a:r>
            <a:endParaRPr spc="-36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600" y="17145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消息不同的分类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每条消息都会被发送到一个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Partition: 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内包含的分区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Producer: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生产者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Producer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集群某个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发送消息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消费者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集群内某个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并从中读取消息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Broker: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集群代理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Kafka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集群中的每个节点成为代理</a:t>
            </a:r>
          </a:p>
        </p:txBody>
      </p:sp>
    </p:spTree>
    <p:extLst>
      <p:ext uri="{BB962C8B-B14F-4D97-AF65-F5344CB8AC3E}">
        <p14:creationId xmlns:p14="http://schemas.microsoft.com/office/powerpoint/2010/main" val="341156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40" y="539501"/>
            <a:ext cx="2152637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lang="en-US" altLang="zh-CN" spc="-13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endParaRPr spc="-13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600" y="17145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partition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topic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可以被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到多个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consumer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订阅读取数据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81300"/>
            <a:ext cx="5342857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6306</TotalTime>
  <Words>1120</Words>
  <Application>Microsoft Macintosh PowerPoint</Application>
  <PresentationFormat>Custom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Black</vt:lpstr>
      <vt:lpstr>Calibri</vt:lpstr>
      <vt:lpstr>Microsoft YaHei UI</vt:lpstr>
      <vt:lpstr>MS PMincho</vt:lpstr>
      <vt:lpstr>宋体</vt:lpstr>
      <vt:lpstr>等线</vt:lpstr>
      <vt:lpstr>Arial</vt:lpstr>
      <vt:lpstr>Office Theme</vt:lpstr>
      <vt:lpstr>PowerPoint Presentation</vt:lpstr>
      <vt:lpstr>PowerPoint Presentation</vt:lpstr>
      <vt:lpstr>Why Kafka?</vt:lpstr>
      <vt:lpstr>Why Kafka?</vt:lpstr>
      <vt:lpstr>Kafka版本历史</vt:lpstr>
      <vt:lpstr>Kafka架构</vt:lpstr>
      <vt:lpstr>Kafka版本</vt:lpstr>
      <vt:lpstr>Kafka术语</vt:lpstr>
      <vt:lpstr>Topic</vt:lpstr>
      <vt:lpstr>Partition</vt:lpstr>
      <vt:lpstr>Kafka消息</vt:lpstr>
      <vt:lpstr>消息删除机制</vt:lpstr>
      <vt:lpstr>Producers</vt:lpstr>
      <vt:lpstr>Consumers</vt:lpstr>
      <vt:lpstr>Consumer Group</vt:lpstr>
      <vt:lpstr>数据传输事务定义</vt:lpstr>
      <vt:lpstr>顺序读取磁盘性能</vt:lpstr>
      <vt:lpstr>ZeroCopy</vt:lpstr>
      <vt:lpstr>Kafka提供的API</vt:lpstr>
      <vt:lpstr>Kafka集群HA</vt:lpstr>
      <vt:lpstr>Partition replication</vt:lpstr>
      <vt:lpstr>Log Compaction</vt:lpstr>
      <vt:lpstr>ZooKeeper作用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Apache: Big Data 2015</dc:title>
  <cp:lastModifiedBy>Microsoft Office User</cp:lastModifiedBy>
  <cp:revision>190</cp:revision>
  <dcterms:created xsi:type="dcterms:W3CDTF">2016-11-17T05:55:06Z</dcterms:created>
  <dcterms:modified xsi:type="dcterms:W3CDTF">2016-12-13T02:15:31Z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2016-11-17T00:00:00Z</vt:filetime>
  </property>
</Properties>
</file>