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4" r:id="rId9"/>
    <p:sldId id="265" r:id="rId10"/>
    <p:sldId id="266" r:id="rId11"/>
    <p:sldId id="267" r:id="rId12"/>
    <p:sldId id="278" r:id="rId13"/>
    <p:sldId id="268" r:id="rId14"/>
    <p:sldId id="274" r:id="rId15"/>
    <p:sldId id="277" r:id="rId16"/>
    <p:sldId id="269" r:id="rId17"/>
    <p:sldId id="270" r:id="rId18"/>
    <p:sldId id="272" r:id="rId19"/>
    <p:sldId id="275" r:id="rId20"/>
    <p:sldId id="279" r:id="rId21"/>
    <p:sldId id="276" r:id="rId22"/>
    <p:sldId id="271" r:id="rId23"/>
    <p:sldId id="280" r:id="rId24"/>
    <p:sldId id="281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4660"/>
  </p:normalViewPr>
  <p:slideViewPr>
    <p:cSldViewPr>
      <p:cViewPr varScale="1">
        <p:scale>
          <a:sx n="109" d="100"/>
          <a:sy n="109" d="100"/>
        </p:scale>
        <p:origin x="169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/>
          <a:srcRect r="35000"/>
          <a:stretch/>
        </p:blipFill>
        <p:spPr bwMode="auto">
          <a:xfrm>
            <a:off x="0" y="774700"/>
            <a:ext cx="9144000" cy="3835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7391400" y="4953000"/>
            <a:ext cx="769441" cy="21287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zh-CN" altLang="en-US" sz="1200" dirty="0">
                <a:latin typeface="MS Shell Dlg" pitchFamily="18" charset="0"/>
                <a:cs typeface="MS Shell Dlg" pitchFamily="18" charset="0"/>
              </a:rPr>
              <a:t>力太武研所</a:t>
            </a:r>
            <a:endParaRPr lang="en-US" altLang="zh-CN" sz="1200" dirty="0"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723900" y="6261100"/>
            <a:ext cx="4752904" cy="21287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0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Copyright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©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2016 </a:t>
            </a:r>
            <a:r>
              <a:rPr lang="en-US" altLang="zh-CN" sz="1200" b="1" dirty="0" err="1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Realtech</a:t>
            </a:r>
            <a:r>
              <a:rPr lang="en-US" altLang="zh-CN" sz="1200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 Technologies Co.,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Ltd.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All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rights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reserved.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292100" y="2070100"/>
            <a:ext cx="6208431" cy="61042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/>
            </a:pPr>
            <a:r>
              <a:rPr lang="zh-CN" altLang="en-US" sz="4404" dirty="0" smtClean="0">
                <a:solidFill>
                  <a:srgbClr val="FFFFFF"/>
                </a:solidFill>
                <a:latin typeface="MS Shell Dlg" pitchFamily="18" charset="0"/>
                <a:cs typeface="MS Shell Dlg" pitchFamily="18" charset="0"/>
              </a:rPr>
              <a:t>数据管理与</a:t>
            </a:r>
            <a:r>
              <a:rPr lang="en-US" altLang="zh-CN" sz="4404" dirty="0" smtClean="0">
                <a:solidFill>
                  <a:srgbClr val="FFFFFF"/>
                </a:solidFill>
                <a:latin typeface="MS Shell Dlg" pitchFamily="18" charset="0"/>
                <a:cs typeface="MS Shell Dlg" pitchFamily="18" charset="0"/>
              </a:rPr>
              <a:t>SQL</a:t>
            </a:r>
            <a:r>
              <a:rPr lang="zh-CN" altLang="en-US" sz="4404" dirty="0" smtClean="0">
                <a:solidFill>
                  <a:srgbClr val="FFFFFF"/>
                </a:solidFill>
                <a:latin typeface="MS Shell Dlg" pitchFamily="18" charset="0"/>
                <a:cs typeface="MS Shell Dlg" pitchFamily="18" charset="0"/>
              </a:rPr>
              <a:t>查询分析</a:t>
            </a:r>
            <a:endParaRPr lang="en-US" altLang="zh-CN" sz="4404" dirty="0">
              <a:solidFill>
                <a:srgbClr val="FFFFFF"/>
              </a:solidFill>
              <a:latin typeface="MS Shell Dlg" pitchFamily="18" charset="0"/>
              <a:cs typeface="MS Shell Dlg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8500" y="495300"/>
            <a:ext cx="635000" cy="6477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723900" y="6502400"/>
            <a:ext cx="4797788" cy="21287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Copyright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©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2016 </a:t>
            </a:r>
            <a:r>
              <a:rPr lang="en-US" altLang="zh-CN" sz="1202" b="1" dirty="0" err="1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Realtech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 Technologies Co.,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Ltd.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All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rights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reserved.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6172200" y="6502400"/>
            <a:ext cx="4699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Page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1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723900" y="723900"/>
            <a:ext cx="2704266" cy="331629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>
                <a:tab pos="698500" algn="l"/>
              </a:tabLst>
            </a:pPr>
            <a:r>
              <a:rPr lang="en-US" altLang="zh-CN" dirty="0"/>
              <a:t>	</a:t>
            </a:r>
            <a:r>
              <a:rPr lang="en-US" altLang="zh-CN" sz="3504" dirty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目录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400"/>
              </a:lnSpc>
              <a:tabLst>
                <a:tab pos="698500" algn="l"/>
              </a:tabLst>
            </a:pPr>
            <a:r>
              <a:rPr lang="en-US" altLang="zh-CN" sz="2195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1.   </a:t>
            </a:r>
            <a:r>
              <a:rPr lang="zh-CN" altLang="en-US" sz="2195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离线分析平台简介</a:t>
            </a:r>
            <a:endParaRPr lang="en-US" altLang="zh-CN" sz="2195" dirty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400"/>
              </a:lnSpc>
              <a:tabLst>
                <a:tab pos="698500" algn="l"/>
              </a:tabLst>
            </a:pPr>
            <a:r>
              <a:rPr lang="en-US" altLang="zh-CN" sz="2195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2.   </a:t>
            </a:r>
            <a:r>
              <a:rPr lang="zh-CN" altLang="en-US" sz="2195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数据库管理</a:t>
            </a:r>
            <a:endParaRPr lang="en-US" altLang="zh-CN" sz="2195" dirty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  <a:p>
            <a:pPr>
              <a:lnSpc>
                <a:spcPts val="3400"/>
              </a:lnSpc>
              <a:tabLst>
                <a:tab pos="698500" algn="l"/>
              </a:tabLst>
            </a:pPr>
            <a:r>
              <a:rPr lang="en-US" altLang="zh-CN" sz="2195" dirty="0">
                <a:solidFill>
                  <a:srgbClr val="00B050"/>
                </a:solidFill>
                <a:latin typeface="MS Shell Dlg" pitchFamily="18" charset="0"/>
                <a:cs typeface="MS Shell Dlg" pitchFamily="18" charset="0"/>
              </a:rPr>
              <a:t>3.   HDFS</a:t>
            </a:r>
            <a:r>
              <a:rPr lang="zh-CN" altLang="en-US" sz="2195" dirty="0">
                <a:solidFill>
                  <a:srgbClr val="00B050"/>
                </a:solidFill>
                <a:latin typeface="MS Shell Dlg" pitchFamily="18" charset="0"/>
                <a:cs typeface="MS Shell Dlg" pitchFamily="18" charset="0"/>
              </a:rPr>
              <a:t>文件管理</a:t>
            </a:r>
            <a:endParaRPr lang="en-US" altLang="zh-CN" sz="2195" dirty="0">
              <a:solidFill>
                <a:srgbClr val="00B050"/>
              </a:solidFill>
              <a:latin typeface="MS Shell Dlg" pitchFamily="18" charset="0"/>
              <a:cs typeface="MS Shell Dlg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 marL="457200" indent="-457200">
              <a:lnSpc>
                <a:spcPts val="3400"/>
              </a:lnSpc>
              <a:buAutoNum type="arabicPeriod" startAt="4"/>
              <a:tabLst>
                <a:tab pos="698500" algn="l"/>
              </a:tabLst>
            </a:pPr>
            <a:r>
              <a:rPr lang="en-US" altLang="zh-CN" sz="2195" dirty="0" smtClean="0">
                <a:solidFill>
                  <a:srgbClr val="777777"/>
                </a:solidFill>
                <a:latin typeface="MS Shell Dlg" pitchFamily="18" charset="0"/>
                <a:cs typeface="MS Shell Dlg" pitchFamily="18" charset="0"/>
              </a:rPr>
              <a:t>HIVE</a:t>
            </a:r>
            <a:r>
              <a:rPr lang="zh-CN" altLang="en-US" sz="2195" dirty="0" smtClean="0">
                <a:solidFill>
                  <a:srgbClr val="777777"/>
                </a:solidFill>
                <a:latin typeface="MS Shell Dlg" pitchFamily="18" charset="0"/>
                <a:cs typeface="MS Shell Dlg" pitchFamily="18" charset="0"/>
              </a:rPr>
              <a:t>查询</a:t>
            </a:r>
            <a:endParaRPr lang="en-US" altLang="zh-CN" sz="2195" dirty="0">
              <a:solidFill>
                <a:srgbClr val="777777"/>
              </a:solidFill>
              <a:latin typeface="MS Shell Dlg" pitchFamily="18" charset="0"/>
              <a:cs typeface="MS Shell Dlg" pitchFamily="18" charset="0"/>
            </a:endParaRPr>
          </a:p>
          <a:p>
            <a:pPr marL="457200" indent="-457200">
              <a:lnSpc>
                <a:spcPts val="3400"/>
              </a:lnSpc>
              <a:buAutoNum type="arabicPeriod" startAt="4"/>
              <a:tabLst>
                <a:tab pos="698500" algn="l"/>
              </a:tabLst>
            </a:pPr>
            <a:r>
              <a:rPr lang="en-US" altLang="zh-CN" sz="219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IMPALA</a:t>
            </a:r>
            <a:r>
              <a:rPr lang="zh-CN" altLang="en-US" sz="219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查询</a:t>
            </a:r>
            <a:endParaRPr lang="en-US" altLang="zh-CN" sz="2195" dirty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516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23900" y="6502400"/>
            <a:ext cx="4797788" cy="21287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Copyright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©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2016 </a:t>
            </a:r>
            <a:r>
              <a:rPr lang="en-US" altLang="zh-CN" sz="1202" b="1" dirty="0" err="1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Realtech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 Technologies Co.,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Ltd.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All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rights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reserved.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6172200" y="6502400"/>
            <a:ext cx="4699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Page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2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723900" y="723900"/>
            <a:ext cx="7429500" cy="1572225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3500"/>
              </a:lnSpc>
              <a:tabLst>
                <a:tab pos="152400" algn="l"/>
              </a:tabLst>
            </a:pPr>
            <a:r>
              <a:rPr lang="en-US" altLang="zh-CN" sz="3504" dirty="0" smtClean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3.1	</a:t>
            </a:r>
            <a:r>
              <a:rPr lang="en-US" altLang="zh-CN" sz="3504" dirty="0" err="1" smtClean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hdfs</a:t>
            </a:r>
            <a:r>
              <a:rPr lang="zh-CN" altLang="en-US" sz="3504" dirty="0" smtClean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文件管理</a:t>
            </a:r>
            <a:endParaRPr lang="en-US" altLang="zh-CN" dirty="0"/>
          </a:p>
          <a:p>
            <a:pPr>
              <a:lnSpc>
                <a:spcPts val="2100"/>
              </a:lnSpc>
              <a:tabLst>
                <a:tab pos="152400" algn="l"/>
              </a:tabLst>
            </a:pPr>
            <a:r>
              <a:rPr lang="zh-CN" altLang="en-US" sz="1200" dirty="0" smtClean="0"/>
              <a:t>点击文件浏览器，进入</a:t>
            </a:r>
            <a:r>
              <a:rPr lang="en-US" altLang="zh-CN" sz="1200" dirty="0" smtClean="0"/>
              <a:t>HDFS</a:t>
            </a:r>
            <a:r>
              <a:rPr lang="zh-CN" altLang="en-US" sz="1200" dirty="0" smtClean="0"/>
              <a:t>文件管理页面</a:t>
            </a:r>
            <a:endParaRPr lang="en-US" altLang="zh-CN" sz="1200" dirty="0" smtClean="0"/>
          </a:p>
          <a:p>
            <a:pPr>
              <a:lnSpc>
                <a:spcPts val="2100"/>
              </a:lnSpc>
              <a:tabLst>
                <a:tab pos="152400" algn="l"/>
              </a:tabLst>
            </a:pPr>
            <a:r>
              <a:rPr lang="zh-CN" altLang="en-US" sz="1200" dirty="0" smtClean="0"/>
              <a:t>界面支持功能：</a:t>
            </a:r>
            <a:endParaRPr lang="en-US" altLang="zh-CN" sz="1200" dirty="0" smtClean="0"/>
          </a:p>
          <a:p>
            <a:pPr>
              <a:lnSpc>
                <a:spcPts val="2100"/>
              </a:lnSpc>
              <a:tabLst>
                <a:tab pos="152400" algn="l"/>
              </a:tabLst>
            </a:pPr>
            <a:r>
              <a:rPr lang="zh-CN" altLang="en-US" sz="1200" dirty="0" smtClean="0"/>
              <a:t>目录创建，删除，授权，切换</a:t>
            </a:r>
            <a:endParaRPr lang="en-US" altLang="zh-CN" sz="1200" dirty="0" smtClean="0"/>
          </a:p>
          <a:p>
            <a:pPr>
              <a:lnSpc>
                <a:spcPts val="2100"/>
              </a:lnSpc>
              <a:tabLst>
                <a:tab pos="152400" algn="l"/>
              </a:tabLst>
            </a:pPr>
            <a:r>
              <a:rPr lang="zh-CN" altLang="en-US" sz="1200" dirty="0" smtClean="0"/>
              <a:t>文件创建，上传，授权，下载，编辑，删除等</a:t>
            </a:r>
            <a:endParaRPr lang="en-US" altLang="zh-CN" sz="1200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485" y="2438400"/>
            <a:ext cx="7488115" cy="3834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69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23900" y="6502400"/>
            <a:ext cx="4797788" cy="21287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Copyright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©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2016 </a:t>
            </a:r>
            <a:r>
              <a:rPr lang="en-US" altLang="zh-CN" sz="1202" b="1" dirty="0" err="1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Realtech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 Technologies Co.,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Ltd.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All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rights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reserved.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6172200" y="6502400"/>
            <a:ext cx="4699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Page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2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723900" y="723900"/>
            <a:ext cx="7429500" cy="184153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3500"/>
              </a:lnSpc>
              <a:tabLst>
                <a:tab pos="152400" algn="l"/>
              </a:tabLst>
            </a:pPr>
            <a:r>
              <a:rPr lang="en-US" altLang="zh-CN" sz="3504" dirty="0" smtClean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3.2	</a:t>
            </a:r>
            <a:r>
              <a:rPr lang="en-US" altLang="zh-CN" sz="3504" dirty="0" err="1" smtClean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hdfs</a:t>
            </a:r>
            <a:r>
              <a:rPr lang="zh-CN" altLang="en-US" sz="3504" dirty="0" smtClean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文件编辑</a:t>
            </a:r>
            <a:endParaRPr lang="en-US" altLang="zh-CN" dirty="0"/>
          </a:p>
          <a:p>
            <a:pPr>
              <a:lnSpc>
                <a:spcPts val="2100"/>
              </a:lnSpc>
              <a:tabLst>
                <a:tab pos="152400" algn="l"/>
              </a:tabLst>
            </a:pPr>
            <a:r>
              <a:rPr lang="zh-CN" altLang="en-US" sz="1200" dirty="0" smtClean="0"/>
              <a:t>点击文件，进入</a:t>
            </a:r>
            <a:r>
              <a:rPr lang="en-US" altLang="zh-CN" sz="1200" dirty="0" smtClean="0"/>
              <a:t>HDFS</a:t>
            </a:r>
            <a:r>
              <a:rPr lang="zh-CN" altLang="en-US" sz="1200" dirty="0" smtClean="0"/>
              <a:t>文件编辑页面</a:t>
            </a:r>
            <a:endParaRPr lang="en-US" altLang="zh-CN" sz="1200" dirty="0" smtClean="0"/>
          </a:p>
          <a:p>
            <a:pPr>
              <a:lnSpc>
                <a:spcPts val="2100"/>
              </a:lnSpc>
              <a:tabLst>
                <a:tab pos="152400" algn="l"/>
              </a:tabLst>
            </a:pPr>
            <a:r>
              <a:rPr lang="zh-CN" altLang="en-US" sz="1200" dirty="0" smtClean="0"/>
              <a:t>界面支持功能：</a:t>
            </a:r>
            <a:endParaRPr lang="en-US" altLang="zh-CN" sz="1200" dirty="0" smtClean="0"/>
          </a:p>
          <a:p>
            <a:pPr>
              <a:lnSpc>
                <a:spcPts val="2100"/>
              </a:lnSpc>
              <a:tabLst>
                <a:tab pos="152400" algn="l"/>
              </a:tabLst>
            </a:pPr>
            <a:r>
              <a:rPr lang="zh-CN" altLang="en-US" sz="1200" dirty="0" smtClean="0"/>
              <a:t>文件编辑，下载，查看文件位置</a:t>
            </a:r>
            <a:endParaRPr lang="en-US" altLang="zh-CN" sz="1200" dirty="0" smtClean="0"/>
          </a:p>
          <a:p>
            <a:pPr>
              <a:lnSpc>
                <a:spcPts val="2100"/>
              </a:lnSpc>
              <a:tabLst>
                <a:tab pos="152400" algn="l"/>
              </a:tabLst>
            </a:pPr>
            <a:r>
              <a:rPr lang="zh-CN" altLang="en-US" sz="1200" dirty="0" smtClean="0"/>
              <a:t>编辑</a:t>
            </a:r>
            <a:r>
              <a:rPr lang="en-US" altLang="zh-CN" sz="1200" dirty="0" smtClean="0"/>
              <a:t>HIVE</a:t>
            </a:r>
            <a:r>
              <a:rPr lang="zh-CN" altLang="en-US" sz="1200" dirty="0" smtClean="0"/>
              <a:t>表时，需要按照建表时指定的分隔符分隔字段</a:t>
            </a:r>
            <a:endParaRPr lang="en-US" altLang="zh-CN" sz="1200" dirty="0" smtClean="0"/>
          </a:p>
          <a:p>
            <a:pPr>
              <a:lnSpc>
                <a:spcPts val="2100"/>
              </a:lnSpc>
              <a:tabLst>
                <a:tab pos="152400" algn="l"/>
              </a:tabLst>
            </a:pPr>
            <a:r>
              <a:rPr lang="zh-CN" altLang="en-US" sz="1200" dirty="0" smtClean="0"/>
              <a:t>不建议使用默认分隔符</a:t>
            </a:r>
            <a:r>
              <a:rPr lang="en-US" altLang="zh-CN" sz="1200" dirty="0" smtClean="0"/>
              <a:t>’\001’,     </a:t>
            </a:r>
            <a:r>
              <a:rPr lang="zh-CN" altLang="en-US" sz="1200" dirty="0" smtClean="0"/>
              <a:t>这里使用</a:t>
            </a:r>
            <a:r>
              <a:rPr lang="en-US" altLang="zh-CN" sz="1200" dirty="0" smtClean="0"/>
              <a:t>‘\t’</a:t>
            </a:r>
            <a:r>
              <a:rPr lang="zh-CN" altLang="en-US" sz="1200" dirty="0" smtClean="0"/>
              <a:t>制表符</a:t>
            </a:r>
            <a:endParaRPr lang="en-US" altLang="zh-CN" sz="1200" dirty="0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592" y="2584089"/>
            <a:ext cx="5782408" cy="3713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62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8500" y="495300"/>
            <a:ext cx="635000" cy="6477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723900" y="6502400"/>
            <a:ext cx="4797788" cy="21287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Copyright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©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2016 </a:t>
            </a:r>
            <a:r>
              <a:rPr lang="en-US" altLang="zh-CN" sz="1202" b="1" dirty="0" err="1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Realtech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 Technologies Co.,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Ltd.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All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rights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reserved.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6172200" y="6502400"/>
            <a:ext cx="4699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Page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1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723900" y="723900"/>
            <a:ext cx="2704266" cy="331629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>
                <a:tab pos="698500" algn="l"/>
              </a:tabLst>
            </a:pPr>
            <a:r>
              <a:rPr lang="en-US" altLang="zh-CN" dirty="0"/>
              <a:t>	</a:t>
            </a:r>
            <a:r>
              <a:rPr lang="en-US" altLang="zh-CN" sz="3504" dirty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目录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400"/>
              </a:lnSpc>
              <a:tabLst>
                <a:tab pos="698500" algn="l"/>
              </a:tabLst>
            </a:pPr>
            <a:r>
              <a:rPr lang="en-US" altLang="zh-CN" sz="2195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1.   </a:t>
            </a:r>
            <a:r>
              <a:rPr lang="zh-CN" altLang="en-US" sz="2195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离线分析平台简介</a:t>
            </a:r>
            <a:endParaRPr lang="en-US" altLang="zh-CN" sz="2195" dirty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400"/>
              </a:lnSpc>
              <a:tabLst>
                <a:tab pos="698500" algn="l"/>
              </a:tabLst>
            </a:pPr>
            <a:r>
              <a:rPr lang="en-US" altLang="zh-CN" sz="2195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2.   </a:t>
            </a:r>
            <a:r>
              <a:rPr lang="zh-CN" altLang="en-US" sz="2195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数据库管理</a:t>
            </a:r>
            <a:endParaRPr lang="en-US" altLang="zh-CN" sz="2195" dirty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  <a:p>
            <a:pPr>
              <a:lnSpc>
                <a:spcPts val="3400"/>
              </a:lnSpc>
              <a:tabLst>
                <a:tab pos="698500" algn="l"/>
              </a:tabLst>
            </a:pPr>
            <a:r>
              <a:rPr lang="en-US" altLang="zh-CN" sz="2195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3.   HDFS</a:t>
            </a:r>
            <a:r>
              <a:rPr lang="zh-CN" altLang="en-US" sz="2195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文件管理</a:t>
            </a:r>
            <a:endParaRPr lang="en-US" altLang="zh-CN" sz="2195" dirty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 indent="-457200">
              <a:lnSpc>
                <a:spcPts val="3400"/>
              </a:lnSpc>
              <a:buAutoNum type="arabicPeriod" startAt="4"/>
              <a:tabLst>
                <a:tab pos="698500" algn="l"/>
              </a:tabLst>
            </a:pPr>
            <a:r>
              <a:rPr lang="en-US" altLang="zh-CN" sz="2195" dirty="0">
                <a:solidFill>
                  <a:srgbClr val="00B050"/>
                </a:solidFill>
                <a:latin typeface="MS Shell Dlg" pitchFamily="18" charset="0"/>
                <a:cs typeface="MS Shell Dlg" pitchFamily="18" charset="0"/>
              </a:rPr>
              <a:t>HIVE</a:t>
            </a:r>
            <a:r>
              <a:rPr lang="zh-CN" altLang="en-US" sz="2195" dirty="0" smtClean="0">
                <a:solidFill>
                  <a:srgbClr val="00B050"/>
                </a:solidFill>
                <a:latin typeface="MS Shell Dlg" pitchFamily="18" charset="0"/>
                <a:cs typeface="MS Shell Dlg" pitchFamily="18" charset="0"/>
              </a:rPr>
              <a:t>查询分析</a:t>
            </a:r>
            <a:endParaRPr lang="en-US" altLang="zh-CN" sz="2195" dirty="0">
              <a:solidFill>
                <a:srgbClr val="00B050"/>
              </a:solidFill>
              <a:latin typeface="MS Shell Dlg" pitchFamily="18" charset="0"/>
              <a:cs typeface="MS Shell Dlg" pitchFamily="18" charset="0"/>
            </a:endParaRPr>
          </a:p>
          <a:p>
            <a:pPr marL="457200" indent="-457200">
              <a:lnSpc>
                <a:spcPts val="3400"/>
              </a:lnSpc>
              <a:buAutoNum type="arabicPeriod" startAt="4"/>
              <a:tabLst>
                <a:tab pos="698500" algn="l"/>
              </a:tabLst>
            </a:pPr>
            <a:r>
              <a:rPr lang="en-US" altLang="zh-CN" sz="219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IMPALA</a:t>
            </a:r>
            <a:r>
              <a:rPr lang="zh-CN" altLang="en-US" sz="219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查询分析</a:t>
            </a:r>
            <a:endParaRPr lang="en-US" altLang="zh-CN" sz="2195" dirty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567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23900" y="6502400"/>
            <a:ext cx="4797788" cy="21287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Copyright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©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2016 </a:t>
            </a:r>
            <a:r>
              <a:rPr lang="en-US" altLang="zh-CN" sz="1202" b="1" dirty="0" err="1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Realtech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 Technologies Co.,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Ltd.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All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rights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reserved.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6172200" y="6502400"/>
            <a:ext cx="4699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Page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2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723900" y="723900"/>
            <a:ext cx="7429500" cy="4803879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3500"/>
              </a:lnSpc>
              <a:tabLst>
                <a:tab pos="152400" algn="l"/>
              </a:tabLst>
            </a:pPr>
            <a:r>
              <a:rPr lang="en-US" altLang="zh-CN" sz="3504" dirty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4</a:t>
            </a:r>
            <a:r>
              <a:rPr lang="en-US" altLang="zh-CN" sz="3504" dirty="0" smtClean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.1	hive</a:t>
            </a:r>
            <a:r>
              <a:rPr lang="zh-CN" altLang="en-US" sz="3504" dirty="0" smtClean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简介</a:t>
            </a:r>
            <a:endParaRPr lang="en-US" altLang="zh-CN" sz="3504" dirty="0" smtClean="0">
              <a:solidFill>
                <a:srgbClr val="990000"/>
              </a:solidFill>
              <a:latin typeface="MS Shell Dlg" pitchFamily="18" charset="0"/>
              <a:cs typeface="MS Shell Dlg" pitchFamily="18" charset="0"/>
            </a:endParaRPr>
          </a:p>
          <a:p>
            <a:pPr>
              <a:lnSpc>
                <a:spcPts val="2100"/>
              </a:lnSpc>
              <a:tabLst>
                <a:tab pos="152400" algn="l"/>
              </a:tabLst>
            </a:pPr>
            <a:r>
              <a:rPr lang="en-US" altLang="zh-CN" sz="1200" dirty="0" smtClean="0"/>
              <a:t>HIVE</a:t>
            </a:r>
            <a:r>
              <a:rPr lang="zh-CN" altLang="en-US" sz="1200" dirty="0" smtClean="0"/>
              <a:t>是基于</a:t>
            </a:r>
            <a:r>
              <a:rPr lang="en-US" altLang="zh-CN" sz="1200" dirty="0" smtClean="0"/>
              <a:t>Hadoop</a:t>
            </a:r>
            <a:r>
              <a:rPr lang="zh-CN" altLang="en-US" sz="1200" dirty="0" smtClean="0"/>
              <a:t>的一个数据仓库工具，可以将结构化的数据文件映射为一张数据库表，并提供简单的</a:t>
            </a:r>
            <a:r>
              <a:rPr lang="en-US" altLang="zh-CN" sz="1200" dirty="0" err="1" smtClean="0"/>
              <a:t>sql</a:t>
            </a:r>
            <a:r>
              <a:rPr lang="zh-CN" altLang="en-US" sz="1200" dirty="0" smtClean="0"/>
              <a:t>查询功能，可以将</a:t>
            </a:r>
            <a:r>
              <a:rPr lang="en-US" altLang="zh-CN" sz="1200" dirty="0" err="1" smtClean="0"/>
              <a:t>sql</a:t>
            </a:r>
            <a:r>
              <a:rPr lang="zh-CN" altLang="en-US" sz="1200" dirty="0" smtClean="0"/>
              <a:t>语句转换为</a:t>
            </a:r>
            <a:r>
              <a:rPr lang="en-US" altLang="zh-CN" sz="1200" dirty="0" err="1" smtClean="0"/>
              <a:t>MapReduce</a:t>
            </a:r>
            <a:r>
              <a:rPr lang="zh-CN" altLang="en-US" sz="1200" dirty="0" smtClean="0"/>
              <a:t>任务进行运行。</a:t>
            </a:r>
            <a:endParaRPr lang="en-US" altLang="zh-CN" sz="1200" dirty="0" smtClean="0"/>
          </a:p>
          <a:p>
            <a:pPr>
              <a:lnSpc>
                <a:spcPts val="2100"/>
              </a:lnSpc>
              <a:tabLst>
                <a:tab pos="152400" algn="l"/>
              </a:tabLst>
            </a:pPr>
            <a:endParaRPr lang="en-US" altLang="zh-CN" sz="1200" dirty="0" smtClean="0"/>
          </a:p>
          <a:p>
            <a:pPr>
              <a:lnSpc>
                <a:spcPts val="2100"/>
              </a:lnSpc>
              <a:tabLst>
                <a:tab pos="152400" algn="l"/>
              </a:tabLst>
            </a:pPr>
            <a:r>
              <a:rPr lang="en-US" altLang="zh-CN" sz="1200" dirty="0"/>
              <a:t>HIVE</a:t>
            </a:r>
            <a:r>
              <a:rPr lang="zh-CN" altLang="en-US" sz="1200" dirty="0"/>
              <a:t>允许用户使用</a:t>
            </a:r>
            <a:r>
              <a:rPr lang="en-US" altLang="zh-CN" sz="1200" dirty="0"/>
              <a:t>UDF</a:t>
            </a:r>
            <a:r>
              <a:rPr lang="zh-CN" altLang="en-US" sz="1200" dirty="0"/>
              <a:t>（</a:t>
            </a:r>
            <a:r>
              <a:rPr lang="en-US" altLang="zh-CN" sz="1200" dirty="0"/>
              <a:t>user defined function</a:t>
            </a:r>
            <a:r>
              <a:rPr lang="zh-CN" altLang="en-US" sz="1200" dirty="0"/>
              <a:t>）对数据进行</a:t>
            </a:r>
            <a:r>
              <a:rPr lang="zh-CN" altLang="en-US" sz="1200" dirty="0" smtClean="0"/>
              <a:t>处理</a:t>
            </a:r>
            <a:endParaRPr lang="en-US" altLang="zh-CN" sz="1200" dirty="0" smtClean="0"/>
          </a:p>
          <a:p>
            <a:pPr>
              <a:lnSpc>
                <a:spcPts val="2100"/>
              </a:lnSpc>
              <a:tabLst>
                <a:tab pos="152400" algn="l"/>
              </a:tabLst>
            </a:pPr>
            <a:endParaRPr lang="en-US" altLang="zh-CN" sz="1200" dirty="0"/>
          </a:p>
          <a:p>
            <a:pPr>
              <a:lnSpc>
                <a:spcPts val="2100"/>
              </a:lnSpc>
              <a:tabLst>
                <a:tab pos="152400" algn="l"/>
              </a:tabLst>
            </a:pPr>
            <a:r>
              <a:rPr lang="en-US" altLang="zh-CN" sz="1200" dirty="0" smtClean="0"/>
              <a:t>HIVE</a:t>
            </a:r>
            <a:r>
              <a:rPr lang="zh-CN" altLang="en-US" sz="1200" dirty="0" smtClean="0"/>
              <a:t>允许使用</a:t>
            </a:r>
            <a:r>
              <a:rPr lang="zh-CN" altLang="en-US" sz="1200" dirty="0" smtClean="0"/>
              <a:t>分区存储数据</a:t>
            </a:r>
            <a:endParaRPr lang="en-US" altLang="zh-CN" sz="1200" dirty="0"/>
          </a:p>
          <a:p>
            <a:pPr>
              <a:lnSpc>
                <a:spcPts val="2100"/>
              </a:lnSpc>
              <a:tabLst>
                <a:tab pos="152400" algn="l"/>
              </a:tabLst>
            </a:pPr>
            <a:r>
              <a:rPr lang="zh-CN" altLang="en-US" sz="1200" dirty="0" smtClean="0"/>
              <a:t>常用</a:t>
            </a:r>
            <a:r>
              <a:rPr lang="zh-CN" altLang="en-US" sz="1200" dirty="0" smtClean="0"/>
              <a:t>的分区方式是按照时间分区，即每天或者每小时一个</a:t>
            </a:r>
            <a:r>
              <a:rPr lang="zh-CN" altLang="en-US" sz="1200" dirty="0" smtClean="0"/>
              <a:t>分区</a:t>
            </a:r>
            <a:endParaRPr lang="en-US" altLang="zh-CN" sz="1200" dirty="0" smtClean="0"/>
          </a:p>
          <a:p>
            <a:pPr>
              <a:lnSpc>
                <a:spcPts val="2100"/>
              </a:lnSpc>
              <a:tabLst>
                <a:tab pos="152400" algn="l"/>
              </a:tabLst>
            </a:pPr>
            <a:endParaRPr lang="en-US" altLang="zh-CN" sz="1200" dirty="0"/>
          </a:p>
          <a:p>
            <a:pPr>
              <a:lnSpc>
                <a:spcPts val="2100"/>
              </a:lnSpc>
              <a:tabLst>
                <a:tab pos="152400" algn="l"/>
              </a:tabLst>
            </a:pPr>
            <a:endParaRPr lang="en-US" altLang="zh-CN" sz="1200" dirty="0" smtClean="0"/>
          </a:p>
          <a:p>
            <a:pPr>
              <a:lnSpc>
                <a:spcPts val="2100"/>
              </a:lnSpc>
              <a:tabLst>
                <a:tab pos="152400" algn="l"/>
              </a:tabLst>
            </a:pPr>
            <a:r>
              <a:rPr lang="en-US" altLang="zh-CN" sz="1200" dirty="0" smtClean="0"/>
              <a:t>Hive</a:t>
            </a:r>
            <a:r>
              <a:rPr lang="zh-CN" altLang="en-US" sz="1200" dirty="0"/>
              <a:t>分区的优点：</a:t>
            </a:r>
            <a:endParaRPr lang="en-US" altLang="zh-CN" sz="1200" dirty="0"/>
          </a:p>
          <a:p>
            <a:pPr>
              <a:lnSpc>
                <a:spcPts val="2100"/>
              </a:lnSpc>
              <a:tabLst>
                <a:tab pos="152400" algn="l"/>
              </a:tabLst>
            </a:pPr>
            <a:endParaRPr lang="en-US" altLang="zh-CN" sz="1200" dirty="0" smtClean="0"/>
          </a:p>
          <a:p>
            <a:pPr>
              <a:lnSpc>
                <a:spcPts val="2100"/>
              </a:lnSpc>
              <a:tabLst>
                <a:tab pos="152400" algn="l"/>
              </a:tabLst>
            </a:pPr>
            <a:r>
              <a:rPr lang="zh-CN" altLang="en-US" sz="1200" dirty="0" smtClean="0"/>
              <a:t>提高</a:t>
            </a:r>
            <a:r>
              <a:rPr lang="zh-CN" altLang="en-US" sz="1200" dirty="0"/>
              <a:t>查询效率，指定分区查询时，只扫描分区中的数据</a:t>
            </a:r>
            <a:endParaRPr lang="en-US" altLang="zh-CN" sz="1200" dirty="0"/>
          </a:p>
          <a:p>
            <a:pPr>
              <a:lnSpc>
                <a:spcPts val="2100"/>
              </a:lnSpc>
              <a:tabLst>
                <a:tab pos="152400" algn="l"/>
              </a:tabLst>
            </a:pPr>
            <a:endParaRPr lang="en-US" altLang="zh-CN" sz="1200" dirty="0" smtClean="0"/>
          </a:p>
          <a:p>
            <a:pPr>
              <a:lnSpc>
                <a:spcPts val="2100"/>
              </a:lnSpc>
              <a:tabLst>
                <a:tab pos="152400" algn="l"/>
              </a:tabLst>
            </a:pPr>
            <a:r>
              <a:rPr lang="en-US" altLang="zh-CN" sz="1200" dirty="0" smtClean="0"/>
              <a:t>HIVE</a:t>
            </a:r>
            <a:r>
              <a:rPr lang="zh-CN" altLang="en-US" sz="1200" dirty="0" smtClean="0"/>
              <a:t>不支持删除指定数据，如不使用分区，只能先查询其它数据，再将结果覆盖整个表</a:t>
            </a:r>
            <a:endParaRPr lang="en-US" altLang="zh-CN" sz="1200" dirty="0" smtClean="0"/>
          </a:p>
          <a:p>
            <a:pPr>
              <a:lnSpc>
                <a:spcPts val="2100"/>
              </a:lnSpc>
              <a:tabLst>
                <a:tab pos="152400" algn="l"/>
              </a:tabLst>
            </a:pPr>
            <a:endParaRPr lang="en-US" altLang="zh-CN" sz="1200" dirty="0" smtClean="0"/>
          </a:p>
          <a:p>
            <a:pPr>
              <a:lnSpc>
                <a:spcPts val="2100"/>
              </a:lnSpc>
              <a:tabLst>
                <a:tab pos="152400" algn="l"/>
              </a:tabLst>
            </a:pPr>
            <a:r>
              <a:rPr lang="en-US" altLang="zh-CN" sz="1200" dirty="0" smtClean="0"/>
              <a:t>HIVE</a:t>
            </a:r>
            <a:r>
              <a:rPr lang="zh-CN" altLang="en-US" sz="1200" dirty="0" smtClean="0"/>
              <a:t>表定义分区后，通过删除指定的分区，可以间接实现数据批量删除，比如删除某一个小时的分区数据</a:t>
            </a:r>
            <a:endParaRPr lang="en-US" altLang="zh-CN" sz="1200" dirty="0" smtClean="0"/>
          </a:p>
        </p:txBody>
      </p:sp>
    </p:spTree>
    <p:extLst>
      <p:ext uri="{BB962C8B-B14F-4D97-AF65-F5344CB8AC3E}">
        <p14:creationId xmlns:p14="http://schemas.microsoft.com/office/powerpoint/2010/main" val="368079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23900" y="6502400"/>
            <a:ext cx="4797788" cy="21287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Copyright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©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2016 </a:t>
            </a:r>
            <a:r>
              <a:rPr lang="en-US" altLang="zh-CN" sz="1202" b="1" dirty="0" err="1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Realtech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 Technologies Co.,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Ltd.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All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rights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reserved.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6172200" y="6502400"/>
            <a:ext cx="4699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Page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2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723900" y="723900"/>
            <a:ext cx="7429500" cy="3457357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3500"/>
              </a:lnSpc>
              <a:tabLst>
                <a:tab pos="152400" algn="l"/>
              </a:tabLst>
            </a:pPr>
            <a:r>
              <a:rPr lang="en-US" altLang="zh-CN" sz="3504" dirty="0" smtClean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4.2	hive</a:t>
            </a:r>
            <a:r>
              <a:rPr lang="zh-CN" altLang="en-US" sz="3504" dirty="0" smtClean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分区语法</a:t>
            </a:r>
          </a:p>
          <a:p>
            <a:pPr>
              <a:lnSpc>
                <a:spcPts val="2100"/>
              </a:lnSpc>
              <a:tabLst>
                <a:tab pos="152400" algn="l"/>
              </a:tabLst>
            </a:pPr>
            <a:r>
              <a:rPr lang="en-US" altLang="zh-CN" sz="1200" dirty="0"/>
              <a:t>create table </a:t>
            </a:r>
            <a:r>
              <a:rPr lang="en-US" altLang="zh-CN" sz="1200" dirty="0" err="1"/>
              <a:t>fact_power_consumption_hour</a:t>
            </a:r>
            <a:r>
              <a:rPr lang="en-US" altLang="zh-CN" sz="1200" dirty="0"/>
              <a:t>(</a:t>
            </a:r>
          </a:p>
          <a:p>
            <a:pPr>
              <a:lnSpc>
                <a:spcPts val="2100"/>
              </a:lnSpc>
              <a:tabLst>
                <a:tab pos="152400" algn="l"/>
              </a:tabLst>
            </a:pPr>
            <a:r>
              <a:rPr lang="en-US" altLang="zh-CN" sz="1200" dirty="0"/>
              <a:t>     </a:t>
            </a:r>
            <a:r>
              <a:rPr lang="en-US" altLang="zh-CN" sz="1200" dirty="0" err="1"/>
              <a:t>dcs_key</a:t>
            </a:r>
            <a:r>
              <a:rPr lang="en-US" altLang="zh-CN" sz="1200" dirty="0"/>
              <a:t>     string,</a:t>
            </a:r>
          </a:p>
          <a:p>
            <a:pPr>
              <a:lnSpc>
                <a:spcPts val="2100"/>
              </a:lnSpc>
              <a:tabLst>
                <a:tab pos="152400" algn="l"/>
              </a:tabLst>
            </a:pPr>
            <a:r>
              <a:rPr lang="en-US" altLang="zh-CN" sz="1200" dirty="0"/>
              <a:t>     </a:t>
            </a:r>
            <a:r>
              <a:rPr lang="en-US" altLang="zh-CN" sz="1200" dirty="0" err="1"/>
              <a:t>dcs_data</a:t>
            </a:r>
            <a:r>
              <a:rPr lang="en-US" altLang="zh-CN" sz="1200" dirty="0"/>
              <a:t>    string,</a:t>
            </a:r>
          </a:p>
          <a:p>
            <a:pPr>
              <a:lnSpc>
                <a:spcPts val="2100"/>
              </a:lnSpc>
              <a:tabLst>
                <a:tab pos="152400" algn="l"/>
              </a:tabLst>
            </a:pPr>
            <a:r>
              <a:rPr lang="en-US" altLang="zh-CN" sz="1200" dirty="0"/>
              <a:t>     </a:t>
            </a:r>
            <a:r>
              <a:rPr lang="en-US" altLang="zh-CN" sz="1200" dirty="0" err="1"/>
              <a:t>time_stamp</a:t>
            </a:r>
            <a:r>
              <a:rPr lang="en-US" altLang="zh-CN" sz="1200" dirty="0"/>
              <a:t>     string</a:t>
            </a:r>
          </a:p>
          <a:p>
            <a:pPr>
              <a:lnSpc>
                <a:spcPts val="2100"/>
              </a:lnSpc>
              <a:tabLst>
                <a:tab pos="152400" algn="l"/>
              </a:tabLst>
            </a:pPr>
            <a:r>
              <a:rPr lang="en-US" altLang="zh-CN" sz="1200" dirty="0"/>
              <a:t>)</a:t>
            </a:r>
          </a:p>
          <a:p>
            <a:pPr>
              <a:lnSpc>
                <a:spcPts val="2100"/>
              </a:lnSpc>
              <a:tabLst>
                <a:tab pos="152400" algn="l"/>
              </a:tabLst>
            </a:pPr>
            <a:r>
              <a:rPr lang="en-US" altLang="zh-CN" sz="1200" dirty="0"/>
              <a:t>partitioned by (</a:t>
            </a:r>
            <a:r>
              <a:rPr lang="en-US" altLang="zh-CN" sz="1200" dirty="0" err="1"/>
              <a:t>date_time</a:t>
            </a:r>
            <a:r>
              <a:rPr lang="en-US" altLang="zh-CN" sz="1200" dirty="0"/>
              <a:t> string)</a:t>
            </a:r>
          </a:p>
          <a:p>
            <a:pPr>
              <a:lnSpc>
                <a:spcPts val="2100"/>
              </a:lnSpc>
              <a:tabLst>
                <a:tab pos="152400" algn="l"/>
              </a:tabLst>
            </a:pPr>
            <a:r>
              <a:rPr lang="en-US" altLang="zh-CN" sz="1200" dirty="0"/>
              <a:t>row format delimited fields terminated by '\t</a:t>
            </a:r>
            <a:r>
              <a:rPr lang="en-US" altLang="zh-CN" sz="1200" dirty="0" smtClean="0"/>
              <a:t>';</a:t>
            </a:r>
          </a:p>
          <a:p>
            <a:pPr>
              <a:lnSpc>
                <a:spcPts val="2100"/>
              </a:lnSpc>
              <a:tabLst>
                <a:tab pos="152400" algn="l"/>
              </a:tabLst>
            </a:pPr>
            <a:endParaRPr lang="en-US" altLang="zh-CN" sz="1200" dirty="0"/>
          </a:p>
          <a:p>
            <a:pPr>
              <a:lnSpc>
                <a:spcPts val="2100"/>
              </a:lnSpc>
              <a:tabLst>
                <a:tab pos="152400" algn="l"/>
              </a:tabLst>
            </a:pPr>
            <a:endParaRPr lang="en-US" altLang="zh-CN" sz="1200" dirty="0" smtClean="0"/>
          </a:p>
          <a:p>
            <a:pPr>
              <a:lnSpc>
                <a:spcPts val="2100"/>
              </a:lnSpc>
              <a:tabLst>
                <a:tab pos="152400" algn="l"/>
              </a:tabLst>
            </a:pPr>
            <a:r>
              <a:rPr lang="zh-CN" altLang="en-US" sz="1200" dirty="0" smtClean="0"/>
              <a:t>分区使用</a:t>
            </a:r>
            <a:r>
              <a:rPr lang="en-US" altLang="zh-CN" sz="1200" dirty="0"/>
              <a:t>partitioned by </a:t>
            </a:r>
            <a:r>
              <a:rPr lang="zh-CN" altLang="en-US" sz="1200" dirty="0" smtClean="0"/>
              <a:t>关键字</a:t>
            </a:r>
            <a:endParaRPr lang="en-US" altLang="zh-CN" sz="1200" dirty="0" smtClean="0"/>
          </a:p>
          <a:p>
            <a:pPr>
              <a:lnSpc>
                <a:spcPts val="2100"/>
              </a:lnSpc>
              <a:tabLst>
                <a:tab pos="152400" algn="l"/>
              </a:tabLst>
            </a:pPr>
            <a:r>
              <a:rPr lang="en-US" altLang="zh-CN" sz="1200" dirty="0" smtClean="0"/>
              <a:t>row format delimited</a:t>
            </a:r>
            <a:r>
              <a:rPr lang="zh-CN" altLang="en-US" sz="1200" dirty="0" smtClean="0"/>
              <a:t>定义了表数据的分隔符，</a:t>
            </a:r>
            <a:r>
              <a:rPr lang="en-US" altLang="zh-CN" sz="1200" dirty="0" smtClean="0"/>
              <a:t>Hive </a:t>
            </a:r>
            <a:r>
              <a:rPr lang="zh-CN" altLang="en-US" sz="1200" dirty="0"/>
              <a:t>默认的字段分隔符为</a:t>
            </a:r>
            <a:r>
              <a:rPr lang="en-US" altLang="zh-CN" sz="1200" dirty="0" err="1"/>
              <a:t>ascii</a:t>
            </a:r>
            <a:r>
              <a:rPr lang="zh-CN" altLang="en-US" sz="1200" dirty="0"/>
              <a:t>码的控制符</a:t>
            </a:r>
            <a:r>
              <a:rPr lang="en-US" altLang="zh-CN" sz="1200" dirty="0"/>
              <a:t>\001</a:t>
            </a:r>
          </a:p>
        </p:txBody>
      </p:sp>
    </p:spTree>
    <p:extLst>
      <p:ext uri="{BB962C8B-B14F-4D97-AF65-F5344CB8AC3E}">
        <p14:creationId xmlns:p14="http://schemas.microsoft.com/office/powerpoint/2010/main" val="2630439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23900" y="6502400"/>
            <a:ext cx="4797788" cy="21287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Copyright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©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2016 </a:t>
            </a:r>
            <a:r>
              <a:rPr lang="en-US" altLang="zh-CN" sz="1202" b="1" dirty="0" err="1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Realtech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 Technologies Co.,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Ltd.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All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rights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reserved.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6172200" y="6502400"/>
            <a:ext cx="4699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Page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2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723900" y="723900"/>
            <a:ext cx="7429500" cy="1302921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3500"/>
              </a:lnSpc>
              <a:tabLst>
                <a:tab pos="152400" algn="l"/>
              </a:tabLst>
            </a:pPr>
            <a:r>
              <a:rPr lang="en-US" altLang="zh-CN" sz="3504" dirty="0" smtClean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4.3	hive</a:t>
            </a:r>
            <a:r>
              <a:rPr lang="zh-CN" altLang="en-US" sz="3504" dirty="0" smtClean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查询界面</a:t>
            </a:r>
            <a:endParaRPr lang="en-US" altLang="zh-CN" dirty="0"/>
          </a:p>
          <a:p>
            <a:pPr>
              <a:lnSpc>
                <a:spcPts val="2100"/>
              </a:lnSpc>
              <a:tabLst>
                <a:tab pos="152400" algn="l"/>
              </a:tabLst>
            </a:pPr>
            <a:r>
              <a:rPr lang="zh-CN" altLang="en-US" sz="1200" dirty="0" smtClean="0"/>
              <a:t>点击</a:t>
            </a:r>
            <a:r>
              <a:rPr lang="en-US" altLang="zh-CN" sz="1200" dirty="0" smtClean="0"/>
              <a:t>Query Editors</a:t>
            </a:r>
            <a:r>
              <a:rPr lang="zh-CN" altLang="en-US" sz="1200" dirty="0" smtClean="0"/>
              <a:t>的 </a:t>
            </a:r>
            <a:r>
              <a:rPr lang="en-US" altLang="zh-CN" sz="1200" dirty="0" smtClean="0"/>
              <a:t>Hive</a:t>
            </a:r>
            <a:r>
              <a:rPr lang="zh-CN" altLang="en-US" sz="1200" dirty="0" smtClean="0"/>
              <a:t>菜单，进入</a:t>
            </a:r>
            <a:r>
              <a:rPr lang="en-US" altLang="zh-CN" sz="1200" dirty="0" smtClean="0"/>
              <a:t>HIVE</a:t>
            </a:r>
            <a:r>
              <a:rPr lang="zh-CN" altLang="en-US" sz="1200" dirty="0" smtClean="0"/>
              <a:t>查询界面</a:t>
            </a:r>
            <a:endParaRPr lang="en-US" altLang="zh-CN" sz="1200" dirty="0" smtClean="0"/>
          </a:p>
          <a:p>
            <a:pPr>
              <a:lnSpc>
                <a:spcPts val="2100"/>
              </a:lnSpc>
              <a:tabLst>
                <a:tab pos="152400" algn="l"/>
              </a:tabLst>
            </a:pPr>
            <a:r>
              <a:rPr lang="zh-CN" altLang="en-US" sz="1200" dirty="0" smtClean="0"/>
              <a:t>界面支持功能：</a:t>
            </a:r>
            <a:endParaRPr lang="en-US" altLang="zh-CN" sz="1200" dirty="0" smtClean="0"/>
          </a:p>
          <a:p>
            <a:pPr>
              <a:lnSpc>
                <a:spcPts val="2100"/>
              </a:lnSpc>
              <a:tabLst>
                <a:tab pos="152400" algn="l"/>
              </a:tabLst>
            </a:pPr>
            <a:r>
              <a:rPr lang="en-US" altLang="zh-CN" sz="1200" dirty="0" smtClean="0"/>
              <a:t>Hive</a:t>
            </a:r>
            <a:r>
              <a:rPr lang="zh-CN" altLang="en-US" sz="1200" dirty="0" smtClean="0"/>
              <a:t>脚本新建，编辑，保存，显示历史查询， 跳转到</a:t>
            </a:r>
            <a:r>
              <a:rPr lang="en-US" altLang="zh-CN" sz="1200" dirty="0" smtClean="0"/>
              <a:t>hive</a:t>
            </a:r>
            <a:r>
              <a:rPr lang="zh-CN" altLang="en-US" sz="1200" dirty="0" smtClean="0"/>
              <a:t>脚本管理界面等</a:t>
            </a:r>
            <a:endParaRPr lang="en-US" altLang="zh-CN" sz="1200" dirty="0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2081978"/>
            <a:ext cx="6776429" cy="436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74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23900" y="6502400"/>
            <a:ext cx="4797788" cy="21287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Copyright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©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2016 </a:t>
            </a:r>
            <a:r>
              <a:rPr lang="en-US" altLang="zh-CN" sz="1202" b="1" dirty="0" err="1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Realtech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 Technologies Co.,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Ltd.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All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rights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reserved.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6172200" y="6502400"/>
            <a:ext cx="4699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Page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2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723900" y="723900"/>
            <a:ext cx="7429500" cy="1572225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3500"/>
              </a:lnSpc>
              <a:tabLst>
                <a:tab pos="152400" algn="l"/>
              </a:tabLst>
            </a:pPr>
            <a:r>
              <a:rPr lang="en-US" altLang="zh-CN" sz="3504" dirty="0" smtClean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4.4	hive</a:t>
            </a:r>
            <a:r>
              <a:rPr lang="zh-CN" altLang="en-US" sz="3504" dirty="0" smtClean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脚本管理界面</a:t>
            </a:r>
            <a:endParaRPr lang="en-US" altLang="zh-CN" dirty="0"/>
          </a:p>
          <a:p>
            <a:pPr>
              <a:lnSpc>
                <a:spcPts val="2100"/>
              </a:lnSpc>
              <a:tabLst>
                <a:tab pos="152400" algn="l"/>
              </a:tabLst>
            </a:pPr>
            <a:r>
              <a:rPr lang="zh-CN" altLang="en-US" sz="1200" dirty="0" smtClean="0"/>
              <a:t>点击</a:t>
            </a:r>
            <a:r>
              <a:rPr lang="en-US" altLang="zh-CN" sz="1200" dirty="0" smtClean="0"/>
              <a:t>hive</a:t>
            </a:r>
            <a:r>
              <a:rPr lang="zh-CN" altLang="en-US" sz="1200" dirty="0" smtClean="0"/>
              <a:t>查询界面右上角的</a:t>
            </a:r>
            <a:r>
              <a:rPr lang="en-US" altLang="zh-CN" sz="1200" dirty="0" smtClean="0"/>
              <a:t>Queries</a:t>
            </a:r>
            <a:r>
              <a:rPr lang="zh-CN" altLang="en-US" sz="1200" dirty="0" smtClean="0"/>
              <a:t>按钮，进入脚本管理界面</a:t>
            </a:r>
            <a:endParaRPr lang="en-US" altLang="zh-CN" sz="1200" dirty="0" smtClean="0"/>
          </a:p>
          <a:p>
            <a:pPr>
              <a:lnSpc>
                <a:spcPts val="2100"/>
              </a:lnSpc>
              <a:tabLst>
                <a:tab pos="152400" algn="l"/>
              </a:tabLst>
            </a:pPr>
            <a:r>
              <a:rPr lang="zh-CN" altLang="en-US" sz="1200" dirty="0" smtClean="0"/>
              <a:t>界面支持功能：</a:t>
            </a:r>
            <a:endParaRPr lang="en-US" altLang="zh-CN" sz="1200" dirty="0" smtClean="0"/>
          </a:p>
          <a:p>
            <a:pPr>
              <a:lnSpc>
                <a:spcPts val="2100"/>
              </a:lnSpc>
              <a:tabLst>
                <a:tab pos="152400" algn="l"/>
              </a:tabLst>
            </a:pPr>
            <a:r>
              <a:rPr lang="zh-CN" altLang="en-US" sz="1200" dirty="0" smtClean="0"/>
              <a:t>支持新建，复制，删除</a:t>
            </a:r>
            <a:r>
              <a:rPr lang="zh-CN" altLang="en-US" sz="1200" dirty="0"/>
              <a:t>，共享脚本给其他用户等</a:t>
            </a:r>
            <a:r>
              <a:rPr lang="zh-CN" altLang="en-US" sz="1200" dirty="0" smtClean="0"/>
              <a:t>功能</a:t>
            </a:r>
            <a:endParaRPr lang="en-US" altLang="zh-CN" sz="1200" dirty="0" smtClean="0"/>
          </a:p>
          <a:p>
            <a:pPr>
              <a:lnSpc>
                <a:spcPts val="2100"/>
              </a:lnSpc>
              <a:tabLst>
                <a:tab pos="152400" algn="l"/>
              </a:tabLst>
            </a:pPr>
            <a:r>
              <a:rPr lang="zh-CN" altLang="en-US" sz="1200" dirty="0" smtClean="0"/>
              <a:t>点击脚本，可以进入</a:t>
            </a:r>
            <a:r>
              <a:rPr lang="en-US" altLang="zh-CN" sz="1200" dirty="0" smtClean="0"/>
              <a:t>4.2 hive</a:t>
            </a:r>
            <a:r>
              <a:rPr lang="zh-CN" altLang="en-US" sz="1200" dirty="0" smtClean="0"/>
              <a:t>查询界面，对脚本进行编辑</a:t>
            </a:r>
            <a:endParaRPr lang="en-US" altLang="zh-CN" sz="1200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592" y="2263943"/>
            <a:ext cx="7611208" cy="4047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1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8500" y="495300"/>
            <a:ext cx="635000" cy="6477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723900" y="6502400"/>
            <a:ext cx="4797788" cy="21287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Copyright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©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2016 </a:t>
            </a:r>
            <a:r>
              <a:rPr lang="en-US" altLang="zh-CN" sz="1202" b="1" dirty="0" err="1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Realtech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 Technologies Co.,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Ltd.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All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rights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reserved.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6172200" y="6502400"/>
            <a:ext cx="4699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Page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1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723900" y="723900"/>
            <a:ext cx="2704266" cy="331629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>
                <a:tab pos="698500" algn="l"/>
              </a:tabLst>
            </a:pPr>
            <a:r>
              <a:rPr lang="en-US" altLang="zh-CN" dirty="0"/>
              <a:t>	</a:t>
            </a:r>
            <a:r>
              <a:rPr lang="en-US" altLang="zh-CN" sz="3504" dirty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目录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400"/>
              </a:lnSpc>
              <a:tabLst>
                <a:tab pos="698500" algn="l"/>
              </a:tabLst>
            </a:pPr>
            <a:r>
              <a:rPr lang="en-US" altLang="zh-CN" sz="2195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1.   </a:t>
            </a:r>
            <a:r>
              <a:rPr lang="zh-CN" altLang="en-US" sz="2195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离线分析平台简介</a:t>
            </a:r>
            <a:endParaRPr lang="en-US" altLang="zh-CN" sz="2195" dirty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400"/>
              </a:lnSpc>
              <a:tabLst>
                <a:tab pos="698500" algn="l"/>
              </a:tabLst>
            </a:pPr>
            <a:r>
              <a:rPr lang="en-US" altLang="zh-CN" sz="2195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2.   </a:t>
            </a:r>
            <a:r>
              <a:rPr lang="zh-CN" altLang="en-US" sz="2195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数据库管理</a:t>
            </a:r>
            <a:endParaRPr lang="en-US" altLang="zh-CN" sz="2195" dirty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  <a:p>
            <a:pPr>
              <a:lnSpc>
                <a:spcPts val="3400"/>
              </a:lnSpc>
              <a:tabLst>
                <a:tab pos="698500" algn="l"/>
              </a:tabLst>
            </a:pPr>
            <a:r>
              <a:rPr lang="en-US" altLang="zh-CN" sz="2195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3.   HDFS</a:t>
            </a:r>
            <a:r>
              <a:rPr lang="zh-CN" altLang="en-US" sz="2195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文件管理</a:t>
            </a:r>
            <a:endParaRPr lang="en-US" altLang="zh-CN" sz="2195" dirty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 indent="-457200">
              <a:lnSpc>
                <a:spcPts val="3400"/>
              </a:lnSpc>
              <a:buAutoNum type="arabicPeriod" startAt="4"/>
              <a:tabLst>
                <a:tab pos="698500" algn="l"/>
              </a:tabLst>
            </a:pPr>
            <a:r>
              <a:rPr lang="en-US" altLang="zh-CN" sz="2195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HIVE</a:t>
            </a:r>
            <a:r>
              <a:rPr lang="zh-CN" altLang="en-US" sz="2195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查询</a:t>
            </a:r>
            <a:endParaRPr lang="en-US" altLang="zh-CN" sz="2195" dirty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  <a:p>
            <a:pPr indent="-457200">
              <a:lnSpc>
                <a:spcPts val="3400"/>
              </a:lnSpc>
              <a:buAutoNum type="arabicPeriod" startAt="4"/>
              <a:tabLst>
                <a:tab pos="698500" algn="l"/>
              </a:tabLst>
            </a:pPr>
            <a:r>
              <a:rPr lang="en-US" altLang="zh-CN" sz="2195" dirty="0">
                <a:solidFill>
                  <a:srgbClr val="00B050"/>
                </a:solidFill>
                <a:latin typeface="MS Shell Dlg" pitchFamily="18" charset="0"/>
                <a:cs typeface="MS Shell Dlg" pitchFamily="18" charset="0"/>
              </a:rPr>
              <a:t>IMPALA</a:t>
            </a:r>
            <a:r>
              <a:rPr lang="zh-CN" altLang="en-US" sz="2195" dirty="0">
                <a:solidFill>
                  <a:srgbClr val="00B050"/>
                </a:solidFill>
                <a:latin typeface="MS Shell Dlg" pitchFamily="18" charset="0"/>
                <a:cs typeface="MS Shell Dlg" pitchFamily="18" charset="0"/>
              </a:rPr>
              <a:t>查询</a:t>
            </a:r>
            <a:endParaRPr lang="en-US" altLang="zh-CN" sz="2195" dirty="0">
              <a:solidFill>
                <a:srgbClr val="00B050"/>
              </a:solidFill>
              <a:latin typeface="MS Shell Dlg" pitchFamily="18" charset="0"/>
              <a:cs typeface="MS Shell Dlg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777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23900" y="6502400"/>
            <a:ext cx="4797788" cy="21287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Copyright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©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2016 </a:t>
            </a:r>
            <a:r>
              <a:rPr lang="en-US" altLang="zh-CN" sz="1202" b="1" dirty="0" err="1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Realtech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 Technologies Co.,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Ltd.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All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rights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reserved.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6172200" y="6502400"/>
            <a:ext cx="4699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Page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2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723900" y="723900"/>
            <a:ext cx="7429500" cy="5073184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3500"/>
              </a:lnSpc>
              <a:tabLst>
                <a:tab pos="152400" algn="l"/>
              </a:tabLst>
            </a:pPr>
            <a:r>
              <a:rPr lang="en-US" altLang="zh-CN" sz="3504" dirty="0" smtClean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5.1	impala</a:t>
            </a:r>
            <a:r>
              <a:rPr lang="zh-CN" altLang="en-US" sz="3504" dirty="0" smtClean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简介</a:t>
            </a:r>
            <a:endParaRPr lang="en-US" altLang="zh-CN" dirty="0" smtClean="0"/>
          </a:p>
          <a:p>
            <a:pPr>
              <a:lnSpc>
                <a:spcPts val="2100"/>
              </a:lnSpc>
              <a:tabLst>
                <a:tab pos="152400" algn="l"/>
              </a:tabLst>
            </a:pPr>
            <a:r>
              <a:rPr lang="en-US" altLang="zh-CN" dirty="0"/>
              <a:t>Impala</a:t>
            </a:r>
            <a:r>
              <a:rPr lang="zh-CN" altLang="en-US" dirty="0"/>
              <a:t>是</a:t>
            </a:r>
            <a:r>
              <a:rPr lang="en-US" altLang="zh-CN" dirty="0"/>
              <a:t>Cloudera</a:t>
            </a:r>
            <a:r>
              <a:rPr lang="zh-CN" altLang="en-US" dirty="0"/>
              <a:t>公司主导开发的新型查询系统，它提供</a:t>
            </a:r>
            <a:r>
              <a:rPr lang="en-US" altLang="zh-CN" dirty="0"/>
              <a:t>SQL</a:t>
            </a:r>
            <a:r>
              <a:rPr lang="zh-CN" altLang="en-US" dirty="0"/>
              <a:t>语义，能查询存储在</a:t>
            </a:r>
            <a:r>
              <a:rPr lang="en-US" altLang="zh-CN" dirty="0"/>
              <a:t>Hadoop</a:t>
            </a:r>
            <a:r>
              <a:rPr lang="zh-CN" altLang="en-US" dirty="0"/>
              <a:t>的</a:t>
            </a:r>
            <a:r>
              <a:rPr lang="en-US" altLang="zh-CN" dirty="0"/>
              <a:t>HDFS</a:t>
            </a:r>
            <a:r>
              <a:rPr lang="zh-CN" altLang="en-US" dirty="0"/>
              <a:t>和</a:t>
            </a:r>
            <a:r>
              <a:rPr lang="en-US" altLang="zh-CN" dirty="0" err="1"/>
              <a:t>HBase</a:t>
            </a:r>
            <a:r>
              <a:rPr lang="zh-CN" altLang="en-US" dirty="0"/>
              <a:t>中的</a:t>
            </a:r>
            <a:r>
              <a:rPr lang="en-US" altLang="zh-CN" dirty="0"/>
              <a:t>PB</a:t>
            </a:r>
            <a:r>
              <a:rPr lang="zh-CN" altLang="en-US" dirty="0"/>
              <a:t>级大数据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pPr>
              <a:lnSpc>
                <a:spcPts val="2100"/>
              </a:lnSpc>
              <a:tabLst>
                <a:tab pos="152400" algn="l"/>
              </a:tabLst>
            </a:pPr>
            <a:r>
              <a:rPr lang="en-US" altLang="zh-CN" dirty="0" smtClean="0"/>
              <a:t>Hive</a:t>
            </a:r>
            <a:r>
              <a:rPr lang="zh-CN" altLang="en-US" dirty="0"/>
              <a:t>系统虽然也提供了</a:t>
            </a:r>
            <a:r>
              <a:rPr lang="en-US" altLang="zh-CN" dirty="0"/>
              <a:t>SQL</a:t>
            </a:r>
            <a:r>
              <a:rPr lang="zh-CN" altLang="en-US" dirty="0"/>
              <a:t>语义，但由于</a:t>
            </a:r>
            <a:r>
              <a:rPr lang="en-US" altLang="zh-CN" dirty="0"/>
              <a:t>Hive</a:t>
            </a:r>
            <a:r>
              <a:rPr lang="zh-CN" altLang="en-US" dirty="0"/>
              <a:t>底层执行使用的是</a:t>
            </a:r>
            <a:r>
              <a:rPr lang="en-US" altLang="zh-CN" dirty="0" err="1"/>
              <a:t>MapReduce</a:t>
            </a:r>
            <a:r>
              <a:rPr lang="zh-CN" altLang="en-US" dirty="0"/>
              <a:t>引擎，仍然是一个批处理过程</a:t>
            </a:r>
            <a:r>
              <a:rPr lang="zh-CN" altLang="en-US" dirty="0" smtClean="0"/>
              <a:t>，速度较慢。</a:t>
            </a:r>
            <a:endParaRPr lang="en-US" altLang="zh-CN" dirty="0" smtClean="0"/>
          </a:p>
          <a:p>
            <a:pPr>
              <a:lnSpc>
                <a:spcPts val="2100"/>
              </a:lnSpc>
              <a:tabLst>
                <a:tab pos="152400" algn="l"/>
              </a:tabLst>
            </a:pPr>
            <a:r>
              <a:rPr lang="zh-CN" altLang="en-US" dirty="0" smtClean="0"/>
              <a:t>相比之下</a:t>
            </a:r>
            <a:r>
              <a:rPr lang="zh-CN" altLang="en-US" dirty="0"/>
              <a:t>，</a:t>
            </a:r>
            <a:r>
              <a:rPr lang="en-US" altLang="zh-CN" dirty="0"/>
              <a:t>Impala</a:t>
            </a:r>
            <a:r>
              <a:rPr lang="zh-CN" altLang="en-US" dirty="0" smtClean="0"/>
              <a:t>的速度更快。</a:t>
            </a:r>
            <a:endParaRPr lang="en-US" altLang="zh-CN" dirty="0" smtClean="0"/>
          </a:p>
          <a:p>
            <a:pPr>
              <a:lnSpc>
                <a:spcPts val="2100"/>
              </a:lnSpc>
              <a:tabLst>
                <a:tab pos="152400" algn="l"/>
              </a:tabLst>
            </a:pPr>
            <a:endParaRPr lang="en-US" altLang="zh-CN" sz="1200" dirty="0"/>
          </a:p>
          <a:p>
            <a:pPr>
              <a:lnSpc>
                <a:spcPts val="2100"/>
              </a:lnSpc>
              <a:tabLst>
                <a:tab pos="152400" algn="l"/>
              </a:tabLst>
            </a:pPr>
            <a:r>
              <a:rPr lang="en-US" altLang="zh-CN" dirty="0"/>
              <a:t>Impala</a:t>
            </a:r>
            <a:r>
              <a:rPr lang="zh-CN" altLang="en-US" dirty="0"/>
              <a:t>优点：</a:t>
            </a:r>
            <a:endParaRPr lang="en-US" altLang="zh-CN" dirty="0"/>
          </a:p>
          <a:p>
            <a:pPr>
              <a:lnSpc>
                <a:spcPts val="2100"/>
              </a:lnSpc>
              <a:tabLst>
                <a:tab pos="152400" algn="l"/>
              </a:tabLst>
            </a:pPr>
            <a:r>
              <a:rPr lang="en-US" altLang="zh-CN" dirty="0" smtClean="0"/>
              <a:t>1. </a:t>
            </a:r>
            <a:r>
              <a:rPr lang="zh-CN" altLang="en-US" dirty="0" smtClean="0"/>
              <a:t>不</a:t>
            </a:r>
            <a:r>
              <a:rPr lang="zh-CN" altLang="en-US" dirty="0"/>
              <a:t>需要把中间结果写入磁盘，省掉了大量的</a:t>
            </a:r>
            <a:r>
              <a:rPr lang="en-US" altLang="zh-CN" dirty="0"/>
              <a:t>I/O</a:t>
            </a:r>
            <a:r>
              <a:rPr lang="zh-CN" altLang="en-US" dirty="0"/>
              <a:t>开销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ts val="2100"/>
              </a:lnSpc>
              <a:tabLst>
                <a:tab pos="152400" algn="l"/>
              </a:tabLst>
            </a:pPr>
            <a:r>
              <a:rPr lang="en-US" altLang="zh-CN" dirty="0" smtClean="0"/>
              <a:t>2.  </a:t>
            </a:r>
            <a:r>
              <a:rPr lang="zh-CN" altLang="en-US" dirty="0" smtClean="0"/>
              <a:t>省掉</a:t>
            </a:r>
            <a:r>
              <a:rPr lang="zh-CN" altLang="en-US" dirty="0"/>
              <a:t>了</a:t>
            </a:r>
            <a:r>
              <a:rPr lang="en-US" altLang="zh-CN" dirty="0" err="1"/>
              <a:t>MapReduce</a:t>
            </a:r>
            <a:r>
              <a:rPr lang="zh-CN" altLang="en-US" dirty="0"/>
              <a:t>作业启动的开销。</a:t>
            </a:r>
            <a:r>
              <a:rPr lang="en-US" altLang="zh-CN" dirty="0" err="1"/>
              <a:t>MapReduce</a:t>
            </a:r>
            <a:r>
              <a:rPr lang="zh-CN" altLang="en-US" dirty="0"/>
              <a:t>启动</a:t>
            </a:r>
            <a:r>
              <a:rPr lang="en-US" altLang="zh-CN" dirty="0"/>
              <a:t>task</a:t>
            </a:r>
            <a:r>
              <a:rPr lang="zh-CN" altLang="en-US" dirty="0"/>
              <a:t>的速度很慢（默认每个心跳间隔是</a:t>
            </a:r>
            <a:r>
              <a:rPr lang="en-US" altLang="zh-CN" dirty="0"/>
              <a:t>3</a:t>
            </a:r>
            <a:r>
              <a:rPr lang="zh-CN" altLang="en-US" dirty="0"/>
              <a:t>秒钟），</a:t>
            </a:r>
            <a:r>
              <a:rPr lang="en-US" altLang="zh-CN" dirty="0"/>
              <a:t>Impala</a:t>
            </a:r>
            <a:r>
              <a:rPr lang="zh-CN" altLang="en-US" dirty="0"/>
              <a:t>直接通过相应的服务进程来进行作业调度，速度快了很多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ts val="2100"/>
              </a:lnSpc>
              <a:tabLst>
                <a:tab pos="152400" algn="l"/>
              </a:tabLst>
            </a:pPr>
            <a:r>
              <a:rPr lang="en-US" altLang="zh-CN" dirty="0" smtClean="0"/>
              <a:t>3.  Impala</a:t>
            </a:r>
            <a:r>
              <a:rPr lang="zh-CN" altLang="en-US" dirty="0"/>
              <a:t>完全抛弃了</a:t>
            </a:r>
            <a:r>
              <a:rPr lang="en-US" altLang="zh-CN" dirty="0" err="1"/>
              <a:t>MapReduce</a:t>
            </a:r>
            <a:r>
              <a:rPr lang="zh-CN" altLang="en-US" dirty="0"/>
              <a:t>这个不太适合做</a:t>
            </a:r>
            <a:r>
              <a:rPr lang="en-US" altLang="zh-CN" dirty="0"/>
              <a:t>SQL</a:t>
            </a:r>
            <a:r>
              <a:rPr lang="zh-CN" altLang="en-US" dirty="0"/>
              <a:t>查询的范式，而是像</a:t>
            </a:r>
            <a:r>
              <a:rPr lang="en-US" altLang="zh-CN" dirty="0" err="1"/>
              <a:t>Dremel</a:t>
            </a:r>
            <a:r>
              <a:rPr lang="zh-CN" altLang="en-US" dirty="0"/>
              <a:t>一样借鉴了</a:t>
            </a:r>
            <a:r>
              <a:rPr lang="en-US" altLang="zh-CN" dirty="0"/>
              <a:t>MPP</a:t>
            </a:r>
            <a:r>
              <a:rPr lang="zh-CN" altLang="en-US" dirty="0"/>
              <a:t>并行数据库的思想另起炉灶，因此可做更多的查询</a:t>
            </a:r>
            <a:r>
              <a:rPr lang="zh-CN" altLang="en-US" dirty="0" smtClean="0"/>
              <a:t>优化</a:t>
            </a:r>
            <a:endParaRPr lang="en-US" altLang="zh-CN" dirty="0" smtClean="0"/>
          </a:p>
          <a:p>
            <a:pPr>
              <a:lnSpc>
                <a:spcPts val="2100"/>
              </a:lnSpc>
              <a:tabLst>
                <a:tab pos="152400" algn="l"/>
              </a:tabLst>
            </a:pPr>
            <a:r>
              <a:rPr lang="en-US" altLang="zh-CN" dirty="0" smtClean="0"/>
              <a:t>4.  </a:t>
            </a:r>
            <a:r>
              <a:rPr lang="zh-CN" altLang="en-US" dirty="0" smtClean="0"/>
              <a:t>用</a:t>
            </a:r>
            <a:r>
              <a:rPr lang="en-US" altLang="zh-CN" dirty="0"/>
              <a:t>C++</a:t>
            </a:r>
            <a:r>
              <a:rPr lang="zh-CN" altLang="en-US" dirty="0"/>
              <a:t>实现，做了很多有针对性的硬件优化，例如使用</a:t>
            </a:r>
            <a:r>
              <a:rPr lang="en-US" altLang="zh-CN" dirty="0"/>
              <a:t>SSE</a:t>
            </a:r>
            <a:r>
              <a:rPr lang="zh-CN" altLang="en-US" dirty="0" smtClean="0"/>
              <a:t>指令</a:t>
            </a:r>
            <a:endParaRPr lang="en-US" altLang="zh-CN" dirty="0" smtClean="0"/>
          </a:p>
          <a:p>
            <a:pPr>
              <a:lnSpc>
                <a:spcPts val="2100"/>
              </a:lnSpc>
              <a:tabLst>
                <a:tab pos="152400" algn="l"/>
              </a:tabLst>
            </a:pPr>
            <a:r>
              <a:rPr lang="en-US" altLang="zh-CN" dirty="0" smtClean="0"/>
              <a:t>5.  </a:t>
            </a:r>
            <a:r>
              <a:rPr lang="zh-CN" altLang="en-US" dirty="0" smtClean="0"/>
              <a:t>使用</a:t>
            </a:r>
            <a:r>
              <a:rPr lang="zh-CN" altLang="en-US" dirty="0"/>
              <a:t>了支持</a:t>
            </a:r>
            <a:r>
              <a:rPr lang="en-US" altLang="zh-CN" dirty="0"/>
              <a:t>Data locality</a:t>
            </a:r>
            <a:r>
              <a:rPr lang="zh-CN" altLang="en-US" dirty="0"/>
              <a:t>的</a:t>
            </a:r>
            <a:r>
              <a:rPr lang="en-US" altLang="zh-CN" dirty="0"/>
              <a:t>I/O</a:t>
            </a:r>
            <a:r>
              <a:rPr lang="zh-CN" altLang="en-US" dirty="0"/>
              <a:t>调度机制，尽可能地将数据和计算分配在同一台机器上进行，减少了网络</a:t>
            </a:r>
            <a:r>
              <a:rPr lang="zh-CN" altLang="en-US" dirty="0" smtClean="0"/>
              <a:t>开销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2669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8500" y="495300"/>
            <a:ext cx="635000" cy="6477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723900" y="6502400"/>
            <a:ext cx="4797788" cy="21287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Copyright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©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2016 </a:t>
            </a:r>
            <a:r>
              <a:rPr lang="en-US" altLang="zh-CN" sz="1202" b="1" dirty="0" err="1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Realtech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 Technologies Co.,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Ltd.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All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rights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reserved.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6172200" y="6502400"/>
            <a:ext cx="4699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Page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1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723900" y="723900"/>
            <a:ext cx="2704266" cy="325217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>
                <a:tab pos="698500" algn="l"/>
              </a:tabLst>
            </a:pPr>
            <a:r>
              <a:rPr lang="en-US" altLang="zh-CN" dirty="0"/>
              <a:t>	</a:t>
            </a:r>
            <a:r>
              <a:rPr lang="en-US" altLang="zh-CN" sz="3504" dirty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目录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900"/>
              </a:lnSpc>
              <a:tabLst>
                <a:tab pos="698500" algn="l"/>
              </a:tabLst>
            </a:pPr>
            <a:r>
              <a:rPr lang="en-US" altLang="zh-CN" sz="2198" b="1" dirty="0">
                <a:solidFill>
                  <a:srgbClr val="00B050"/>
                </a:solidFill>
                <a:latin typeface="MS Shell Dlg" pitchFamily="18" charset="0"/>
                <a:cs typeface="MS Shell Dlg" pitchFamily="18" charset="0"/>
              </a:rPr>
              <a:t>1.</a:t>
            </a:r>
            <a:r>
              <a:rPr lang="en-US" altLang="zh-CN" sz="2198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zh-CN" altLang="en-US" sz="2198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离线分析平台简介</a:t>
            </a:r>
            <a:endParaRPr lang="en-US" altLang="zh-CN" sz="2198" dirty="0">
              <a:solidFill>
                <a:srgbClr val="00B050"/>
              </a:solidFill>
              <a:latin typeface="MS Shell Dlg" pitchFamily="18" charset="0"/>
              <a:cs typeface="MS Shell Dlg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400"/>
              </a:lnSpc>
              <a:tabLst>
                <a:tab pos="698500" algn="l"/>
              </a:tabLst>
            </a:pPr>
            <a:r>
              <a:rPr lang="en-US" altLang="zh-CN" sz="2195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2.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zh-CN" altLang="en-US" sz="2195" dirty="0" smtClean="0">
                <a:latin typeface="Times New Roman" pitchFamily="18" charset="0"/>
                <a:cs typeface="Times New Roman" pitchFamily="18" charset="0"/>
              </a:rPr>
              <a:t>数据库管理</a:t>
            </a:r>
            <a:endParaRPr lang="en-US" altLang="zh-CN" dirty="0"/>
          </a:p>
          <a:p>
            <a:pPr>
              <a:lnSpc>
                <a:spcPts val="3400"/>
              </a:lnSpc>
              <a:tabLst>
                <a:tab pos="698500" algn="l"/>
              </a:tabLst>
            </a:pPr>
            <a:r>
              <a:rPr lang="en-US" altLang="zh-CN" sz="2195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3.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HDFS</a:t>
            </a:r>
            <a:r>
              <a:rPr lang="zh-CN" altLang="en-US" sz="2195" dirty="0" smtClean="0">
                <a:latin typeface="Times New Roman" pitchFamily="18" charset="0"/>
                <a:cs typeface="Times New Roman" pitchFamily="18" charset="0"/>
              </a:rPr>
              <a:t>文件管理</a:t>
            </a:r>
            <a:endParaRPr lang="en-US" altLang="zh-CN" sz="2195" dirty="0">
              <a:solidFill>
                <a:srgbClr val="777777"/>
              </a:solidFill>
              <a:latin typeface="MS Shell Dlg" pitchFamily="18" charset="0"/>
              <a:cs typeface="MS Shell Dlg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 marL="457200" indent="-457200">
              <a:lnSpc>
                <a:spcPts val="3400"/>
              </a:lnSpc>
              <a:buAutoNum type="arabicPeriod" startAt="4"/>
              <a:tabLst>
                <a:tab pos="698500" algn="l"/>
              </a:tabLst>
            </a:pPr>
            <a:r>
              <a:rPr lang="en-US" altLang="zh-CN" sz="2195" dirty="0" smtClean="0">
                <a:solidFill>
                  <a:srgbClr val="777777"/>
                </a:solidFill>
                <a:latin typeface="MS Shell Dlg" pitchFamily="18" charset="0"/>
                <a:cs typeface="MS Shell Dlg" pitchFamily="18" charset="0"/>
              </a:rPr>
              <a:t>HIVE</a:t>
            </a:r>
            <a:r>
              <a:rPr lang="zh-CN" altLang="en-US" sz="2195" dirty="0" smtClean="0">
                <a:solidFill>
                  <a:srgbClr val="777777"/>
                </a:solidFill>
                <a:latin typeface="MS Shell Dlg" pitchFamily="18" charset="0"/>
                <a:cs typeface="MS Shell Dlg" pitchFamily="18" charset="0"/>
              </a:rPr>
              <a:t>查询</a:t>
            </a:r>
            <a:endParaRPr lang="en-US" altLang="zh-CN" sz="2195" dirty="0">
              <a:solidFill>
                <a:srgbClr val="777777"/>
              </a:solidFill>
              <a:latin typeface="MS Shell Dlg" pitchFamily="18" charset="0"/>
              <a:cs typeface="MS Shell Dlg" pitchFamily="18" charset="0"/>
            </a:endParaRPr>
          </a:p>
          <a:p>
            <a:pPr marL="457200" indent="-457200">
              <a:lnSpc>
                <a:spcPts val="3400"/>
              </a:lnSpc>
              <a:buAutoNum type="arabicPeriod" startAt="4"/>
              <a:tabLst>
                <a:tab pos="698500" algn="l"/>
              </a:tabLst>
            </a:pPr>
            <a:r>
              <a:rPr lang="en-US" altLang="zh-CN" sz="219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IMPALA</a:t>
            </a:r>
            <a:r>
              <a:rPr lang="zh-CN" altLang="en-US" sz="219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查询</a:t>
            </a:r>
            <a:endParaRPr lang="en-US" altLang="zh-CN" sz="2195" dirty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23900" y="6502400"/>
            <a:ext cx="4797788" cy="21287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Copyright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©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2016 </a:t>
            </a:r>
            <a:r>
              <a:rPr lang="en-US" altLang="zh-CN" sz="1202" b="1" dirty="0" err="1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Realtech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 Technologies Co.,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Ltd.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All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rights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reserved.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6172200" y="6502400"/>
            <a:ext cx="4699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Page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2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723900" y="723900"/>
            <a:ext cx="7429500" cy="2380139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3500"/>
              </a:lnSpc>
              <a:tabLst>
                <a:tab pos="152400" algn="l"/>
              </a:tabLst>
            </a:pPr>
            <a:r>
              <a:rPr lang="en-US" altLang="zh-CN" sz="3504" dirty="0" smtClean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5.2	impala</a:t>
            </a:r>
            <a:r>
              <a:rPr lang="zh-CN" altLang="en-US" sz="3504" dirty="0" smtClean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和</a:t>
            </a:r>
            <a:r>
              <a:rPr lang="en-US" altLang="zh-CN" sz="3504" dirty="0" smtClean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hive</a:t>
            </a:r>
            <a:r>
              <a:rPr lang="zh-CN" altLang="en-US" sz="3504" dirty="0" smtClean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使用场景</a:t>
            </a:r>
          </a:p>
          <a:p>
            <a:pPr>
              <a:lnSpc>
                <a:spcPts val="2100"/>
              </a:lnSpc>
              <a:tabLst>
                <a:tab pos="152400" algn="l"/>
              </a:tabLst>
            </a:pPr>
            <a:r>
              <a:rPr lang="en-US" altLang="zh-CN" dirty="0" smtClean="0"/>
              <a:t>HIVE</a:t>
            </a:r>
            <a:r>
              <a:rPr lang="zh-CN" altLang="en-US" dirty="0" smtClean="0"/>
              <a:t>做为数据仓库，因查询速度略慢，适合在对响应时间要求不高的场景中使用，做离线分析查询</a:t>
            </a:r>
            <a:endParaRPr lang="en-US" altLang="zh-CN" dirty="0" smtClean="0"/>
          </a:p>
          <a:p>
            <a:pPr>
              <a:lnSpc>
                <a:spcPts val="2100"/>
              </a:lnSpc>
              <a:tabLst>
                <a:tab pos="152400" algn="l"/>
              </a:tabLst>
            </a:pPr>
            <a:endParaRPr lang="en-US" altLang="zh-CN" dirty="0"/>
          </a:p>
          <a:p>
            <a:pPr>
              <a:lnSpc>
                <a:spcPts val="2100"/>
              </a:lnSpc>
              <a:tabLst>
                <a:tab pos="152400" algn="l"/>
              </a:tabLst>
            </a:pPr>
            <a:r>
              <a:rPr lang="en-US" altLang="zh-CN" dirty="0" smtClean="0"/>
              <a:t>Impala</a:t>
            </a:r>
            <a:r>
              <a:rPr lang="zh-CN" altLang="en-US" dirty="0" smtClean="0"/>
              <a:t>更适合对响应时间要求高的实时分析查询，比如实时报表和监控等</a:t>
            </a:r>
            <a:endParaRPr lang="en-US" altLang="zh-CN" dirty="0" smtClean="0"/>
          </a:p>
          <a:p>
            <a:pPr>
              <a:lnSpc>
                <a:spcPts val="2100"/>
              </a:lnSpc>
              <a:tabLst>
                <a:tab pos="152400" algn="l"/>
              </a:tabLst>
            </a:pPr>
            <a:endParaRPr lang="en-US" altLang="zh-CN" dirty="0"/>
          </a:p>
          <a:p>
            <a:pPr>
              <a:lnSpc>
                <a:spcPts val="2100"/>
              </a:lnSpc>
              <a:tabLst>
                <a:tab pos="152400" algn="l"/>
              </a:tabLst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152400" algn="l"/>
              </a:tabLst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16494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23900" y="6502400"/>
            <a:ext cx="4797788" cy="21287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Copyright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©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2016 </a:t>
            </a:r>
            <a:r>
              <a:rPr lang="en-US" altLang="zh-CN" sz="1202" b="1" dirty="0" err="1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Realtech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 Technologies Co.,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Ltd.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All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rights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reserved.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6172200" y="6502400"/>
            <a:ext cx="4699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Page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2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723900" y="723900"/>
            <a:ext cx="7429500" cy="2110834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3500"/>
              </a:lnSpc>
              <a:tabLst>
                <a:tab pos="152400" algn="l"/>
              </a:tabLst>
            </a:pPr>
            <a:r>
              <a:rPr lang="en-US" altLang="zh-CN" sz="3504" dirty="0" smtClean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5.3	hive</a:t>
            </a:r>
            <a:r>
              <a:rPr lang="zh-CN" altLang="en-US" sz="3504" dirty="0" smtClean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同步到</a:t>
            </a:r>
            <a:r>
              <a:rPr lang="en-US" altLang="zh-CN" sz="3504" dirty="0" smtClean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impala</a:t>
            </a:r>
            <a:endParaRPr lang="en-US" altLang="zh-CN" dirty="0" smtClean="0"/>
          </a:p>
          <a:p>
            <a:pPr>
              <a:lnSpc>
                <a:spcPts val="2100"/>
              </a:lnSpc>
              <a:tabLst>
                <a:tab pos="152400" algn="l"/>
              </a:tabLst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152400" algn="l"/>
              </a:tabLst>
            </a:pPr>
            <a:r>
              <a:rPr lang="zh-CN" altLang="en-US" dirty="0" smtClean="0"/>
              <a:t>离线分析平台的数据保存在</a:t>
            </a:r>
            <a:r>
              <a:rPr lang="en-US" altLang="zh-CN" dirty="0" smtClean="0"/>
              <a:t>HIVE</a:t>
            </a:r>
            <a:r>
              <a:rPr lang="zh-CN" altLang="en-US" dirty="0" smtClean="0"/>
              <a:t>中，需要定时同步到</a:t>
            </a:r>
            <a:r>
              <a:rPr lang="en-US" altLang="zh-CN" dirty="0" smtClean="0"/>
              <a:t>impala</a:t>
            </a:r>
          </a:p>
          <a:p>
            <a:pPr>
              <a:lnSpc>
                <a:spcPts val="2100"/>
              </a:lnSpc>
              <a:tabLst>
                <a:tab pos="152400" algn="l"/>
              </a:tabLst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152400" algn="l"/>
              </a:tabLst>
            </a:pPr>
            <a:r>
              <a:rPr lang="en-US" altLang="zh-CN" dirty="0" smtClean="0"/>
              <a:t>Hive</a:t>
            </a:r>
            <a:r>
              <a:rPr lang="zh-CN" altLang="en-US" dirty="0"/>
              <a:t>表数据同步到</a:t>
            </a:r>
            <a:r>
              <a:rPr lang="en-US" altLang="zh-CN" dirty="0"/>
              <a:t>impala</a:t>
            </a:r>
            <a:r>
              <a:rPr lang="zh-CN" altLang="en-US" dirty="0"/>
              <a:t>使用</a:t>
            </a:r>
            <a:r>
              <a:rPr lang="en-US" altLang="zh-CN" dirty="0"/>
              <a:t>shell</a:t>
            </a:r>
            <a:r>
              <a:rPr lang="zh-CN" altLang="en-US" dirty="0"/>
              <a:t>脚本</a:t>
            </a:r>
            <a:r>
              <a:rPr lang="zh-CN" altLang="en-US" dirty="0" smtClean="0"/>
              <a:t>完成</a:t>
            </a:r>
            <a:endParaRPr lang="en-US" altLang="zh-CN" dirty="0"/>
          </a:p>
          <a:p>
            <a:pPr>
              <a:lnSpc>
                <a:spcPts val="2100"/>
              </a:lnSpc>
              <a:tabLst>
                <a:tab pos="152400" algn="l"/>
              </a:tabLst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152400" algn="l"/>
              </a:tabLst>
            </a:pPr>
            <a:r>
              <a:rPr lang="zh-CN" altLang="en-US" dirty="0" smtClean="0"/>
              <a:t>在</a:t>
            </a:r>
            <a:r>
              <a:rPr lang="zh-CN" altLang="en-US" dirty="0"/>
              <a:t>离线分析平台的</a:t>
            </a:r>
            <a:r>
              <a:rPr lang="en-US" altLang="zh-CN" dirty="0" err="1"/>
              <a:t>oozie</a:t>
            </a:r>
            <a:r>
              <a:rPr lang="zh-CN" altLang="en-US" dirty="0" smtClean="0"/>
              <a:t>中实现定时调度</a:t>
            </a:r>
            <a:r>
              <a:rPr lang="zh-CN" altLang="en-US" dirty="0"/>
              <a:t>，具体详见</a:t>
            </a:r>
            <a:r>
              <a:rPr lang="en-US" altLang="zh-CN" dirty="0" err="1"/>
              <a:t>oozie</a:t>
            </a:r>
            <a:r>
              <a:rPr lang="zh-CN" altLang="en-US" dirty="0"/>
              <a:t>相关培训资料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1409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23900" y="6502400"/>
            <a:ext cx="4797788" cy="21287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Copyright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©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2016 </a:t>
            </a:r>
            <a:r>
              <a:rPr lang="en-US" altLang="zh-CN" sz="1202" b="1" dirty="0" err="1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Realtech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 Technologies Co.,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Ltd.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All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rights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reserved.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6172200" y="6502400"/>
            <a:ext cx="4699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Page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2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723900" y="723900"/>
            <a:ext cx="7429500" cy="1033616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3500"/>
              </a:lnSpc>
              <a:tabLst>
                <a:tab pos="152400" algn="l"/>
              </a:tabLst>
            </a:pPr>
            <a:r>
              <a:rPr lang="en-US" altLang="zh-CN" sz="3504" dirty="0" smtClean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5.4	impala</a:t>
            </a:r>
            <a:r>
              <a:rPr lang="zh-CN" altLang="en-US" sz="3504" dirty="0" smtClean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查询</a:t>
            </a:r>
            <a:endParaRPr lang="en-US" altLang="zh-CN" dirty="0" smtClean="0"/>
          </a:p>
          <a:p>
            <a:pPr>
              <a:lnSpc>
                <a:spcPts val="2100"/>
              </a:lnSpc>
              <a:tabLst>
                <a:tab pos="152400" algn="l"/>
              </a:tabLst>
            </a:pPr>
            <a:r>
              <a:rPr lang="zh-CN" altLang="en-US" sz="1200" dirty="0" smtClean="0"/>
              <a:t>点击</a:t>
            </a:r>
            <a:r>
              <a:rPr lang="en-US" altLang="zh-CN" sz="1200" dirty="0" smtClean="0"/>
              <a:t>Query Editors</a:t>
            </a:r>
            <a:r>
              <a:rPr lang="zh-CN" altLang="en-US" sz="1200" dirty="0" smtClean="0"/>
              <a:t>的 </a:t>
            </a:r>
            <a:r>
              <a:rPr lang="en-US" altLang="zh-CN" sz="1200" dirty="0" err="1" smtClean="0"/>
              <a:t>impal</a:t>
            </a:r>
            <a:r>
              <a:rPr lang="zh-CN" altLang="en-US" sz="1200" dirty="0" smtClean="0"/>
              <a:t>菜单，进入</a:t>
            </a:r>
            <a:r>
              <a:rPr lang="en-US" altLang="zh-CN" sz="1200" dirty="0" smtClean="0"/>
              <a:t>impala</a:t>
            </a:r>
            <a:r>
              <a:rPr lang="zh-CN" altLang="en-US" sz="1200" dirty="0" smtClean="0"/>
              <a:t>查询界面</a:t>
            </a:r>
            <a:endParaRPr lang="en-US" altLang="zh-CN" sz="1200" dirty="0" smtClean="0"/>
          </a:p>
          <a:p>
            <a:pPr>
              <a:lnSpc>
                <a:spcPts val="2100"/>
              </a:lnSpc>
              <a:tabLst>
                <a:tab pos="152400" algn="l"/>
              </a:tabLst>
            </a:pPr>
            <a:r>
              <a:rPr lang="zh-CN" altLang="en-US" sz="1200" dirty="0" smtClean="0"/>
              <a:t>界面功能同</a:t>
            </a:r>
            <a:r>
              <a:rPr lang="en-US" altLang="zh-CN" sz="1200" dirty="0" smtClean="0"/>
              <a:t>hive</a:t>
            </a:r>
            <a:r>
              <a:rPr lang="zh-CN" altLang="en-US" sz="1200" dirty="0" smtClean="0"/>
              <a:t>查询</a:t>
            </a:r>
            <a:endParaRPr lang="en-US" altLang="zh-CN" sz="1200" dirty="0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2214278"/>
            <a:ext cx="7429500" cy="4153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98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23900" y="6502400"/>
            <a:ext cx="4797788" cy="21287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Copyright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©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2016 </a:t>
            </a:r>
            <a:r>
              <a:rPr lang="en-US" altLang="zh-CN" sz="1202" b="1" dirty="0" err="1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Realtech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 Technologies Co.,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Ltd.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All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rights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reserved.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6172200" y="6502400"/>
            <a:ext cx="4699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Page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2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723900" y="723900"/>
            <a:ext cx="7429500" cy="1033616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3500"/>
              </a:lnSpc>
              <a:tabLst>
                <a:tab pos="152400" algn="l"/>
              </a:tabLst>
            </a:pPr>
            <a:r>
              <a:rPr lang="en-US" altLang="zh-CN" sz="3504" dirty="0" smtClean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5.5	impala</a:t>
            </a:r>
            <a:r>
              <a:rPr lang="zh-CN" altLang="en-US" sz="3504" dirty="0" smtClean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脚本管理界面</a:t>
            </a:r>
            <a:endParaRPr lang="en-US" altLang="zh-CN" sz="3600" dirty="0"/>
          </a:p>
          <a:p>
            <a:pPr>
              <a:lnSpc>
                <a:spcPts val="2100"/>
              </a:lnSpc>
              <a:tabLst>
                <a:tab pos="152400" algn="l"/>
              </a:tabLst>
            </a:pPr>
            <a:r>
              <a:rPr lang="zh-CN" altLang="en-US" sz="1200" dirty="0" smtClean="0"/>
              <a:t>点击</a:t>
            </a:r>
            <a:r>
              <a:rPr lang="en-US" altLang="zh-CN" sz="1200" dirty="0" smtClean="0"/>
              <a:t>impala</a:t>
            </a:r>
            <a:r>
              <a:rPr lang="zh-CN" altLang="en-US" sz="1200" dirty="0" smtClean="0"/>
              <a:t>查询</a:t>
            </a:r>
            <a:r>
              <a:rPr lang="zh-CN" altLang="en-US" sz="1200" dirty="0"/>
              <a:t>界面右上角的</a:t>
            </a:r>
            <a:r>
              <a:rPr lang="en-US" altLang="zh-CN" sz="1200" dirty="0"/>
              <a:t>Queries</a:t>
            </a:r>
            <a:r>
              <a:rPr lang="zh-CN" altLang="en-US" sz="1200" dirty="0"/>
              <a:t>按钮，进入脚本管理界面</a:t>
            </a:r>
            <a:endParaRPr lang="en-US" altLang="zh-CN" sz="1200" dirty="0"/>
          </a:p>
          <a:p>
            <a:pPr>
              <a:lnSpc>
                <a:spcPts val="2100"/>
              </a:lnSpc>
              <a:tabLst>
                <a:tab pos="152400" algn="l"/>
              </a:tabLst>
            </a:pPr>
            <a:r>
              <a:rPr lang="zh-CN" altLang="en-US" sz="1200" dirty="0" smtClean="0"/>
              <a:t>界面功能同</a:t>
            </a:r>
            <a:r>
              <a:rPr lang="en-US" altLang="zh-CN" sz="1200" dirty="0" smtClean="0"/>
              <a:t>hive</a:t>
            </a:r>
            <a:r>
              <a:rPr lang="zh-CN" altLang="en-US" sz="1200" dirty="0" smtClean="0"/>
              <a:t>脚本管理页面</a:t>
            </a:r>
            <a:endParaRPr lang="en-US" altLang="zh-CN" sz="1200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554" y="2743200"/>
            <a:ext cx="7607189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3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467100" y="2679700"/>
            <a:ext cx="1051570" cy="52065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/>
            </a:pPr>
            <a:r>
              <a:rPr lang="zh-CN" altLang="en-US" sz="4104" dirty="0">
                <a:solidFill>
                  <a:srgbClr val="990000"/>
                </a:solidFill>
                <a:latin typeface="Times New Roman" pitchFamily="18" charset="0"/>
                <a:cs typeface="Times New Roman" pitchFamily="18" charset="0"/>
              </a:rPr>
              <a:t>谢谢</a:t>
            </a:r>
            <a:endParaRPr lang="en-US" altLang="zh-CN" sz="4104" dirty="0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0086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23900" y="6502400"/>
            <a:ext cx="4797788" cy="21287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Copyright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©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2016 </a:t>
            </a:r>
            <a:r>
              <a:rPr lang="en-US" altLang="zh-CN" sz="1202" b="1" dirty="0" err="1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Realtech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 Technologies Co.,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Ltd.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All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rights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reserved.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6172200" y="6502400"/>
            <a:ext cx="4699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Page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2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723900" y="723900"/>
            <a:ext cx="7429500" cy="5816977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3500"/>
              </a:lnSpc>
              <a:tabLst>
                <a:tab pos="152400" algn="l"/>
              </a:tabLst>
            </a:pPr>
            <a:r>
              <a:rPr lang="en-US" altLang="zh-CN" sz="3504" dirty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1.1</a:t>
            </a:r>
            <a:r>
              <a:rPr lang="en-US" altLang="zh-CN" sz="3504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zh-CN" altLang="en-US" sz="3504" dirty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离线分析平台</a:t>
            </a:r>
            <a:r>
              <a:rPr lang="zh-CN" altLang="en-US" sz="3504" dirty="0" smtClean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简介</a:t>
            </a:r>
            <a:endParaRPr lang="en-US" altLang="zh-CN" sz="3504" dirty="0">
              <a:solidFill>
                <a:srgbClr val="990000"/>
              </a:solidFill>
              <a:latin typeface="MS Shell Dlg" pitchFamily="18" charset="0"/>
              <a:cs typeface="MS Shell Dlg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100"/>
              </a:lnSpc>
              <a:tabLst>
                <a:tab pos="152400" algn="l"/>
              </a:tabLst>
            </a:pPr>
            <a:r>
              <a:rPr lang="en-US" altLang="zh-CN" dirty="0"/>
              <a:t>	</a:t>
            </a:r>
          </a:p>
          <a:p>
            <a:pPr>
              <a:lnSpc>
                <a:spcPts val="1400"/>
              </a:lnSpc>
              <a:tabLst>
                <a:tab pos="152400" algn="l"/>
              </a:tabLst>
            </a:pPr>
            <a:r>
              <a:rPr lang="en-US" altLang="zh-CN" dirty="0"/>
              <a:t>	</a:t>
            </a:r>
            <a:r>
              <a:rPr lang="zh-CN" altLang="en-US" dirty="0" smtClean="0"/>
              <a:t>离线分析平台</a:t>
            </a:r>
            <a:r>
              <a:rPr lang="zh-CN" altLang="en-US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 是一个用于分析</a:t>
            </a:r>
            <a:r>
              <a:rPr lang="en-US" altLang="zh-CN" sz="16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hadoop</a:t>
            </a:r>
            <a:r>
              <a:rPr lang="zh-CN" altLang="en-US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集群上存储数据的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web UI</a:t>
            </a:r>
          </a:p>
          <a:p>
            <a:pPr>
              <a:lnSpc>
                <a:spcPts val="1400"/>
              </a:lnSpc>
              <a:tabLst>
                <a:tab pos="152400" algn="l"/>
              </a:tabLst>
            </a:pPr>
            <a:r>
              <a:rPr lang="en-US" altLang="zh-C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>
              <a:lnSpc>
                <a:spcPts val="1400"/>
              </a:lnSpc>
              <a:tabLst>
                <a:tab pos="152400" algn="l"/>
              </a:tabLst>
            </a:pPr>
            <a:r>
              <a:rPr lang="en-US" altLang="zh-C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zh-CN" altLang="en-US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平台基本架构：</a:t>
            </a:r>
            <a:endParaRPr lang="en-US" altLang="zh-CN" sz="16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400"/>
              </a:lnSpc>
              <a:tabLst>
                <a:tab pos="152400" algn="l"/>
              </a:tabLst>
            </a:pP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</a:p>
          <a:p>
            <a:pPr>
              <a:lnSpc>
                <a:spcPts val="1400"/>
              </a:lnSpc>
              <a:tabLst>
                <a:tab pos="152400" algn="l"/>
              </a:tabLst>
            </a:pPr>
            <a:r>
              <a:rPr lang="en-US" altLang="zh-C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zh-CN" altLang="en-US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平台</a:t>
            </a:r>
            <a:r>
              <a:rPr lang="zh-CN" altLang="en-US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在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hue(</a:t>
            </a:r>
            <a:r>
              <a:rPr lang="en-US" altLang="zh-CN" sz="16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hadoop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user experience)</a:t>
            </a:r>
            <a:r>
              <a:rPr lang="zh-CN" altLang="en-US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基础上构建</a:t>
            </a:r>
            <a:endParaRPr lang="en-US" altLang="zh-CN" sz="16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400"/>
              </a:lnSpc>
              <a:tabLst>
                <a:tab pos="152400" algn="l"/>
              </a:tabLst>
            </a:pPr>
            <a:r>
              <a:rPr lang="en-US" altLang="zh-C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hue</a:t>
            </a:r>
            <a:r>
              <a:rPr lang="zh-CN" altLang="en-US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是由基于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zh-CN" altLang="en-US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web</a:t>
            </a:r>
            <a:r>
              <a:rPr lang="zh-CN" altLang="en-US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框架和</a:t>
            </a:r>
            <a:r>
              <a:rPr lang="en-US" altLang="zh-CN" sz="16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djanggo</a:t>
            </a:r>
            <a:r>
              <a:rPr lang="zh-CN" altLang="en-US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框架实现的</a:t>
            </a:r>
            <a:endParaRPr lang="en-US" altLang="zh-CN" sz="16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400"/>
              </a:lnSpc>
              <a:tabLst>
                <a:tab pos="152400" algn="l"/>
              </a:tabLst>
            </a:pPr>
            <a:r>
              <a:rPr lang="en-US" altLang="zh-C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hue </a:t>
            </a:r>
            <a:r>
              <a:rPr lang="zh-CN" altLang="en-US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后端使用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zh-CN" altLang="en-US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脚本，前端使用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knockout.js</a:t>
            </a:r>
            <a:r>
              <a:rPr lang="zh-CN" altLang="en-US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框架</a:t>
            </a:r>
            <a:endParaRPr lang="en-US" altLang="zh-CN" sz="16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400"/>
              </a:lnSpc>
              <a:tabLst>
                <a:tab pos="152400" algn="l"/>
              </a:tabLst>
            </a:pPr>
            <a:r>
              <a:rPr lang="zh-CN" altLang="en-US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zh-CN" altLang="en-US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前端</a:t>
            </a:r>
            <a:r>
              <a:rPr lang="zh-CN" altLang="en-US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页面使用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zh-CN" altLang="en-US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en-US" altLang="zh-CN" sz="16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mako</a:t>
            </a:r>
            <a:r>
              <a:rPr lang="zh-CN" altLang="en-US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模板渲染</a:t>
            </a:r>
            <a:endParaRPr lang="en-US" altLang="zh-CN" sz="16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400"/>
              </a:lnSpc>
              <a:tabLst>
                <a:tab pos="152400" algn="l"/>
              </a:tabLst>
            </a:pP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>
              <a:lnSpc>
                <a:spcPts val="1400"/>
              </a:lnSpc>
              <a:tabLst>
                <a:tab pos="152400" algn="l"/>
              </a:tabLst>
            </a:pPr>
            <a:r>
              <a:rPr lang="en-US" altLang="zh-C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>
              <a:lnSpc>
                <a:spcPts val="1400"/>
              </a:lnSpc>
              <a:tabLst>
                <a:tab pos="152400" algn="l"/>
              </a:tabLst>
            </a:pPr>
            <a:r>
              <a:rPr lang="en-US" altLang="zh-C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zh-CN" altLang="en-US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平台常用功能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lnSpc>
                <a:spcPts val="1400"/>
              </a:lnSpc>
              <a:tabLst>
                <a:tab pos="152400" algn="l"/>
              </a:tabLst>
            </a:pPr>
            <a:r>
              <a:rPr lang="en-US" altLang="zh-C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</a:t>
            </a:r>
          </a:p>
          <a:p>
            <a:pPr>
              <a:lnSpc>
                <a:spcPts val="1400"/>
              </a:lnSpc>
              <a:tabLst>
                <a:tab pos="152400" algn="l"/>
              </a:tabLst>
            </a:pPr>
            <a:r>
              <a:rPr lang="en-US" altLang="zh-C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hbase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hive</a:t>
            </a:r>
            <a:r>
              <a:rPr lang="zh-CN" altLang="en-US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数据库和表的管理</a:t>
            </a:r>
            <a:endParaRPr lang="en-US" altLang="zh-CN" sz="16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400"/>
              </a:lnSpc>
              <a:tabLst>
                <a:tab pos="152400" algn="l"/>
              </a:tabLst>
            </a:pPr>
            <a:r>
              <a:rPr lang="en-US" altLang="zh-C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ts val="1400"/>
              </a:lnSpc>
              <a:tabLst>
                <a:tab pos="152400" algn="l"/>
              </a:tabLst>
            </a:pPr>
            <a:r>
              <a:rPr lang="en-US" altLang="zh-C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HDFS</a:t>
            </a:r>
            <a:r>
              <a:rPr lang="zh-CN" altLang="en-US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文件管理</a:t>
            </a:r>
            <a:endParaRPr lang="en-US" altLang="zh-CN" sz="16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400"/>
              </a:lnSpc>
              <a:tabLst>
                <a:tab pos="152400" algn="l"/>
              </a:tabLst>
            </a:pPr>
            <a:endParaRPr lang="en-US" altLang="zh-CN" sz="16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400"/>
              </a:lnSpc>
              <a:tabLst>
                <a:tab pos="152400" algn="l"/>
              </a:tabLst>
            </a:pP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hive</a:t>
            </a:r>
            <a:r>
              <a:rPr lang="zh-CN" altLang="en-US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查询分析</a:t>
            </a:r>
            <a:endParaRPr lang="en-US" altLang="zh-CN" sz="16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400"/>
              </a:lnSpc>
              <a:tabLst>
                <a:tab pos="152400" algn="l"/>
              </a:tabLst>
            </a:pPr>
            <a:r>
              <a:rPr lang="en-US" altLang="zh-C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>
              <a:lnSpc>
                <a:spcPts val="1400"/>
              </a:lnSpc>
              <a:tabLst>
                <a:tab pos="152400" algn="l"/>
              </a:tabLst>
            </a:pPr>
            <a:r>
              <a:rPr lang="en-US" altLang="zh-CN" sz="1600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   impala</a:t>
            </a:r>
            <a:r>
              <a:rPr lang="zh-CN" altLang="en-US" sz="1600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快速查询分析</a:t>
            </a:r>
            <a:endParaRPr lang="en-US" altLang="zh-CN" sz="1600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  <a:p>
            <a:pPr>
              <a:lnSpc>
                <a:spcPts val="1400"/>
              </a:lnSpc>
              <a:tabLst>
                <a:tab pos="152400" algn="l"/>
              </a:tabLst>
            </a:pPr>
            <a:endParaRPr lang="en-US" altLang="zh-CN" sz="1600" dirty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  <a:p>
            <a:pPr>
              <a:lnSpc>
                <a:spcPts val="1400"/>
              </a:lnSpc>
              <a:tabLst>
                <a:tab pos="152400" algn="l"/>
              </a:tabLst>
            </a:pPr>
            <a:r>
              <a:rPr lang="en-US" altLang="zh-CN" sz="1600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   </a:t>
            </a:r>
            <a:r>
              <a:rPr lang="en-US" altLang="zh-CN" sz="1600" dirty="0" err="1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oozie</a:t>
            </a:r>
            <a:r>
              <a:rPr lang="zh-CN" altLang="en-US" sz="1600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工作流管理</a:t>
            </a:r>
            <a:endParaRPr lang="en-US" altLang="zh-CN" sz="1600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  <a:p>
            <a:pPr>
              <a:lnSpc>
                <a:spcPts val="1400"/>
              </a:lnSpc>
              <a:tabLst>
                <a:tab pos="152400" algn="l"/>
              </a:tabLst>
            </a:pPr>
            <a:endParaRPr lang="en-US" altLang="zh-CN" sz="1600" dirty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  <a:p>
            <a:pPr>
              <a:lnSpc>
                <a:spcPts val="1400"/>
              </a:lnSpc>
              <a:tabLst>
                <a:tab pos="152400" algn="l"/>
              </a:tabLst>
            </a:pPr>
            <a:r>
              <a:rPr lang="en-US" altLang="zh-CN" sz="1600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   </a:t>
            </a:r>
            <a:r>
              <a:rPr lang="zh-CN" altLang="en-US" sz="1600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用户，组，权限管理</a:t>
            </a:r>
            <a:endParaRPr lang="en-US" altLang="zh-CN" sz="1600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  <a:p>
            <a:pPr>
              <a:lnSpc>
                <a:spcPts val="1400"/>
              </a:lnSpc>
              <a:tabLst>
                <a:tab pos="152400" algn="l"/>
              </a:tabLst>
            </a:pPr>
            <a:r>
              <a:rPr lang="en-US" altLang="zh-CN" sz="1600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  </a:t>
            </a:r>
          </a:p>
          <a:p>
            <a:pPr>
              <a:lnSpc>
                <a:spcPts val="1400"/>
              </a:lnSpc>
              <a:tabLst>
                <a:tab pos="152400" algn="l"/>
              </a:tabLst>
            </a:pPr>
            <a:r>
              <a:rPr lang="en-US" altLang="zh-CN" sz="1600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  </a:t>
            </a:r>
            <a:r>
              <a:rPr lang="zh-CN" altLang="en-US" sz="1600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国际化</a:t>
            </a:r>
            <a:endParaRPr lang="en-US" altLang="zh-CN" sz="1600" dirty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23900" y="6502400"/>
            <a:ext cx="4797788" cy="21287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Copyright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©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2016 </a:t>
            </a:r>
            <a:r>
              <a:rPr lang="en-US" altLang="zh-CN" sz="1202" b="1" dirty="0" err="1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Realtech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 Technologies Co.,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Ltd.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All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rights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reserved.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6172200" y="6502400"/>
            <a:ext cx="4699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Page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2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723900" y="723900"/>
            <a:ext cx="7429500" cy="2290371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3500"/>
              </a:lnSpc>
              <a:tabLst>
                <a:tab pos="152400" algn="l"/>
              </a:tabLst>
            </a:pPr>
            <a:r>
              <a:rPr lang="en-US" altLang="zh-CN" sz="3504" dirty="0" smtClean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1.2</a:t>
            </a:r>
            <a:r>
              <a:rPr lang="en-US" altLang="zh-CN" sz="350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zh-CN" altLang="en-US" sz="3504" dirty="0" smtClean="0">
                <a:latin typeface="Times New Roman" pitchFamily="18" charset="0"/>
                <a:cs typeface="Times New Roman" pitchFamily="18" charset="0"/>
              </a:rPr>
              <a:t>国际化</a:t>
            </a:r>
            <a:endParaRPr lang="en-US" altLang="zh-CN" sz="3504" dirty="0" smtClean="0">
              <a:solidFill>
                <a:srgbClr val="990000"/>
              </a:solidFill>
              <a:latin typeface="MS Shell Dlg" pitchFamily="18" charset="0"/>
              <a:cs typeface="MS Shell Dlg" pitchFamily="18" charset="0"/>
            </a:endParaRPr>
          </a:p>
          <a:p>
            <a:pPr>
              <a:lnSpc>
                <a:spcPts val="1400"/>
              </a:lnSpc>
              <a:tabLst>
                <a:tab pos="152400" algn="l"/>
              </a:tabLst>
            </a:pPr>
            <a:r>
              <a:rPr lang="en-US" altLang="zh-CN" dirty="0"/>
              <a:t>	</a:t>
            </a:r>
            <a:endParaRPr lang="en-US" altLang="zh-CN" dirty="0" smtClean="0"/>
          </a:p>
          <a:p>
            <a:pPr>
              <a:lnSpc>
                <a:spcPts val="1400"/>
              </a:lnSpc>
              <a:tabLst>
                <a:tab pos="152400" algn="l"/>
              </a:tabLst>
            </a:pP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zh-CN" altLang="en-US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平台默认是英文，需要设置为简体中文</a:t>
            </a:r>
            <a:endParaRPr lang="en-US" altLang="zh-CN" sz="16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400"/>
              </a:lnSpc>
              <a:tabLst>
                <a:tab pos="152400" algn="l"/>
              </a:tabLst>
            </a:pPr>
            <a:endParaRPr lang="en-US" altLang="zh-CN" sz="16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400"/>
              </a:lnSpc>
              <a:tabLst>
                <a:tab pos="152400" algn="l"/>
              </a:tabLst>
            </a:pP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zh-CN" altLang="en-US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使用默认用户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hue</a:t>
            </a:r>
            <a:r>
              <a:rPr lang="zh-CN" altLang="en-US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登录</a:t>
            </a:r>
            <a:endParaRPr lang="en-US" altLang="zh-CN" sz="16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400"/>
              </a:lnSpc>
              <a:tabLst>
                <a:tab pos="152400" algn="l"/>
              </a:tabLst>
            </a:pPr>
            <a:r>
              <a:rPr lang="en-US" altLang="zh-C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>
              <a:lnSpc>
                <a:spcPts val="1400"/>
              </a:lnSpc>
              <a:tabLst>
                <a:tab pos="152400" algn="l"/>
              </a:tabLst>
            </a:pPr>
            <a:r>
              <a:rPr lang="en-US" altLang="zh-C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zh-CN" altLang="en-US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在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hue—manager user</a:t>
            </a:r>
            <a:r>
              <a:rPr lang="zh-CN" altLang="en-US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中，选择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hue</a:t>
            </a:r>
            <a:r>
              <a:rPr lang="zh-CN" altLang="en-US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用户，点击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step2: Profile and Groups</a:t>
            </a:r>
          </a:p>
          <a:p>
            <a:pPr>
              <a:lnSpc>
                <a:spcPts val="1400"/>
              </a:lnSpc>
              <a:tabLst>
                <a:tab pos="152400" algn="l"/>
              </a:tabLst>
            </a:pPr>
            <a:endParaRPr lang="en-US" altLang="zh-CN" sz="16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400"/>
              </a:lnSpc>
              <a:tabLst>
                <a:tab pos="152400" algn="l"/>
              </a:tabLst>
            </a:pP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zh-CN" altLang="en-US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在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language preference</a:t>
            </a:r>
            <a:r>
              <a:rPr lang="zh-CN" altLang="en-US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里，选择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Simplified Chinese, </a:t>
            </a:r>
            <a:r>
              <a:rPr lang="zh-CN" altLang="en-US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点击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Update user</a:t>
            </a:r>
          </a:p>
          <a:p>
            <a:pPr>
              <a:lnSpc>
                <a:spcPts val="1400"/>
              </a:lnSpc>
              <a:tabLst>
                <a:tab pos="152400" algn="l"/>
              </a:tabLst>
            </a:pPr>
            <a:endParaRPr lang="en-US" altLang="zh-CN" sz="16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400"/>
              </a:lnSpc>
              <a:tabLst>
                <a:tab pos="152400" algn="l"/>
              </a:tabLst>
            </a:pPr>
            <a:endParaRPr lang="en-US" altLang="zh-CN" sz="1600" dirty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506" y="2590800"/>
            <a:ext cx="7633379" cy="372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08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8500" y="495300"/>
            <a:ext cx="635000" cy="6477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723900" y="6502400"/>
            <a:ext cx="4797788" cy="21287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Copyright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©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2016 </a:t>
            </a:r>
            <a:r>
              <a:rPr lang="en-US" altLang="zh-CN" sz="1202" b="1" dirty="0" err="1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Realtech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 Technologies Co.,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Ltd.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All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rights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reserved.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6172200" y="6502400"/>
            <a:ext cx="4699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Page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1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723900" y="723900"/>
            <a:ext cx="2704266" cy="331629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>
                <a:tab pos="698500" algn="l"/>
              </a:tabLst>
            </a:pPr>
            <a:r>
              <a:rPr lang="en-US" altLang="zh-CN" dirty="0"/>
              <a:t>	</a:t>
            </a:r>
            <a:r>
              <a:rPr lang="en-US" altLang="zh-CN" sz="3504" dirty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目录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400"/>
              </a:lnSpc>
              <a:tabLst>
                <a:tab pos="698500" algn="l"/>
              </a:tabLst>
            </a:pPr>
            <a:r>
              <a:rPr lang="en-US" altLang="zh-CN" sz="2195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1.   </a:t>
            </a:r>
            <a:r>
              <a:rPr lang="zh-CN" altLang="en-US" sz="2195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离线分析平台简介</a:t>
            </a:r>
            <a:endParaRPr lang="en-US" altLang="zh-CN" sz="2195" dirty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400"/>
              </a:lnSpc>
              <a:tabLst>
                <a:tab pos="698500" algn="l"/>
              </a:tabLst>
            </a:pPr>
            <a:r>
              <a:rPr lang="en-US" altLang="zh-CN" sz="2195" dirty="0">
                <a:solidFill>
                  <a:srgbClr val="00B050"/>
                </a:solidFill>
                <a:latin typeface="MS Shell Dlg" pitchFamily="18" charset="0"/>
                <a:cs typeface="MS Shell Dlg" pitchFamily="18" charset="0"/>
              </a:rPr>
              <a:t>2.</a:t>
            </a:r>
            <a:r>
              <a:rPr lang="en-US" altLang="zh-CN" sz="2195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zh-CN" altLang="en-US" sz="2195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数据库管理</a:t>
            </a:r>
            <a:endParaRPr lang="en-US" altLang="zh-CN" dirty="0">
              <a:solidFill>
                <a:srgbClr val="00B050"/>
              </a:solidFill>
            </a:endParaRPr>
          </a:p>
          <a:p>
            <a:pPr>
              <a:lnSpc>
                <a:spcPts val="3400"/>
              </a:lnSpc>
              <a:tabLst>
                <a:tab pos="698500" algn="l"/>
              </a:tabLst>
            </a:pPr>
            <a:r>
              <a:rPr lang="en-US" altLang="zh-CN" sz="2195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3.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95" dirty="0" smtClean="0">
                <a:latin typeface="Times New Roman" pitchFamily="18" charset="0"/>
                <a:cs typeface="Times New Roman" pitchFamily="18" charset="0"/>
              </a:rPr>
              <a:t>HDFS</a:t>
            </a:r>
            <a:r>
              <a:rPr lang="zh-CN" altLang="en-US" sz="2195" dirty="0" smtClean="0">
                <a:latin typeface="Times New Roman" pitchFamily="18" charset="0"/>
                <a:cs typeface="Times New Roman" pitchFamily="18" charset="0"/>
              </a:rPr>
              <a:t>文件管理</a:t>
            </a:r>
            <a:endParaRPr lang="en-US" altLang="zh-CN" sz="2195" dirty="0">
              <a:solidFill>
                <a:srgbClr val="777777"/>
              </a:solidFill>
              <a:latin typeface="MS Shell Dlg" pitchFamily="18" charset="0"/>
              <a:cs typeface="MS Shell Dlg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 marL="457200" indent="-457200">
              <a:lnSpc>
                <a:spcPts val="3400"/>
              </a:lnSpc>
              <a:buAutoNum type="arabicPeriod" startAt="4"/>
              <a:tabLst>
                <a:tab pos="698500" algn="l"/>
              </a:tabLst>
            </a:pPr>
            <a:r>
              <a:rPr lang="en-US" altLang="zh-CN" sz="2195" dirty="0" smtClean="0">
                <a:solidFill>
                  <a:srgbClr val="777777"/>
                </a:solidFill>
                <a:latin typeface="MS Shell Dlg" pitchFamily="18" charset="0"/>
                <a:cs typeface="MS Shell Dlg" pitchFamily="18" charset="0"/>
              </a:rPr>
              <a:t>HIVE</a:t>
            </a:r>
            <a:r>
              <a:rPr lang="zh-CN" altLang="en-US" sz="2195" dirty="0" smtClean="0">
                <a:solidFill>
                  <a:srgbClr val="777777"/>
                </a:solidFill>
                <a:latin typeface="MS Shell Dlg" pitchFamily="18" charset="0"/>
                <a:cs typeface="MS Shell Dlg" pitchFamily="18" charset="0"/>
              </a:rPr>
              <a:t>查询</a:t>
            </a:r>
            <a:endParaRPr lang="en-US" altLang="zh-CN" sz="2195" dirty="0">
              <a:solidFill>
                <a:srgbClr val="777777"/>
              </a:solidFill>
              <a:latin typeface="MS Shell Dlg" pitchFamily="18" charset="0"/>
              <a:cs typeface="MS Shell Dlg" pitchFamily="18" charset="0"/>
            </a:endParaRPr>
          </a:p>
          <a:p>
            <a:pPr marL="457200" indent="-457200">
              <a:lnSpc>
                <a:spcPts val="3400"/>
              </a:lnSpc>
              <a:buAutoNum type="arabicPeriod" startAt="4"/>
              <a:tabLst>
                <a:tab pos="698500" algn="l"/>
              </a:tabLst>
            </a:pPr>
            <a:r>
              <a:rPr lang="en-US" altLang="zh-CN" sz="219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IMPALA</a:t>
            </a:r>
            <a:r>
              <a:rPr lang="zh-CN" altLang="en-US" sz="2195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查询</a:t>
            </a:r>
            <a:endParaRPr lang="en-US" altLang="zh-CN" sz="2195" dirty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37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23900" y="6502400"/>
            <a:ext cx="4797788" cy="21287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Copyright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©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2016 </a:t>
            </a:r>
            <a:r>
              <a:rPr lang="en-US" altLang="zh-CN" sz="1202" b="1" dirty="0" err="1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Realtech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 Technologies Co.,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Ltd.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All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rights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reserved.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6172200" y="6502400"/>
            <a:ext cx="4699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Page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2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723900" y="723900"/>
            <a:ext cx="7429500" cy="2149306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3500"/>
              </a:lnSpc>
              <a:tabLst>
                <a:tab pos="152400" algn="l"/>
              </a:tabLst>
            </a:pPr>
            <a:r>
              <a:rPr lang="en-US" altLang="zh-CN" sz="3504" dirty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2.1    </a:t>
            </a:r>
            <a:r>
              <a:rPr lang="zh-CN" altLang="en-US" sz="3504" dirty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数据库管理</a:t>
            </a:r>
            <a:endParaRPr lang="en-US" altLang="zh-CN" sz="3504" dirty="0">
              <a:solidFill>
                <a:srgbClr val="990000"/>
              </a:solidFill>
              <a:latin typeface="MS Shell Dlg" pitchFamily="18" charset="0"/>
              <a:cs typeface="MS Shell Dlg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100"/>
              </a:lnSpc>
              <a:tabLst>
                <a:tab pos="152400" algn="l"/>
              </a:tabLst>
            </a:pPr>
            <a:r>
              <a:rPr lang="en-US" altLang="zh-CN" dirty="0" smtClean="0"/>
              <a:t> hive</a:t>
            </a:r>
            <a:r>
              <a:rPr lang="zh-CN" altLang="en-US" dirty="0" smtClean="0"/>
              <a:t>数据库和表的管理支持两种方式：</a:t>
            </a:r>
            <a:endParaRPr lang="en-US" altLang="zh-CN" dirty="0" smtClean="0"/>
          </a:p>
          <a:p>
            <a:pPr>
              <a:lnSpc>
                <a:spcPts val="2100"/>
              </a:lnSpc>
              <a:tabLst>
                <a:tab pos="152400" algn="l"/>
              </a:tabLst>
            </a:pPr>
            <a:r>
              <a:rPr lang="en-US" altLang="zh-CN" dirty="0" smtClean="0"/>
              <a:t> hive </a:t>
            </a:r>
            <a:r>
              <a:rPr lang="zh-CN" altLang="en-US" dirty="0" smtClean="0"/>
              <a:t>查询编辑器中通过</a:t>
            </a:r>
            <a:r>
              <a:rPr lang="en-US" altLang="zh-CN" dirty="0" smtClean="0"/>
              <a:t>hive</a:t>
            </a:r>
            <a:r>
              <a:rPr lang="zh-CN" altLang="en-US" dirty="0" smtClean="0"/>
              <a:t>脚本管理（在</a:t>
            </a:r>
            <a:r>
              <a:rPr lang="en-US" altLang="zh-CN" dirty="0" smtClean="0"/>
              <a:t>hive</a:t>
            </a:r>
            <a:r>
              <a:rPr lang="zh-CN" altLang="en-US" dirty="0" smtClean="0"/>
              <a:t>查询章节中介绍）</a:t>
            </a:r>
            <a:endParaRPr lang="en-US" altLang="zh-CN" dirty="0" smtClean="0"/>
          </a:p>
          <a:p>
            <a:pPr>
              <a:lnSpc>
                <a:spcPts val="2100"/>
              </a:lnSpc>
              <a:tabLst>
                <a:tab pos="152400" algn="l"/>
              </a:tabLst>
            </a:pPr>
            <a:r>
              <a:rPr lang="zh-CN" altLang="en-US" dirty="0" smtClean="0"/>
              <a:t>离线分析平台中通过</a:t>
            </a:r>
            <a:r>
              <a:rPr lang="en-US" altLang="zh-CN" dirty="0" err="1" smtClean="0"/>
              <a:t>Metastore</a:t>
            </a:r>
            <a:r>
              <a:rPr lang="en-US" altLang="zh-CN" dirty="0" smtClean="0"/>
              <a:t> Manager</a:t>
            </a:r>
            <a:r>
              <a:rPr lang="zh-CN" altLang="en-US" dirty="0" smtClean="0"/>
              <a:t>界面管理</a:t>
            </a:r>
            <a:endParaRPr lang="en-US" altLang="zh-CN" dirty="0" smtClean="0"/>
          </a:p>
          <a:p>
            <a:pPr>
              <a:lnSpc>
                <a:spcPts val="2100"/>
              </a:lnSpc>
              <a:tabLst>
                <a:tab pos="152400" algn="l"/>
              </a:tabLst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152400" algn="l"/>
              </a:tabLst>
            </a:pPr>
            <a:r>
              <a:rPr lang="zh-CN" altLang="en-US" dirty="0" smtClean="0"/>
              <a:t>点击</a:t>
            </a:r>
            <a:r>
              <a:rPr lang="en-US" altLang="zh-CN" dirty="0" smtClean="0"/>
              <a:t>Data Browsers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Metastore</a:t>
            </a:r>
            <a:r>
              <a:rPr lang="zh-CN" altLang="en-US" dirty="0" smtClean="0"/>
              <a:t>表，进入数据库管理界面</a:t>
            </a:r>
            <a:endParaRPr lang="en-US" altLang="zh-CN" dirty="0"/>
          </a:p>
          <a:p>
            <a:pPr>
              <a:lnSpc>
                <a:spcPts val="1400"/>
              </a:lnSpc>
              <a:tabLst>
                <a:tab pos="152400" algn="l"/>
              </a:tabLst>
            </a:pPr>
            <a:r>
              <a:rPr lang="en-US" altLang="zh-CN" dirty="0"/>
              <a:t>	</a:t>
            </a:r>
            <a:endParaRPr lang="en-US" altLang="zh-CN" sz="1600" dirty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394169"/>
            <a:ext cx="7391400" cy="4463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32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23900" y="6502400"/>
            <a:ext cx="4797788" cy="21287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Copyright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©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2016 </a:t>
            </a:r>
            <a:r>
              <a:rPr lang="en-US" altLang="zh-CN" sz="1202" b="1" dirty="0" err="1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Realtech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 Technologies Co.,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Ltd.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All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rights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reserved.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6172200" y="6502400"/>
            <a:ext cx="4699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Page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2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723900" y="723900"/>
            <a:ext cx="7429500" cy="1290097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3500"/>
              </a:lnSpc>
              <a:tabLst>
                <a:tab pos="152400" algn="l"/>
              </a:tabLst>
            </a:pPr>
            <a:r>
              <a:rPr lang="en-US" altLang="zh-CN" sz="3504" dirty="0" smtClean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2.2	</a:t>
            </a:r>
            <a:r>
              <a:rPr lang="zh-CN" altLang="en-US" sz="3504" dirty="0" smtClean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创建数据库</a:t>
            </a: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100"/>
              </a:lnSpc>
              <a:tabLst>
                <a:tab pos="152400" algn="l"/>
              </a:tabLst>
            </a:pPr>
            <a:r>
              <a:rPr lang="en-US" altLang="zh-CN" dirty="0"/>
              <a:t>	</a:t>
            </a:r>
            <a:r>
              <a:rPr lang="zh-CN" altLang="en-US" dirty="0" smtClean="0"/>
              <a:t>点击上图中</a:t>
            </a:r>
            <a:r>
              <a:rPr lang="en-US" altLang="zh-CN" dirty="0" smtClean="0"/>
              <a:t>+</a:t>
            </a:r>
            <a:r>
              <a:rPr lang="zh-CN" altLang="en-US" dirty="0" smtClean="0"/>
              <a:t>图标创建数据库</a:t>
            </a:r>
            <a:endParaRPr lang="en-US" altLang="zh-CN" dirty="0" smtClean="0"/>
          </a:p>
          <a:p>
            <a:pPr>
              <a:lnSpc>
                <a:spcPts val="2100"/>
              </a:lnSpc>
              <a:tabLst>
                <a:tab pos="152400" algn="l"/>
              </a:tabLst>
            </a:pPr>
            <a:r>
              <a:rPr lang="en-US" altLang="zh-CN" dirty="0"/>
              <a:t>	</a:t>
            </a:r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步输入数据库名称和描述，第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步选择存储位置</a:t>
            </a:r>
            <a:endParaRPr lang="en-US" altLang="zh-CN" sz="1600" dirty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841" y="2101613"/>
            <a:ext cx="6671960" cy="4312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53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23900" y="6502400"/>
            <a:ext cx="4797788" cy="21287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Copyright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©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2016 </a:t>
            </a:r>
            <a:r>
              <a:rPr lang="en-US" altLang="zh-CN" sz="1202" b="1" dirty="0" err="1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Realtech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 Technologies Co.,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Ltd.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All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rights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reserved.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6172200" y="6502400"/>
            <a:ext cx="4699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Page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2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723900" y="723900"/>
            <a:ext cx="7429500" cy="1572225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3500"/>
              </a:lnSpc>
              <a:tabLst>
                <a:tab pos="152400" algn="l"/>
              </a:tabLst>
            </a:pPr>
            <a:r>
              <a:rPr lang="en-US" altLang="zh-CN" sz="3504" dirty="0" smtClean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2.3	</a:t>
            </a:r>
            <a:r>
              <a:rPr lang="zh-CN" altLang="en-US" sz="3504" dirty="0" smtClean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创建表</a:t>
            </a:r>
            <a:endParaRPr lang="en-US" altLang="zh-CN" dirty="0"/>
          </a:p>
          <a:p>
            <a:pPr>
              <a:lnSpc>
                <a:spcPts val="2100"/>
              </a:lnSpc>
              <a:tabLst>
                <a:tab pos="152400" algn="l"/>
              </a:tabLst>
            </a:pPr>
            <a:r>
              <a:rPr lang="zh-CN" altLang="en-US" dirty="0" smtClean="0"/>
              <a:t>点击数据库名称，进入数据表管理界面，点击</a:t>
            </a:r>
            <a:r>
              <a:rPr lang="en-US" altLang="zh-CN" dirty="0" smtClean="0"/>
              <a:t>+</a:t>
            </a:r>
            <a:r>
              <a:rPr lang="zh-CN" altLang="en-US" dirty="0" smtClean="0"/>
              <a:t>图标</a:t>
            </a:r>
            <a:endParaRPr lang="en-US" altLang="zh-CN" dirty="0" smtClean="0"/>
          </a:p>
          <a:p>
            <a:pPr>
              <a:lnSpc>
                <a:spcPts val="2100"/>
              </a:lnSpc>
              <a:tabLst>
                <a:tab pos="152400" algn="l"/>
              </a:tabLst>
            </a:pPr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步输入表名和描述</a:t>
            </a:r>
            <a:endParaRPr lang="en-US" altLang="zh-CN" dirty="0" smtClean="0"/>
          </a:p>
          <a:p>
            <a:pPr>
              <a:lnSpc>
                <a:spcPts val="2100"/>
              </a:lnSpc>
              <a:tabLst>
                <a:tab pos="152400" algn="l"/>
              </a:tabLst>
            </a:pPr>
            <a:r>
              <a:rPr lang="zh-CN" altLang="en-US" sz="1600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第</a:t>
            </a:r>
            <a:r>
              <a:rPr lang="en-US" altLang="zh-CN" sz="1600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2</a:t>
            </a:r>
            <a:r>
              <a:rPr lang="zh-CN" altLang="en-US" sz="1600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，</a:t>
            </a:r>
            <a:r>
              <a:rPr lang="en-US" altLang="zh-CN" sz="1600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3</a:t>
            </a:r>
            <a:r>
              <a:rPr lang="zh-CN" altLang="en-US" sz="1600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，</a:t>
            </a:r>
            <a:r>
              <a:rPr lang="en-US" altLang="zh-CN" sz="1600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4</a:t>
            </a:r>
            <a:r>
              <a:rPr lang="zh-CN" altLang="en-US" sz="1600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，</a:t>
            </a:r>
            <a:r>
              <a:rPr lang="en-US" altLang="zh-CN" sz="1600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5</a:t>
            </a:r>
            <a:r>
              <a:rPr lang="zh-CN" altLang="en-US" sz="1600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步使用默认值</a:t>
            </a:r>
            <a:endParaRPr lang="en-US" altLang="zh-CN" sz="1600" dirty="0" smtClean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  <a:p>
            <a:pPr>
              <a:lnSpc>
                <a:spcPts val="2100"/>
              </a:lnSpc>
              <a:tabLst>
                <a:tab pos="152400" algn="l"/>
              </a:tabLst>
            </a:pPr>
            <a:r>
              <a:rPr lang="zh-CN" altLang="en-US" sz="1600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第</a:t>
            </a:r>
            <a:r>
              <a:rPr lang="en-US" altLang="zh-CN" sz="1600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6</a:t>
            </a:r>
            <a:r>
              <a:rPr lang="zh-CN" altLang="en-US" sz="1600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步定义列名和列类型，以及分区名和分区类型，完成后点击创建表</a:t>
            </a:r>
            <a:endParaRPr lang="en-US" altLang="zh-CN" sz="1600" dirty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1" y="2300079"/>
            <a:ext cx="6210299" cy="3955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878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23900" y="6502400"/>
            <a:ext cx="4797788" cy="21287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Copyright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©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2016 </a:t>
            </a:r>
            <a:r>
              <a:rPr lang="en-US" altLang="zh-CN" sz="1202" b="1" dirty="0" err="1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Realtech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 Technologies Co.,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Ltd.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All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rights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reserved.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6172200" y="6502400"/>
            <a:ext cx="4699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Page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2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723900" y="723900"/>
            <a:ext cx="7429500" cy="184153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3500"/>
              </a:lnSpc>
              <a:tabLst>
                <a:tab pos="152400" algn="l"/>
              </a:tabLst>
            </a:pPr>
            <a:r>
              <a:rPr lang="en-US" altLang="zh-CN" sz="3504" dirty="0" smtClean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2.4	</a:t>
            </a:r>
            <a:r>
              <a:rPr lang="zh-CN" altLang="en-US" sz="3504" dirty="0" smtClean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查看表</a:t>
            </a:r>
            <a:endParaRPr lang="en-US" altLang="zh-CN" dirty="0"/>
          </a:p>
          <a:p>
            <a:pPr>
              <a:lnSpc>
                <a:spcPts val="2100"/>
              </a:lnSpc>
              <a:tabLst>
                <a:tab pos="152400" algn="l"/>
              </a:tabLst>
            </a:pPr>
            <a:r>
              <a:rPr lang="zh-CN" altLang="en-US" sz="1200" dirty="0" smtClean="0"/>
              <a:t>完成后的界面支持如下功能：</a:t>
            </a:r>
            <a:endParaRPr lang="en-US" altLang="zh-CN" sz="1200" dirty="0" smtClean="0"/>
          </a:p>
          <a:p>
            <a:pPr>
              <a:lnSpc>
                <a:spcPts val="2100"/>
              </a:lnSpc>
              <a:tabLst>
                <a:tab pos="152400" algn="l"/>
              </a:tabLst>
            </a:pPr>
            <a:r>
              <a:rPr lang="zh-CN" altLang="en-US" sz="1200" dirty="0" smtClean="0"/>
              <a:t>查看表的字段，分区</a:t>
            </a:r>
            <a:r>
              <a:rPr lang="en-US" altLang="zh-CN" sz="1200" dirty="0" smtClean="0"/>
              <a:t>, </a:t>
            </a:r>
            <a:r>
              <a:rPr lang="zh-CN" altLang="en-US" sz="1200" dirty="0" smtClean="0"/>
              <a:t>数据和存储位置</a:t>
            </a:r>
            <a:endParaRPr lang="en-US" altLang="zh-CN" sz="1200" dirty="0"/>
          </a:p>
          <a:p>
            <a:pPr>
              <a:lnSpc>
                <a:spcPts val="2100"/>
              </a:lnSpc>
              <a:tabLst>
                <a:tab pos="152400" algn="l"/>
              </a:tabLst>
            </a:pPr>
            <a:r>
              <a:rPr lang="zh-CN" altLang="en-US" sz="1200" dirty="0" smtClean="0"/>
              <a:t>从</a:t>
            </a:r>
            <a:r>
              <a:rPr lang="en-US" altLang="zh-CN" sz="1200" dirty="0" err="1" smtClean="0"/>
              <a:t>hdfs</a:t>
            </a:r>
            <a:r>
              <a:rPr lang="zh-CN" altLang="en-US" sz="1200" dirty="0" smtClean="0"/>
              <a:t>文件导入数据到表</a:t>
            </a:r>
            <a:endParaRPr lang="en-US" altLang="zh-CN" sz="1200" dirty="0" smtClean="0"/>
          </a:p>
          <a:p>
            <a:pPr>
              <a:lnSpc>
                <a:spcPts val="2100"/>
              </a:lnSpc>
              <a:tabLst>
                <a:tab pos="152400" algn="l"/>
              </a:tabLst>
            </a:pPr>
            <a:r>
              <a:rPr lang="zh-CN" altLang="en-US" sz="1200" dirty="0" smtClean="0"/>
              <a:t>删除表</a:t>
            </a:r>
            <a:endParaRPr lang="en-US" altLang="zh-CN" sz="1200" dirty="0" smtClean="0"/>
          </a:p>
          <a:p>
            <a:pPr>
              <a:lnSpc>
                <a:spcPts val="2100"/>
              </a:lnSpc>
              <a:tabLst>
                <a:tab pos="152400" algn="l"/>
              </a:tabLst>
            </a:pPr>
            <a:r>
              <a:rPr lang="zh-CN" altLang="en-US" sz="1200" dirty="0" smtClean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也可以通过左边树形菜单查看表字段和数据等信息</a:t>
            </a:r>
            <a:endParaRPr lang="en-US" altLang="zh-CN" sz="1200" dirty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1" y="2509991"/>
            <a:ext cx="6057900" cy="3898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25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2245</TotalTime>
  <Words>426</Words>
  <Application>Microsoft Office PowerPoint</Application>
  <PresentationFormat>全屏显示(4:3)</PresentationFormat>
  <Paragraphs>243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0" baseType="lpstr">
      <vt:lpstr>宋体</vt:lpstr>
      <vt:lpstr>Arial</vt:lpstr>
      <vt:lpstr>Calibri</vt:lpstr>
      <vt:lpstr>MS Shell Dlg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348</cp:revision>
  <dcterms:created xsi:type="dcterms:W3CDTF">2006-08-16T00:00:00Z</dcterms:created>
  <dcterms:modified xsi:type="dcterms:W3CDTF">2016-12-27T08:19:05Z</dcterms:modified>
</cp:coreProperties>
</file>