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9"/>
  </p:notesMasterIdLst>
  <p:sldIdLst>
    <p:sldId id="256" r:id="rId2"/>
    <p:sldId id="259" r:id="rId3"/>
    <p:sldId id="261" r:id="rId4"/>
    <p:sldId id="275" r:id="rId5"/>
    <p:sldId id="276" r:id="rId6"/>
    <p:sldId id="277" r:id="rId7"/>
    <p:sldId id="262" r:id="rId8"/>
    <p:sldId id="263" r:id="rId9"/>
    <p:sldId id="272" r:id="rId10"/>
    <p:sldId id="260" r:id="rId11"/>
    <p:sldId id="333" r:id="rId12"/>
    <p:sldId id="264" r:id="rId13"/>
    <p:sldId id="265" r:id="rId14"/>
    <p:sldId id="278" r:id="rId15"/>
    <p:sldId id="279" r:id="rId16"/>
    <p:sldId id="332" r:id="rId17"/>
    <p:sldId id="280" r:id="rId18"/>
    <p:sldId id="282" r:id="rId19"/>
    <p:sldId id="281" r:id="rId20"/>
    <p:sldId id="283" r:id="rId21"/>
    <p:sldId id="284" r:id="rId22"/>
    <p:sldId id="285" r:id="rId23"/>
    <p:sldId id="286" r:id="rId24"/>
    <p:sldId id="287" r:id="rId25"/>
    <p:sldId id="288" r:id="rId26"/>
    <p:sldId id="331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89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4" r:id="rId52"/>
    <p:sldId id="315" r:id="rId53"/>
    <p:sldId id="319" r:id="rId54"/>
    <p:sldId id="317" r:id="rId55"/>
    <p:sldId id="318" r:id="rId56"/>
    <p:sldId id="320" r:id="rId57"/>
    <p:sldId id="321" r:id="rId58"/>
    <p:sldId id="323" r:id="rId59"/>
    <p:sldId id="322" r:id="rId60"/>
    <p:sldId id="324" r:id="rId61"/>
    <p:sldId id="325" r:id="rId62"/>
    <p:sldId id="328" r:id="rId63"/>
    <p:sldId id="329" r:id="rId64"/>
    <p:sldId id="326" r:id="rId65"/>
    <p:sldId id="327" r:id="rId66"/>
    <p:sldId id="330" r:id="rId67"/>
    <p:sldId id="316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89" autoAdjust="0"/>
    <p:restoredTop sz="87313" autoAdjust="0"/>
  </p:normalViewPr>
  <p:slideViewPr>
    <p:cSldViewPr snapToGrid="0">
      <p:cViewPr varScale="1">
        <p:scale>
          <a:sx n="101" d="100"/>
          <a:sy n="101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598F9-7FF5-4D95-9D9F-D1C2C19D29EF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16BFF-873B-4E6F-932C-3F4636DEE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6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16BFF-873B-4E6F-932C-3F4636DEEA9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86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ifi.apach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nifi.apache.org/download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323850"/>
            <a:ext cx="8915399" cy="9906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Nifi</a:t>
            </a:r>
            <a:r>
              <a:rPr lang="zh-CN" altLang="en-US" dirty="0"/>
              <a:t>简介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                                                                              </a:t>
            </a:r>
            <a:r>
              <a:rPr lang="zh-CN" altLang="en-US" dirty="0"/>
              <a:t>力太科技武汉研究所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                                                </a:t>
            </a:r>
            <a:r>
              <a:rPr lang="en-US" altLang="zh-CN" dirty="0" smtClean="0"/>
              <a:t>2016.10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36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获取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3200" dirty="0"/>
              <a:t>官方网站：</a:t>
            </a:r>
            <a:r>
              <a:rPr lang="en-US" altLang="zh-CN" sz="3200" dirty="0">
                <a:hlinkClick r:id="rId2"/>
              </a:rPr>
              <a:t>http://nifi.apache.org/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sz="32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3200" dirty="0"/>
              <a:t>目前最新稳定版本</a:t>
            </a:r>
            <a:r>
              <a:rPr lang="zh-CN" altLang="en-US" sz="3200" dirty="0" smtClean="0"/>
              <a:t>是</a:t>
            </a:r>
            <a:r>
              <a:rPr lang="en-US" altLang="zh-CN" sz="3200" dirty="0" smtClean="0"/>
              <a:t>1.0.0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6661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安装（一）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运行需要</a:t>
            </a:r>
            <a:r>
              <a:rPr lang="en-US" altLang="zh-CN" dirty="0" smtClean="0"/>
              <a:t>Java 8</a:t>
            </a:r>
            <a:r>
              <a:rPr lang="zh-CN" altLang="en-US" dirty="0" smtClean="0"/>
              <a:t>及以上版本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windows/Linux/Unix/Mac OS X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支持浏览器</a:t>
            </a:r>
            <a:endParaRPr lang="en-US" altLang="zh-CN" dirty="0" smtClean="0"/>
          </a:p>
          <a:p>
            <a:pPr lvl="1"/>
            <a:r>
              <a:rPr lang="en-US" altLang="zh-CN" dirty="0"/>
              <a:t>Microsoft </a:t>
            </a:r>
            <a:r>
              <a:rPr lang="en-US" altLang="zh-CN" dirty="0" smtClean="0"/>
              <a:t>Edge</a:t>
            </a:r>
          </a:p>
          <a:p>
            <a:pPr lvl="1"/>
            <a:r>
              <a:rPr lang="en-US" altLang="zh-CN" dirty="0"/>
              <a:t>Mozilla </a:t>
            </a:r>
            <a:r>
              <a:rPr lang="en-US" altLang="zh-CN" dirty="0" err="1" smtClean="0"/>
              <a:t>FireFox</a:t>
            </a:r>
            <a:endParaRPr lang="en-US" altLang="zh-CN" dirty="0" smtClean="0"/>
          </a:p>
          <a:p>
            <a:pPr lvl="1"/>
            <a:r>
              <a:rPr lang="en-US" altLang="zh-CN" dirty="0"/>
              <a:t>Google </a:t>
            </a:r>
            <a:r>
              <a:rPr lang="en-US" altLang="zh-CN" dirty="0" smtClean="0"/>
              <a:t>Chrome</a:t>
            </a:r>
          </a:p>
          <a:p>
            <a:pPr lvl="1"/>
            <a:r>
              <a:rPr lang="en-US" altLang="zh-CN" dirty="0"/>
              <a:t>Safari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114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安装</a:t>
            </a:r>
            <a:r>
              <a:rPr lang="zh-CN" altLang="en-US" dirty="0" smtClean="0"/>
              <a:t>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zh-CN" altLang="en-US" dirty="0"/>
              <a:t>页面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2"/>
              </a:rPr>
              <a:t>http://nifi.apache.org/download.html</a:t>
            </a:r>
            <a:endParaRPr lang="en-US" altLang="zh-CN" dirty="0"/>
          </a:p>
          <a:p>
            <a:r>
              <a:rPr lang="zh-CN" altLang="en-US" dirty="0" smtClean="0"/>
              <a:t>下载</a:t>
            </a:r>
            <a:r>
              <a:rPr lang="en-US" altLang="zh-CN" dirty="0" smtClean="0"/>
              <a:t>nifi-1.0.0-bin.tar.gz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nifi-1.0.0-bin.zip </a:t>
            </a:r>
          </a:p>
          <a:p>
            <a:r>
              <a:rPr lang="zh-CN" altLang="en-US" dirty="0" smtClean="0"/>
              <a:t>解</a:t>
            </a:r>
            <a:r>
              <a:rPr lang="zh-CN" altLang="en-US" dirty="0"/>
              <a:t>压到指定目录（</a:t>
            </a:r>
            <a:r>
              <a:rPr lang="en-US" altLang="zh-CN" dirty="0"/>
              <a:t>windows</a:t>
            </a:r>
            <a:r>
              <a:rPr lang="zh-CN" altLang="en-US" dirty="0"/>
              <a:t>或</a:t>
            </a:r>
            <a:r>
              <a:rPr lang="en-US" altLang="zh-CN" dirty="0" err="1"/>
              <a:t>linux</a:t>
            </a:r>
            <a:r>
              <a:rPr lang="zh-CN" altLang="en-US" dirty="0"/>
              <a:t>系统均可）</a:t>
            </a:r>
            <a:endParaRPr lang="en-US" altLang="zh-CN" dirty="0"/>
          </a:p>
          <a:p>
            <a:pPr lvl="1"/>
            <a:r>
              <a:rPr lang="en-US" altLang="zh-CN" dirty="0"/>
              <a:t>bin</a:t>
            </a:r>
            <a:r>
              <a:rPr lang="zh-CN" altLang="en-US" dirty="0"/>
              <a:t>目录，运行程序（</a:t>
            </a:r>
            <a:r>
              <a:rPr lang="en-US" altLang="zh-CN" dirty="0"/>
              <a:t>.bat</a:t>
            </a:r>
            <a:r>
              <a:rPr lang="zh-CN" altLang="en-US" dirty="0"/>
              <a:t>和</a:t>
            </a:r>
            <a:r>
              <a:rPr lang="en-US" altLang="zh-CN" dirty="0"/>
              <a:t>.</a:t>
            </a:r>
            <a:r>
              <a:rPr lang="en-US" altLang="zh-CN" dirty="0" err="1"/>
              <a:t>sh</a:t>
            </a:r>
            <a:r>
              <a:rPr lang="zh-CN" altLang="en-US" dirty="0"/>
              <a:t>文件）</a:t>
            </a:r>
            <a:endParaRPr lang="en-US" altLang="zh-CN" dirty="0"/>
          </a:p>
          <a:p>
            <a:pPr lvl="1"/>
            <a:r>
              <a:rPr lang="en-US" altLang="zh-CN" dirty="0" err="1"/>
              <a:t>conf</a:t>
            </a:r>
            <a:r>
              <a:rPr lang="zh-CN" altLang="en-US" dirty="0"/>
              <a:t>目录，配置文件</a:t>
            </a:r>
            <a:endParaRPr lang="en-US" altLang="zh-CN" dirty="0"/>
          </a:p>
          <a:p>
            <a:pPr lvl="1"/>
            <a:r>
              <a:rPr lang="en-US" altLang="zh-CN" dirty="0"/>
              <a:t>lib</a:t>
            </a:r>
            <a:r>
              <a:rPr lang="zh-CN" altLang="en-US" dirty="0"/>
              <a:t>目录，</a:t>
            </a:r>
            <a:r>
              <a:rPr lang="en-US" altLang="zh-CN" dirty="0"/>
              <a:t>process</a:t>
            </a:r>
            <a:r>
              <a:rPr lang="zh-CN" altLang="en-US" dirty="0"/>
              <a:t>所在目录，可增加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processor</a:t>
            </a:r>
            <a:endParaRPr lang="en-US" altLang="zh-CN" dirty="0"/>
          </a:p>
          <a:p>
            <a:pPr lvl="1"/>
            <a:r>
              <a:rPr lang="en-US" altLang="zh-CN" dirty="0"/>
              <a:t>logs</a:t>
            </a:r>
            <a:r>
              <a:rPr lang="zh-CN" altLang="en-US" dirty="0"/>
              <a:t>目录，启动及运行日志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626" y="3130331"/>
            <a:ext cx="1742768" cy="23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6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安装</a:t>
            </a:r>
            <a:r>
              <a:rPr lang="zh-CN" altLang="en-US" dirty="0" smtClean="0"/>
              <a:t>（三）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 err="1"/>
              <a:t>conf</a:t>
            </a:r>
            <a:r>
              <a:rPr lang="en-US" altLang="zh-CN" dirty="0"/>
              <a:t>/</a:t>
            </a:r>
            <a:r>
              <a:rPr lang="en-US" altLang="zh-CN" dirty="0" err="1"/>
              <a:t>nifi.properties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 smtClean="0"/>
              <a:t>nifi.web.http.host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192.168.20.210   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本机</a:t>
            </a:r>
            <a:r>
              <a:rPr lang="en-US" altLang="zh-CN" dirty="0" err="1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地址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>
                <a:solidFill>
                  <a:schemeClr val="tx1"/>
                </a:solidFill>
              </a:rPr>
              <a:t>nifi.web.http.port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8090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执行</a:t>
            </a:r>
            <a:r>
              <a:rPr lang="en-US" altLang="zh-CN" dirty="0"/>
              <a:t>bin/nifi-env.sh</a:t>
            </a:r>
            <a:r>
              <a:rPr lang="zh-CN" altLang="en-US" dirty="0"/>
              <a:t>（或者</a:t>
            </a:r>
            <a:r>
              <a:rPr lang="en-US" altLang="zh-CN" dirty="0"/>
              <a:t>nifi-env.bat</a:t>
            </a:r>
            <a:r>
              <a:rPr lang="zh-CN" altLang="en-US" dirty="0"/>
              <a:t>）：设置环境变量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执行</a:t>
            </a:r>
            <a:r>
              <a:rPr lang="en-US" altLang="zh-CN" dirty="0"/>
              <a:t>bin/nifi.sh start</a:t>
            </a:r>
            <a:r>
              <a:rPr lang="zh-CN" altLang="en-US" dirty="0"/>
              <a:t>（或者</a:t>
            </a:r>
            <a:r>
              <a:rPr lang="en-US" altLang="zh-CN" dirty="0"/>
              <a:t>run-nifi.bat</a:t>
            </a:r>
            <a:r>
              <a:rPr lang="zh-CN" altLang="en-US" dirty="0"/>
              <a:t>）：启动</a:t>
            </a:r>
            <a:r>
              <a:rPr lang="en-US" altLang="zh-CN" dirty="0" err="1"/>
              <a:t>nifi</a:t>
            </a:r>
            <a:r>
              <a:rPr lang="zh-CN" altLang="en-US" dirty="0"/>
              <a:t>服务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在浏览器中输入</a:t>
            </a:r>
            <a:r>
              <a:rPr lang="en-US" altLang="zh-CN" dirty="0"/>
              <a:t>http</a:t>
            </a:r>
            <a:r>
              <a:rPr lang="en-US" altLang="zh-CN"/>
              <a:t>://</a:t>
            </a:r>
            <a:r>
              <a:rPr lang="en-US" altLang="zh-CN" smtClean="0"/>
              <a:t>192.168.20.210:8090/nifi</a:t>
            </a:r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68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配置主页面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733215" y="1464986"/>
            <a:ext cx="8351345" cy="4915494"/>
            <a:chOff x="2692575" y="1393866"/>
            <a:chExt cx="8585025" cy="533944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2576" y="1393866"/>
              <a:ext cx="8585024" cy="5339444"/>
            </a:xfrm>
            <a:prstGeom prst="rect">
              <a:avLst/>
            </a:prstGeom>
          </p:spPr>
        </p:pic>
        <p:sp>
          <p:nvSpPr>
            <p:cNvPr id="6" name="圆角矩形 5"/>
            <p:cNvSpPr/>
            <p:nvPr/>
          </p:nvSpPr>
          <p:spPr>
            <a:xfrm>
              <a:off x="3752958" y="1695934"/>
              <a:ext cx="4328860" cy="40780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830561" y="2125612"/>
              <a:ext cx="7551111" cy="2481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692576" y="2554016"/>
              <a:ext cx="2461316" cy="188867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692575" y="4451926"/>
              <a:ext cx="2461317" cy="141316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764668" y="6511636"/>
              <a:ext cx="1086896" cy="22167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33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操作栏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025" y="3418090"/>
            <a:ext cx="4657143" cy="466667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897728" y="1948973"/>
            <a:ext cx="2572199" cy="876608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用来获取流程需要的功能组件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2"/>
          </p:cNvCxnSpPr>
          <p:nvPr/>
        </p:nvCxnSpPr>
        <p:spPr>
          <a:xfrm>
            <a:off x="4183828" y="2825581"/>
            <a:ext cx="569407" cy="70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2897728" y="4786546"/>
            <a:ext cx="2572199" cy="876608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Group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可以根据业务将功能组件做逻辑区分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</p:cNvCxnSpPr>
          <p:nvPr/>
        </p:nvCxnSpPr>
        <p:spPr>
          <a:xfrm flipV="1">
            <a:off x="4183828" y="3772932"/>
            <a:ext cx="2348780" cy="101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7869263" y="1948973"/>
            <a:ext cx="2609270" cy="876608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Funnel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将数据汇合或者将数据拷贝多份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2" idx="2"/>
          </p:cNvCxnSpPr>
          <p:nvPr/>
        </p:nvCxnSpPr>
        <p:spPr>
          <a:xfrm flipH="1">
            <a:off x="7749684" y="2825581"/>
            <a:ext cx="1424214" cy="70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869263" y="4786546"/>
            <a:ext cx="2609270" cy="876608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Template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将类似的流程所用功能组件打包，方便配置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0" idx="0"/>
          </p:cNvCxnSpPr>
          <p:nvPr/>
        </p:nvCxnSpPr>
        <p:spPr>
          <a:xfrm flipH="1" flipV="1">
            <a:off x="8401038" y="3772932"/>
            <a:ext cx="772860" cy="101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15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使用（新增流程组件）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025" y="3418090"/>
            <a:ext cx="4657143" cy="466667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897728" y="1948973"/>
            <a:ext cx="2572199" cy="876608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Processor</a:t>
            </a:r>
          </a:p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用来获取流程需要的功能组件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8" name="直接箭头连接符 7"/>
          <p:cNvCxnSpPr>
            <a:stCxn id="4" idx="2"/>
          </p:cNvCxnSpPr>
          <p:nvPr/>
        </p:nvCxnSpPr>
        <p:spPr>
          <a:xfrm>
            <a:off x="4183828" y="2825581"/>
            <a:ext cx="569407" cy="70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527821" y="3379343"/>
            <a:ext cx="583760" cy="58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5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使用（新增流程组件）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29" y="1986046"/>
            <a:ext cx="5231225" cy="4322392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7010401" y="2484582"/>
            <a:ext cx="1514764" cy="2678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437074" y="2228484"/>
            <a:ext cx="2136090" cy="780049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根据</a:t>
            </a:r>
            <a:r>
              <a:rPr lang="en-US" altLang="zh-CN" dirty="0" smtClean="0">
                <a:solidFill>
                  <a:schemeClr val="tx1"/>
                </a:solidFill>
              </a:rPr>
              <a:t>Tag</a:t>
            </a:r>
            <a:r>
              <a:rPr lang="zh-CN" altLang="en-US" dirty="0" smtClean="0">
                <a:solidFill>
                  <a:schemeClr val="tx1"/>
                </a:solidFill>
              </a:rPr>
              <a:t>信息过滤</a:t>
            </a:r>
            <a:r>
              <a:rPr lang="en-US" altLang="zh-CN" dirty="0" smtClean="0">
                <a:solidFill>
                  <a:schemeClr val="tx1"/>
                </a:solidFill>
              </a:rPr>
              <a:t>processor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21" idx="1"/>
          </p:cNvCxnSpPr>
          <p:nvPr/>
        </p:nvCxnSpPr>
        <p:spPr>
          <a:xfrm flipH="1">
            <a:off x="8525165" y="2618509"/>
            <a:ext cx="91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687631" y="3842327"/>
            <a:ext cx="3837534" cy="6742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9443821" y="3782713"/>
            <a:ext cx="2136090" cy="780049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信息介绍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1"/>
            <a:endCxn id="23" idx="3"/>
          </p:cNvCxnSpPr>
          <p:nvPr/>
        </p:nvCxnSpPr>
        <p:spPr>
          <a:xfrm flipH="1">
            <a:off x="8525165" y="4172738"/>
            <a:ext cx="918656" cy="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9437074" y="5745437"/>
            <a:ext cx="2136090" cy="780049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增加</a:t>
            </a:r>
            <a:r>
              <a:rPr lang="en-US" altLang="zh-CN" dirty="0" smtClean="0">
                <a:solidFill>
                  <a:schemeClr val="tx1"/>
                </a:solidFill>
              </a:rPr>
              <a:t>processor</a:t>
            </a:r>
            <a:r>
              <a:rPr lang="zh-CN" altLang="en-US" dirty="0" smtClean="0">
                <a:solidFill>
                  <a:schemeClr val="tx1"/>
                </a:solidFill>
              </a:rPr>
              <a:t>到业务流程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8525165" y="6135461"/>
            <a:ext cx="918656" cy="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9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90" y="2006599"/>
            <a:ext cx="6089918" cy="4431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使用（</a:t>
            </a:r>
            <a:r>
              <a:rPr lang="en-US" altLang="zh-CN" dirty="0" err="1" smtClean="0"/>
              <a:t>GetOpcData</a:t>
            </a:r>
            <a:r>
              <a:rPr lang="zh-CN" altLang="en-US" dirty="0" smtClean="0"/>
              <a:t>组件）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7767782" y="2512291"/>
            <a:ext cx="1699492" cy="2678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140039" y="2983345"/>
            <a:ext cx="1819563" cy="1754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662" y="2878282"/>
            <a:ext cx="5438095" cy="20761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使用（</a:t>
            </a:r>
            <a:r>
              <a:rPr lang="en-US" altLang="zh-CN" dirty="0" err="1" smtClean="0"/>
              <a:t>GetOpcData</a:t>
            </a:r>
            <a:r>
              <a:rPr lang="zh-CN" altLang="en-US" dirty="0" smtClean="0"/>
              <a:t>组件）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318002" y="2942937"/>
            <a:ext cx="207817" cy="2678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013203" y="3381290"/>
            <a:ext cx="1436253" cy="738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757288" y="2142802"/>
            <a:ext cx="1323290" cy="5164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错误信息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411247" y="2666032"/>
            <a:ext cx="7686" cy="33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069684" y="5124971"/>
            <a:ext cx="1323290" cy="5164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zh-CN" altLang="en-US" dirty="0" smtClean="0">
                <a:solidFill>
                  <a:schemeClr val="tx1"/>
                </a:solidFill>
              </a:rPr>
              <a:t>输入输出信息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22" idx="0"/>
            <a:endCxn id="14" idx="2"/>
          </p:cNvCxnSpPr>
          <p:nvPr/>
        </p:nvCxnSpPr>
        <p:spPr>
          <a:xfrm flipV="1">
            <a:off x="4731329" y="4119418"/>
            <a:ext cx="1" cy="100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5497945" y="3381290"/>
            <a:ext cx="274784" cy="4148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772729" y="2130883"/>
            <a:ext cx="1323290" cy="5164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数据流向配置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28" idx="2"/>
          </p:cNvCxnSpPr>
          <p:nvPr/>
        </p:nvCxnSpPr>
        <p:spPr>
          <a:xfrm flipH="1">
            <a:off x="5732183" y="2647373"/>
            <a:ext cx="702191" cy="98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7758547" y="5333005"/>
            <a:ext cx="1323290" cy="5164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组件右键菜单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29" idx="0"/>
          </p:cNvCxnSpPr>
          <p:nvPr/>
        </p:nvCxnSpPr>
        <p:spPr>
          <a:xfrm flipV="1">
            <a:off x="8420192" y="4830618"/>
            <a:ext cx="0" cy="50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7966365" y="1819564"/>
            <a:ext cx="3307338" cy="611207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注意，这里是没有</a:t>
            </a:r>
            <a:r>
              <a:rPr lang="en-US" altLang="zh-CN" dirty="0" smtClean="0">
                <a:solidFill>
                  <a:schemeClr val="tx1"/>
                </a:solidFill>
              </a:rPr>
              <a:t>Start</a:t>
            </a:r>
            <a:r>
              <a:rPr lang="zh-CN" altLang="en-US" dirty="0" smtClean="0">
                <a:solidFill>
                  <a:schemeClr val="tx1"/>
                </a:solidFill>
              </a:rPr>
              <a:t>选项的，因为有错误提示信息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 flipH="1">
            <a:off x="7989456" y="2430771"/>
            <a:ext cx="1630578" cy="7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67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495348" cy="377762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err="1"/>
              <a:t>NiFi</a:t>
            </a:r>
            <a:r>
              <a:rPr lang="zh-CN" altLang="en-US" sz="2800" dirty="0"/>
              <a:t>最初由美国国家安全局</a:t>
            </a:r>
            <a:r>
              <a:rPr lang="en-US" altLang="zh-CN" sz="2800" dirty="0"/>
              <a:t>(NSA)</a:t>
            </a:r>
            <a:r>
              <a:rPr lang="zh-CN" altLang="en-US" sz="2800" dirty="0"/>
              <a:t>开发，并于</a:t>
            </a:r>
            <a:r>
              <a:rPr lang="en-US" altLang="zh-CN" sz="2800" dirty="0"/>
              <a:t>2014</a:t>
            </a:r>
            <a:r>
              <a:rPr lang="zh-CN" altLang="en-US" sz="2800" dirty="0"/>
              <a:t>年</a:t>
            </a:r>
            <a:r>
              <a:rPr lang="en-US" altLang="zh-CN" sz="2800" dirty="0"/>
              <a:t>11</a:t>
            </a:r>
            <a:r>
              <a:rPr lang="zh-CN" altLang="en-US" sz="2800" dirty="0"/>
              <a:t>月加入</a:t>
            </a:r>
            <a:r>
              <a:rPr lang="en-US" altLang="zh-CN" sz="2800" dirty="0"/>
              <a:t>Apache</a:t>
            </a:r>
            <a:r>
              <a:rPr lang="zh-CN" altLang="en-US" sz="2800" dirty="0"/>
              <a:t>孵化器项目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/>
              <a:t>2015</a:t>
            </a:r>
            <a:r>
              <a:rPr lang="zh-CN" altLang="en-US" sz="2800" dirty="0"/>
              <a:t>年</a:t>
            </a:r>
            <a:r>
              <a:rPr lang="en-US" altLang="zh-CN" sz="2800" dirty="0"/>
              <a:t>7</a:t>
            </a:r>
            <a:r>
              <a:rPr lang="zh-CN" altLang="en-US" sz="2800" dirty="0"/>
              <a:t>月</a:t>
            </a:r>
            <a:r>
              <a:rPr lang="en-US" altLang="zh-CN" sz="2800" dirty="0"/>
              <a:t>20</a:t>
            </a:r>
            <a:r>
              <a:rPr lang="zh-CN" altLang="en-US" sz="2800" dirty="0"/>
              <a:t>日，</a:t>
            </a:r>
            <a:r>
              <a:rPr lang="en-US" altLang="zh-CN" sz="2800" dirty="0"/>
              <a:t>Apache </a:t>
            </a:r>
            <a:r>
              <a:rPr lang="zh-CN" altLang="en-US" sz="2800" dirty="0"/>
              <a:t>基金会通过其博客宣布</a:t>
            </a:r>
            <a:r>
              <a:rPr lang="en-US" altLang="zh-CN" sz="2800" dirty="0"/>
              <a:t>Apache </a:t>
            </a:r>
            <a:r>
              <a:rPr lang="en-US" altLang="zh-CN" sz="2800" dirty="0" err="1"/>
              <a:t>NiFi</a:t>
            </a:r>
            <a:r>
              <a:rPr lang="zh-CN" altLang="en-US" sz="2800" dirty="0"/>
              <a:t>顺利孵化</a:t>
            </a:r>
            <a:r>
              <a:rPr lang="zh-CN" altLang="en-US" sz="2800" dirty="0" smtClean="0"/>
              <a:t>完成，成为</a:t>
            </a:r>
            <a:r>
              <a:rPr lang="en-US" altLang="zh-CN" sz="2800" dirty="0"/>
              <a:t>Apache</a:t>
            </a:r>
            <a:r>
              <a:rPr lang="zh-CN" altLang="en-US" sz="2800" dirty="0"/>
              <a:t>的顶级</a:t>
            </a:r>
            <a:r>
              <a:rPr lang="zh-CN" altLang="en-US" sz="2800" dirty="0" smtClean="0"/>
              <a:t>项目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2016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30</a:t>
            </a:r>
            <a:r>
              <a:rPr lang="zh-CN" altLang="en-US" sz="2800" dirty="0"/>
              <a:t>日，发布</a:t>
            </a:r>
            <a:r>
              <a:rPr lang="en-US" altLang="zh-CN" sz="2800" dirty="0" smtClean="0"/>
              <a:t>1.0.0 Release</a:t>
            </a:r>
            <a:r>
              <a:rPr lang="zh-CN" altLang="en-US" sz="2800" dirty="0" smtClean="0"/>
              <a:t>版本</a:t>
            </a:r>
            <a:endParaRPr lang="en-US" altLang="zh-CN" sz="2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7696200" y="1195610"/>
            <a:ext cx="4203700" cy="1090390"/>
            <a:chOff x="7696200" y="1195610"/>
            <a:chExt cx="4203700" cy="1090390"/>
          </a:xfrm>
        </p:grpSpPr>
        <p:sp>
          <p:nvSpPr>
            <p:cNvPr id="4" name="矩形: 圆角 3"/>
            <p:cNvSpPr/>
            <p:nvPr/>
          </p:nvSpPr>
          <p:spPr>
            <a:xfrm>
              <a:off x="9015412" y="1195610"/>
              <a:ext cx="2884488" cy="7839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对，就是那个被斯诺登折腾的非常出名的安全机构</a:t>
              </a:r>
            </a:p>
          </p:txBody>
        </p:sp>
        <p:cxnSp>
          <p:nvCxnSpPr>
            <p:cNvPr id="6" name="直接箭头连接符 5"/>
            <p:cNvCxnSpPr>
              <a:stCxn id="4" idx="1"/>
            </p:cNvCxnSpPr>
            <p:nvPr/>
          </p:nvCxnSpPr>
          <p:spPr>
            <a:xfrm flipH="1">
              <a:off x="7696200" y="1587566"/>
              <a:ext cx="1319212" cy="698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977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473" y="1905000"/>
            <a:ext cx="5895309" cy="45762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使用（</a:t>
            </a:r>
            <a:r>
              <a:rPr lang="en-US" altLang="zh-CN" dirty="0" err="1" smtClean="0"/>
              <a:t>GetOpcData</a:t>
            </a:r>
            <a:r>
              <a:rPr lang="zh-CN" altLang="en-US" dirty="0" smtClean="0"/>
              <a:t>组件）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794394" y="4059215"/>
            <a:ext cx="152397" cy="2678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853382" y="2816826"/>
            <a:ext cx="1339279" cy="5913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532694" y="2646387"/>
            <a:ext cx="1323290" cy="5164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选项解释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0" idx="2"/>
          </p:cNvCxnSpPr>
          <p:nvPr/>
        </p:nvCxnSpPr>
        <p:spPr>
          <a:xfrm>
            <a:off x="3194339" y="3162877"/>
            <a:ext cx="1703963" cy="89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0018551" y="2854277"/>
            <a:ext cx="1486061" cy="5164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数据流终结信息配置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21" idx="1"/>
            <a:endCxn id="14" idx="3"/>
          </p:cNvCxnSpPr>
          <p:nvPr/>
        </p:nvCxnSpPr>
        <p:spPr>
          <a:xfrm flipH="1">
            <a:off x="8192661" y="3112522"/>
            <a:ext cx="1825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133993" y="2544248"/>
            <a:ext cx="678873" cy="2386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56" y="2052785"/>
            <a:ext cx="5889423" cy="45235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使用（</a:t>
            </a:r>
            <a:r>
              <a:rPr lang="en-US" altLang="zh-CN" dirty="0" err="1" smtClean="0"/>
              <a:t>GetOpcData</a:t>
            </a:r>
            <a:r>
              <a:rPr lang="zh-CN" altLang="en-US" dirty="0" smtClean="0"/>
              <a:t>组件）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172367" y="3128058"/>
            <a:ext cx="1126836" cy="2678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172367" y="3677230"/>
            <a:ext cx="1071833" cy="242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661261" y="3002570"/>
            <a:ext cx="1323290" cy="5164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轮询方式配置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036882" y="3128058"/>
            <a:ext cx="2677302" cy="4371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08" y="2696706"/>
            <a:ext cx="1419048" cy="1085714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20" idx="3"/>
            <a:endCxn id="19" idx="1"/>
          </p:cNvCxnSpPr>
          <p:nvPr/>
        </p:nvCxnSpPr>
        <p:spPr>
          <a:xfrm>
            <a:off x="4984551" y="3260815"/>
            <a:ext cx="187816" cy="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046638" y="4663353"/>
            <a:ext cx="1323290" cy="5164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并发任务个数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695120" y="4663353"/>
            <a:ext cx="1323290" cy="5164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轮询时间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356765" y="3919939"/>
            <a:ext cx="0" cy="72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8815849" y="4663353"/>
            <a:ext cx="1323290" cy="5164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运行延迟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821059" y="3654140"/>
            <a:ext cx="1099127" cy="242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endCxn id="25" idx="2"/>
          </p:cNvCxnSpPr>
          <p:nvPr/>
        </p:nvCxnSpPr>
        <p:spPr>
          <a:xfrm flipV="1">
            <a:off x="9374911" y="3565240"/>
            <a:ext cx="622" cy="109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4" idx="2"/>
          </p:cNvCxnSpPr>
          <p:nvPr/>
        </p:nvCxnSpPr>
        <p:spPr>
          <a:xfrm flipV="1">
            <a:off x="5708283" y="3919939"/>
            <a:ext cx="1" cy="72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210350" y="3206822"/>
            <a:ext cx="1099127" cy="242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2206536" y="3519060"/>
            <a:ext cx="1099127" cy="242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551183" y="4413891"/>
            <a:ext cx="1323290" cy="1229534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普通定时器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rgbClr val="0070C0"/>
                </a:solidFill>
              </a:rPr>
              <a:t>支持连续发送</a:t>
            </a:r>
            <a:endParaRPr lang="en-US" altLang="zh-CN" sz="1000" dirty="0" smtClean="0">
              <a:solidFill>
                <a:srgbClr val="0070C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0070C0"/>
                </a:solidFill>
              </a:rPr>
              <a:t>可</a:t>
            </a:r>
            <a:r>
              <a:rPr lang="zh-CN" altLang="en-US" sz="1000" dirty="0" smtClean="0">
                <a:solidFill>
                  <a:srgbClr val="0070C0"/>
                </a:solidFill>
              </a:rPr>
              <a:t>控精度最高</a:t>
            </a:r>
            <a:r>
              <a:rPr lang="en-US" altLang="zh-CN" sz="1000" dirty="0" smtClean="0">
                <a:solidFill>
                  <a:srgbClr val="0070C0"/>
                </a:solidFill>
              </a:rPr>
              <a:t>1s</a:t>
            </a:r>
          </a:p>
          <a:p>
            <a:pPr algn="ctr"/>
            <a:r>
              <a:rPr lang="zh-CN" altLang="en-US" sz="1000" dirty="0" smtClean="0">
                <a:solidFill>
                  <a:srgbClr val="0070C0"/>
                </a:solidFill>
              </a:rPr>
              <a:t>配置简单</a:t>
            </a:r>
            <a:endParaRPr lang="en-US" altLang="zh-CN" sz="1000" dirty="0" smtClean="0">
              <a:solidFill>
                <a:srgbClr val="0070C0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定时器可能丢秒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定时类型单一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74866" y="4413891"/>
            <a:ext cx="1323290" cy="1229534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Linux</a:t>
            </a:r>
            <a:r>
              <a:rPr lang="zh-CN" altLang="en-US" sz="1000" dirty="0" smtClean="0">
                <a:solidFill>
                  <a:schemeClr val="tx1"/>
                </a:solidFill>
              </a:rPr>
              <a:t>定时器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rgbClr val="0070C0"/>
                </a:solidFill>
              </a:rPr>
              <a:t>精度最高</a:t>
            </a:r>
            <a:r>
              <a:rPr lang="en-US" altLang="zh-CN" sz="1000" dirty="0" smtClean="0">
                <a:solidFill>
                  <a:srgbClr val="0070C0"/>
                </a:solidFill>
              </a:rPr>
              <a:t>1s</a:t>
            </a:r>
          </a:p>
          <a:p>
            <a:pPr algn="ctr"/>
            <a:r>
              <a:rPr lang="zh-CN" altLang="en-US" sz="1000" dirty="0" smtClean="0">
                <a:solidFill>
                  <a:srgbClr val="0070C0"/>
                </a:solidFill>
              </a:rPr>
              <a:t>定时类型多样</a:t>
            </a:r>
            <a:endParaRPr lang="en-US" altLang="zh-CN" sz="1000" dirty="0" smtClean="0">
              <a:solidFill>
                <a:srgbClr val="0070C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rgbClr val="0070C0"/>
                </a:solidFill>
              </a:rPr>
              <a:t>定时精准</a:t>
            </a:r>
            <a:endParaRPr lang="en-US" altLang="zh-CN" sz="1000" dirty="0" smtClean="0">
              <a:solidFill>
                <a:srgbClr val="0070C0"/>
              </a:solidFill>
            </a:endParaRPr>
          </a:p>
          <a:p>
            <a:pPr algn="ctr"/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配置略复杂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 flipV="1">
            <a:off x="3322281" y="3346649"/>
            <a:ext cx="910016" cy="106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0"/>
          </p:cNvCxnSpPr>
          <p:nvPr/>
        </p:nvCxnSpPr>
        <p:spPr>
          <a:xfrm flipH="1" flipV="1">
            <a:off x="2732841" y="3782423"/>
            <a:ext cx="3670" cy="63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6082147" y="2701511"/>
            <a:ext cx="649917" cy="1768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23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436" y="1939730"/>
            <a:ext cx="6701702" cy="45903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使用（</a:t>
            </a:r>
            <a:r>
              <a:rPr lang="en-US" altLang="zh-CN" dirty="0" err="1" smtClean="0"/>
              <a:t>GetOpcData</a:t>
            </a:r>
            <a:r>
              <a:rPr lang="zh-CN" altLang="en-US" dirty="0" smtClean="0"/>
              <a:t>组件）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410757" y="2573484"/>
            <a:ext cx="747424" cy="2343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508068" y="3445165"/>
            <a:ext cx="1436253" cy="1477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482089" y="3260811"/>
            <a:ext cx="1323290" cy="5164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配置项：粗体为必选项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911376" y="4027492"/>
            <a:ext cx="1429060" cy="175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20" idx="3"/>
          </p:cNvCxnSpPr>
          <p:nvPr/>
        </p:nvCxnSpPr>
        <p:spPr>
          <a:xfrm>
            <a:off x="3805379" y="3519056"/>
            <a:ext cx="702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2482089" y="3841957"/>
            <a:ext cx="1323290" cy="5164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单击进行配置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11" idx="3"/>
            <a:endCxn id="25" idx="1"/>
          </p:cNvCxnSpPr>
          <p:nvPr/>
        </p:nvCxnSpPr>
        <p:spPr>
          <a:xfrm>
            <a:off x="3805379" y="4100202"/>
            <a:ext cx="3105997" cy="1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482089" y="6099973"/>
            <a:ext cx="1323290" cy="5164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高级配置，可定制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403703" y="6187963"/>
            <a:ext cx="953388" cy="3421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5" idx="3"/>
            <a:endCxn id="16" idx="1"/>
          </p:cNvCxnSpPr>
          <p:nvPr/>
        </p:nvCxnSpPr>
        <p:spPr>
          <a:xfrm>
            <a:off x="3805379" y="6358218"/>
            <a:ext cx="598324" cy="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2482089" y="4696165"/>
            <a:ext cx="1323290" cy="5164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此配置复杂，可用高级配置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494213" y="4419605"/>
            <a:ext cx="1436253" cy="1477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21" idx="3"/>
          </p:cNvCxnSpPr>
          <p:nvPr/>
        </p:nvCxnSpPr>
        <p:spPr>
          <a:xfrm flipV="1">
            <a:off x="3805379" y="4481637"/>
            <a:ext cx="702689" cy="472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8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704" y="1905000"/>
            <a:ext cx="6936508" cy="45881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使用（</a:t>
            </a:r>
            <a:r>
              <a:rPr lang="en-US" altLang="zh-CN" dirty="0" err="1" smtClean="0"/>
              <a:t>GetOpcData</a:t>
            </a:r>
            <a:r>
              <a:rPr lang="zh-CN" altLang="en-US" dirty="0" smtClean="0"/>
              <a:t>组件）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361547" y="2544430"/>
            <a:ext cx="1517071" cy="16026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006831" y="2793812"/>
            <a:ext cx="1283134" cy="974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2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964" y="3145125"/>
            <a:ext cx="5904762" cy="22857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使用（</a:t>
            </a:r>
            <a:r>
              <a:rPr lang="en-US" altLang="zh-CN" dirty="0" err="1" smtClean="0"/>
              <a:t>GetOpcData</a:t>
            </a:r>
            <a:r>
              <a:rPr lang="zh-CN" altLang="en-US" dirty="0" smtClean="0"/>
              <a:t>组件）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7409759" y="3519055"/>
            <a:ext cx="801368" cy="2124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592925" y="2266817"/>
            <a:ext cx="1323290" cy="5164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配置正确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53174" y="3269671"/>
            <a:ext cx="177081" cy="1939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20" idx="2"/>
            <a:endCxn id="25" idx="0"/>
          </p:cNvCxnSpPr>
          <p:nvPr/>
        </p:nvCxnSpPr>
        <p:spPr>
          <a:xfrm>
            <a:off x="3254570" y="2783307"/>
            <a:ext cx="887145" cy="48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8933688" y="2266817"/>
            <a:ext cx="1323290" cy="5164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Start</a:t>
            </a:r>
            <a:r>
              <a:rPr lang="zh-CN" altLang="en-US" dirty="0" smtClean="0">
                <a:solidFill>
                  <a:schemeClr val="tx1"/>
                </a:solidFill>
              </a:rPr>
              <a:t>选项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11" idx="2"/>
            <a:endCxn id="19" idx="3"/>
          </p:cNvCxnSpPr>
          <p:nvPr/>
        </p:nvCxnSpPr>
        <p:spPr>
          <a:xfrm flipH="1">
            <a:off x="8211127" y="2783307"/>
            <a:ext cx="1384206" cy="84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0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91" y="2006599"/>
            <a:ext cx="6089918" cy="4431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使用（</a:t>
            </a:r>
            <a:r>
              <a:rPr lang="en-US" altLang="zh-CN" dirty="0" err="1" smtClean="0"/>
              <a:t>PutKafka</a:t>
            </a:r>
            <a:r>
              <a:rPr lang="zh-CN" altLang="en-US" dirty="0" smtClean="0"/>
              <a:t>组件）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7767782" y="2512291"/>
            <a:ext cx="1699492" cy="2678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112047" y="3664480"/>
            <a:ext cx="1819563" cy="1754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4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943" y="1559575"/>
            <a:ext cx="6599417" cy="48223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使用（</a:t>
            </a:r>
            <a:r>
              <a:rPr lang="en-US" altLang="zh-CN" dirty="0" err="1" smtClean="0"/>
              <a:t>PutKafka</a:t>
            </a:r>
            <a:r>
              <a:rPr lang="zh-CN" altLang="en-US" dirty="0" smtClean="0"/>
              <a:t>组件）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715905" y="3352800"/>
            <a:ext cx="1416415" cy="1727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721647" y="3136160"/>
            <a:ext cx="2284433" cy="17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93" y="2985258"/>
            <a:ext cx="9047619" cy="15619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使用（</a:t>
            </a:r>
            <a:r>
              <a:rPr lang="en-US" altLang="zh-CN" dirty="0" err="1" smtClean="0"/>
              <a:t>GetOpcData-PutKafka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8774350" y="3766210"/>
            <a:ext cx="447472" cy="4182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使用（</a:t>
            </a:r>
            <a:r>
              <a:rPr lang="en-US" altLang="zh-CN" dirty="0"/>
              <a:t> </a:t>
            </a:r>
            <a:r>
              <a:rPr lang="en-US" altLang="zh-CN" dirty="0" err="1" smtClean="0"/>
              <a:t>GetOpcData-PutKafka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803" y="1712068"/>
            <a:ext cx="6928878" cy="47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使用（</a:t>
            </a:r>
            <a:r>
              <a:rPr lang="en-US" altLang="zh-CN" dirty="0"/>
              <a:t> </a:t>
            </a:r>
            <a:r>
              <a:rPr lang="en-US" altLang="zh-CN" dirty="0" err="1" smtClean="0"/>
              <a:t>GetOpcData-PutKafka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87" y="1905000"/>
            <a:ext cx="5581700" cy="428989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574936" y="2767601"/>
            <a:ext cx="2654663" cy="18433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410342" y="2078055"/>
            <a:ext cx="1679189" cy="1277988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优先级配置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通过拖拽方式进行选择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>
            <a:off x="8229600" y="2717049"/>
            <a:ext cx="1180742" cy="107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9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2125364"/>
            <a:ext cx="8685714" cy="56841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目前我们将</a:t>
            </a:r>
            <a:r>
              <a:rPr lang="en-US" altLang="zh-CN" sz="2400" dirty="0" err="1"/>
              <a:t>Nifi</a:t>
            </a:r>
            <a:r>
              <a:rPr lang="zh-CN" altLang="en-US" sz="2400" dirty="0"/>
              <a:t>作为数据抽取</a:t>
            </a:r>
            <a:r>
              <a:rPr lang="zh-CN" altLang="en-US" sz="2400" dirty="0" smtClean="0"/>
              <a:t>工具，用来处理</a:t>
            </a:r>
            <a:r>
              <a:rPr lang="zh-CN" altLang="en-US" sz="2400" dirty="0"/>
              <a:t>和分发</a:t>
            </a:r>
            <a:r>
              <a:rPr lang="zh-CN" altLang="en-US" sz="2400" dirty="0" smtClean="0"/>
              <a:t>数据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769874"/>
            <a:ext cx="8685714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1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使用（</a:t>
            </a:r>
            <a:r>
              <a:rPr lang="en-US" altLang="zh-CN" dirty="0" err="1" smtClean="0"/>
              <a:t>GetOpcData-PutKafka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615121"/>
            <a:ext cx="8771428" cy="2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使用（</a:t>
            </a:r>
            <a:r>
              <a:rPr lang="en-US" altLang="zh-CN" dirty="0" err="1" smtClean="0"/>
              <a:t>GetOpcData-PutKafka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958" y="3170894"/>
            <a:ext cx="8647619" cy="1333333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094383" y="3346314"/>
            <a:ext cx="183838" cy="2334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16576" y="2279702"/>
            <a:ext cx="1323290" cy="5164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启动状态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2"/>
          </p:cNvCxnSpPr>
          <p:nvPr/>
        </p:nvCxnSpPr>
        <p:spPr>
          <a:xfrm>
            <a:off x="3278221" y="2796192"/>
            <a:ext cx="0" cy="55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2830750" y="3755199"/>
            <a:ext cx="1614790" cy="6319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602653" y="4849743"/>
            <a:ext cx="1323290" cy="5164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运行状态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0" idx="0"/>
          </p:cNvCxnSpPr>
          <p:nvPr/>
        </p:nvCxnSpPr>
        <p:spPr>
          <a:xfrm flipV="1">
            <a:off x="3264298" y="4387174"/>
            <a:ext cx="0" cy="46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6164095" y="3667328"/>
            <a:ext cx="1614790" cy="4280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164095" y="4878929"/>
            <a:ext cx="1614790" cy="5164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文件流信息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0"/>
            <a:endCxn id="16" idx="2"/>
          </p:cNvCxnSpPr>
          <p:nvPr/>
        </p:nvCxnSpPr>
        <p:spPr>
          <a:xfrm flipV="1">
            <a:off x="6971490" y="4095346"/>
            <a:ext cx="0" cy="78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59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587251"/>
            <a:ext cx="3676190" cy="19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508" y="3677375"/>
            <a:ext cx="5233480" cy="28334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使用（</a:t>
            </a:r>
            <a:r>
              <a:rPr lang="en-US" altLang="zh-CN" dirty="0" err="1" smtClean="0"/>
              <a:t>GetOpcData-PutKafka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202348" y="2809776"/>
            <a:ext cx="1488331" cy="1945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使用（</a:t>
            </a:r>
            <a:r>
              <a:rPr lang="en-US" altLang="zh-CN" dirty="0" err="1" smtClean="0"/>
              <a:t>GetOpcData-PutKafka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77" y="2048438"/>
            <a:ext cx="7952381" cy="416190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535041" y="1943912"/>
            <a:ext cx="379378" cy="3907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3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91" y="2006599"/>
            <a:ext cx="6089918" cy="4431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使用（</a:t>
            </a:r>
            <a:r>
              <a:rPr lang="en-US" altLang="zh-CN" dirty="0" err="1" smtClean="0"/>
              <a:t>GetKafka</a:t>
            </a:r>
            <a:r>
              <a:rPr lang="zh-CN" altLang="en-US" dirty="0" smtClean="0"/>
              <a:t>组件）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7767782" y="2512291"/>
            <a:ext cx="1699492" cy="2678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092592" y="3158642"/>
            <a:ext cx="1819563" cy="1754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使用（</a:t>
            </a:r>
            <a:r>
              <a:rPr lang="en-US" altLang="zh-CN" dirty="0" err="1" smtClean="0"/>
              <a:t>GetKafka</a:t>
            </a:r>
            <a:r>
              <a:rPr lang="zh-CN" altLang="en-US" dirty="0" smtClean="0"/>
              <a:t>组件）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639" y="1905000"/>
            <a:ext cx="5903208" cy="395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103" y="1905000"/>
            <a:ext cx="6737330" cy="44768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使用（</a:t>
            </a:r>
            <a:r>
              <a:rPr lang="en-US" altLang="zh-CN" dirty="0" err="1" smtClean="0"/>
              <a:t>PutHDFSExtend</a:t>
            </a:r>
            <a:r>
              <a:rPr lang="zh-CN" altLang="en-US" dirty="0" smtClean="0"/>
              <a:t>组件）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8399377" y="2418021"/>
            <a:ext cx="1699492" cy="2678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469661" y="3403743"/>
            <a:ext cx="1819563" cy="1754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使用（</a:t>
            </a:r>
            <a:r>
              <a:rPr lang="en-US" altLang="zh-CN" dirty="0" err="1" smtClean="0"/>
              <a:t>PutHDFSExtend</a:t>
            </a:r>
            <a:r>
              <a:rPr lang="zh-CN" altLang="en-US" dirty="0"/>
              <a:t>组件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520" y="1609216"/>
            <a:ext cx="6503504" cy="4810437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771319" y="3186927"/>
            <a:ext cx="2316879" cy="1784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71319" y="4002737"/>
            <a:ext cx="2316879" cy="2016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63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使用（</a:t>
            </a:r>
            <a:r>
              <a:rPr lang="en-US" altLang="zh-CN" dirty="0" err="1" smtClean="0"/>
              <a:t>Opc</a:t>
            </a:r>
            <a:r>
              <a:rPr lang="zh-CN" altLang="en-US" dirty="0" smtClean="0"/>
              <a:t>数据存储到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586742"/>
            <a:ext cx="8542857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使用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138" y="1905000"/>
            <a:ext cx="5993178" cy="4250703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8014896" y="2437887"/>
            <a:ext cx="1515604" cy="1921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356537" y="3333435"/>
            <a:ext cx="1958661" cy="1639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支持的输入源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5072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消息队列（</a:t>
            </a:r>
            <a:r>
              <a:rPr lang="en-US" altLang="zh-CN" sz="2000" dirty="0" err="1"/>
              <a:t>kafka</a:t>
            </a:r>
            <a:r>
              <a:rPr lang="en-US" altLang="zh-CN" sz="2000" dirty="0"/>
              <a:t>/</a:t>
            </a:r>
            <a:r>
              <a:rPr lang="en-US" altLang="zh-CN" sz="2000" dirty="0" err="1"/>
              <a:t>Amqp</a:t>
            </a:r>
            <a:r>
              <a:rPr lang="en-US" altLang="zh-CN" sz="2000" dirty="0"/>
              <a:t>/JMS/MQTT/SQS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关系数据库（</a:t>
            </a:r>
            <a:r>
              <a:rPr lang="en-US" altLang="zh-CN" sz="2000" dirty="0"/>
              <a:t>SQL Server/MySQL/Oracle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en-US" altLang="zh-CN" sz="2000" dirty="0"/>
              <a:t>HDFS/Hive/</a:t>
            </a:r>
            <a:r>
              <a:rPr lang="en-US" altLang="zh-CN" sz="2000" dirty="0" err="1"/>
              <a:t>Hbase</a:t>
            </a:r>
            <a:endParaRPr lang="en-US" altLang="zh-CN" sz="2000" dirty="0"/>
          </a:p>
          <a:p>
            <a:r>
              <a:rPr lang="en-US" altLang="zh-CN" sz="2000" dirty="0"/>
              <a:t>SFTP/FTP/HTTP/SNMP/TCP/UDP</a:t>
            </a:r>
          </a:p>
          <a:p>
            <a:r>
              <a:rPr lang="en-US" altLang="zh-CN" sz="2000" dirty="0" smtClean="0"/>
              <a:t>E-mail</a:t>
            </a:r>
            <a:endParaRPr lang="en-US" altLang="zh-CN" sz="2000" dirty="0"/>
          </a:p>
          <a:p>
            <a:r>
              <a:rPr lang="zh-CN" altLang="en-US" sz="2000" dirty="0"/>
              <a:t>文件数据</a:t>
            </a:r>
            <a:endParaRPr lang="en-US" altLang="zh-CN" sz="2000" dirty="0"/>
          </a:p>
          <a:p>
            <a:r>
              <a:rPr lang="zh-CN" altLang="en-US" sz="2000" dirty="0" smtClean="0"/>
              <a:t>执行进程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脚本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命令行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OPC</a:t>
            </a:r>
            <a:r>
              <a:rPr lang="zh-CN" altLang="en-US" sz="2000" dirty="0">
                <a:solidFill>
                  <a:srgbClr val="FF0000"/>
                </a:solidFill>
              </a:rPr>
              <a:t>数据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………………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1061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998" y="1905000"/>
            <a:ext cx="5971502" cy="45278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使用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763407" y="4159487"/>
            <a:ext cx="1722993" cy="1674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763408" y="3399422"/>
            <a:ext cx="1722993" cy="145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96" y="3024731"/>
            <a:ext cx="5904762" cy="16380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使用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378804" y="4355184"/>
            <a:ext cx="1722993" cy="245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96" y="1525873"/>
            <a:ext cx="5904762" cy="16380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使用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378804" y="2856326"/>
            <a:ext cx="1722993" cy="245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996" y="3540258"/>
            <a:ext cx="5904762" cy="2892151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731443" y="4385040"/>
            <a:ext cx="1858652" cy="1963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3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79" y="2122394"/>
            <a:ext cx="5768650" cy="42218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使用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764544" y="3506770"/>
            <a:ext cx="267093" cy="1319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39352" y="3508347"/>
            <a:ext cx="1858652" cy="1303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78" y="1905000"/>
            <a:ext cx="6733600" cy="43302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使用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282259" y="3536626"/>
            <a:ext cx="267093" cy="1319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678105" y="3527200"/>
            <a:ext cx="901046" cy="177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064" y="2196443"/>
            <a:ext cx="5521643" cy="39888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使用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908981" y="2782480"/>
            <a:ext cx="606458" cy="1209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835138" y="3194897"/>
            <a:ext cx="1415592" cy="1516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7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589" y="2055831"/>
            <a:ext cx="6021361" cy="44575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使用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700074" y="3527197"/>
            <a:ext cx="2095894" cy="1492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698900" y="3704735"/>
            <a:ext cx="2097068" cy="1791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698900" y="3912126"/>
            <a:ext cx="2106494" cy="1319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149" y="2033011"/>
            <a:ext cx="6398900" cy="423581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使用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453599" y="3621466"/>
            <a:ext cx="1163259" cy="1398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912116" y="3621466"/>
            <a:ext cx="429848" cy="1398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9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45" y="2055829"/>
            <a:ext cx="5752648" cy="42097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使用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642893" y="3366941"/>
            <a:ext cx="3453973" cy="2356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12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476" y="2036189"/>
            <a:ext cx="5729500" cy="4264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使用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457361" y="3638748"/>
            <a:ext cx="876693" cy="1225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655378" y="3638748"/>
            <a:ext cx="432062" cy="1225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支持的输出对象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34249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消息队列（</a:t>
            </a:r>
            <a:r>
              <a:rPr lang="en-US" altLang="zh-CN" sz="2000" dirty="0" err="1"/>
              <a:t>kafka</a:t>
            </a:r>
            <a:r>
              <a:rPr lang="en-US" altLang="zh-CN" sz="2000" dirty="0"/>
              <a:t>/</a:t>
            </a:r>
            <a:r>
              <a:rPr lang="en-US" altLang="zh-CN" sz="2000" dirty="0" err="1"/>
              <a:t>Amqp</a:t>
            </a:r>
            <a:r>
              <a:rPr lang="en-US" altLang="zh-CN" sz="2000" dirty="0"/>
              <a:t>/JMS/MQTT/SQS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r>
              <a:rPr lang="zh-CN" altLang="en-US" sz="2000" dirty="0" smtClean="0"/>
              <a:t>关系数据库（</a:t>
            </a:r>
            <a:r>
              <a:rPr lang="en-US" altLang="zh-CN" sz="2000" dirty="0"/>
              <a:t>SQL Server/MySQL/Oracle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 smtClean="0"/>
              <a:t>HDFS/Hive/</a:t>
            </a:r>
            <a:r>
              <a:rPr lang="en-US" altLang="zh-CN" sz="2000" dirty="0" err="1" smtClean="0"/>
              <a:t>Hbase</a:t>
            </a:r>
            <a:endParaRPr lang="en-US" altLang="zh-CN" sz="2000" dirty="0" smtClean="0"/>
          </a:p>
          <a:p>
            <a:r>
              <a:rPr lang="en-US" altLang="zh-CN" sz="2000" dirty="0"/>
              <a:t>SFTP/FTP/HTTP/SNMP/TCP/UDP</a:t>
            </a:r>
          </a:p>
          <a:p>
            <a:r>
              <a:rPr lang="en-US" altLang="zh-CN" sz="2000" dirty="0" smtClean="0"/>
              <a:t>E-mail</a:t>
            </a:r>
          </a:p>
          <a:p>
            <a:r>
              <a:rPr lang="zh-CN" altLang="en-US" sz="2000" dirty="0"/>
              <a:t>文件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  <a:p>
            <a:r>
              <a:rPr lang="zh-CN" altLang="en-US" sz="2000" dirty="0" smtClean="0"/>
              <a:t>短信消息</a:t>
            </a:r>
            <a:endParaRPr lang="en-US" altLang="zh-CN" sz="2000" dirty="0" smtClean="0"/>
          </a:p>
          <a:p>
            <a:r>
              <a:rPr lang="en-US" altLang="zh-CN" sz="2000" dirty="0">
                <a:solidFill>
                  <a:srgbClr val="FF0000"/>
                </a:solidFill>
              </a:rPr>
              <a:t>OPC</a:t>
            </a:r>
            <a:r>
              <a:rPr lang="zh-CN" altLang="en-US" sz="2000" dirty="0">
                <a:solidFill>
                  <a:srgbClr val="FF0000"/>
                </a:solidFill>
              </a:rPr>
              <a:t>数据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………………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39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073" y="2044283"/>
            <a:ext cx="5293367" cy="39040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使用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1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655" y="1905000"/>
            <a:ext cx="5427391" cy="44490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使用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PutFile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975862" y="2498105"/>
            <a:ext cx="876693" cy="1225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535104" y="3280529"/>
            <a:ext cx="1007097" cy="1414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6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500" y="2084688"/>
            <a:ext cx="5989060" cy="41841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使用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PutFile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99041" y="3864992"/>
            <a:ext cx="518196" cy="8578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994536" y="3459639"/>
            <a:ext cx="1007097" cy="1414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8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使用（</a:t>
            </a:r>
            <a:r>
              <a:rPr lang="en-US" altLang="zh-CN" dirty="0"/>
              <a:t>Group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025" y="3418090"/>
            <a:ext cx="4657143" cy="466667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897728" y="4786546"/>
            <a:ext cx="2572199" cy="876608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Group</a:t>
            </a:r>
          </a:p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可以根据业务将功能组件做逻辑区分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</p:cNvCxnSpPr>
          <p:nvPr/>
        </p:nvCxnSpPr>
        <p:spPr>
          <a:xfrm flipV="1">
            <a:off x="4183828" y="3947814"/>
            <a:ext cx="2385939" cy="83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6240728" y="3358495"/>
            <a:ext cx="583760" cy="58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926" y="2043611"/>
            <a:ext cx="7945684" cy="41875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使用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129700" y="3412502"/>
            <a:ext cx="556180" cy="2545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41671" y="3864993"/>
            <a:ext cx="1989966" cy="1979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87" y="2184818"/>
            <a:ext cx="7727337" cy="409343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使用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214542" y="6052007"/>
            <a:ext cx="1018095" cy="2262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700" y="2068596"/>
            <a:ext cx="8118151" cy="42814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使用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287940" y="5130800"/>
            <a:ext cx="273900" cy="2540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使用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59556"/>
            <a:ext cx="4504762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使用（</a:t>
            </a:r>
            <a:r>
              <a:rPr lang="en-US" altLang="zh-CN" dirty="0"/>
              <a:t>Template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025" y="3418090"/>
            <a:ext cx="4657143" cy="466667"/>
          </a:xfrm>
          <a:prstGeom prst="rect">
            <a:avLst/>
          </a:prstGeom>
        </p:spPr>
      </p:pic>
      <p:sp>
        <p:nvSpPr>
          <p:cNvPr id="20" name="圆角矩形 19"/>
          <p:cNvSpPr/>
          <p:nvPr/>
        </p:nvSpPr>
        <p:spPr>
          <a:xfrm>
            <a:off x="7869263" y="4786546"/>
            <a:ext cx="2609270" cy="876608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Template</a:t>
            </a: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将类似的流程所用功能组件打包，方便配置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stCxn id="20" idx="0"/>
            <a:endCxn id="27" idx="2"/>
          </p:cNvCxnSpPr>
          <p:nvPr/>
        </p:nvCxnSpPr>
        <p:spPr>
          <a:xfrm flipH="1" flipV="1">
            <a:off x="8312368" y="3941740"/>
            <a:ext cx="861530" cy="84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8020488" y="3361106"/>
            <a:ext cx="583760" cy="580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7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使用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985" y="2533800"/>
            <a:ext cx="3076190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5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支持的数据处理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8482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加解密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MD5/SHA/SHA1/PGP/AES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r>
              <a:rPr lang="zh-CN" altLang="en-US" sz="2000" dirty="0"/>
              <a:t>编解码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Base64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/>
              <a:t>压缩解</a:t>
            </a:r>
            <a:r>
              <a:rPr lang="zh-CN" altLang="en-US" sz="2000" dirty="0" smtClean="0"/>
              <a:t>压（</a:t>
            </a:r>
            <a:r>
              <a:rPr lang="en-US" altLang="zh-CN" sz="2000" dirty="0" err="1"/>
              <a:t>gzip</a:t>
            </a:r>
            <a:r>
              <a:rPr lang="en-US" altLang="zh-CN" sz="2000" dirty="0"/>
              <a:t>/bzip2/xz-lzma2/</a:t>
            </a:r>
            <a:r>
              <a:rPr lang="en-US" altLang="zh-CN" sz="2000" dirty="0" err="1"/>
              <a:t>lzma</a:t>
            </a:r>
            <a:r>
              <a:rPr lang="en-US" altLang="zh-CN" sz="2000" dirty="0"/>
              <a:t>/snappy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 smtClean="0"/>
              <a:t>数据格式</a:t>
            </a:r>
            <a:r>
              <a:rPr lang="zh-CN" altLang="en-US" sz="2000" dirty="0"/>
              <a:t>解析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E-mail/Avro/</a:t>
            </a:r>
            <a:r>
              <a:rPr lang="en-US" altLang="zh-CN" sz="2000" dirty="0" err="1" smtClean="0"/>
              <a:t>Json</a:t>
            </a:r>
            <a:r>
              <a:rPr lang="en-US" altLang="zh-CN" sz="2000" dirty="0" smtClean="0"/>
              <a:t>/XML/HTML/HTTP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/>
              <a:t>字符集</a:t>
            </a:r>
            <a:r>
              <a:rPr lang="zh-CN" altLang="en-US" sz="2000" dirty="0" smtClean="0"/>
              <a:t>转换</a:t>
            </a:r>
            <a:endParaRPr lang="en-US" altLang="zh-CN" sz="2000" dirty="0"/>
          </a:p>
          <a:p>
            <a:r>
              <a:rPr lang="zh-CN" altLang="en-US" sz="2000" dirty="0"/>
              <a:t>媒体</a:t>
            </a:r>
            <a:r>
              <a:rPr lang="zh-CN" altLang="en-US" sz="2000" dirty="0" smtClean="0"/>
              <a:t>数据分析（图片属性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大小，媒体属性）</a:t>
            </a:r>
            <a:endParaRPr lang="en-US" altLang="zh-CN" sz="2000" dirty="0" smtClean="0"/>
          </a:p>
          <a:p>
            <a:r>
              <a:rPr lang="zh-CN" altLang="en-US" sz="2000" dirty="0"/>
              <a:t>地理信息</a:t>
            </a:r>
            <a:r>
              <a:rPr lang="zh-CN" altLang="en-US" sz="2000" dirty="0" smtClean="0"/>
              <a:t>位置</a:t>
            </a:r>
            <a:endParaRPr lang="en-US" altLang="zh-CN" sz="2000" dirty="0" smtClean="0"/>
          </a:p>
          <a:p>
            <a:r>
              <a:rPr lang="zh-CN" altLang="en-US" sz="2000" dirty="0" smtClean="0"/>
              <a:t>数据汇聚和分发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345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使用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395" y="1738965"/>
            <a:ext cx="6077766" cy="45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1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592925" y="2306320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对开发者的要求：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600" dirty="0" smtClean="0"/>
              <a:t>熟悉</a:t>
            </a:r>
            <a:r>
              <a:rPr lang="en-US" altLang="zh-CN" sz="2600" dirty="0" smtClean="0"/>
              <a:t>Java</a:t>
            </a:r>
            <a:r>
              <a:rPr lang="zh-CN" altLang="en-US" sz="2600" dirty="0" smtClean="0"/>
              <a:t>语言</a:t>
            </a:r>
            <a:endParaRPr lang="en-US" altLang="zh-CN" sz="2600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600" dirty="0" smtClean="0"/>
              <a:t>熟悉</a:t>
            </a:r>
            <a:r>
              <a:rPr lang="en-US" altLang="zh-CN" sz="2600" dirty="0" smtClean="0"/>
              <a:t>maven</a:t>
            </a:r>
            <a:r>
              <a:rPr lang="zh-CN" altLang="en-US" sz="2600" dirty="0" smtClean="0"/>
              <a:t>原理</a:t>
            </a:r>
            <a:endParaRPr lang="en-US" altLang="zh-CN" sz="2600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600" dirty="0" smtClean="0"/>
              <a:t>了解</a:t>
            </a:r>
            <a:r>
              <a:rPr lang="en-US" altLang="zh-CN" sz="2600" dirty="0" smtClean="0"/>
              <a:t>Java Web</a:t>
            </a:r>
            <a:r>
              <a:rPr lang="zh-CN" altLang="en-US" sz="2600" dirty="0" smtClean="0"/>
              <a:t>原理和框架</a:t>
            </a:r>
            <a:endParaRPr lang="en-US" altLang="zh-CN" sz="2600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600" dirty="0" smtClean="0"/>
              <a:t>了解</a:t>
            </a:r>
            <a:r>
              <a:rPr lang="en-US" altLang="zh-CN" sz="2600" dirty="0" smtClean="0"/>
              <a:t>Html/CSS/JavaScript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600" dirty="0"/>
              <a:t>了解</a:t>
            </a:r>
            <a:r>
              <a:rPr lang="en-US" altLang="zh-CN" sz="2600" dirty="0" err="1" smtClean="0"/>
              <a:t>Jquery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70498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618" y="1905000"/>
            <a:ext cx="6701702" cy="45903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/>
              <a:t>开发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GetOpcData</a:t>
            </a:r>
            <a:r>
              <a:rPr lang="zh-CN" altLang="en-US" dirty="0" smtClean="0"/>
              <a:t>组件）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560423" y="6163394"/>
            <a:ext cx="953388" cy="3421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704" y="1905000"/>
            <a:ext cx="6936508" cy="45881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/>
              <a:t>开发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GetOpcData</a:t>
            </a:r>
            <a:r>
              <a:rPr lang="zh-CN" altLang="en-US" dirty="0" smtClean="0"/>
              <a:t>组件）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3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/>
              <a:t>开发（目录结构）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845" y="1905000"/>
            <a:ext cx="3635155" cy="4264021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583040" y="2783840"/>
            <a:ext cx="1153039" cy="3251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583040" y="3711891"/>
            <a:ext cx="1153039" cy="3251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583040" y="4626447"/>
            <a:ext cx="1153039" cy="3251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583040" y="5551241"/>
            <a:ext cx="1153039" cy="3251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289463" y="5876360"/>
            <a:ext cx="1162137" cy="3251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407920" y="1905000"/>
            <a:ext cx="2031999" cy="97028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Getdata</a:t>
            </a:r>
            <a:r>
              <a:rPr lang="zh-CN" altLang="en-US" dirty="0" smtClean="0">
                <a:solidFill>
                  <a:schemeClr val="tx1"/>
                </a:solidFill>
              </a:rPr>
              <a:t>组件高级配置页面后台代码编译依赖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2" idx="3"/>
          </p:cNvCxnSpPr>
          <p:nvPr/>
        </p:nvCxnSpPr>
        <p:spPr>
          <a:xfrm>
            <a:off x="4439919" y="2390140"/>
            <a:ext cx="1143121" cy="53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9024288" y="4520601"/>
            <a:ext cx="1856232" cy="5164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组件后台代码编译依赖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07920" y="3702460"/>
            <a:ext cx="2067616" cy="907419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Setdata</a:t>
            </a:r>
            <a:r>
              <a:rPr lang="zh-CN" altLang="en-US" dirty="0" smtClean="0">
                <a:solidFill>
                  <a:schemeClr val="tx1"/>
                </a:solidFill>
              </a:rPr>
              <a:t>组件高级配置页面后台代码编译依赖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6" idx="3"/>
            <a:endCxn id="10" idx="1"/>
          </p:cNvCxnSpPr>
          <p:nvPr/>
        </p:nvCxnSpPr>
        <p:spPr>
          <a:xfrm>
            <a:off x="4475536" y="4156170"/>
            <a:ext cx="1107504" cy="155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2407920" y="5812064"/>
            <a:ext cx="2067616" cy="453709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工程内容依赖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1" idx="3"/>
          </p:cNvCxnSpPr>
          <p:nvPr/>
        </p:nvCxnSpPr>
        <p:spPr>
          <a:xfrm>
            <a:off x="4475536" y="6038919"/>
            <a:ext cx="813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1"/>
          </p:cNvCxnSpPr>
          <p:nvPr/>
        </p:nvCxnSpPr>
        <p:spPr>
          <a:xfrm flipH="1" flipV="1">
            <a:off x="6675693" y="4773850"/>
            <a:ext cx="2348595" cy="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9024288" y="3612714"/>
            <a:ext cx="1856232" cy="5164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组件打包依赖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1"/>
            <a:endCxn id="8" idx="3"/>
          </p:cNvCxnSpPr>
          <p:nvPr/>
        </p:nvCxnSpPr>
        <p:spPr>
          <a:xfrm flipH="1">
            <a:off x="6736079" y="3870959"/>
            <a:ext cx="2288209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8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/>
              <a:t>开发（目录结构）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816" y="1691275"/>
            <a:ext cx="3115602" cy="4567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610" y="2389202"/>
            <a:ext cx="3523809" cy="317142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506080" y="3342641"/>
            <a:ext cx="1358338" cy="2031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506080" y="3688081"/>
            <a:ext cx="1358338" cy="2031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686768" y="5398074"/>
            <a:ext cx="1728511" cy="1727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688408" y="6075681"/>
            <a:ext cx="1340792" cy="1828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488800" y="3863156"/>
            <a:ext cx="1358338" cy="2031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123039" y="5392993"/>
            <a:ext cx="2313219" cy="1879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9085525" y="2259179"/>
            <a:ext cx="1856232" cy="5164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组件功能实现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937760" y="1945515"/>
            <a:ext cx="10160" cy="139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5268644" y="2181287"/>
            <a:ext cx="1629395" cy="506695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交互数据定义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2"/>
          </p:cNvCxnSpPr>
          <p:nvPr/>
        </p:nvCxnSpPr>
        <p:spPr>
          <a:xfrm flipH="1">
            <a:off x="5864418" y="2687982"/>
            <a:ext cx="218924" cy="1101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646744" y="4151561"/>
            <a:ext cx="2383976" cy="388655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配置</a:t>
            </a:r>
            <a:r>
              <a:rPr lang="zh-CN" altLang="en-US" dirty="0" smtClean="0">
                <a:solidFill>
                  <a:schemeClr val="tx1"/>
                </a:solidFill>
              </a:rPr>
              <a:t>页面同组件绑定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4646744" y="4540216"/>
            <a:ext cx="1073336" cy="85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5510344" y="5666946"/>
            <a:ext cx="2170616" cy="548344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</a:rPr>
              <a:t>地址同后台功能绑定设置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endCxn id="10" idx="3"/>
          </p:cNvCxnSpPr>
          <p:nvPr/>
        </p:nvCxnSpPr>
        <p:spPr>
          <a:xfrm flipH="1">
            <a:off x="5029200" y="5949286"/>
            <a:ext cx="467360" cy="21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9790289" y="5698800"/>
            <a:ext cx="1291938" cy="5164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组件注册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2"/>
            <a:endCxn id="11" idx="0"/>
          </p:cNvCxnSpPr>
          <p:nvPr/>
        </p:nvCxnSpPr>
        <p:spPr>
          <a:xfrm flipH="1">
            <a:off x="9167969" y="2775669"/>
            <a:ext cx="845672" cy="108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4340528" y="1407092"/>
            <a:ext cx="1856232" cy="51649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页面同后台交互功能实现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6" idx="1"/>
            <a:endCxn id="12" idx="2"/>
          </p:cNvCxnSpPr>
          <p:nvPr/>
        </p:nvCxnSpPr>
        <p:spPr>
          <a:xfrm flipH="1" flipV="1">
            <a:off x="9279649" y="5580952"/>
            <a:ext cx="510640" cy="37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0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2430365" y="2174240"/>
            <a:ext cx="6659417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编译需要使用</a:t>
            </a:r>
            <a:r>
              <a:rPr lang="en-US" altLang="zh-CN" sz="2800" dirty="0" smtClean="0"/>
              <a:t>maven install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或者</a:t>
            </a:r>
            <a:r>
              <a:rPr lang="en-US" altLang="zh-CN" sz="2800" dirty="0" err="1"/>
              <a:t>IntelliJ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IDEA</a:t>
            </a:r>
            <a:r>
              <a:rPr lang="zh-CN" altLang="en-US" sz="2800" dirty="0" smtClean="0"/>
              <a:t>集成</a:t>
            </a:r>
            <a:r>
              <a:rPr lang="en-US" altLang="zh-CN" sz="2800" dirty="0" smtClean="0"/>
              <a:t>maven</a:t>
            </a:r>
            <a:r>
              <a:rPr lang="zh-CN" altLang="en-US" sz="2800" dirty="0" smtClean="0"/>
              <a:t>功能即可）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编译完成后工程文件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将工程文件直接拷贝放入</a:t>
            </a:r>
            <a:r>
              <a:rPr lang="en-US" altLang="zh-CN" sz="2800" dirty="0" err="1" smtClean="0"/>
              <a:t>nifi</a:t>
            </a:r>
            <a:r>
              <a:rPr lang="zh-CN" altLang="en-US" sz="2800" dirty="0" smtClean="0"/>
              <a:t>根目录的</a:t>
            </a:r>
            <a:r>
              <a:rPr lang="en-US" altLang="zh-CN" sz="2800" dirty="0" smtClean="0"/>
              <a:t>lib</a:t>
            </a:r>
            <a:r>
              <a:rPr lang="zh-CN" altLang="en-US" sz="2800" dirty="0" smtClean="0"/>
              <a:t>目录下，重启</a:t>
            </a:r>
            <a:r>
              <a:rPr lang="en-US" altLang="zh-CN" sz="2800" dirty="0" err="1" smtClean="0"/>
              <a:t>nifi</a:t>
            </a:r>
            <a:r>
              <a:rPr lang="zh-CN" altLang="en-US" sz="2800" dirty="0" smtClean="0"/>
              <a:t>服务即可生效</a:t>
            </a:r>
            <a:endParaRPr lang="en-US" altLang="zh-CN" sz="28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9115154" y="2648765"/>
            <a:ext cx="2914286" cy="2828571"/>
            <a:chOff x="8590326" y="2664954"/>
            <a:chExt cx="2914286" cy="282857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0326" y="2664954"/>
              <a:ext cx="2914286" cy="2828571"/>
            </a:xfrm>
            <a:prstGeom prst="rect">
              <a:avLst/>
            </a:prstGeom>
          </p:spPr>
        </p:pic>
        <p:sp>
          <p:nvSpPr>
            <p:cNvPr id="27" name="圆角矩形 26"/>
            <p:cNvSpPr/>
            <p:nvPr/>
          </p:nvSpPr>
          <p:spPr>
            <a:xfrm>
              <a:off x="9250800" y="4328161"/>
              <a:ext cx="1782960" cy="254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/>
              <a:t>开发</a:t>
            </a:r>
            <a:r>
              <a:rPr lang="zh-CN" altLang="en-US" dirty="0" smtClean="0"/>
              <a:t>（编译及使用）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68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8125" y="2859310"/>
            <a:ext cx="3655475" cy="1280890"/>
          </a:xfrm>
        </p:spPr>
        <p:txBody>
          <a:bodyPr>
            <a:normAutofit/>
          </a:bodyPr>
          <a:lstStyle/>
          <a:p>
            <a:r>
              <a:rPr lang="en-US" altLang="zh-CN" sz="7200" b="1" dirty="0" smtClean="0">
                <a:solidFill>
                  <a:srgbClr val="00B0F0"/>
                </a:solidFill>
              </a:rPr>
              <a:t>Q  &amp;  A</a:t>
            </a:r>
            <a:endParaRPr lang="zh-CN" altLang="en-US" sz="7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5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/>
              <a:t>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基于工作流的编程理念，让业务高度直观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基于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图形界面</a:t>
            </a:r>
            <a:r>
              <a:rPr lang="zh-CN" altLang="en-US" sz="2800" dirty="0" smtClean="0"/>
              <a:t>，易于使用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强大的数据回溯工具，易于管理和分析定位问题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提供</a:t>
            </a:r>
            <a:r>
              <a:rPr lang="zh-CN" altLang="en-US" sz="2800" dirty="0"/>
              <a:t>机制保证业务运行的可靠性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可扩展设计，构建</a:t>
            </a:r>
            <a:r>
              <a:rPr lang="zh-CN" altLang="en-US" sz="2800" dirty="0"/>
              <a:t>自己</a:t>
            </a:r>
            <a:r>
              <a:rPr lang="zh-CN" altLang="en-US" sz="2800" dirty="0" smtClean="0"/>
              <a:t>数据处理器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安全，</a:t>
            </a:r>
            <a:r>
              <a:rPr lang="en-US" altLang="zh-CN" sz="2800" dirty="0" smtClean="0"/>
              <a:t>SSL/SSH/HTTPS</a:t>
            </a:r>
            <a:r>
              <a:rPr lang="zh-CN" altLang="en-US" sz="2800" dirty="0"/>
              <a:t>加密内容以及</a:t>
            </a:r>
            <a:r>
              <a:rPr lang="zh-CN" altLang="en-US" sz="2800" dirty="0" smtClean="0"/>
              <a:t>基于</a:t>
            </a:r>
            <a:r>
              <a:rPr lang="zh-CN" altLang="en-US" sz="2800" dirty="0"/>
              <a:t>用户</a:t>
            </a:r>
            <a:r>
              <a:rPr lang="zh-CN" altLang="en-US" sz="2800" dirty="0" smtClean="0"/>
              <a:t>角色</a:t>
            </a:r>
            <a:r>
              <a:rPr lang="zh-CN" altLang="en-US" sz="2800" dirty="0"/>
              <a:t>的验证</a:t>
            </a:r>
            <a:r>
              <a:rPr lang="en-US" altLang="zh-CN" sz="2800" dirty="0"/>
              <a:t>/</a:t>
            </a:r>
            <a:r>
              <a:rPr lang="zh-CN" altLang="en-US" sz="2800" dirty="0" smtClean="0"/>
              <a:t>授权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1272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Nifi</a:t>
            </a:r>
            <a:r>
              <a:rPr lang="zh-CN" altLang="en-US" dirty="0" smtClean="0"/>
              <a:t>的不足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作为</a:t>
            </a:r>
            <a:r>
              <a:rPr lang="en-US" altLang="zh-CN" sz="3200" dirty="0"/>
              <a:t>ETL</a:t>
            </a:r>
            <a:r>
              <a:rPr lang="zh-CN" altLang="en-US" sz="3200" dirty="0"/>
              <a:t>工具，支持的数据源类型不够全面（相比</a:t>
            </a:r>
            <a:r>
              <a:rPr lang="en-US" altLang="zh-CN" sz="3200" dirty="0"/>
              <a:t>kettle</a:t>
            </a:r>
            <a:r>
              <a:rPr lang="zh-CN" altLang="en-US" sz="3200" dirty="0" smtClean="0"/>
              <a:t>）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对</a:t>
            </a:r>
            <a:r>
              <a:rPr lang="zh-CN" altLang="en-US" sz="3200" dirty="0"/>
              <a:t>数据能够进行的过滤手段较少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项目</a:t>
            </a:r>
            <a:r>
              <a:rPr lang="zh-CN" altLang="en-US" sz="3200" dirty="0"/>
              <a:t>开发时间不长，还未大规模</a:t>
            </a:r>
            <a:r>
              <a:rPr lang="zh-CN" altLang="en-US" sz="3200" dirty="0" smtClean="0"/>
              <a:t>使用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6547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Nifi</a:t>
            </a:r>
            <a:r>
              <a:rPr lang="zh-CN" altLang="en-US" dirty="0" smtClean="0"/>
              <a:t>框架设计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790" y="2035988"/>
            <a:ext cx="4276190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3418</TotalTime>
  <Words>1052</Words>
  <Application>Microsoft Office PowerPoint</Application>
  <PresentationFormat>宽屏</PresentationFormat>
  <Paragraphs>219</Paragraphs>
  <Slides>67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5" baseType="lpstr">
      <vt:lpstr>宋体</vt:lpstr>
      <vt:lpstr>幼圆</vt:lpstr>
      <vt:lpstr>Arial</vt:lpstr>
      <vt:lpstr>Calibri</vt:lpstr>
      <vt:lpstr>Century Gothic</vt:lpstr>
      <vt:lpstr>Wingdings</vt:lpstr>
      <vt:lpstr>Wingdings 3</vt:lpstr>
      <vt:lpstr>丝状</vt:lpstr>
      <vt:lpstr>Nifi简介</vt:lpstr>
      <vt:lpstr>Nifi历史</vt:lpstr>
      <vt:lpstr>Nifi的作用</vt:lpstr>
      <vt:lpstr>Nifi支持的输入源</vt:lpstr>
      <vt:lpstr>Nifi支持的输出对象</vt:lpstr>
      <vt:lpstr>Nifi支持的数据处理</vt:lpstr>
      <vt:lpstr>Nifi的优点</vt:lpstr>
      <vt:lpstr>Nifi的不足</vt:lpstr>
      <vt:lpstr>Nifi框架设计</vt:lpstr>
      <vt:lpstr>Nifi获取</vt:lpstr>
      <vt:lpstr>Nifi安装（一）</vt:lpstr>
      <vt:lpstr>Nifi安装（二）</vt:lpstr>
      <vt:lpstr>Nifi安装（三）</vt:lpstr>
      <vt:lpstr>Nifi配置主页面</vt:lpstr>
      <vt:lpstr>Nifi操作栏</vt:lpstr>
      <vt:lpstr>Nifi使用（新增流程组件）</vt:lpstr>
      <vt:lpstr>Nifi使用（新增流程组件）</vt:lpstr>
      <vt:lpstr>Nifi使用（GetOpcData组件）</vt:lpstr>
      <vt:lpstr>Nifi使用（GetOpcData组件）</vt:lpstr>
      <vt:lpstr>Nifi使用（GetOpcData组件）</vt:lpstr>
      <vt:lpstr>Nifi使用（GetOpcData组件）</vt:lpstr>
      <vt:lpstr>Nifi使用（GetOpcData组件）</vt:lpstr>
      <vt:lpstr>Nifi使用（GetOpcData组件）</vt:lpstr>
      <vt:lpstr>Nifi使用（GetOpcData组件）</vt:lpstr>
      <vt:lpstr>Nifi使用（PutKafka组件）</vt:lpstr>
      <vt:lpstr>Nifi使用（PutKafka组件）</vt:lpstr>
      <vt:lpstr>Nifi使用（GetOpcData-PutKafka）</vt:lpstr>
      <vt:lpstr>Nifi使用（ GetOpcData-PutKafka）</vt:lpstr>
      <vt:lpstr>Nifi使用（ GetOpcData-PutKafka）</vt:lpstr>
      <vt:lpstr>Nifi使用（GetOpcData-PutKafka）</vt:lpstr>
      <vt:lpstr>Nifi使用（GetOpcData-PutKafka）</vt:lpstr>
      <vt:lpstr>Nifi使用（GetOpcData-PutKafka）</vt:lpstr>
      <vt:lpstr>Nifi使用（GetOpcData-PutKafka）</vt:lpstr>
      <vt:lpstr>Nifi使用（GetKafka组件）</vt:lpstr>
      <vt:lpstr>Nifi使用（GetKafka组件）</vt:lpstr>
      <vt:lpstr>Nifi使用（PutHDFSExtend组件）</vt:lpstr>
      <vt:lpstr>Nifi使用（PutHDFSExtend组件）</vt:lpstr>
      <vt:lpstr>Nifi使用（Opc数据存储到HDFS）</vt:lpstr>
      <vt:lpstr>Nifi使用（SQL）</vt:lpstr>
      <vt:lpstr>Nifi使用（SQL）</vt:lpstr>
      <vt:lpstr>Nifi使用（SQL）</vt:lpstr>
      <vt:lpstr>Nifi使用（SQL）</vt:lpstr>
      <vt:lpstr>Nifi使用（SQL）</vt:lpstr>
      <vt:lpstr>Nifi使用（SQL）</vt:lpstr>
      <vt:lpstr>Nifi使用（SQL）</vt:lpstr>
      <vt:lpstr>Nifi使用（SQL）</vt:lpstr>
      <vt:lpstr>Nifi使用（SQL）</vt:lpstr>
      <vt:lpstr>Nifi使用（SQL）</vt:lpstr>
      <vt:lpstr>Nifi使用（SQL）</vt:lpstr>
      <vt:lpstr>Nifi使用（SQL）</vt:lpstr>
      <vt:lpstr>Nifi使用（PutFile）</vt:lpstr>
      <vt:lpstr>Nifi使用（PutFile）</vt:lpstr>
      <vt:lpstr>Nifi使用（Group）</vt:lpstr>
      <vt:lpstr>Nifi使用（Group）</vt:lpstr>
      <vt:lpstr>Nifi使用（Group）</vt:lpstr>
      <vt:lpstr>Nifi使用（Template）</vt:lpstr>
      <vt:lpstr>Nifi使用（Template）</vt:lpstr>
      <vt:lpstr>Nifi使用（Template）</vt:lpstr>
      <vt:lpstr>Nifi使用（Template）</vt:lpstr>
      <vt:lpstr>Nifi使用（Template）</vt:lpstr>
      <vt:lpstr>Nifi开发</vt:lpstr>
      <vt:lpstr>Nifi开发（GetOpcData组件）</vt:lpstr>
      <vt:lpstr>Nifi开发（GetOpcData组件）</vt:lpstr>
      <vt:lpstr>Nifi开发（目录结构）</vt:lpstr>
      <vt:lpstr>Nifi开发（目录结构）</vt:lpstr>
      <vt:lpstr>Nifi开发（编译及使用）</vt:lpstr>
      <vt:lpstr>Q  &amp; 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Nifi简介</dc:title>
  <dc:creator>YiWan</dc:creator>
  <cp:lastModifiedBy>YiWan</cp:lastModifiedBy>
  <cp:revision>247</cp:revision>
  <dcterms:created xsi:type="dcterms:W3CDTF">2016-08-16T08:58:19Z</dcterms:created>
  <dcterms:modified xsi:type="dcterms:W3CDTF">2016-10-31T09:04:08Z</dcterms:modified>
</cp:coreProperties>
</file>