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7"/>
  </p:notesMasterIdLst>
  <p:handoutMasterIdLst>
    <p:handoutMasterId r:id="rId48"/>
  </p:handoutMasterIdLst>
  <p:sldIdLst>
    <p:sldId id="257" r:id="rId2"/>
    <p:sldId id="261" r:id="rId3"/>
    <p:sldId id="304" r:id="rId4"/>
    <p:sldId id="262" r:id="rId5"/>
    <p:sldId id="306" r:id="rId6"/>
    <p:sldId id="309" r:id="rId7"/>
    <p:sldId id="310" r:id="rId8"/>
    <p:sldId id="378" r:id="rId9"/>
    <p:sldId id="379" r:id="rId10"/>
    <p:sldId id="380" r:id="rId11"/>
    <p:sldId id="376" r:id="rId12"/>
    <p:sldId id="377" r:id="rId13"/>
    <p:sldId id="381" r:id="rId14"/>
    <p:sldId id="382" r:id="rId15"/>
    <p:sldId id="311" r:id="rId16"/>
    <p:sldId id="312" r:id="rId17"/>
    <p:sldId id="314" r:id="rId18"/>
    <p:sldId id="318" r:id="rId19"/>
    <p:sldId id="319" r:id="rId20"/>
    <p:sldId id="320" r:id="rId21"/>
    <p:sldId id="321" r:id="rId22"/>
    <p:sldId id="383" r:id="rId23"/>
    <p:sldId id="325" r:id="rId24"/>
    <p:sldId id="326" r:id="rId25"/>
    <p:sldId id="328" r:id="rId26"/>
    <p:sldId id="330" r:id="rId27"/>
    <p:sldId id="384" r:id="rId28"/>
    <p:sldId id="331" r:id="rId29"/>
    <p:sldId id="335" r:id="rId30"/>
    <p:sldId id="336" r:id="rId31"/>
    <p:sldId id="340" r:id="rId32"/>
    <p:sldId id="342" r:id="rId33"/>
    <p:sldId id="343" r:id="rId34"/>
    <p:sldId id="389" r:id="rId35"/>
    <p:sldId id="358" r:id="rId36"/>
    <p:sldId id="385" r:id="rId37"/>
    <p:sldId id="363" r:id="rId38"/>
    <p:sldId id="367" r:id="rId39"/>
    <p:sldId id="386" r:id="rId40"/>
    <p:sldId id="368" r:id="rId41"/>
    <p:sldId id="370" r:id="rId42"/>
    <p:sldId id="373" r:id="rId43"/>
    <p:sldId id="375" r:id="rId44"/>
    <p:sldId id="303"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96353" autoAdjust="0"/>
  </p:normalViewPr>
  <p:slideViewPr>
    <p:cSldViewPr snapToGrid="0">
      <p:cViewPr varScale="1">
        <p:scale>
          <a:sx n="110" d="100"/>
          <a:sy n="110" d="100"/>
        </p:scale>
        <p:origin x="-528" y="-78"/>
      </p:cViewPr>
      <p:guideLst>
        <p:guide orient="horz" pos="2160"/>
        <p:guide pos="3840"/>
      </p:guideLst>
    </p:cSldViewPr>
  </p:slideViewPr>
  <p:outlineViewPr>
    <p:cViewPr>
      <p:scale>
        <a:sx n="33" d="100"/>
        <a:sy n="33" d="100"/>
      </p:scale>
      <p:origin x="0" y="-14190"/>
    </p:cViewPr>
  </p:outlineViewPr>
  <p:notesTextViewPr>
    <p:cViewPr>
      <p:scale>
        <a:sx n="1" d="1"/>
        <a:sy n="1" d="1"/>
      </p:scale>
      <p:origin x="0" y="0"/>
    </p:cViewPr>
  </p:notesTextViewPr>
  <p:notesViewPr>
    <p:cSldViewPr snapToGrid="0">
      <p:cViewPr varScale="1">
        <p:scale>
          <a:sx n="86" d="100"/>
          <a:sy n="86" d="100"/>
        </p:scale>
        <p:origin x="3012" y="108"/>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AC65E0-EC02-4566-A52F-83E4128575CE}" type="datetimeFigureOut">
              <a:rPr lang="zh-CN" altLang="en-US" smtClean="0"/>
              <a:pPr/>
              <a:t>2016/9/21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A45783-85A3-4A2A-B2F6-E6B640B0734C}" type="slidenum">
              <a:rPr lang="zh-CN" altLang="en-US" smtClean="0"/>
              <a:pPr/>
              <a:t>‹#›</a:t>
            </a:fld>
            <a:endParaRPr lang="zh-CN" altLang="en-US"/>
          </a:p>
        </p:txBody>
      </p:sp>
    </p:spTree>
    <p:extLst>
      <p:ext uri="{BB962C8B-B14F-4D97-AF65-F5344CB8AC3E}">
        <p14:creationId xmlns:p14="http://schemas.microsoft.com/office/powerpoint/2010/main" xmlns="" val="4130911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8D270-23B0-4221-AB25-B503B34F446A}" type="datetimeFigureOut">
              <a:rPr lang="zh-CN" altLang="en-US" smtClean="0"/>
              <a:pPr/>
              <a:t>2016/9/21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47D18-0B47-40D7-8095-C8BB9247EA01}" type="slidenum">
              <a:rPr lang="zh-CN" altLang="en-US" smtClean="0"/>
              <a:pPr/>
              <a:t>‹#›</a:t>
            </a:fld>
            <a:endParaRPr lang="zh-CN" altLang="en-US"/>
          </a:p>
        </p:txBody>
      </p:sp>
    </p:spTree>
    <p:extLst>
      <p:ext uri="{BB962C8B-B14F-4D97-AF65-F5344CB8AC3E}">
        <p14:creationId xmlns:p14="http://schemas.microsoft.com/office/powerpoint/2010/main" xmlns="" val="258807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17B485E1-D659-4582-B4EC-CA96BB5F051C}" type="slidenum">
              <a:rPr lang="en-US" altLang="zh-CN"/>
              <a:pPr>
                <a:defRPr/>
              </a:pPr>
              <a:t>5</a:t>
            </a:fld>
            <a:endParaRPr lang="en-US" altLang="zh-CN"/>
          </a:p>
        </p:txBody>
      </p:sp>
      <p:sp>
        <p:nvSpPr>
          <p:cNvPr id="77827" name="Rectangle 2"/>
          <p:cNvSpPr>
            <a:spLocks noGrp="1" noRot="1" noChangeAspect="1" noChangeArrowheads="1" noTextEdit="1"/>
          </p:cNvSpPr>
          <p:nvPr>
            <p:ph type="sldImg"/>
          </p:nvPr>
        </p:nvSpPr>
        <p:spPr>
          <a:xfrm>
            <a:off x="3563938" y="0"/>
            <a:ext cx="3694112" cy="2079625"/>
          </a:xfrm>
          <a:ln/>
        </p:spPr>
      </p:sp>
      <p:sp>
        <p:nvSpPr>
          <p:cNvPr id="77828" name="Rectangle 3"/>
          <p:cNvSpPr>
            <a:spLocks noGrp="1" noChangeArrowheads="1"/>
          </p:cNvSpPr>
          <p:nvPr>
            <p:ph type="body" idx="1"/>
          </p:nvPr>
        </p:nvSpPr>
        <p:spPr>
          <a:xfrm>
            <a:off x="0" y="2135188"/>
            <a:ext cx="6858000" cy="7008812"/>
          </a:xfrm>
          <a:noFill/>
          <a:ln/>
        </p:spPr>
        <p:txBody>
          <a:bodyPr/>
          <a:lstStyle/>
          <a:p>
            <a:pPr eaLnBrk="1" hangingPunct="1"/>
            <a:r>
              <a:rPr lang="en-GB" altLang="zh-CN" smtClean="0">
                <a:latin typeface="Arial" pitchFamily="34" charset="0"/>
              </a:rPr>
              <a:t>It is important to bear in mind that, in a real-world system, there will be many rules (potentially tens of thousands) and many facts (possibly even hundreds of thousands). Let us look at the steps required to get JBoss Rules up and running and see how the system works to process our rules.</a:t>
            </a:r>
          </a:p>
          <a:p>
            <a:pPr eaLnBrk="1" hangingPunct="1"/>
            <a:r>
              <a:rPr lang="en-GB" altLang="zh-CN" smtClean="0">
                <a:latin typeface="Arial" pitchFamily="34" charset="0"/>
              </a:rPr>
              <a:t>First of all, we obtain our list of rules (specified in one or more DRL, DSL or XML files) and tell JBoss Rules to parse them into memory. </a:t>
            </a:r>
          </a:p>
          <a:p>
            <a:pPr eaLnBrk="1" hangingPunct="1"/>
            <a:r>
              <a:rPr lang="en-GB" altLang="zh-CN" smtClean="0">
                <a:latin typeface="Arial" pitchFamily="34" charset="0"/>
              </a:rPr>
              <a:t>&lt;animate id=“1”/&gt; This uses an instance of the org.drools.compiler.PackageBuilder class. A java.io.InputStream is passed to the addPackageFromDrl(…) method and then the getPackage() method is called to obtain an in-memory representation of the parsed rules. Then we can pick an implementation of org.drools.RuleBase depending on the algorithm we wish to apply (org.drools.reteoo.RuleBaseImpl for the Object Oriented Rete implementation) and load the package into a RuleBase with the RuleBase.addPackage(…) method. Now we have an in-memory definition of the Rules suitable for algorithmic processing.</a:t>
            </a:r>
          </a:p>
          <a:p>
            <a:pPr eaLnBrk="1" hangingPunct="1"/>
            <a:r>
              <a:rPr lang="en-GB" altLang="zh-CN" smtClean="0">
                <a:latin typeface="Arial" pitchFamily="34" charset="0"/>
              </a:rPr>
              <a:t>&lt;animate id=“2”/&gt;Now we have the RuleBase defined, we need to obtain a construct that can do the work of combining rules and facts, this is known as the “Working Memory” and is created using the org.drools.WorkingMemory RuleBase.newWorkingMemory() method.</a:t>
            </a:r>
          </a:p>
          <a:p>
            <a:pPr eaLnBrk="1" hangingPunct="1"/>
            <a:r>
              <a:rPr lang="en-GB" altLang="zh-CN" smtClean="0">
                <a:latin typeface="Arial" pitchFamily="34" charset="0"/>
              </a:rPr>
              <a:t>&lt;animate id=“3”/&gt; So the next step is to make JBoss Rules “aware” of the world in which it is operating.  Each fact is asserted into the Working Memory ( WorkingMemory.assert(…) ). As the facts are asserted, JBoss Rules is actually doing a lot of the work required to understand how the facts relate to the rules and to build up the optimised Rete network that describes this relationship.</a:t>
            </a:r>
          </a:p>
          <a:p>
            <a:pPr eaLnBrk="1" hangingPunct="1"/>
            <a:r>
              <a:rPr lang="en-GB" altLang="zh-CN" smtClean="0">
                <a:latin typeface="Arial" pitchFamily="34" charset="0"/>
              </a:rPr>
              <a:t>&lt;animate id=“4”/&gt; If we “look inside” the implementation of the WorkingMemory we can see that it is holding a reference to the Facts and a copy of the parsed Rules, we are ready to go</a:t>
            </a:r>
          </a:p>
          <a:p>
            <a:pPr eaLnBrk="1" hangingPunct="1"/>
            <a:r>
              <a:rPr lang="en-GB" altLang="zh-CN" smtClean="0">
                <a:latin typeface="Arial" pitchFamily="34" charset="0"/>
              </a:rPr>
              <a:t>&lt;animate id=“5”/&gt; Now we ask the call the fire all rules method on the WorkingMemory (WorkingMemory.fireAllRules()) to actually trigger all the interactions between facts and rules. It is helpful and instructive at this point to consider a naïve, brute force approach. The rules engine behaves as if it has exhaustively evaluated all of the rules against all of the facts and looked to see which rules should be fired against which facts.</a:t>
            </a:r>
          </a:p>
          <a:p>
            <a:pPr eaLnBrk="1" hangingPunct="1"/>
            <a:r>
              <a:rPr lang="en-GB" altLang="zh-CN" smtClean="0">
                <a:latin typeface="Arial" pitchFamily="34" charset="0"/>
              </a:rPr>
              <a:t>&lt;animate id=“6”/&gt; The black lines represent all the possible interactions and the red lines the ones when a particular rule matches against one or more sets of facts. Each such red line, represents an activation object in JBoss rules terminlogy and is a pair of a rules consquence and the tuple of objects on which the rule has been activated.</a:t>
            </a:r>
          </a:p>
          <a:p>
            <a:pPr eaLnBrk="1" hangingPunct="1"/>
            <a:r>
              <a:rPr lang="en-GB" altLang="zh-CN" smtClean="0">
                <a:latin typeface="Arial" pitchFamily="34" charset="0"/>
              </a:rPr>
              <a:t>&lt;animate id=“7”/&gt; All of the activations are queued within a data construct known as an agenda. In general, the order which this activations are stacked will not be formally defined. The constructs such as salience allow some more control over how they are defined.</a:t>
            </a:r>
          </a:p>
          <a:p>
            <a:pPr eaLnBrk="1" hangingPunct="1"/>
            <a:r>
              <a:rPr lang="en-GB" altLang="zh-CN" smtClean="0">
                <a:latin typeface="Arial" pitchFamily="34" charset="0"/>
              </a:rPr>
              <a:t>&lt;animate id=“8”/&gt; Finally, activations are processed one-by-one from the agenda, calling the consequence of the rule on the facts that activated it.</a:t>
            </a:r>
          </a:p>
          <a:p>
            <a:pPr eaLnBrk="1" hangingPunct="1"/>
            <a:r>
              <a:rPr lang="en-GB" altLang="zh-CN" smtClean="0">
                <a:latin typeface="Arial" pitchFamily="34" charset="0"/>
              </a:rPr>
              <a:t>One final complication to note is that the processing of the consequence from one rule may change facts on which other activations’s on the agenda rules and facts were calculated. Thus this is actually an iterative process where the firing of one activation on the agenda can actually affect the contents of the agenda before the next activation is fired!</a:t>
            </a:r>
          </a:p>
          <a:p>
            <a:pPr eaLnBrk="1" hangingPunct="1"/>
            <a:r>
              <a:rPr lang="en-GB" altLang="zh-CN" smtClean="0">
                <a:latin typeface="Arial" pitchFamily="34" charset="0"/>
              </a:rPr>
              <a:t>As you can imagine, once you have tens of thousand rules and potential hundreds of thousands of facts, a “brute force” approach which mindelessly evaluates all facts against all rules becomes unworkable. The Rete algorithm’s purpose is to provide an efficient way of handling such as situation. </a:t>
            </a:r>
          </a:p>
          <a:p>
            <a:pPr eaLnBrk="1" hangingPunct="1"/>
            <a:r>
              <a:rPr lang="en-GB" altLang="zh-CN" smtClean="0">
                <a:latin typeface="Arial" pitchFamily="34" charset="0"/>
              </a:rPr>
              <a:t>&lt;senote&gt;To complete this overview, I would really like to add a single slide after this one that shows the basics of what the Rete algorithm is doing – pending inspiration&lt;/senote&gt;</a:t>
            </a:r>
          </a:p>
          <a:p>
            <a:pPr eaLnBrk="1" hangingPunct="1"/>
            <a:endParaRPr lang="en-GB" altLang="zh-CN" smtClean="0">
              <a:latin typeface="Arial" pitchFamily="34" charset="0"/>
            </a:endParaRPr>
          </a:p>
          <a:p>
            <a:pPr eaLnBrk="1" hangingPunct="1"/>
            <a:endParaRPr lang="en-GB"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3D9AAD5-A6EC-4E35-99F4-9B6D2980976B}" type="datetimeFigureOut">
              <a:rPr lang="zh-CN" altLang="en-US" smtClean="0"/>
              <a:pPr/>
              <a:t>2016/9/21</a:t>
            </a:fld>
            <a:endParaRPr lang="zh-CN" altLang="en-US"/>
          </a:p>
        </p:txBody>
      </p:sp>
      <p:sp>
        <p:nvSpPr>
          <p:cNvPr id="5" name="Footer Placeholder 4"/>
          <p:cNvSpPr>
            <a:spLocks noGrp="1"/>
          </p:cNvSpPr>
          <p:nvPr>
            <p:ph type="ftr" sz="quarter" idx="11"/>
          </p:nvPr>
        </p:nvSpPr>
        <p:spPr/>
        <p:txBody>
          <a:bodyPr/>
          <a:lstStyle>
            <a:lvl1pPr>
              <a:defRPr sz="2000">
                <a:solidFill>
                  <a:srgbClr val="002060"/>
                </a:solidFill>
              </a:defRPr>
            </a:lvl1pPr>
          </a:lstStyle>
          <a:p>
            <a:r>
              <a:rPr lang="zh-CN" altLang="en-US" dirty="0"/>
              <a:t>力太科技</a:t>
            </a:r>
          </a:p>
        </p:txBody>
      </p:sp>
      <p:sp>
        <p:nvSpPr>
          <p:cNvPr id="6" name="Slide Number Placeholder 5"/>
          <p:cNvSpPr>
            <a:spLocks noGrp="1"/>
          </p:cNvSpPr>
          <p:nvPr>
            <p:ph type="sldNum" sz="quarter" idx="12"/>
          </p:nvPr>
        </p:nvSpPr>
        <p:spPr/>
        <p:txBody>
          <a:bodyPr/>
          <a:lstStyle/>
          <a:p>
            <a:fld id="{316BA946-5445-49C1-A72A-644D30539483}" type="slidenum">
              <a:rPr lang="zh-CN" altLang="en-US" smtClean="0"/>
              <a:pPr/>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71651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D9AAD5-A6EC-4E35-99F4-9B6D2980976B}" type="datetimeFigureOut">
              <a:rPr lang="zh-CN" altLang="en-US" smtClean="0"/>
              <a:pPr/>
              <a:t>2016/9/21</a:t>
            </a:fld>
            <a:endParaRPr lang="zh-CN" altLang="en-US"/>
          </a:p>
        </p:txBody>
      </p:sp>
      <p:sp>
        <p:nvSpPr>
          <p:cNvPr id="5" name="Footer Placeholder 4"/>
          <p:cNvSpPr>
            <a:spLocks noGrp="1"/>
          </p:cNvSpPr>
          <p:nvPr>
            <p:ph type="ftr" sz="quarter" idx="11"/>
          </p:nvPr>
        </p:nvSpPr>
        <p:spPr/>
        <p:txBody>
          <a:bodyPr/>
          <a:lstStyle>
            <a:lvl1pPr>
              <a:defRPr sz="1800">
                <a:solidFill>
                  <a:srgbClr val="002060"/>
                </a:solidFill>
              </a:defRPr>
            </a:lvl1pPr>
          </a:lstStyle>
          <a:p>
            <a:r>
              <a:rPr lang="zh-CN" altLang="en-US"/>
              <a:t>力太科技</a:t>
            </a:r>
            <a:endParaRPr lang="zh-CN" altLang="en-US" dirty="0"/>
          </a:p>
        </p:txBody>
      </p:sp>
      <p:sp>
        <p:nvSpPr>
          <p:cNvPr id="6" name="Slide Number Placeholder 5"/>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xmlns="" val="283404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D9AAD5-A6EC-4E35-99F4-9B6D2980976B}" type="datetimeFigureOut">
              <a:rPr lang="zh-CN" altLang="en-US" smtClean="0"/>
              <a:pPr/>
              <a:t>2016/9/21</a:t>
            </a:fld>
            <a:endParaRPr lang="zh-CN" altLang="en-US"/>
          </a:p>
        </p:txBody>
      </p:sp>
      <p:sp>
        <p:nvSpPr>
          <p:cNvPr id="5" name="Footer Placeholder 4"/>
          <p:cNvSpPr>
            <a:spLocks noGrp="1"/>
          </p:cNvSpPr>
          <p:nvPr>
            <p:ph type="ftr" sz="quarter" idx="11"/>
          </p:nvPr>
        </p:nvSpPr>
        <p:spPr/>
        <p:txBody>
          <a:bodyPr/>
          <a:lstStyle>
            <a:lvl1pPr>
              <a:defRPr sz="1800">
                <a:solidFill>
                  <a:srgbClr val="002060"/>
                </a:solidFill>
              </a:defRPr>
            </a:lvl1pPr>
          </a:lstStyle>
          <a:p>
            <a:r>
              <a:rPr lang="zh-CN" altLang="en-US" dirty="0"/>
              <a:t>力太科技</a:t>
            </a:r>
          </a:p>
        </p:txBody>
      </p:sp>
      <p:sp>
        <p:nvSpPr>
          <p:cNvPr id="6" name="Slide Number Placeholder 5"/>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xmlns="" val="67043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D9AAD5-A6EC-4E35-99F4-9B6D2980976B}" type="datetimeFigureOut">
              <a:rPr lang="zh-CN" altLang="en-US" smtClean="0"/>
              <a:pPr/>
              <a:t>2016/9/21</a:t>
            </a:fld>
            <a:endParaRPr lang="zh-CN" altLang="en-US"/>
          </a:p>
        </p:txBody>
      </p:sp>
      <p:sp>
        <p:nvSpPr>
          <p:cNvPr id="5" name="Footer Placeholder 4"/>
          <p:cNvSpPr>
            <a:spLocks noGrp="1"/>
          </p:cNvSpPr>
          <p:nvPr>
            <p:ph type="ftr" sz="quarter" idx="11"/>
          </p:nvPr>
        </p:nvSpPr>
        <p:spPr/>
        <p:txBody>
          <a:bodyPr/>
          <a:lstStyle>
            <a:lvl1pPr>
              <a:defRPr sz="1800">
                <a:solidFill>
                  <a:srgbClr val="002060"/>
                </a:solidFill>
              </a:defRPr>
            </a:lvl1pPr>
          </a:lstStyle>
          <a:p>
            <a:r>
              <a:rPr lang="zh-CN" altLang="en-US" dirty="0"/>
              <a:t>力太科技</a:t>
            </a:r>
          </a:p>
        </p:txBody>
      </p:sp>
      <p:sp>
        <p:nvSpPr>
          <p:cNvPr id="6" name="Slide Number Placeholder 5"/>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xmlns="" val="230176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3D9AAD5-A6EC-4E35-99F4-9B6D2980976B}" type="datetimeFigureOut">
              <a:rPr lang="zh-CN" altLang="en-US" smtClean="0"/>
              <a:pPr/>
              <a:t>2016/9/21</a:t>
            </a:fld>
            <a:endParaRPr lang="zh-CN" altLang="en-US"/>
          </a:p>
        </p:txBody>
      </p:sp>
      <p:sp>
        <p:nvSpPr>
          <p:cNvPr id="5" name="Footer Placeholder 4"/>
          <p:cNvSpPr>
            <a:spLocks noGrp="1"/>
          </p:cNvSpPr>
          <p:nvPr>
            <p:ph type="ftr" sz="quarter" idx="11"/>
          </p:nvPr>
        </p:nvSpPr>
        <p:spPr/>
        <p:txBody>
          <a:bodyPr/>
          <a:lstStyle>
            <a:lvl1pPr>
              <a:defRPr sz="1800" b="0">
                <a:solidFill>
                  <a:srgbClr val="002060"/>
                </a:solidFill>
              </a:defRPr>
            </a:lvl1pPr>
          </a:lstStyle>
          <a:p>
            <a:r>
              <a:rPr lang="zh-CN" altLang="en-US" dirty="0"/>
              <a:t>力太科技</a:t>
            </a:r>
          </a:p>
        </p:txBody>
      </p:sp>
      <p:sp>
        <p:nvSpPr>
          <p:cNvPr id="6" name="Slide Number Placeholder 5"/>
          <p:cNvSpPr>
            <a:spLocks noGrp="1"/>
          </p:cNvSpPr>
          <p:nvPr>
            <p:ph type="sldNum" sz="quarter" idx="12"/>
          </p:nvPr>
        </p:nvSpPr>
        <p:spPr/>
        <p:txBody>
          <a:bodyPr/>
          <a:lstStyle/>
          <a:p>
            <a:fld id="{316BA946-5445-49C1-A72A-644D30539483}" type="slidenum">
              <a:rPr lang="zh-CN" altLang="en-US" smtClean="0"/>
              <a:pPr/>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8097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3D9AAD5-A6EC-4E35-99F4-9B6D2980976B}" type="datetimeFigureOut">
              <a:rPr lang="zh-CN" altLang="en-US" smtClean="0"/>
              <a:pPr/>
              <a:t>2016/9/21</a:t>
            </a:fld>
            <a:endParaRPr lang="zh-CN" altLang="en-US"/>
          </a:p>
        </p:txBody>
      </p:sp>
      <p:sp>
        <p:nvSpPr>
          <p:cNvPr id="6" name="Footer Placeholder 5"/>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1800">
                <a:solidFill>
                  <a:srgbClr val="002060"/>
                </a:solidFill>
              </a:defRPr>
            </a:lvl1pPr>
          </a:lstStyle>
          <a:p>
            <a:r>
              <a:rPr lang="zh-CN" altLang="en-US" dirty="0"/>
              <a:t>力太科技</a:t>
            </a:r>
          </a:p>
        </p:txBody>
      </p:sp>
      <p:sp>
        <p:nvSpPr>
          <p:cNvPr id="7" name="Slide Number Placeholder 6"/>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xmlns="" val="225245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3D9AAD5-A6EC-4E35-99F4-9B6D2980976B}" type="datetimeFigureOut">
              <a:rPr lang="zh-CN" altLang="en-US" smtClean="0"/>
              <a:pPr/>
              <a:t>2016/9/21</a:t>
            </a:fld>
            <a:endParaRPr lang="zh-CN" altLang="en-US"/>
          </a:p>
        </p:txBody>
      </p:sp>
      <p:sp>
        <p:nvSpPr>
          <p:cNvPr id="8" name="Footer Placeholder 7"/>
          <p:cNvSpPr>
            <a:spLocks noGrp="1"/>
          </p:cNvSpPr>
          <p:nvPr>
            <p:ph type="ftr" sz="quarter" idx="11"/>
          </p:nvPr>
        </p:nvSpPr>
        <p:spPr/>
        <p:txBody>
          <a:bodyPr/>
          <a:lstStyle>
            <a:lvl1pPr>
              <a:defRPr sz="1800">
                <a:solidFill>
                  <a:srgbClr val="002060"/>
                </a:solidFill>
              </a:defRPr>
            </a:lvl1pPr>
          </a:lstStyle>
          <a:p>
            <a:r>
              <a:rPr lang="zh-CN" altLang="en-US" dirty="0"/>
              <a:t>力太科技</a:t>
            </a:r>
          </a:p>
        </p:txBody>
      </p:sp>
      <p:sp>
        <p:nvSpPr>
          <p:cNvPr id="9" name="Slide Number Placeholder 8"/>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xmlns="" val="192449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3D9AAD5-A6EC-4E35-99F4-9B6D2980976B}" type="datetimeFigureOut">
              <a:rPr lang="zh-CN" altLang="en-US" smtClean="0"/>
              <a:pPr/>
              <a:t>2016/9/21</a:t>
            </a:fld>
            <a:endParaRPr lang="zh-CN" altLang="en-US"/>
          </a:p>
        </p:txBody>
      </p:sp>
      <p:sp>
        <p:nvSpPr>
          <p:cNvPr id="4" name="Footer Placeholder 3"/>
          <p:cNvSpPr>
            <a:spLocks noGrp="1"/>
          </p:cNvSpPr>
          <p:nvPr>
            <p:ph type="ftr" sz="quarter" idx="11"/>
          </p:nvPr>
        </p:nvSpPr>
        <p:spPr/>
        <p:txBody>
          <a:bodyPr/>
          <a:lstStyle>
            <a:lvl1pPr>
              <a:defRPr sz="1800">
                <a:solidFill>
                  <a:srgbClr val="002060"/>
                </a:solidFill>
              </a:defRPr>
            </a:lvl1pPr>
          </a:lstStyle>
          <a:p>
            <a:r>
              <a:rPr lang="zh-CN" altLang="en-US" dirty="0"/>
              <a:t>力太科技</a:t>
            </a:r>
          </a:p>
        </p:txBody>
      </p:sp>
      <p:sp>
        <p:nvSpPr>
          <p:cNvPr id="5" name="Slide Number Placeholder 4"/>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xmlns="" val="37776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D9AAD5-A6EC-4E35-99F4-9B6D2980976B}" type="datetimeFigureOut">
              <a:rPr lang="zh-CN" altLang="en-US" smtClean="0"/>
              <a:pPr/>
              <a:t>2016/9/21</a:t>
            </a:fld>
            <a:endParaRPr lang="zh-CN" altLang="en-US"/>
          </a:p>
        </p:txBody>
      </p:sp>
      <p:sp>
        <p:nvSpPr>
          <p:cNvPr id="8" name="Footer Placeholder 7"/>
          <p:cNvSpPr>
            <a:spLocks noGrp="1"/>
          </p:cNvSpPr>
          <p:nvPr>
            <p:ph type="ftr" sz="quarter" idx="11"/>
          </p:nvPr>
        </p:nvSpPr>
        <p:spPr/>
        <p:txBody>
          <a:bodyPr/>
          <a:lstStyle>
            <a:lvl1pPr>
              <a:defRPr sz="1800">
                <a:solidFill>
                  <a:srgbClr val="002060"/>
                </a:solidFill>
              </a:defRPr>
            </a:lvl1pPr>
          </a:lstStyle>
          <a:p>
            <a:r>
              <a:rPr lang="zh-CN" altLang="en-US"/>
              <a:t>力太科技</a:t>
            </a:r>
            <a:endParaRPr lang="zh-CN" altLang="en-US" dirty="0"/>
          </a:p>
        </p:txBody>
      </p:sp>
      <p:sp>
        <p:nvSpPr>
          <p:cNvPr id="9" name="Slide Number Placeholder 8"/>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xmlns="" val="377117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D9AAD5-A6EC-4E35-99F4-9B6D2980976B}" type="datetimeFigureOut">
              <a:rPr lang="zh-CN" altLang="en-US" smtClean="0"/>
              <a:pPr/>
              <a:t>2016/9/21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xmlns="" val="356218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3D9AAD5-A6EC-4E35-99F4-9B6D2980976B}" type="datetimeFigureOut">
              <a:rPr lang="zh-CN" altLang="en-US" smtClean="0"/>
              <a:pPr/>
              <a:t>2016/9/21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xmlns="" val="2035258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885491"/>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80" y="1255222"/>
            <a:ext cx="10058400" cy="4613871"/>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D9AAD5-A6EC-4E35-99F4-9B6D2980976B}" type="datetimeFigureOut">
              <a:rPr lang="zh-CN" altLang="en-US" smtClean="0"/>
              <a:pPr/>
              <a:t>2016/9/21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800" cap="all" baseline="0">
                <a:solidFill>
                  <a:srgbClr val="002060"/>
                </a:solidFill>
              </a:defRPr>
            </a:lvl1pPr>
          </a:lstStyle>
          <a:p>
            <a:r>
              <a:rPr lang="zh-CN" altLang="en-US" dirty="0"/>
              <a:t>力太科技</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6BA946-5445-49C1-A72A-644D30539483}" type="slidenum">
              <a:rPr lang="zh-CN" altLang="en-US" smtClean="0"/>
              <a:pPr/>
              <a:t>‹#›</a:t>
            </a:fld>
            <a:endParaRPr lang="zh-CN" altLang="en-US"/>
          </a:p>
        </p:txBody>
      </p:sp>
      <p:cxnSp>
        <p:nvCxnSpPr>
          <p:cNvPr id="10" name="Straight Connector 9"/>
          <p:cNvCxnSpPr/>
          <p:nvPr/>
        </p:nvCxnSpPr>
        <p:spPr>
          <a:xfrm>
            <a:off x="1160281" y="119752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97301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xmlns="" val="0"/>
              </a:ext>
            </a:extLst>
          </a:blip>
          <a:srcRect l="11971" t="35148" r="12074" b="36668"/>
          <a:stretch/>
        </p:blipFill>
        <p:spPr>
          <a:xfrm>
            <a:off x="6410131" y="5187952"/>
            <a:ext cx="5458408" cy="1082351"/>
          </a:xfrm>
          <a:prstGeom prst="rect">
            <a:avLst/>
          </a:prstGeom>
        </p:spPr>
      </p:pic>
      <p:sp>
        <p:nvSpPr>
          <p:cNvPr id="4" name="标题 3"/>
          <p:cNvSpPr>
            <a:spLocks noGrp="1"/>
          </p:cNvSpPr>
          <p:nvPr>
            <p:ph type="ctrTitle"/>
          </p:nvPr>
        </p:nvSpPr>
        <p:spPr/>
        <p:txBody>
          <a:bodyPr/>
          <a:lstStyle/>
          <a:p>
            <a:r>
              <a:rPr lang="en-US" altLang="zh-CN" dirty="0" smtClean="0"/>
              <a:t>Drools &amp; Workbench</a:t>
            </a:r>
            <a:endParaRPr lang="zh-CN" altLang="en-US" dirty="0"/>
          </a:p>
        </p:txBody>
      </p:sp>
    </p:spTree>
    <p:extLst>
      <p:ext uri="{BB962C8B-B14F-4D97-AF65-F5344CB8AC3E}">
        <p14:creationId xmlns:p14="http://schemas.microsoft.com/office/powerpoint/2010/main" xmlns="" val="354358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Workbench-</a:t>
            </a:r>
            <a:r>
              <a:rPr lang="zh-CN" altLang="en-US" dirty="0" smtClean="0"/>
              <a:t>规则文件</a:t>
            </a:r>
            <a:endParaRPr lang="zh-CN" altLang="en-US"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10</a:t>
            </a:fld>
            <a:endParaRPr lang="en-US" altLang="zh-CN"/>
          </a:p>
        </p:txBody>
      </p:sp>
      <p:pic>
        <p:nvPicPr>
          <p:cNvPr id="7172" name="Picture 4"/>
          <p:cNvPicPr>
            <a:picLocks noGrp="1" noChangeAspect="1" noChangeArrowheads="1"/>
          </p:cNvPicPr>
          <p:nvPr>
            <p:ph idx="1"/>
          </p:nvPr>
        </p:nvPicPr>
        <p:blipFill>
          <a:blip r:embed="rId2" cstate="print"/>
          <a:srcRect/>
          <a:stretch>
            <a:fillRect/>
          </a:stretch>
        </p:blipFill>
        <p:spPr bwMode="auto">
          <a:xfrm>
            <a:off x="1157006" y="1255713"/>
            <a:ext cx="9938313" cy="4613275"/>
          </a:xfrm>
          <a:prstGeom prst="rect">
            <a:avLst/>
          </a:prstGeom>
          <a:noFill/>
          <a:ln w="9525">
            <a:noFill/>
            <a:miter lim="800000"/>
            <a:headEnd/>
            <a:tailEnd/>
          </a:ln>
        </p:spPr>
      </p:pic>
    </p:spTree>
    <p:extLst>
      <p:ext uri="{BB962C8B-B14F-4D97-AF65-F5344CB8AC3E}">
        <p14:creationId xmlns:p14="http://schemas.microsoft.com/office/powerpoint/2010/main" xmlns="" val="396588522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Workbench-</a:t>
            </a:r>
            <a:r>
              <a:rPr lang="zh-CN" altLang="en-US" dirty="0" smtClean="0"/>
              <a:t>项目构建</a:t>
            </a:r>
            <a:endParaRPr lang="zh-CN" altLang="en-US"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11</a:t>
            </a:fld>
            <a:endParaRPr lang="en-US" altLang="zh-CN"/>
          </a:p>
        </p:txBody>
      </p:sp>
      <p:pic>
        <p:nvPicPr>
          <p:cNvPr id="3075" name="Picture 3"/>
          <p:cNvPicPr>
            <a:picLocks noGrp="1" noChangeAspect="1" noChangeArrowheads="1"/>
          </p:cNvPicPr>
          <p:nvPr>
            <p:ph idx="1"/>
          </p:nvPr>
        </p:nvPicPr>
        <p:blipFill>
          <a:blip r:embed="rId2" cstate="print"/>
          <a:srcRect/>
          <a:stretch>
            <a:fillRect/>
          </a:stretch>
        </p:blipFill>
        <p:spPr bwMode="auto">
          <a:xfrm>
            <a:off x="1096963" y="1508319"/>
            <a:ext cx="10058400" cy="4108063"/>
          </a:xfrm>
          <a:prstGeom prst="rect">
            <a:avLst/>
          </a:prstGeom>
          <a:noFill/>
          <a:ln w="9525">
            <a:noFill/>
            <a:miter lim="800000"/>
            <a:headEnd/>
            <a:tailEnd/>
          </a:ln>
        </p:spPr>
      </p:pic>
    </p:spTree>
    <p:extLst>
      <p:ext uri="{BB962C8B-B14F-4D97-AF65-F5344CB8AC3E}">
        <p14:creationId xmlns:p14="http://schemas.microsoft.com/office/powerpoint/2010/main" xmlns="" val="39658852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Workbench-</a:t>
            </a:r>
            <a:r>
              <a:rPr lang="zh-CN" altLang="en-US" dirty="0" smtClean="0"/>
              <a:t>规则部署</a:t>
            </a:r>
            <a:endParaRPr lang="zh-CN" altLang="en-US"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12</a:t>
            </a:fld>
            <a:endParaRPr lang="en-US" altLang="zh-CN"/>
          </a:p>
        </p:txBody>
      </p:sp>
      <p:pic>
        <p:nvPicPr>
          <p:cNvPr id="4098" name="Picture 2"/>
          <p:cNvPicPr>
            <a:picLocks noGrp="1" noChangeAspect="1" noChangeArrowheads="1"/>
          </p:cNvPicPr>
          <p:nvPr>
            <p:ph idx="1"/>
          </p:nvPr>
        </p:nvPicPr>
        <p:blipFill>
          <a:blip r:embed="rId2" cstate="print"/>
          <a:srcRect/>
          <a:stretch>
            <a:fillRect/>
          </a:stretch>
        </p:blipFill>
        <p:spPr bwMode="auto">
          <a:xfrm>
            <a:off x="1096963" y="1596007"/>
            <a:ext cx="10058400" cy="3932687"/>
          </a:xfrm>
          <a:prstGeom prst="rect">
            <a:avLst/>
          </a:prstGeom>
          <a:noFill/>
          <a:ln w="9525">
            <a:noFill/>
            <a:miter lim="800000"/>
            <a:headEnd/>
            <a:tailEnd/>
          </a:ln>
        </p:spPr>
      </p:pic>
    </p:spTree>
    <p:extLst>
      <p:ext uri="{BB962C8B-B14F-4D97-AF65-F5344CB8AC3E}">
        <p14:creationId xmlns:p14="http://schemas.microsoft.com/office/powerpoint/2010/main" xmlns="" val="39658852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规则</a:t>
            </a:r>
            <a:r>
              <a:rPr lang="zh-CN" altLang="en-US" dirty="0" smtClean="0"/>
              <a:t>文件</a:t>
            </a:r>
            <a:r>
              <a:rPr lang="en-US" altLang="zh-CN" dirty="0" smtClean="0"/>
              <a:t>DRL</a:t>
            </a:r>
            <a:endParaRPr lang="zh-CN" altLang="en-US" dirty="0"/>
          </a:p>
        </p:txBody>
      </p:sp>
      <p:sp>
        <p:nvSpPr>
          <p:cNvPr id="3" name="内容占位符 2"/>
          <p:cNvSpPr>
            <a:spLocks noGrp="1"/>
          </p:cNvSpPr>
          <p:nvPr>
            <p:ph idx="1"/>
          </p:nvPr>
        </p:nvSpPr>
        <p:spPr/>
        <p:txBody>
          <a:bodyPr/>
          <a:lstStyle/>
          <a:p>
            <a:pPr>
              <a:buSzPct val="70000"/>
              <a:buFont typeface="Wingdings 2" pitchFamily="18" charset="2"/>
              <a:buChar char=""/>
            </a:pPr>
            <a:r>
              <a:rPr lang="zh-CN" altLang="en-US" sz="2400" dirty="0"/>
              <a:t>规则文件</a:t>
            </a:r>
            <a:endParaRPr lang="en-US" altLang="zh-CN" sz="2400" dirty="0"/>
          </a:p>
          <a:p>
            <a:pPr lvl="1" fontAlgn="ctr"/>
            <a:r>
              <a:rPr lang="zh-CN" altLang="en-US" sz="1600" dirty="0" smtClean="0">
                <a:latin typeface="宋体" pitchFamily="2" charset="-122"/>
              </a:rPr>
              <a:t>一般为</a:t>
            </a:r>
            <a:r>
              <a:rPr lang="en-US" altLang="zh-CN" sz="1600" dirty="0" smtClean="0">
                <a:latin typeface="宋体" pitchFamily="2" charset="-122"/>
              </a:rPr>
              <a:t>.</a:t>
            </a:r>
            <a:r>
              <a:rPr lang="en-US" altLang="zh-CN" sz="1600" dirty="0" err="1" smtClean="0">
                <a:latin typeface="宋体" pitchFamily="2" charset="-122"/>
              </a:rPr>
              <a:t>drl</a:t>
            </a:r>
            <a:r>
              <a:rPr lang="zh-CN" altLang="en-US" sz="1600" dirty="0" smtClean="0">
                <a:latin typeface="宋体" pitchFamily="2" charset="-122"/>
              </a:rPr>
              <a:t>后缀</a:t>
            </a:r>
            <a:endParaRPr lang="en-US" altLang="zh-CN" sz="1600" dirty="0" smtClean="0">
              <a:latin typeface="宋体" pitchFamily="2" charset="-122"/>
            </a:endParaRPr>
          </a:p>
          <a:p>
            <a:pPr lvl="1" fontAlgn="ctr"/>
            <a:r>
              <a:rPr lang="zh-CN" altLang="en-US" sz="1600" dirty="0" smtClean="0">
                <a:latin typeface="宋体" pitchFamily="2" charset="-122"/>
              </a:rPr>
              <a:t>支持多种规则语言（目前为</a:t>
            </a:r>
            <a:r>
              <a:rPr lang="en-US" altLang="zh-CN" sz="1600" dirty="0" smtClean="0">
                <a:latin typeface="宋体" pitchFamily="2" charset="-122"/>
              </a:rPr>
              <a:t>Java</a:t>
            </a:r>
            <a:r>
              <a:rPr lang="zh-CN" altLang="en-US" sz="1600" dirty="0" smtClean="0">
                <a:latin typeface="宋体" pitchFamily="2" charset="-122"/>
              </a:rPr>
              <a:t>和</a:t>
            </a:r>
            <a:r>
              <a:rPr lang="en-US" altLang="zh-CN" sz="1600" dirty="0" err="1" smtClean="0">
                <a:latin typeface="宋体" pitchFamily="2" charset="-122"/>
              </a:rPr>
              <a:t>mvel</a:t>
            </a:r>
            <a:r>
              <a:rPr lang="zh-CN" altLang="en-US" sz="1600" dirty="0" smtClean="0">
                <a:latin typeface="宋体" pitchFamily="2" charset="-122"/>
              </a:rPr>
              <a:t>）</a:t>
            </a:r>
            <a:endParaRPr lang="en-US" altLang="zh-CN" sz="1600" dirty="0" smtClean="0">
              <a:latin typeface="宋体" pitchFamily="2" charset="-122"/>
            </a:endParaRPr>
          </a:p>
          <a:p>
            <a:pPr>
              <a:buSzPct val="70000"/>
              <a:buFont typeface="Wingdings 2" pitchFamily="18" charset="2"/>
              <a:buChar char=""/>
            </a:pPr>
            <a:r>
              <a:rPr lang="zh-CN" altLang="en-US" sz="2400" dirty="0"/>
              <a:t>包声明</a:t>
            </a:r>
            <a:endParaRPr lang="en-US" altLang="zh-CN" sz="2400" dirty="0"/>
          </a:p>
          <a:p>
            <a:pPr lvl="1" fontAlgn="ctr"/>
            <a:r>
              <a:rPr lang="en-US" altLang="zh-CN" sz="1600" dirty="0" smtClean="0">
                <a:latin typeface="宋体" pitchFamily="2" charset="-122"/>
              </a:rPr>
              <a:t>package ...</a:t>
            </a:r>
          </a:p>
          <a:p>
            <a:pPr lvl="1" fontAlgn="ctr"/>
            <a:r>
              <a:rPr lang="zh-CN" altLang="en-US" sz="1600" dirty="0" smtClean="0">
                <a:latin typeface="宋体" pitchFamily="2" charset="-122"/>
              </a:rPr>
              <a:t>放在规则文件的最开头</a:t>
            </a:r>
            <a:endParaRPr lang="en-US" altLang="zh-CN" sz="1600" dirty="0" smtClean="0">
              <a:latin typeface="宋体" pitchFamily="2" charset="-122"/>
            </a:endParaRPr>
          </a:p>
          <a:p>
            <a:pPr>
              <a:buSzPct val="70000"/>
              <a:buFont typeface="Wingdings 2" pitchFamily="18" charset="2"/>
              <a:buChar char=""/>
            </a:pPr>
            <a:r>
              <a:rPr lang="zh-CN" altLang="en-US" sz="2400" dirty="0"/>
              <a:t>函数定义</a:t>
            </a:r>
            <a:endParaRPr lang="en-US" altLang="zh-CN" sz="2400" dirty="0"/>
          </a:p>
          <a:p>
            <a:pPr lvl="1" fontAlgn="ctr"/>
            <a:r>
              <a:rPr lang="en-US" altLang="zh-CN" sz="1600" dirty="0" smtClean="0">
                <a:latin typeface="宋体" pitchFamily="2" charset="-122"/>
              </a:rPr>
              <a:t>function T fn(){...}</a:t>
            </a:r>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13</a:t>
            </a:fld>
            <a:endParaRPr lang="en-US" altLang="zh-CN"/>
          </a:p>
        </p:txBody>
      </p:sp>
    </p:spTree>
    <p:extLst>
      <p:ext uri="{BB962C8B-B14F-4D97-AF65-F5344CB8AC3E}">
        <p14:creationId xmlns:p14="http://schemas.microsoft.com/office/powerpoint/2010/main" xmlns="" val="39658852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规则文件</a:t>
            </a:r>
            <a:endParaRPr lang="zh-CN" altLang="en-US" dirty="0"/>
          </a:p>
        </p:txBody>
      </p:sp>
      <p:sp>
        <p:nvSpPr>
          <p:cNvPr id="3" name="内容占位符 2"/>
          <p:cNvSpPr>
            <a:spLocks noGrp="1"/>
          </p:cNvSpPr>
          <p:nvPr>
            <p:ph idx="1"/>
          </p:nvPr>
        </p:nvSpPr>
        <p:spPr/>
        <p:txBody>
          <a:bodyPr/>
          <a:lstStyle/>
          <a:p>
            <a:pPr>
              <a:buSzPct val="70000"/>
              <a:buFont typeface="Wingdings 2" pitchFamily="18" charset="2"/>
              <a:buChar char=""/>
            </a:pPr>
            <a:r>
              <a:rPr lang="zh-CN" altLang="en-US" sz="2400" dirty="0"/>
              <a:t>类型声明</a:t>
            </a:r>
            <a:endParaRPr lang="en-US" altLang="zh-CN" sz="2400" dirty="0"/>
          </a:p>
          <a:p>
            <a:pPr lvl="1" fontAlgn="ctr"/>
            <a:r>
              <a:rPr lang="en-US" altLang="zh-CN" sz="1600" dirty="0" smtClean="0">
                <a:latin typeface="宋体" pitchFamily="2" charset="-122"/>
              </a:rPr>
              <a:t>declare</a:t>
            </a:r>
          </a:p>
          <a:p>
            <a:pPr>
              <a:buSzPct val="70000"/>
              <a:buFont typeface="Wingdings 2" pitchFamily="18" charset="2"/>
              <a:buChar char=""/>
            </a:pPr>
            <a:r>
              <a:rPr lang="zh-CN" altLang="en-US" sz="2400" dirty="0"/>
              <a:t>查询</a:t>
            </a:r>
            <a:endParaRPr lang="en-US" altLang="zh-CN" sz="2400" dirty="0"/>
          </a:p>
          <a:p>
            <a:pPr lvl="1" fontAlgn="ctr"/>
            <a:r>
              <a:rPr lang="en-US" altLang="zh-CN" sz="1600" dirty="0" smtClean="0">
                <a:latin typeface="宋体" pitchFamily="2" charset="-122"/>
              </a:rPr>
              <a:t>query</a:t>
            </a:r>
          </a:p>
          <a:p>
            <a:pPr>
              <a:buSzPct val="70000"/>
              <a:buFont typeface="Wingdings 2" pitchFamily="18" charset="2"/>
              <a:buChar char=""/>
            </a:pPr>
            <a:r>
              <a:rPr lang="zh-CN" altLang="en-US" sz="2400" dirty="0"/>
              <a:t>规则</a:t>
            </a:r>
            <a:endParaRPr lang="en-US" altLang="zh-CN" sz="2400" dirty="0"/>
          </a:p>
          <a:p>
            <a:pPr lvl="1" fontAlgn="ctr"/>
            <a:r>
              <a:rPr lang="en-US" altLang="zh-CN" sz="1600" dirty="0" smtClean="0">
                <a:latin typeface="宋体" pitchFamily="2" charset="-122"/>
              </a:rPr>
              <a:t>rule</a:t>
            </a:r>
          </a:p>
          <a:p>
            <a:pPr>
              <a:buSzPct val="70000"/>
              <a:buFont typeface="Wingdings 2" pitchFamily="18" charset="2"/>
              <a:buChar char=""/>
            </a:pPr>
            <a:r>
              <a:rPr lang="zh-CN" altLang="en-US" sz="2400" dirty="0"/>
              <a:t>注释</a:t>
            </a:r>
            <a:endParaRPr lang="en-US" altLang="zh-CN" sz="2400" dirty="0"/>
          </a:p>
          <a:p>
            <a:pPr lvl="1" fontAlgn="ctr"/>
            <a:r>
              <a:rPr lang="zh-CN" altLang="en-US" sz="1600" dirty="0" smtClean="0">
                <a:latin typeface="宋体" pitchFamily="2" charset="-122"/>
              </a:rPr>
              <a:t>单行：</a:t>
            </a:r>
            <a:r>
              <a:rPr lang="en-US" altLang="zh-CN" sz="1600" dirty="0" smtClean="0">
                <a:latin typeface="宋体" pitchFamily="2" charset="-122"/>
              </a:rPr>
              <a:t>//</a:t>
            </a:r>
          </a:p>
          <a:p>
            <a:pPr lvl="1" fontAlgn="ctr"/>
            <a:r>
              <a:rPr lang="zh-CN" altLang="en-US" sz="1600" dirty="0" smtClean="0">
                <a:latin typeface="宋体" pitchFamily="2" charset="-122"/>
              </a:rPr>
              <a:t>多行：</a:t>
            </a:r>
            <a:r>
              <a:rPr lang="en-US" altLang="zh-CN" sz="1600" dirty="0" smtClean="0">
                <a:latin typeface="宋体" pitchFamily="2" charset="-122"/>
              </a:rPr>
              <a:t>/* ... */</a:t>
            </a:r>
          </a:p>
          <a:p>
            <a:pPr>
              <a:buClr>
                <a:schemeClr val="accent3">
                  <a:lumMod val="75000"/>
                </a:schemeClr>
              </a:buClr>
              <a:buFont typeface="Wingdings" pitchFamily="2" charset="2"/>
              <a:buChar char="p"/>
            </a:pPr>
            <a:endParaRPr lang="en-US" altLang="zh-CN" dirty="0"/>
          </a:p>
          <a:p>
            <a:pPr lvl="1">
              <a:buClr>
                <a:schemeClr val="accent3">
                  <a:lumMod val="75000"/>
                </a:schemeClr>
              </a:buClr>
              <a:buFont typeface="Wingdings" pitchFamily="2" charset="2"/>
              <a:buChar char="p"/>
            </a:pPr>
            <a:endParaRPr lang="en-US" altLang="zh-CN" dirty="0"/>
          </a:p>
          <a:p>
            <a:pPr lvl="1">
              <a:buClr>
                <a:schemeClr val="accent3">
                  <a:lumMod val="75000"/>
                </a:schemeClr>
              </a:buClr>
              <a:buFont typeface="Wingdings" pitchFamily="2" charset="2"/>
              <a:buChar char="p"/>
            </a:pPr>
            <a:endParaRPr lang="en-US" altLang="zh-CN"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14</a:t>
            </a:fld>
            <a:endParaRPr lang="en-US" altLang="zh-CN"/>
          </a:p>
        </p:txBody>
      </p:sp>
      <p:pic>
        <p:nvPicPr>
          <p:cNvPr id="12290" name="Picture 2"/>
          <p:cNvPicPr>
            <a:picLocks noChangeAspect="1" noChangeArrowheads="1"/>
          </p:cNvPicPr>
          <p:nvPr/>
        </p:nvPicPr>
        <p:blipFill>
          <a:blip r:embed="rId2" cstate="print"/>
          <a:srcRect/>
          <a:stretch>
            <a:fillRect/>
          </a:stretch>
        </p:blipFill>
        <p:spPr bwMode="auto">
          <a:xfrm>
            <a:off x="4694658" y="1252539"/>
            <a:ext cx="4965354" cy="3742156"/>
          </a:xfrm>
          <a:prstGeom prst="rect">
            <a:avLst/>
          </a:prstGeom>
          <a:noFill/>
          <a:ln w="9525">
            <a:noFill/>
            <a:miter lim="800000"/>
            <a:headEnd/>
            <a:tailEnd/>
          </a:ln>
        </p:spPr>
      </p:pic>
    </p:spTree>
    <p:extLst>
      <p:ext uri="{BB962C8B-B14F-4D97-AF65-F5344CB8AC3E}">
        <p14:creationId xmlns:p14="http://schemas.microsoft.com/office/powerpoint/2010/main" xmlns="" val="215219216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规则属性</a:t>
            </a:r>
            <a:endParaRPr lang="zh-CN" altLang="en-US" dirty="0"/>
          </a:p>
        </p:txBody>
      </p:sp>
      <p:sp>
        <p:nvSpPr>
          <p:cNvPr id="3" name="内容占位符 2"/>
          <p:cNvSpPr>
            <a:spLocks noGrp="1"/>
          </p:cNvSpPr>
          <p:nvPr>
            <p:ph idx="1"/>
          </p:nvPr>
        </p:nvSpPr>
        <p:spPr/>
        <p:txBody>
          <a:bodyPr numCol="1"/>
          <a:lstStyle/>
          <a:p>
            <a:pPr>
              <a:buSzPct val="70000"/>
              <a:buFont typeface="Wingdings 2" pitchFamily="18" charset="2"/>
              <a:buChar char=""/>
            </a:pPr>
            <a:r>
              <a:rPr lang="en-US" altLang="zh-CN" sz="2400" dirty="0" smtClean="0"/>
              <a:t>salience</a:t>
            </a:r>
          </a:p>
          <a:p>
            <a:pPr lvl="1" fontAlgn="ctr"/>
            <a:r>
              <a:rPr lang="zh-CN" altLang="en-US" sz="1600" dirty="0" smtClean="0">
                <a:latin typeface="宋体" pitchFamily="2" charset="-122"/>
              </a:rPr>
              <a:t>优先级，数值越大越优先执行。默认为</a:t>
            </a:r>
            <a:r>
              <a:rPr lang="en-US" altLang="zh-CN" sz="1600" dirty="0" smtClean="0">
                <a:latin typeface="宋体" pitchFamily="2" charset="-122"/>
              </a:rPr>
              <a:t>0</a:t>
            </a:r>
          </a:p>
          <a:p>
            <a:pPr>
              <a:buSzPct val="70000"/>
              <a:buFont typeface="Wingdings 2" pitchFamily="18" charset="2"/>
              <a:buChar char=""/>
            </a:pPr>
            <a:r>
              <a:rPr lang="en-US" altLang="zh-CN" sz="2400" dirty="0" smtClean="0"/>
              <a:t>no-loop</a:t>
            </a:r>
          </a:p>
          <a:p>
            <a:pPr lvl="1" fontAlgn="ctr"/>
            <a:r>
              <a:rPr lang="zh-CN" altLang="en-US" sz="1600" dirty="0" smtClean="0">
                <a:latin typeface="宋体" pitchFamily="2" charset="-122"/>
              </a:rPr>
              <a:t>如果当前规则修改了</a:t>
            </a:r>
            <a:r>
              <a:rPr lang="en-US" altLang="zh-CN" sz="1600" dirty="0" smtClean="0">
                <a:latin typeface="宋体" pitchFamily="2" charset="-122"/>
              </a:rPr>
              <a:t>fact</a:t>
            </a:r>
            <a:r>
              <a:rPr lang="zh-CN" altLang="en-US" sz="1600" dirty="0" smtClean="0">
                <a:latin typeface="宋体" pitchFamily="2" charset="-122"/>
              </a:rPr>
              <a:t>，会导致当前规则再次被触发，</a:t>
            </a:r>
            <a:r>
              <a:rPr lang="en-US" altLang="zh-CN" sz="1600" dirty="0" smtClean="0">
                <a:latin typeface="宋体" pitchFamily="2" charset="-122"/>
              </a:rPr>
              <a:t>no-loop</a:t>
            </a:r>
            <a:r>
              <a:rPr lang="zh-CN" altLang="en-US" sz="1600" dirty="0" smtClean="0">
                <a:latin typeface="宋体" pitchFamily="2" charset="-122"/>
              </a:rPr>
              <a:t>避免了这种情况。避免当前规则进入无限循环</a:t>
            </a:r>
            <a:endParaRPr lang="en-US" altLang="zh-CN" sz="1600" dirty="0" smtClean="0">
              <a:latin typeface="宋体" pitchFamily="2" charset="-122"/>
            </a:endParaRPr>
          </a:p>
          <a:p>
            <a:pPr>
              <a:buSzPct val="70000"/>
              <a:buFont typeface="Wingdings 2" pitchFamily="18" charset="2"/>
              <a:buChar char=""/>
            </a:pPr>
            <a:r>
              <a:rPr lang="en-US" altLang="zh-CN" sz="2400" dirty="0" smtClean="0"/>
              <a:t>date-effective</a:t>
            </a:r>
          </a:p>
          <a:p>
            <a:pPr lvl="1" fontAlgn="ctr"/>
            <a:r>
              <a:rPr lang="zh-CN" altLang="en-US" sz="1600" dirty="0" smtClean="0">
                <a:latin typeface="宋体" pitchFamily="2" charset="-122"/>
              </a:rPr>
              <a:t>规则</a:t>
            </a:r>
            <a:r>
              <a:rPr lang="zh-CN" altLang="en-US" sz="1600" dirty="0" smtClean="0">
                <a:latin typeface="宋体" pitchFamily="2" charset="-122"/>
              </a:rPr>
              <a:t>生效日期</a:t>
            </a:r>
            <a:endParaRPr lang="en-US" altLang="zh-CN" sz="1600" dirty="0" smtClean="0">
              <a:latin typeface="宋体" pitchFamily="2" charset="-122"/>
            </a:endParaRPr>
          </a:p>
          <a:p>
            <a:pPr lvl="1" fontAlgn="ctr"/>
            <a:r>
              <a:rPr lang="en-US" altLang="zh-CN" sz="1600" dirty="0" smtClean="0"/>
              <a:t>date-effective "09-sep-2009"</a:t>
            </a:r>
            <a:endParaRPr lang="en-US" altLang="zh-CN" sz="1600" dirty="0" smtClean="0">
              <a:latin typeface="宋体" pitchFamily="2" charset="-122"/>
            </a:endParaRPr>
          </a:p>
          <a:p>
            <a:pPr>
              <a:buSzPct val="70000"/>
              <a:buFont typeface="Wingdings 2" pitchFamily="18" charset="2"/>
              <a:buChar char=""/>
            </a:pPr>
            <a:r>
              <a:rPr lang="en-US" altLang="zh-CN" sz="2400" dirty="0" smtClean="0"/>
              <a:t>date-expires</a:t>
            </a:r>
          </a:p>
          <a:p>
            <a:pPr lvl="1" fontAlgn="ctr"/>
            <a:r>
              <a:rPr lang="zh-CN" altLang="en-US" sz="1600" dirty="0" smtClean="0">
                <a:latin typeface="宋体" pitchFamily="2" charset="-122"/>
              </a:rPr>
              <a:t>规则失效</a:t>
            </a:r>
            <a:r>
              <a:rPr lang="zh-CN" altLang="en-US" sz="1600" dirty="0" smtClean="0">
                <a:latin typeface="宋体" pitchFamily="2" charset="-122"/>
              </a:rPr>
              <a:t>日期</a:t>
            </a:r>
            <a:endParaRPr lang="en-US" altLang="zh-CN" sz="1600" dirty="0" smtClean="0">
              <a:latin typeface="宋体" pitchFamily="2" charset="-122"/>
            </a:endParaRPr>
          </a:p>
          <a:p>
            <a:pPr lvl="1" fontAlgn="ctr"/>
            <a:r>
              <a:rPr lang="en-US" altLang="zh-CN" sz="1600" dirty="0" smtClean="0"/>
              <a:t>date-expires "1-sep-2020"</a:t>
            </a:r>
            <a:endParaRPr lang="en-US" altLang="zh-CN" sz="1600" dirty="0" smtClean="0">
              <a:latin typeface="宋体" pitchFamily="2" charset="-122"/>
            </a:endParaRPr>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15</a:t>
            </a:fld>
            <a:endParaRPr lang="en-US" altLang="zh-CN"/>
          </a:p>
        </p:txBody>
      </p:sp>
    </p:spTree>
    <p:extLst>
      <p:ext uri="{BB962C8B-B14F-4D97-AF65-F5344CB8AC3E}">
        <p14:creationId xmlns:p14="http://schemas.microsoft.com/office/powerpoint/2010/main" xmlns="" val="9156059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规则属性</a:t>
            </a:r>
            <a:endParaRPr lang="zh-CN" altLang="en-US" dirty="0"/>
          </a:p>
        </p:txBody>
      </p:sp>
      <p:sp>
        <p:nvSpPr>
          <p:cNvPr id="3" name="内容占位符 2"/>
          <p:cNvSpPr>
            <a:spLocks noGrp="1"/>
          </p:cNvSpPr>
          <p:nvPr>
            <p:ph idx="1"/>
          </p:nvPr>
        </p:nvSpPr>
        <p:spPr/>
        <p:txBody>
          <a:bodyPr numCol="1"/>
          <a:lstStyle/>
          <a:p>
            <a:pPr>
              <a:buSzPct val="70000"/>
              <a:buFont typeface="Wingdings 2" pitchFamily="18" charset="2"/>
              <a:buChar char=""/>
            </a:pPr>
            <a:r>
              <a:rPr lang="en-US" altLang="zh-CN" sz="2400" dirty="0" smtClean="0"/>
              <a:t>enabled</a:t>
            </a:r>
          </a:p>
          <a:p>
            <a:pPr lvl="1" fontAlgn="ctr"/>
            <a:r>
              <a:rPr lang="zh-CN" altLang="zh-CN" sz="1600" dirty="0" smtClean="0">
                <a:latin typeface="宋体" pitchFamily="2" charset="-122"/>
              </a:rPr>
              <a:t>定义一个规则是否可用的，该属性的值是一个布尔值， 默认该属性的值为</a:t>
            </a:r>
            <a:r>
              <a:rPr lang="en-US" altLang="zh-CN" sz="1600" dirty="0" smtClean="0">
                <a:latin typeface="宋体" pitchFamily="2" charset="-122"/>
              </a:rPr>
              <a:t> </a:t>
            </a:r>
            <a:r>
              <a:rPr lang="en-US" altLang="zh-CN" sz="1600" dirty="0" smtClean="0">
                <a:latin typeface="宋体" pitchFamily="2" charset="-122"/>
              </a:rPr>
              <a:t>true</a:t>
            </a:r>
            <a:endParaRPr lang="en-US" altLang="zh-CN" sz="1600" dirty="0" smtClean="0">
              <a:latin typeface="宋体" pitchFamily="2" charset="-122"/>
            </a:endParaRPr>
          </a:p>
          <a:p>
            <a:pPr>
              <a:buSzPct val="70000"/>
              <a:buFont typeface="Wingdings 2" pitchFamily="18" charset="2"/>
              <a:buChar char=""/>
            </a:pPr>
            <a:r>
              <a:rPr lang="en-US" altLang="zh-CN" sz="2400" dirty="0" smtClean="0"/>
              <a:t>dialect</a:t>
            </a:r>
          </a:p>
          <a:p>
            <a:pPr lvl="1" fontAlgn="ctr"/>
            <a:r>
              <a:rPr lang="zh-CN" altLang="en-US" sz="1600" dirty="0" smtClean="0">
                <a:latin typeface="宋体" pitchFamily="2" charset="-122"/>
              </a:rPr>
              <a:t>规则语言。</a:t>
            </a:r>
            <a:r>
              <a:rPr lang="zh-CN" altLang="en-US" sz="1600" dirty="0" smtClean="0"/>
              <a:t>当前只有</a:t>
            </a:r>
            <a:r>
              <a:rPr lang="en-US" altLang="zh-CN" sz="1600" dirty="0" smtClean="0"/>
              <a:t>Java</a:t>
            </a:r>
            <a:r>
              <a:rPr lang="zh-CN" altLang="en-US" sz="1600" dirty="0" smtClean="0"/>
              <a:t>和</a:t>
            </a:r>
            <a:r>
              <a:rPr lang="en-US" altLang="zh-CN" sz="1600" dirty="0" err="1" smtClean="0"/>
              <a:t>mvel</a:t>
            </a:r>
            <a:r>
              <a:rPr lang="zh-CN" altLang="en-US" sz="1600" dirty="0" smtClean="0"/>
              <a:t>，</a:t>
            </a:r>
            <a:r>
              <a:rPr lang="zh-CN" altLang="en-US" sz="1600" dirty="0" smtClean="0">
                <a:latin typeface="宋体" pitchFamily="2" charset="-122"/>
              </a:rPr>
              <a:t>默认为</a:t>
            </a:r>
            <a:r>
              <a:rPr lang="en-US" altLang="zh-CN" sz="1600" dirty="0" smtClean="0"/>
              <a:t>Java</a:t>
            </a:r>
          </a:p>
          <a:p>
            <a:pPr>
              <a:buSzPct val="70000"/>
              <a:buFont typeface="Wingdings 2" pitchFamily="18" charset="2"/>
              <a:buChar char=""/>
            </a:pPr>
            <a:r>
              <a:rPr lang="en-US" altLang="zh-CN" sz="2400" dirty="0" smtClean="0"/>
              <a:t>duration</a:t>
            </a:r>
            <a:endParaRPr lang="en-US" altLang="zh-CN" sz="2400" dirty="0" smtClean="0"/>
          </a:p>
          <a:p>
            <a:pPr lvl="1" fontAlgn="ctr"/>
            <a:r>
              <a:rPr lang="zh-CN" altLang="en-US" sz="1600" dirty="0" smtClean="0">
                <a:latin typeface="宋体" pitchFamily="2" charset="-122"/>
              </a:rPr>
              <a:t>规则延迟触发。单位为毫秒</a:t>
            </a:r>
            <a:endParaRPr lang="en-US" altLang="zh-CN" sz="1600" dirty="0" smtClean="0">
              <a:latin typeface="宋体" pitchFamily="2" charset="-122"/>
            </a:endParaRPr>
          </a:p>
          <a:p>
            <a:pPr lvl="1" fontAlgn="ctr"/>
            <a:r>
              <a:rPr lang="en-US" altLang="zh-CN" sz="1600" dirty="0" smtClean="0"/>
              <a:t>d</a:t>
            </a:r>
            <a:r>
              <a:rPr lang="en-US" altLang="zh-CN" sz="1600" dirty="0" smtClean="0"/>
              <a:t>uration 3000</a:t>
            </a:r>
          </a:p>
          <a:p>
            <a:pPr lvl="1" fontAlgn="ctr"/>
            <a:r>
              <a:rPr lang="zh-CN" altLang="en-US" sz="1600" dirty="0" smtClean="0">
                <a:latin typeface="宋体" pitchFamily="2" charset="-122"/>
              </a:rPr>
              <a:t>默认不会自动触发，程序中</a:t>
            </a:r>
            <a:r>
              <a:rPr lang="en-US" altLang="zh-CN" sz="1600" dirty="0" err="1" smtClean="0">
                <a:latin typeface="宋体" pitchFamily="2" charset="-122"/>
              </a:rPr>
              <a:t>ksession</a:t>
            </a:r>
            <a:r>
              <a:rPr lang="zh-CN" altLang="en-US" sz="1600" dirty="0" smtClean="0">
                <a:latin typeface="宋体" pitchFamily="2" charset="-122"/>
              </a:rPr>
              <a:t>需设置</a:t>
            </a:r>
            <a:r>
              <a:rPr lang="en-US" altLang="zh-CN" sz="1600" dirty="0" err="1" smtClean="0">
                <a:latin typeface="宋体" pitchFamily="2" charset="-122"/>
              </a:rPr>
              <a:t>TimeRuleExectionOption.YES</a:t>
            </a:r>
            <a:r>
              <a:rPr lang="zh-CN" altLang="en-US" sz="1600" dirty="0" smtClean="0">
                <a:latin typeface="宋体" pitchFamily="2" charset="-122"/>
              </a:rPr>
              <a:t>，</a:t>
            </a:r>
            <a:r>
              <a:rPr lang="en-US" altLang="zh-CN" sz="1600" dirty="0" smtClean="0">
                <a:latin typeface="宋体" pitchFamily="2" charset="-122"/>
              </a:rPr>
              <a:t>Workbench</a:t>
            </a:r>
            <a:r>
              <a:rPr lang="zh-CN" altLang="en-US" sz="1600" dirty="0" smtClean="0">
                <a:latin typeface="宋体" pitchFamily="2" charset="-122"/>
              </a:rPr>
              <a:t>中暂无法设置。</a:t>
            </a:r>
            <a:endParaRPr lang="en-US" altLang="zh-CN" sz="1600" dirty="0" smtClean="0">
              <a:latin typeface="宋体" pitchFamily="2" charset="-122"/>
            </a:endParaRPr>
          </a:p>
          <a:p>
            <a:pPr>
              <a:buSzPct val="70000"/>
              <a:buFont typeface="Wingdings 2" pitchFamily="18" charset="2"/>
              <a:buChar char=""/>
            </a:pPr>
            <a:r>
              <a:rPr lang="en-US" altLang="zh-CN" sz="2400" dirty="0" smtClean="0"/>
              <a:t>lock-on-active</a:t>
            </a:r>
          </a:p>
          <a:p>
            <a:pPr lvl="1" fontAlgn="ctr"/>
            <a:r>
              <a:rPr lang="zh-CN" altLang="en-US" sz="1600" dirty="0" smtClean="0"/>
              <a:t>避免同一个</a:t>
            </a:r>
            <a:r>
              <a:rPr lang="en-US" altLang="zh-CN" sz="1600" dirty="0" smtClean="0"/>
              <a:t>agenda-group</a:t>
            </a:r>
            <a:r>
              <a:rPr lang="zh-CN" altLang="en-US" sz="1600" dirty="0" smtClean="0"/>
              <a:t>中的规则被循环</a:t>
            </a:r>
            <a:r>
              <a:rPr lang="zh-CN" altLang="en-US" sz="1600" dirty="0" smtClean="0"/>
              <a:t>触发，可以理解为</a:t>
            </a:r>
            <a:r>
              <a:rPr lang="en-US" altLang="zh-CN" sz="1600" dirty="0" smtClean="0"/>
              <a:t>no-loop</a:t>
            </a:r>
            <a:r>
              <a:rPr lang="zh-CN" altLang="en-US" sz="1600" dirty="0" smtClean="0"/>
              <a:t>增强版</a:t>
            </a:r>
            <a:endParaRPr lang="en-US" altLang="zh-CN" sz="1600" dirty="0" smtClean="0">
              <a:latin typeface="宋体" pitchFamily="2" charset="-122"/>
            </a:endParaRPr>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16</a:t>
            </a:fld>
            <a:endParaRPr lang="en-US" altLang="zh-CN"/>
          </a:p>
        </p:txBody>
      </p:sp>
    </p:spTree>
    <p:extLst>
      <p:ext uri="{BB962C8B-B14F-4D97-AF65-F5344CB8AC3E}">
        <p14:creationId xmlns:p14="http://schemas.microsoft.com/office/powerpoint/2010/main" xmlns="" val="30183316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定时器、日历</a:t>
            </a:r>
            <a:endParaRPr lang="zh-CN" altLang="en-US" dirty="0"/>
          </a:p>
        </p:txBody>
      </p:sp>
      <p:sp>
        <p:nvSpPr>
          <p:cNvPr id="3" name="内容占位符 2"/>
          <p:cNvSpPr>
            <a:spLocks noGrp="1"/>
          </p:cNvSpPr>
          <p:nvPr>
            <p:ph idx="1"/>
          </p:nvPr>
        </p:nvSpPr>
        <p:spPr/>
        <p:txBody>
          <a:bodyPr/>
          <a:lstStyle/>
          <a:p>
            <a:pPr>
              <a:buSzPct val="70000"/>
              <a:buFont typeface="Wingdings 2" pitchFamily="18" charset="2"/>
              <a:buChar char=""/>
            </a:pPr>
            <a:r>
              <a:rPr lang="zh-CN" altLang="en-US" sz="2400" dirty="0"/>
              <a:t>定时器</a:t>
            </a:r>
            <a:endParaRPr lang="en-US" altLang="zh-CN" sz="2400" dirty="0"/>
          </a:p>
          <a:p>
            <a:pPr lvl="1" fontAlgn="ctr"/>
            <a:r>
              <a:rPr lang="zh-CN" altLang="en-US" sz="1600" dirty="0" smtClean="0">
                <a:latin typeface="宋体" pitchFamily="2" charset="-122"/>
              </a:rPr>
              <a:t>设置</a:t>
            </a:r>
            <a:r>
              <a:rPr lang="zh-CN" altLang="en-US" sz="1600" dirty="0" smtClean="0">
                <a:latin typeface="宋体" pitchFamily="2" charset="-122"/>
              </a:rPr>
              <a:t>延时</a:t>
            </a:r>
            <a:endParaRPr lang="en-US" altLang="zh-CN" sz="1600" dirty="0" smtClean="0">
              <a:latin typeface="宋体" pitchFamily="2" charset="-122"/>
            </a:endParaRPr>
          </a:p>
          <a:p>
            <a:pPr lvl="1">
              <a:buClr>
                <a:schemeClr val="accent3">
                  <a:lumMod val="75000"/>
                </a:schemeClr>
              </a:buClr>
              <a:buNone/>
            </a:pPr>
            <a:endParaRPr lang="en-US" altLang="zh-CN" sz="2100" dirty="0" smtClean="0"/>
          </a:p>
          <a:p>
            <a:pPr lvl="1">
              <a:buClr>
                <a:schemeClr val="accent3">
                  <a:lumMod val="75000"/>
                </a:schemeClr>
              </a:buClr>
              <a:buNone/>
            </a:pPr>
            <a:endParaRPr lang="en-US" altLang="zh-CN" sz="2100" dirty="0"/>
          </a:p>
          <a:p>
            <a:pPr lvl="1" fontAlgn="ctr"/>
            <a:r>
              <a:rPr lang="zh-CN" altLang="en-US" sz="1600" dirty="0" smtClean="0">
                <a:latin typeface="宋体" pitchFamily="2" charset="-122"/>
              </a:rPr>
              <a:t>设置重复</a:t>
            </a:r>
            <a:r>
              <a:rPr lang="zh-CN" altLang="en-US" sz="1600" dirty="0" smtClean="0">
                <a:latin typeface="宋体" pitchFamily="2" charset="-122"/>
              </a:rPr>
              <a:t>间隔。</a:t>
            </a:r>
            <a:r>
              <a:rPr lang="en-US" altLang="zh-CN" sz="1600" dirty="0" smtClean="0">
                <a:latin typeface="宋体" pitchFamily="2" charset="-122"/>
              </a:rPr>
              <a:t>t</a:t>
            </a:r>
            <a:r>
              <a:rPr lang="en-US" altLang="zh-CN" sz="1600" dirty="0" smtClean="0">
                <a:latin typeface="宋体" pitchFamily="2" charset="-122"/>
              </a:rPr>
              <a:t>imer</a:t>
            </a:r>
            <a:r>
              <a:rPr lang="zh-CN" altLang="en-US" sz="1600" dirty="0" smtClean="0">
                <a:latin typeface="宋体" pitchFamily="2" charset="-122"/>
              </a:rPr>
              <a:t>（ </a:t>
            </a:r>
            <a:r>
              <a:rPr lang="en-US" altLang="zh-CN" sz="1600" dirty="0" err="1" smtClean="0">
                <a:latin typeface="宋体" pitchFamily="2" charset="-122"/>
              </a:rPr>
              <a:t>int</a:t>
            </a:r>
            <a:r>
              <a:rPr lang="en-US" altLang="zh-CN" sz="1600" dirty="0" smtClean="0">
                <a:latin typeface="宋体" pitchFamily="2" charset="-122"/>
              </a:rPr>
              <a:t> </a:t>
            </a:r>
            <a:r>
              <a:rPr lang="zh-CN" altLang="en-US" sz="1600" dirty="0" smtClean="0">
                <a:latin typeface="宋体" pitchFamily="2" charset="-122"/>
              </a:rPr>
              <a:t>：延迟时间  重复间隔时间）</a:t>
            </a:r>
            <a:endParaRPr lang="en-US" altLang="zh-CN" sz="1600" dirty="0" smtClean="0">
              <a:latin typeface="宋体" pitchFamily="2" charset="-122"/>
            </a:endParaRPr>
          </a:p>
          <a:p>
            <a:pPr lvl="1" fontAlgn="ctr"/>
            <a:endParaRPr lang="en-US" altLang="zh-CN" sz="1600" dirty="0" smtClean="0">
              <a:latin typeface="宋体" pitchFamily="2" charset="-122"/>
            </a:endParaRPr>
          </a:p>
          <a:p>
            <a:pPr lvl="1" fontAlgn="ctr"/>
            <a:endParaRPr lang="en-US" altLang="zh-CN" sz="1600" dirty="0" smtClean="0">
              <a:latin typeface="宋体" pitchFamily="2" charset="-122"/>
            </a:endParaRPr>
          </a:p>
          <a:p>
            <a:pPr lvl="1" fontAlgn="ctr"/>
            <a:endParaRPr lang="en-US" altLang="zh-CN" sz="1600" dirty="0" smtClean="0">
              <a:latin typeface="宋体" pitchFamily="2" charset="-122"/>
            </a:endParaRPr>
          </a:p>
          <a:p>
            <a:pPr lvl="1" fontAlgn="ctr"/>
            <a:r>
              <a:rPr lang="zh-CN" altLang="en-US" sz="1600" dirty="0" smtClean="0">
                <a:latin typeface="宋体" pitchFamily="2" charset="-122"/>
              </a:rPr>
              <a:t>可以带</a:t>
            </a:r>
            <a:r>
              <a:rPr lang="en-US" altLang="zh-CN" sz="1600" dirty="0" smtClean="0">
                <a:latin typeface="宋体" pitchFamily="2" charset="-122"/>
              </a:rPr>
              <a:t>start/end/repeat-limit</a:t>
            </a:r>
            <a:r>
              <a:rPr lang="zh-CN" altLang="en-US" sz="1600" dirty="0" smtClean="0">
                <a:latin typeface="宋体" pitchFamily="2" charset="-122"/>
              </a:rPr>
              <a:t>三个可选参数（</a:t>
            </a:r>
            <a:r>
              <a:rPr lang="en-US" altLang="zh-CN" sz="1600" dirty="0" smtClean="0">
                <a:latin typeface="宋体" pitchFamily="2" charset="-122"/>
              </a:rPr>
              <a:t>;</a:t>
            </a:r>
            <a:r>
              <a:rPr lang="zh-CN" altLang="en-US" sz="1600" dirty="0" smtClean="0">
                <a:latin typeface="宋体" pitchFamily="2" charset="-122"/>
              </a:rPr>
              <a:t>分隔</a:t>
            </a:r>
            <a:r>
              <a:rPr lang="zh-CN" altLang="en-US" sz="1600" dirty="0" smtClean="0">
                <a:latin typeface="宋体" pitchFamily="2" charset="-122"/>
              </a:rPr>
              <a:t>）</a:t>
            </a:r>
            <a:endParaRPr lang="en-US" altLang="zh-CN" sz="1600" dirty="0" smtClean="0">
              <a:latin typeface="宋体" pitchFamily="2" charset="-122"/>
            </a:endParaRPr>
          </a:p>
          <a:p>
            <a:pPr lvl="1" fontAlgn="ctr"/>
            <a:endParaRPr lang="en-US" altLang="zh-CN" sz="1600" dirty="0" smtClean="0">
              <a:latin typeface="宋体" pitchFamily="2" charset="-122"/>
            </a:endParaRPr>
          </a:p>
          <a:p>
            <a:pPr lvl="1" fontAlgn="ctr"/>
            <a:endParaRPr lang="en-US" altLang="zh-CN" sz="1600" dirty="0" smtClean="0">
              <a:latin typeface="宋体" pitchFamily="2" charset="-122"/>
            </a:endParaRPr>
          </a:p>
          <a:p>
            <a:pPr lvl="1" fontAlgn="ctr"/>
            <a:endParaRPr lang="en-US" altLang="zh-CN" sz="1600" dirty="0" smtClean="0">
              <a:latin typeface="宋体" pitchFamily="2" charset="-122"/>
            </a:endParaRPr>
          </a:p>
          <a:p>
            <a:pPr lvl="1" fontAlgn="ctr"/>
            <a:r>
              <a:rPr lang="zh-CN" altLang="en-US" sz="1600" dirty="0" smtClean="0">
                <a:latin typeface="宋体" pitchFamily="2" charset="-122"/>
              </a:rPr>
              <a:t>默认不会自动触发，程序中</a:t>
            </a:r>
            <a:r>
              <a:rPr lang="en-US" altLang="zh-CN" sz="1600" dirty="0" err="1" smtClean="0">
                <a:latin typeface="宋体" pitchFamily="2" charset="-122"/>
              </a:rPr>
              <a:t>ksession</a:t>
            </a:r>
            <a:r>
              <a:rPr lang="zh-CN" altLang="en-US" sz="1600" dirty="0" smtClean="0">
                <a:latin typeface="宋体" pitchFamily="2" charset="-122"/>
              </a:rPr>
              <a:t>需设置</a:t>
            </a:r>
            <a:r>
              <a:rPr lang="en-US" altLang="zh-CN" sz="1600" dirty="0" err="1" smtClean="0">
                <a:latin typeface="宋体" pitchFamily="2" charset="-122"/>
              </a:rPr>
              <a:t>TimeRuleExectionOption.YES</a:t>
            </a:r>
            <a:r>
              <a:rPr lang="zh-CN" altLang="en-US" sz="1600" dirty="0" smtClean="0">
                <a:latin typeface="宋体" pitchFamily="2" charset="-122"/>
              </a:rPr>
              <a:t>，</a:t>
            </a:r>
            <a:r>
              <a:rPr lang="en-US" altLang="zh-CN" sz="1600" dirty="0" smtClean="0">
                <a:latin typeface="宋体" pitchFamily="2" charset="-122"/>
              </a:rPr>
              <a:t>Workbench</a:t>
            </a:r>
            <a:r>
              <a:rPr lang="zh-CN" altLang="en-US" sz="1600" dirty="0" smtClean="0">
                <a:latin typeface="宋体" pitchFamily="2" charset="-122"/>
              </a:rPr>
              <a:t>中暂无法设置。</a:t>
            </a:r>
            <a:endParaRPr lang="en-US" altLang="zh-CN" sz="1600" dirty="0" smtClean="0">
              <a:latin typeface="宋体" pitchFamily="2" charset="-122"/>
            </a:endParaRPr>
          </a:p>
          <a:p>
            <a:pPr lvl="1" fontAlgn="ctr"/>
            <a:endParaRPr lang="en-US" altLang="zh-CN" sz="1600" dirty="0" smtClean="0">
              <a:latin typeface="宋体" pitchFamily="2" charset="-122"/>
            </a:endParaRPr>
          </a:p>
          <a:p>
            <a:pPr lvl="1" fontAlgn="ctr"/>
            <a:endParaRPr lang="en-US" altLang="zh-CN" sz="1600" dirty="0" smtClean="0">
              <a:latin typeface="宋体" pitchFamily="2" charset="-122"/>
            </a:endParaRPr>
          </a:p>
          <a:p>
            <a:pPr lvl="1" fontAlgn="ctr">
              <a:buNone/>
            </a:pPr>
            <a:endParaRPr lang="en-US" altLang="zh-CN" sz="1600" dirty="0" smtClean="0">
              <a:latin typeface="宋体" pitchFamily="2" charset="-122"/>
            </a:endParaRPr>
          </a:p>
          <a:p>
            <a:pPr lvl="1">
              <a:buClr>
                <a:schemeClr val="accent3">
                  <a:lumMod val="75000"/>
                </a:schemeClr>
              </a:buClr>
              <a:buFont typeface="Wingdings" pitchFamily="2" charset="2"/>
              <a:buChar char="p"/>
            </a:pPr>
            <a:endParaRPr lang="en-US" altLang="zh-CN" sz="2100" dirty="0"/>
          </a:p>
          <a:p>
            <a:pPr lvl="1">
              <a:buClr>
                <a:schemeClr val="accent3">
                  <a:lumMod val="75000"/>
                </a:schemeClr>
              </a:buClr>
              <a:buFont typeface="Wingdings" pitchFamily="2" charset="2"/>
              <a:buChar char="p"/>
            </a:pPr>
            <a:endParaRPr lang="en-US" altLang="zh-CN" sz="2100" dirty="0"/>
          </a:p>
          <a:p>
            <a:pPr lvl="1">
              <a:buClr>
                <a:schemeClr val="accent3">
                  <a:lumMod val="75000"/>
                </a:schemeClr>
              </a:buClr>
              <a:buFont typeface="Wingdings" pitchFamily="2" charset="2"/>
              <a:buChar char="p"/>
            </a:pPr>
            <a:endParaRPr lang="en-US" altLang="zh-CN" sz="2100" dirty="0" smtClean="0"/>
          </a:p>
          <a:p>
            <a:pPr lvl="1">
              <a:buClr>
                <a:schemeClr val="accent3">
                  <a:lumMod val="75000"/>
                </a:schemeClr>
              </a:buClr>
              <a:buFont typeface="Wingdings" pitchFamily="2" charset="2"/>
              <a:buChar char="p"/>
            </a:pPr>
            <a:endParaRPr lang="en-US" altLang="zh-CN" sz="2100" dirty="0" smtClean="0"/>
          </a:p>
          <a:p>
            <a:pPr lvl="1">
              <a:buClr>
                <a:schemeClr val="accent3">
                  <a:lumMod val="75000"/>
                </a:schemeClr>
              </a:buClr>
              <a:buFont typeface="Wingdings" pitchFamily="2" charset="2"/>
              <a:buChar char="p"/>
            </a:pPr>
            <a:endParaRPr lang="en-US" altLang="zh-CN" sz="2100"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17</a:t>
            </a:fld>
            <a:endParaRPr lang="en-US" altLang="zh-CN"/>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80374" y="1260423"/>
            <a:ext cx="2639683" cy="105587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784871" y="2398751"/>
            <a:ext cx="5110957" cy="137099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58538" y="4623888"/>
            <a:ext cx="6689011" cy="350538"/>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532660" y="4159356"/>
            <a:ext cx="5131064" cy="335297"/>
          </a:xfrm>
          <a:prstGeom prst="rect">
            <a:avLst/>
          </a:prstGeom>
        </p:spPr>
      </p:pic>
    </p:spTree>
    <p:extLst>
      <p:ext uri="{BB962C8B-B14F-4D97-AF65-F5344CB8AC3E}">
        <p14:creationId xmlns:p14="http://schemas.microsoft.com/office/powerpoint/2010/main" xmlns="" val="159947823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类型定义</a:t>
            </a:r>
            <a:endParaRPr lang="zh-CN" altLang="en-US" dirty="0"/>
          </a:p>
        </p:txBody>
      </p:sp>
      <p:sp>
        <p:nvSpPr>
          <p:cNvPr id="3" name="内容占位符 2"/>
          <p:cNvSpPr>
            <a:spLocks noGrp="1"/>
          </p:cNvSpPr>
          <p:nvPr>
            <p:ph idx="1"/>
          </p:nvPr>
        </p:nvSpPr>
        <p:spPr/>
        <p:txBody>
          <a:bodyPr/>
          <a:lstStyle/>
          <a:p>
            <a:pPr marL="91440" lvl="1" indent="-91440">
              <a:spcBef>
                <a:spcPts val="1200"/>
              </a:spcBef>
              <a:spcAft>
                <a:spcPts val="200"/>
              </a:spcAft>
              <a:buSzPct val="70000"/>
              <a:buFont typeface="Wingdings 2" pitchFamily="18" charset="2"/>
              <a:buChar char=""/>
            </a:pPr>
            <a:r>
              <a:rPr lang="en-US" altLang="zh-CN" sz="2400" dirty="0" smtClean="0"/>
              <a:t>declare ... end</a:t>
            </a:r>
            <a:endParaRPr lang="en-US" altLang="zh-CN" sz="2400" dirty="0"/>
          </a:p>
          <a:p>
            <a:pPr lvl="1">
              <a:buClr>
                <a:schemeClr val="accent3">
                  <a:lumMod val="75000"/>
                </a:schemeClr>
              </a:buClr>
              <a:buFont typeface="Wingdings" pitchFamily="2" charset="2"/>
              <a:buChar char="p"/>
            </a:pPr>
            <a:endParaRPr lang="en-US" altLang="zh-CN" dirty="0"/>
          </a:p>
          <a:p>
            <a:pPr lvl="1">
              <a:buClr>
                <a:schemeClr val="accent3">
                  <a:lumMod val="75000"/>
                </a:schemeClr>
              </a:buClr>
              <a:buFont typeface="Wingdings" pitchFamily="2" charset="2"/>
              <a:buChar char="p"/>
            </a:pPr>
            <a:endParaRPr lang="en-US" altLang="zh-CN"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18</a:t>
            </a:fld>
            <a:endParaRPr lang="en-US" altLang="zh-CN"/>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72095" y="2737724"/>
            <a:ext cx="2828012" cy="1889857"/>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51092" y="2737724"/>
            <a:ext cx="2844947" cy="1371671"/>
          </a:xfrm>
          <a:prstGeom prst="rect">
            <a:avLst/>
          </a:prstGeom>
        </p:spPr>
      </p:pic>
    </p:spTree>
    <p:extLst>
      <p:ext uri="{BB962C8B-B14F-4D97-AF65-F5344CB8AC3E}">
        <p14:creationId xmlns:p14="http://schemas.microsoft.com/office/powerpoint/2010/main" xmlns="" val="423777090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类型定义</a:t>
            </a:r>
          </a:p>
        </p:txBody>
      </p:sp>
      <p:sp>
        <p:nvSpPr>
          <p:cNvPr id="3" name="内容占位符 2"/>
          <p:cNvSpPr>
            <a:spLocks noGrp="1"/>
          </p:cNvSpPr>
          <p:nvPr>
            <p:ph idx="1"/>
          </p:nvPr>
        </p:nvSpPr>
        <p:spPr/>
        <p:txBody>
          <a:bodyPr/>
          <a:lstStyle/>
          <a:p>
            <a:pPr marL="91440" lvl="1" indent="-91440">
              <a:spcBef>
                <a:spcPts val="1200"/>
              </a:spcBef>
              <a:spcAft>
                <a:spcPts val="200"/>
              </a:spcAft>
              <a:buSzPct val="70000"/>
              <a:buFont typeface="Wingdings 2" pitchFamily="18" charset="2"/>
              <a:buChar char=""/>
            </a:pPr>
            <a:r>
              <a:rPr lang="en-US" altLang="zh-CN" sz="2400" dirty="0" smtClean="0"/>
              <a:t>extends</a:t>
            </a:r>
          </a:p>
          <a:p>
            <a:pPr lvl="1">
              <a:buClr>
                <a:schemeClr val="accent3">
                  <a:lumMod val="75000"/>
                </a:schemeClr>
              </a:buClr>
              <a:buFont typeface="Wingdings" pitchFamily="2" charset="2"/>
              <a:buChar char="p"/>
            </a:pPr>
            <a:endParaRPr lang="en-US" altLang="zh-CN" dirty="0"/>
          </a:p>
          <a:p>
            <a:pPr lvl="1">
              <a:buClr>
                <a:schemeClr val="accent3">
                  <a:lumMod val="75000"/>
                </a:schemeClr>
              </a:buClr>
              <a:buFont typeface="Wingdings" pitchFamily="2" charset="2"/>
              <a:buChar char="p"/>
            </a:pPr>
            <a:endParaRPr lang="en-US" altLang="zh-CN"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19</a:t>
            </a:fld>
            <a:endParaRPr lang="en-US" altLang="zh-CN"/>
          </a:p>
        </p:txBody>
      </p:sp>
      <p:pic>
        <p:nvPicPr>
          <p:cNvPr id="9" name="图片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59563" y="2305675"/>
            <a:ext cx="4944788" cy="2758582"/>
          </a:xfrm>
          <a:prstGeom prst="rect">
            <a:avLst/>
          </a:prstGeom>
        </p:spPr>
      </p:pic>
    </p:spTree>
    <p:extLst>
      <p:ext uri="{BB962C8B-B14F-4D97-AF65-F5344CB8AC3E}">
        <p14:creationId xmlns:p14="http://schemas.microsoft.com/office/powerpoint/2010/main" xmlns="" val="34822867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Drools &amp; Workbench</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Drools</a:t>
            </a:r>
            <a:r>
              <a:rPr lang="en-US" altLang="zh-CN" sz="2800" dirty="0" smtClean="0"/>
              <a:t>(</a:t>
            </a:r>
            <a:r>
              <a:rPr lang="en-US" altLang="zh-CN" sz="2800" dirty="0" err="1" smtClean="0"/>
              <a:t>JBoos</a:t>
            </a:r>
            <a:r>
              <a:rPr lang="en-US" altLang="zh-CN" sz="2800" dirty="0" smtClean="0"/>
              <a:t> Rules)</a:t>
            </a:r>
            <a:endParaRPr lang="en-US" altLang="zh-CN" sz="2800" dirty="0"/>
          </a:p>
          <a:p>
            <a:pPr lvl="1"/>
            <a:r>
              <a:rPr lang="zh-CN" altLang="en-US" sz="2400" dirty="0" smtClean="0"/>
              <a:t>一</a:t>
            </a:r>
            <a:r>
              <a:rPr lang="zh-CN" altLang="en-US" sz="2400" dirty="0" smtClean="0"/>
              <a:t>个具有易于访问企业策略、易于调整以及易于管理的开源业务规则引擎。</a:t>
            </a:r>
            <a:endParaRPr lang="en-US" altLang="zh-CN" sz="2400" dirty="0" smtClean="0"/>
          </a:p>
          <a:p>
            <a:pPr lvl="1"/>
            <a:endParaRPr lang="en-US" altLang="zh-CN" sz="2400" dirty="0"/>
          </a:p>
          <a:p>
            <a:r>
              <a:rPr lang="en-US" altLang="zh-CN" sz="2800" dirty="0" smtClean="0"/>
              <a:t>Drools </a:t>
            </a:r>
            <a:r>
              <a:rPr lang="en-US" altLang="zh-CN" sz="2800" dirty="0" smtClean="0"/>
              <a:t>Workbench</a:t>
            </a:r>
            <a:endParaRPr lang="en-US" altLang="zh-CN" sz="2800" dirty="0"/>
          </a:p>
          <a:p>
            <a:pPr lvl="1"/>
            <a:r>
              <a:rPr lang="en-US" altLang="zh-CN" sz="2400" dirty="0" smtClean="0"/>
              <a:t>Drools</a:t>
            </a:r>
            <a:r>
              <a:rPr lang="zh-CN" altLang="en-US" sz="2400" dirty="0" smtClean="0"/>
              <a:t>的一个工作台，是对</a:t>
            </a:r>
            <a:r>
              <a:rPr lang="en-US" altLang="zh-CN" sz="2400" dirty="0" err="1" smtClean="0"/>
              <a:t>drl</a:t>
            </a:r>
            <a:r>
              <a:rPr lang="zh-CN" altLang="en-US" sz="2400" dirty="0" smtClean="0"/>
              <a:t>规则，</a:t>
            </a:r>
            <a:r>
              <a:rPr lang="en-US" altLang="zh-CN" sz="2400" dirty="0" smtClean="0"/>
              <a:t>Fact</a:t>
            </a:r>
            <a:r>
              <a:rPr lang="zh-CN" altLang="en-US" sz="2400" dirty="0" smtClean="0"/>
              <a:t>、元数据等进行编辑、编译、部署的一个管理平台。</a:t>
            </a:r>
            <a:endParaRPr lang="en-US" altLang="zh-CN" sz="2400" dirty="0"/>
          </a:p>
        </p:txBody>
      </p:sp>
    </p:spTree>
    <p:extLst>
      <p:ext uri="{BB962C8B-B14F-4D97-AF65-F5344CB8AC3E}">
        <p14:creationId xmlns:p14="http://schemas.microsoft.com/office/powerpoint/2010/main" xmlns="" val="373376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a:t>
            </a:r>
            <a:endParaRPr lang="zh-CN" altLang="en-US" dirty="0"/>
          </a:p>
        </p:txBody>
      </p:sp>
      <p:sp>
        <p:nvSpPr>
          <p:cNvPr id="3" name="内容占位符 2"/>
          <p:cNvSpPr>
            <a:spLocks noGrp="1"/>
          </p:cNvSpPr>
          <p:nvPr>
            <p:ph idx="1"/>
          </p:nvPr>
        </p:nvSpPr>
        <p:spPr/>
        <p:txBody>
          <a:bodyPr/>
          <a:lstStyle/>
          <a:p>
            <a:pPr marL="91440" lvl="1" indent="-91440">
              <a:spcBef>
                <a:spcPts val="1200"/>
              </a:spcBef>
              <a:spcAft>
                <a:spcPts val="200"/>
              </a:spcAft>
              <a:buSzPct val="70000"/>
              <a:buFont typeface="Wingdings 2" pitchFamily="18" charset="2"/>
              <a:buChar char=""/>
            </a:pPr>
            <a:r>
              <a:rPr lang="zh-CN" altLang="zh-CN" sz="2400" dirty="0" smtClean="0"/>
              <a:t>用来描述</a:t>
            </a:r>
            <a:r>
              <a:rPr lang="zh-CN" altLang="zh-CN" sz="2400" b="1" dirty="0" smtClean="0"/>
              <a:t>数据</a:t>
            </a:r>
            <a:r>
              <a:rPr lang="zh-CN" altLang="zh-CN" sz="2400" dirty="0" smtClean="0"/>
              <a:t>的</a:t>
            </a:r>
            <a:r>
              <a:rPr lang="zh-CN" altLang="zh-CN" sz="2400" b="1" dirty="0" smtClean="0"/>
              <a:t>数据</a:t>
            </a:r>
            <a:endParaRPr lang="en-US" altLang="zh-CN" sz="2400" b="1" dirty="0" smtClean="0"/>
          </a:p>
          <a:p>
            <a:pPr marL="91440" lvl="1" indent="-91440">
              <a:spcBef>
                <a:spcPts val="1200"/>
              </a:spcBef>
              <a:spcAft>
                <a:spcPts val="200"/>
              </a:spcAft>
              <a:buSzPct val="70000"/>
              <a:buFont typeface="Wingdings 2" pitchFamily="18" charset="2"/>
              <a:buChar char=""/>
            </a:pPr>
            <a:r>
              <a:rPr lang="zh-CN" altLang="zh-CN" sz="2400" dirty="0" smtClean="0"/>
              <a:t>可以为</a:t>
            </a:r>
            <a:r>
              <a:rPr lang="en-US" altLang="zh-CN" sz="2400" dirty="0" smtClean="0"/>
              <a:t> Fact </a:t>
            </a:r>
            <a:r>
              <a:rPr lang="zh-CN" altLang="zh-CN" sz="2400" dirty="0" smtClean="0"/>
              <a:t>对象、</a:t>
            </a:r>
            <a:r>
              <a:rPr lang="en-US" altLang="zh-CN" sz="2400" dirty="0" smtClean="0"/>
              <a:t>Fact</a:t>
            </a:r>
            <a:r>
              <a:rPr lang="zh-CN" altLang="zh-CN" sz="2400" dirty="0" smtClean="0"/>
              <a:t>对象的属性或者是规则来定义元数据，元数据定义采用的是“</a:t>
            </a:r>
            <a:r>
              <a:rPr lang="en-US" altLang="zh-CN" sz="2400" dirty="0" smtClean="0"/>
              <a:t>@”</a:t>
            </a:r>
            <a:r>
              <a:rPr lang="zh-CN" altLang="zh-CN" sz="2400" dirty="0" smtClean="0"/>
              <a:t>符号开头，后面是元数据的属性名（属性名可以是任意的</a:t>
            </a:r>
            <a:r>
              <a:rPr lang="zh-CN" altLang="zh-CN" sz="2400" dirty="0" smtClean="0"/>
              <a:t>），括号</a:t>
            </a:r>
            <a:r>
              <a:rPr lang="zh-CN" altLang="zh-CN" sz="2400" dirty="0" smtClean="0"/>
              <a:t>当中是该元数据属性对应的具体值（值是任意的）</a:t>
            </a:r>
            <a:endParaRPr lang="en-US" altLang="zh-CN" sz="2400" dirty="0" smtClean="0"/>
          </a:p>
          <a:p>
            <a:pPr marL="91440" lvl="1" indent="-91440">
              <a:spcBef>
                <a:spcPts val="1200"/>
              </a:spcBef>
              <a:spcAft>
                <a:spcPts val="200"/>
              </a:spcAft>
              <a:buSzPct val="70000"/>
              <a:buFont typeface="Wingdings 2" pitchFamily="18" charset="2"/>
              <a:buChar char=""/>
            </a:pPr>
            <a:r>
              <a:rPr lang="en-US" altLang="zh-CN" sz="2400" dirty="0" smtClean="0"/>
              <a:t>@</a:t>
            </a:r>
            <a:r>
              <a:rPr lang="en-US" altLang="zh-CN" sz="2400" dirty="0" err="1" smtClean="0"/>
              <a:t>metadata_key</a:t>
            </a:r>
            <a:r>
              <a:rPr lang="en-US" altLang="zh-CN" sz="2400" dirty="0" smtClean="0"/>
              <a:t>( </a:t>
            </a:r>
            <a:r>
              <a:rPr lang="en-US" altLang="zh-CN" sz="2400" dirty="0" err="1" smtClean="0"/>
              <a:t>metadata_value</a:t>
            </a:r>
            <a:r>
              <a:rPr lang="en-US" altLang="zh-CN" sz="2400" dirty="0" smtClean="0"/>
              <a:t> )</a:t>
            </a:r>
          </a:p>
          <a:p>
            <a:pPr marL="146430" indent="0">
              <a:buClr>
                <a:schemeClr val="accent3">
                  <a:lumMod val="75000"/>
                </a:schemeClr>
              </a:buClr>
              <a:buNone/>
            </a:pPr>
            <a:endParaRPr lang="en-US" altLang="zh-CN" sz="2300" dirty="0"/>
          </a:p>
          <a:p>
            <a:pPr lvl="1">
              <a:buClr>
                <a:schemeClr val="accent3">
                  <a:lumMod val="75000"/>
                </a:schemeClr>
              </a:buClr>
              <a:buFont typeface="Wingdings" pitchFamily="2" charset="2"/>
              <a:buChar char="p"/>
            </a:pPr>
            <a:endParaRPr lang="en-US" altLang="zh-CN" sz="2100" dirty="0"/>
          </a:p>
          <a:p>
            <a:pPr>
              <a:buClr>
                <a:schemeClr val="accent3">
                  <a:lumMod val="75000"/>
                </a:schemeClr>
              </a:buClr>
              <a:buFont typeface="Wingdings" pitchFamily="2" charset="2"/>
              <a:buChar char="p"/>
            </a:pPr>
            <a:endParaRPr lang="en-US" altLang="zh-CN" sz="2300" dirty="0"/>
          </a:p>
          <a:p>
            <a:pPr>
              <a:buClr>
                <a:schemeClr val="accent3">
                  <a:lumMod val="75000"/>
                </a:schemeClr>
              </a:buClr>
              <a:buFont typeface="Wingdings" pitchFamily="2" charset="2"/>
              <a:buChar char="p"/>
            </a:pPr>
            <a:endParaRPr lang="en-US" altLang="zh-CN" sz="2300" dirty="0"/>
          </a:p>
          <a:p>
            <a:pPr marL="91440" lvl="1" indent="-91440">
              <a:spcBef>
                <a:spcPts val="1200"/>
              </a:spcBef>
              <a:spcAft>
                <a:spcPts val="200"/>
              </a:spcAft>
              <a:buSzPct val="70000"/>
              <a:buFont typeface="Wingdings 2" pitchFamily="18" charset="2"/>
              <a:buChar char=""/>
            </a:pPr>
            <a:r>
              <a:rPr lang="zh-CN" altLang="en-US" sz="2400" dirty="0" smtClean="0"/>
              <a:t>可对已有的类型声明元数据</a:t>
            </a:r>
            <a:endParaRPr lang="en-US" altLang="zh-CN" sz="2400" dirty="0" smtClean="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20</a:t>
            </a:fld>
            <a:endParaRPr lang="en-US" altLang="zh-CN"/>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20113" y="3006996"/>
            <a:ext cx="4860116" cy="2682378"/>
          </a:xfrm>
          <a:prstGeom prst="rect">
            <a:avLst/>
          </a:prstGeom>
        </p:spPr>
      </p:pic>
    </p:spTree>
    <p:extLst>
      <p:ext uri="{BB962C8B-B14F-4D97-AF65-F5344CB8AC3E}">
        <p14:creationId xmlns:p14="http://schemas.microsoft.com/office/powerpoint/2010/main" xmlns="" val="11476172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预定义的类级元数据</a:t>
            </a:r>
            <a:endParaRPr lang="zh-CN" altLang="en-US" dirty="0"/>
          </a:p>
        </p:txBody>
      </p:sp>
      <p:sp>
        <p:nvSpPr>
          <p:cNvPr id="3" name="内容占位符 2"/>
          <p:cNvSpPr>
            <a:spLocks noGrp="1"/>
          </p:cNvSpPr>
          <p:nvPr>
            <p:ph idx="1"/>
          </p:nvPr>
        </p:nvSpPr>
        <p:spPr/>
        <p:txBody>
          <a:bodyPr>
            <a:normAutofit fontScale="92500" lnSpcReduction="10000"/>
          </a:bodyPr>
          <a:lstStyle/>
          <a:p>
            <a:pPr marL="91440" lvl="1" indent="-91440">
              <a:spcBef>
                <a:spcPts val="1200"/>
              </a:spcBef>
              <a:spcAft>
                <a:spcPts val="200"/>
              </a:spcAft>
              <a:buSzPct val="70000"/>
              <a:buFont typeface="Wingdings 2" pitchFamily="18" charset="2"/>
              <a:buChar char=""/>
            </a:pPr>
            <a:r>
              <a:rPr lang="en-US" altLang="zh-CN" sz="2400" dirty="0" smtClean="0"/>
              <a:t>@Role( &lt;fact | event&gt; )</a:t>
            </a:r>
          </a:p>
          <a:p>
            <a:pPr lvl="1" fontAlgn="ctr"/>
            <a:r>
              <a:rPr lang="zh-CN" altLang="en-US" sz="1600" dirty="0" smtClean="0">
                <a:latin typeface="宋体" pitchFamily="2" charset="-122"/>
              </a:rPr>
              <a:t>指明是</a:t>
            </a:r>
            <a:r>
              <a:rPr lang="zh-CN" altLang="en-US" sz="1600" dirty="0" smtClean="0">
                <a:latin typeface="宋体" pitchFamily="2" charset="-122"/>
              </a:rPr>
              <a:t>常规</a:t>
            </a:r>
            <a:r>
              <a:rPr lang="en-US" altLang="zh-CN" sz="1600" dirty="0" smtClean="0">
                <a:latin typeface="宋体" pitchFamily="2" charset="-122"/>
              </a:rPr>
              <a:t>Fact</a:t>
            </a:r>
            <a:r>
              <a:rPr lang="zh-CN" altLang="en-US" sz="1600" dirty="0" smtClean="0">
                <a:latin typeface="宋体" pitchFamily="2" charset="-122"/>
              </a:rPr>
              <a:t>还是</a:t>
            </a:r>
            <a:r>
              <a:rPr lang="en-US" altLang="zh-CN" sz="1600" dirty="0" smtClean="0">
                <a:latin typeface="宋体" pitchFamily="2" charset="-122"/>
              </a:rPr>
              <a:t>Event</a:t>
            </a:r>
          </a:p>
          <a:p>
            <a:pPr lvl="1" fontAlgn="ctr"/>
            <a:r>
              <a:rPr lang="en-US" altLang="zh-CN" sz="1600" dirty="0" smtClean="0">
                <a:latin typeface="宋体" pitchFamily="2" charset="-122"/>
              </a:rPr>
              <a:t>Event</a:t>
            </a:r>
            <a:r>
              <a:rPr lang="zh-CN" altLang="en-US" sz="1600" dirty="0" smtClean="0">
                <a:latin typeface="宋体" pitchFamily="2" charset="-122"/>
              </a:rPr>
              <a:t>（事件）是一种特殊类型的</a:t>
            </a:r>
            <a:r>
              <a:rPr lang="en-US" altLang="zh-CN" sz="1600" dirty="0" smtClean="0">
                <a:latin typeface="宋体" pitchFamily="2" charset="-122"/>
              </a:rPr>
              <a:t>Fact</a:t>
            </a:r>
            <a:r>
              <a:rPr lang="zh-CN" altLang="en-US" sz="1600" dirty="0" smtClean="0">
                <a:latin typeface="宋体" pitchFamily="2" charset="-122"/>
              </a:rPr>
              <a:t>，有时间的概念。</a:t>
            </a:r>
            <a:r>
              <a:rPr lang="en-US" altLang="zh-CN" sz="1600" dirty="0" smtClean="0">
                <a:latin typeface="宋体" pitchFamily="2" charset="-122"/>
              </a:rPr>
              <a:t>Event</a:t>
            </a:r>
            <a:r>
              <a:rPr lang="zh-CN" altLang="en-US" sz="1600" dirty="0" smtClean="0">
                <a:latin typeface="宋体" pitchFamily="2" charset="-122"/>
              </a:rPr>
              <a:t>需要在流模式（</a:t>
            </a:r>
            <a:r>
              <a:rPr lang="en-US" altLang="zh-CN" sz="1600" dirty="0" smtClean="0">
                <a:latin typeface="宋体" pitchFamily="2" charset="-122"/>
              </a:rPr>
              <a:t> </a:t>
            </a:r>
            <a:r>
              <a:rPr lang="en-US" altLang="zh-CN" sz="1600" dirty="0" smtClean="0">
                <a:latin typeface="宋体" pitchFamily="2" charset="-122"/>
              </a:rPr>
              <a:t>Stream </a:t>
            </a:r>
            <a:r>
              <a:rPr lang="zh-CN" altLang="en-US" sz="1600" dirty="0" smtClean="0">
                <a:latin typeface="宋体" pitchFamily="2" charset="-122"/>
              </a:rPr>
              <a:t>）下，默认为云模式（</a:t>
            </a:r>
            <a:r>
              <a:rPr lang="en-US" altLang="zh-CN" sz="1600" dirty="0" smtClean="0">
                <a:latin typeface="宋体" pitchFamily="2" charset="-122"/>
              </a:rPr>
              <a:t>Cloud</a:t>
            </a:r>
            <a:r>
              <a:rPr lang="zh-CN" altLang="en-US" sz="1600" dirty="0" smtClean="0">
                <a:latin typeface="宋体" pitchFamily="2" charset="-122"/>
              </a:rPr>
              <a:t>）</a:t>
            </a:r>
            <a:endParaRPr lang="en-US" altLang="zh-CN" sz="1600" dirty="0" smtClean="0">
              <a:latin typeface="宋体" pitchFamily="2" charset="-122"/>
            </a:endParaRPr>
          </a:p>
          <a:p>
            <a:pPr marL="91440" lvl="1" indent="-91440">
              <a:spcBef>
                <a:spcPts val="1200"/>
              </a:spcBef>
              <a:spcAft>
                <a:spcPts val="200"/>
              </a:spcAft>
              <a:buSzPct val="70000"/>
              <a:buFont typeface="Wingdings 2" pitchFamily="18" charset="2"/>
              <a:buChar char=""/>
            </a:pPr>
            <a:r>
              <a:rPr lang="en-US" altLang="zh-CN" sz="2400" dirty="0" smtClean="0"/>
              <a:t>@timestamp( &lt;attribute name&gt; )</a:t>
            </a:r>
          </a:p>
          <a:p>
            <a:pPr lvl="1" fontAlgn="ctr"/>
            <a:r>
              <a:rPr lang="zh-CN" altLang="en-US" sz="1600" dirty="0" smtClean="0">
                <a:latin typeface="宋体" pitchFamily="2" charset="-122"/>
              </a:rPr>
              <a:t>事件的时间戳</a:t>
            </a:r>
            <a:r>
              <a:rPr lang="zh-CN" altLang="en-US" sz="1600" dirty="0" smtClean="0">
                <a:latin typeface="宋体" pitchFamily="2" charset="-122"/>
              </a:rPr>
              <a:t>属性</a:t>
            </a:r>
            <a:endParaRPr lang="en-US" altLang="zh-CN" sz="1600" dirty="0" smtClean="0">
              <a:latin typeface="宋体" pitchFamily="2" charset="-122"/>
            </a:endParaRPr>
          </a:p>
          <a:p>
            <a:pPr lvl="1" fontAlgn="ctr"/>
            <a:r>
              <a:rPr lang="zh-CN" altLang="en-US" sz="1600" dirty="0" smtClean="0">
                <a:latin typeface="宋体" pitchFamily="2" charset="-122"/>
              </a:rPr>
              <a:t>参数为</a:t>
            </a:r>
            <a:r>
              <a:rPr lang="en-US" altLang="zh-CN" sz="1600" dirty="0" smtClean="0">
                <a:latin typeface="宋体" pitchFamily="2" charset="-122"/>
              </a:rPr>
              <a:t>Date</a:t>
            </a:r>
            <a:r>
              <a:rPr lang="zh-CN" altLang="en-US" sz="1600" dirty="0" smtClean="0">
                <a:latin typeface="宋体" pitchFamily="2" charset="-122"/>
              </a:rPr>
              <a:t>类型属性</a:t>
            </a:r>
            <a:endParaRPr lang="en-US" altLang="zh-CN" sz="1600" dirty="0" smtClean="0">
              <a:latin typeface="宋体" pitchFamily="2" charset="-122"/>
            </a:endParaRPr>
          </a:p>
          <a:p>
            <a:pPr marL="91440" lvl="1" indent="-91440">
              <a:spcBef>
                <a:spcPts val="1200"/>
              </a:spcBef>
              <a:spcAft>
                <a:spcPts val="200"/>
              </a:spcAft>
              <a:buSzPct val="70000"/>
              <a:buFont typeface="Wingdings 2" pitchFamily="18" charset="2"/>
              <a:buChar char=""/>
            </a:pPr>
            <a:r>
              <a:rPr lang="en-US" altLang="zh-CN" sz="2400" dirty="0" smtClean="0"/>
              <a:t>@duration( &lt;attribute name&gt; )</a:t>
            </a:r>
          </a:p>
          <a:p>
            <a:pPr lvl="1" fontAlgn="ctr"/>
            <a:r>
              <a:rPr lang="zh-CN" altLang="en-US" sz="1600" dirty="0" smtClean="0">
                <a:latin typeface="宋体" pitchFamily="2" charset="-122"/>
              </a:rPr>
              <a:t>事件的持续时间</a:t>
            </a:r>
            <a:r>
              <a:rPr lang="zh-CN" altLang="en-US" sz="1600" dirty="0" smtClean="0">
                <a:latin typeface="宋体" pitchFamily="2" charset="-122"/>
              </a:rPr>
              <a:t>属性</a:t>
            </a:r>
            <a:endParaRPr lang="en-US" altLang="zh-CN" sz="1600" dirty="0" smtClean="0">
              <a:latin typeface="宋体" pitchFamily="2" charset="-122"/>
            </a:endParaRPr>
          </a:p>
          <a:p>
            <a:pPr lvl="1" fontAlgn="ctr"/>
            <a:r>
              <a:rPr lang="zh-CN" altLang="en-US" sz="1600" dirty="0" smtClean="0">
                <a:latin typeface="宋体" pitchFamily="2" charset="-122"/>
              </a:rPr>
              <a:t>参数为整数，单位毫秒</a:t>
            </a:r>
            <a:endParaRPr lang="en-US" altLang="zh-CN" sz="1600" dirty="0" smtClean="0">
              <a:latin typeface="宋体" pitchFamily="2" charset="-122"/>
            </a:endParaRPr>
          </a:p>
          <a:p>
            <a:pPr marL="91440" lvl="1" indent="-91440">
              <a:spcBef>
                <a:spcPts val="1200"/>
              </a:spcBef>
              <a:spcAft>
                <a:spcPts val="200"/>
              </a:spcAft>
              <a:buSzPct val="70000"/>
              <a:buFont typeface="Wingdings 2" pitchFamily="18" charset="2"/>
              <a:buChar char=""/>
            </a:pPr>
            <a:r>
              <a:rPr lang="en-US" altLang="zh-CN" sz="2400" dirty="0" smtClean="0"/>
              <a:t>@expires( &lt;time interval&gt; )</a:t>
            </a:r>
          </a:p>
          <a:p>
            <a:pPr lvl="1" fontAlgn="ctr"/>
            <a:r>
              <a:rPr lang="en-US" altLang="zh-CN" sz="1600" dirty="0" smtClean="0">
                <a:latin typeface="宋体" pitchFamily="2" charset="-122"/>
              </a:rPr>
              <a:t>Fact</a:t>
            </a:r>
            <a:r>
              <a:rPr lang="zh-CN" altLang="en-US" sz="1600" dirty="0" smtClean="0">
                <a:latin typeface="宋体" pitchFamily="2" charset="-122"/>
              </a:rPr>
              <a:t>的失效时间间隔（仅当引擎运行于</a:t>
            </a:r>
            <a:r>
              <a:rPr lang="en-US" altLang="zh-CN" sz="1600" dirty="0" smtClean="0">
                <a:latin typeface="宋体" pitchFamily="2" charset="-122"/>
              </a:rPr>
              <a:t>STREAM</a:t>
            </a:r>
            <a:r>
              <a:rPr lang="zh-CN" altLang="en-US" sz="1600" dirty="0" smtClean="0">
                <a:latin typeface="宋体" pitchFamily="2" charset="-122"/>
              </a:rPr>
              <a:t>模式时</a:t>
            </a:r>
            <a:r>
              <a:rPr lang="zh-CN" altLang="en-US" sz="1600" dirty="0" smtClean="0">
                <a:latin typeface="宋体" pitchFamily="2" charset="-122"/>
              </a:rPr>
              <a:t>）</a:t>
            </a:r>
            <a:endParaRPr lang="en-US" altLang="zh-CN" sz="1600" dirty="0" smtClean="0">
              <a:latin typeface="宋体" pitchFamily="2" charset="-122"/>
            </a:endParaRPr>
          </a:p>
          <a:p>
            <a:pPr lvl="1" fontAlgn="ctr"/>
            <a:r>
              <a:rPr lang="zh-CN" altLang="en-US" sz="1600" dirty="0" smtClean="0">
                <a:latin typeface="宋体" pitchFamily="2" charset="-122"/>
              </a:rPr>
              <a:t>参数为整数，单位秒</a:t>
            </a:r>
            <a:endParaRPr lang="en-US" altLang="zh-CN" sz="1600" dirty="0" smtClean="0">
              <a:latin typeface="宋体" pitchFamily="2" charset="-122"/>
            </a:endParaRPr>
          </a:p>
          <a:p>
            <a:pPr lvl="1" fontAlgn="ctr"/>
            <a:endParaRPr lang="en-US" altLang="zh-CN" sz="1600" dirty="0" smtClean="0">
              <a:latin typeface="宋体" pitchFamily="2" charset="-122"/>
            </a:endParaRPr>
          </a:p>
          <a:p>
            <a:pPr marL="91440" lvl="1" indent="-91440" fontAlgn="ctr">
              <a:spcBef>
                <a:spcPts val="1200"/>
              </a:spcBef>
              <a:spcAft>
                <a:spcPts val="200"/>
              </a:spcAft>
              <a:buSzPct val="70000"/>
              <a:buFont typeface="Wingdings 2" pitchFamily="18" charset="2"/>
              <a:buChar char=""/>
            </a:pPr>
            <a:r>
              <a:rPr lang="zh-CN" altLang="en-US" sz="2300" dirty="0" smtClean="0"/>
              <a:t>元数据可以</a:t>
            </a:r>
            <a:r>
              <a:rPr lang="zh-CN" altLang="en-US" sz="2300" dirty="0" smtClean="0"/>
              <a:t>在</a:t>
            </a:r>
            <a:r>
              <a:rPr lang="en-US" altLang="zh-CN" sz="2300" dirty="0" smtClean="0"/>
              <a:t>DRL</a:t>
            </a:r>
            <a:r>
              <a:rPr lang="zh-CN" altLang="en-US" sz="2300" dirty="0" smtClean="0"/>
              <a:t>或</a:t>
            </a:r>
            <a:r>
              <a:rPr lang="en-US" altLang="zh-CN" sz="2300" dirty="0" smtClean="0"/>
              <a:t>Workbench</a:t>
            </a:r>
            <a:r>
              <a:rPr lang="zh-CN" altLang="en-US" sz="2300" dirty="0" smtClean="0"/>
              <a:t>中</a:t>
            </a:r>
            <a:r>
              <a:rPr lang="zh-CN" altLang="en-US" sz="2300" dirty="0" smtClean="0"/>
              <a:t>定义</a:t>
            </a:r>
            <a:endParaRPr lang="en-US" altLang="zh-CN" sz="2300" dirty="0" smtClean="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21</a:t>
            </a:fld>
            <a:endParaRPr lang="en-US" altLang="zh-CN"/>
          </a:p>
        </p:txBody>
      </p:sp>
      <p:pic>
        <p:nvPicPr>
          <p:cNvPr id="9218" name="Picture 2"/>
          <p:cNvPicPr>
            <a:picLocks noChangeAspect="1" noChangeArrowheads="1"/>
          </p:cNvPicPr>
          <p:nvPr/>
        </p:nvPicPr>
        <p:blipFill>
          <a:blip r:embed="rId2" cstate="print"/>
          <a:srcRect/>
          <a:stretch>
            <a:fillRect/>
          </a:stretch>
        </p:blipFill>
        <p:spPr bwMode="auto">
          <a:xfrm>
            <a:off x="7239898" y="2688477"/>
            <a:ext cx="3971260" cy="1676490"/>
          </a:xfrm>
          <a:prstGeom prst="rect">
            <a:avLst/>
          </a:prstGeom>
          <a:noFill/>
          <a:ln w="9525">
            <a:noFill/>
            <a:miter lim="800000"/>
            <a:headEnd/>
            <a:tailEnd/>
          </a:ln>
        </p:spPr>
      </p:pic>
    </p:spTree>
    <p:extLst>
      <p:ext uri="{BB962C8B-B14F-4D97-AF65-F5344CB8AC3E}">
        <p14:creationId xmlns:p14="http://schemas.microsoft.com/office/powerpoint/2010/main" xmlns="" val="244533231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Workbench-</a:t>
            </a:r>
            <a:r>
              <a:rPr lang="zh-CN" altLang="en-US" dirty="0" smtClean="0"/>
              <a:t>定义元数据</a:t>
            </a:r>
            <a:endParaRPr lang="zh-CN" altLang="en-US"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22</a:t>
            </a:fld>
            <a:endParaRPr lang="en-US" altLang="zh-CN"/>
          </a:p>
        </p:txBody>
      </p:sp>
      <p:pic>
        <p:nvPicPr>
          <p:cNvPr id="8194" name="Picture 2"/>
          <p:cNvPicPr>
            <a:picLocks noGrp="1" noChangeAspect="1" noChangeArrowheads="1"/>
          </p:cNvPicPr>
          <p:nvPr>
            <p:ph idx="1"/>
          </p:nvPr>
        </p:nvPicPr>
        <p:blipFill>
          <a:blip r:embed="rId2" cstate="print"/>
          <a:srcRect/>
          <a:stretch>
            <a:fillRect/>
          </a:stretch>
        </p:blipFill>
        <p:spPr bwMode="auto">
          <a:xfrm>
            <a:off x="2169657" y="1255713"/>
            <a:ext cx="7913011" cy="4613275"/>
          </a:xfrm>
          <a:prstGeom prst="rect">
            <a:avLst/>
          </a:prstGeom>
          <a:noFill/>
          <a:ln w="9525">
            <a:noFill/>
            <a:miter lim="800000"/>
            <a:headEnd/>
            <a:tailEnd/>
          </a:ln>
        </p:spPr>
      </p:pic>
    </p:spTree>
    <p:extLst>
      <p:ext uri="{BB962C8B-B14F-4D97-AF65-F5344CB8AC3E}">
        <p14:creationId xmlns:p14="http://schemas.microsoft.com/office/powerpoint/2010/main" xmlns="" val="244533231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规则语言</a:t>
            </a:r>
          </a:p>
        </p:txBody>
      </p:sp>
      <p:sp>
        <p:nvSpPr>
          <p:cNvPr id="3" name="内容占位符 2"/>
          <p:cNvSpPr>
            <a:spLocks noGrp="1"/>
          </p:cNvSpPr>
          <p:nvPr>
            <p:ph idx="1"/>
          </p:nvPr>
        </p:nvSpPr>
        <p:spPr/>
        <p:txBody>
          <a:bodyPr/>
          <a:lstStyle/>
          <a:p>
            <a:pPr marL="91440" lvl="1" indent="-91440">
              <a:spcBef>
                <a:spcPts val="1200"/>
              </a:spcBef>
              <a:spcAft>
                <a:spcPts val="200"/>
              </a:spcAft>
              <a:buSzPct val="70000"/>
              <a:buFont typeface="Wingdings 2" pitchFamily="18" charset="2"/>
              <a:buChar char=""/>
            </a:pPr>
            <a:r>
              <a:rPr lang="en-US" altLang="zh-CN" sz="2400" dirty="0"/>
              <a:t>LHS(Left Hand Side)</a:t>
            </a:r>
          </a:p>
          <a:p>
            <a:pPr lvl="1" fontAlgn="ctr">
              <a:lnSpc>
                <a:spcPct val="80000"/>
              </a:lnSpc>
            </a:pPr>
            <a:r>
              <a:rPr lang="zh-CN" altLang="en-US" sz="1500" dirty="0">
                <a:latin typeface="宋体" pitchFamily="2" charset="-122"/>
              </a:rPr>
              <a:t>模式部分、</a:t>
            </a:r>
            <a:r>
              <a:rPr lang="en-US" altLang="zh-CN" sz="1500" dirty="0">
                <a:latin typeface="宋体" pitchFamily="2" charset="-122"/>
              </a:rPr>
              <a:t>when</a:t>
            </a:r>
            <a:r>
              <a:rPr lang="zh-CN" altLang="en-US" sz="1500" dirty="0">
                <a:latin typeface="宋体" pitchFamily="2" charset="-122"/>
              </a:rPr>
              <a:t>部分</a:t>
            </a:r>
            <a:endParaRPr lang="en-US" altLang="zh-CN" sz="1500" dirty="0">
              <a:latin typeface="宋体" pitchFamily="2" charset="-122"/>
            </a:endParaRPr>
          </a:p>
          <a:p>
            <a:pPr>
              <a:buClr>
                <a:schemeClr val="accent3">
                  <a:lumMod val="75000"/>
                </a:schemeClr>
              </a:buClr>
              <a:buFont typeface="Wingdings" pitchFamily="2" charset="2"/>
              <a:buChar char="p"/>
            </a:pPr>
            <a:endParaRPr lang="en-US" altLang="zh-CN" dirty="0"/>
          </a:p>
          <a:p>
            <a:pPr marL="91440" lvl="1" indent="-91440">
              <a:spcBef>
                <a:spcPts val="1200"/>
              </a:spcBef>
              <a:spcAft>
                <a:spcPts val="200"/>
              </a:spcAft>
              <a:buSzPct val="70000"/>
              <a:buFont typeface="Wingdings 2" pitchFamily="18" charset="2"/>
              <a:buChar char=""/>
            </a:pPr>
            <a:r>
              <a:rPr lang="en-US" altLang="zh-CN" sz="2400" dirty="0"/>
              <a:t>RHS(Right Hand Side)</a:t>
            </a:r>
          </a:p>
          <a:p>
            <a:pPr lvl="1" fontAlgn="ctr">
              <a:lnSpc>
                <a:spcPct val="80000"/>
              </a:lnSpc>
            </a:pPr>
            <a:r>
              <a:rPr lang="en-US" altLang="zh-CN" sz="1500" dirty="0">
                <a:latin typeface="宋体" pitchFamily="2" charset="-122"/>
              </a:rPr>
              <a:t>Action</a:t>
            </a:r>
            <a:r>
              <a:rPr lang="zh-CN" altLang="en-US" sz="1500" dirty="0">
                <a:latin typeface="宋体" pitchFamily="2" charset="-122"/>
              </a:rPr>
              <a:t>部分、</a:t>
            </a:r>
            <a:r>
              <a:rPr lang="en-US" altLang="zh-CN" sz="1500" dirty="0">
                <a:latin typeface="宋体" pitchFamily="2" charset="-122"/>
              </a:rPr>
              <a:t>then</a:t>
            </a:r>
            <a:r>
              <a:rPr lang="zh-CN" altLang="en-US" sz="1500" dirty="0">
                <a:latin typeface="宋体" pitchFamily="2" charset="-122"/>
              </a:rPr>
              <a:t>部分</a:t>
            </a:r>
            <a:endParaRPr lang="en-US" altLang="zh-CN" sz="1500" dirty="0">
              <a:latin typeface="宋体" pitchFamily="2" charset="-122"/>
            </a:endParaRPr>
          </a:p>
          <a:p>
            <a:pPr lvl="1">
              <a:buClr>
                <a:schemeClr val="accent3">
                  <a:lumMod val="75000"/>
                </a:schemeClr>
              </a:buClr>
              <a:buFont typeface="Wingdings" pitchFamily="2" charset="2"/>
              <a:buChar char="p"/>
            </a:pPr>
            <a:endParaRPr lang="en-US" altLang="zh-CN" dirty="0"/>
          </a:p>
          <a:p>
            <a:pPr lvl="1">
              <a:buClr>
                <a:schemeClr val="accent3">
                  <a:lumMod val="75000"/>
                </a:schemeClr>
              </a:buClr>
              <a:buFont typeface="Wingdings" pitchFamily="2" charset="2"/>
              <a:buChar char="p"/>
            </a:pPr>
            <a:endParaRPr lang="en-US" altLang="zh-CN"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23</a:t>
            </a:fld>
            <a:endParaRPr lang="en-US" altLang="zh-CN"/>
          </a:p>
        </p:txBody>
      </p:sp>
    </p:spTree>
    <p:extLst>
      <p:ext uri="{BB962C8B-B14F-4D97-AF65-F5344CB8AC3E}">
        <p14:creationId xmlns:p14="http://schemas.microsoft.com/office/powerpoint/2010/main" xmlns="" val="296571141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LHS</a:t>
            </a:r>
            <a:endParaRPr lang="zh-CN" altLang="en-US" dirty="0"/>
          </a:p>
        </p:txBody>
      </p:sp>
      <p:sp>
        <p:nvSpPr>
          <p:cNvPr id="3" name="内容占位符 2"/>
          <p:cNvSpPr>
            <a:spLocks noGrp="1"/>
          </p:cNvSpPr>
          <p:nvPr>
            <p:ph idx="1"/>
          </p:nvPr>
        </p:nvSpPr>
        <p:spPr/>
        <p:txBody>
          <a:bodyPr/>
          <a:lstStyle/>
          <a:p>
            <a:pPr marL="91440" lvl="1" indent="-91440">
              <a:spcBef>
                <a:spcPts val="1200"/>
              </a:spcBef>
              <a:spcAft>
                <a:spcPts val="200"/>
              </a:spcAft>
              <a:buSzPct val="70000"/>
              <a:buFont typeface="Wingdings 2" pitchFamily="18" charset="2"/>
              <a:buChar char=""/>
            </a:pPr>
            <a:r>
              <a:rPr lang="zh-CN" altLang="en-US" sz="2400" dirty="0"/>
              <a:t>模式（</a:t>
            </a:r>
            <a:r>
              <a:rPr lang="en-US" altLang="zh-CN" sz="2400" dirty="0"/>
              <a:t>Pattern</a:t>
            </a:r>
            <a:r>
              <a:rPr lang="zh-CN" altLang="en-US" sz="2400" dirty="0"/>
              <a:t>）</a:t>
            </a:r>
            <a:endParaRPr lang="en-US" altLang="zh-CN" sz="2400" dirty="0"/>
          </a:p>
          <a:p>
            <a:pPr lvl="1" fontAlgn="ctr">
              <a:lnSpc>
                <a:spcPct val="80000"/>
              </a:lnSpc>
            </a:pPr>
            <a:r>
              <a:rPr lang="zh-CN" altLang="en-US" sz="1500" dirty="0">
                <a:latin typeface="宋体" pitchFamily="2" charset="-122"/>
              </a:rPr>
              <a:t>条件元素，可以匹配工作内存中的一条</a:t>
            </a:r>
            <a:r>
              <a:rPr lang="en-US" altLang="zh-CN" sz="1500" dirty="0">
                <a:latin typeface="宋体" pitchFamily="2" charset="-122"/>
              </a:rPr>
              <a:t>fact</a:t>
            </a:r>
          </a:p>
          <a:p>
            <a:pPr lvl="1" fontAlgn="ctr">
              <a:lnSpc>
                <a:spcPct val="80000"/>
              </a:lnSpc>
            </a:pPr>
            <a:r>
              <a:rPr lang="en-US" altLang="zh-CN" sz="1500" dirty="0">
                <a:latin typeface="宋体" pitchFamily="2" charset="-122"/>
              </a:rPr>
              <a:t>$order : Order( </a:t>
            </a:r>
            <a:r>
              <a:rPr lang="en-US" altLang="zh-CN" sz="1500" dirty="0" err="1">
                <a:latin typeface="宋体" pitchFamily="2" charset="-122"/>
              </a:rPr>
              <a:t>grossTotal</a:t>
            </a:r>
            <a:r>
              <a:rPr lang="en-US" altLang="zh-CN" sz="1500" dirty="0">
                <a:latin typeface="宋体" pitchFamily="2" charset="-122"/>
              </a:rPr>
              <a:t> &gt;= 10 &amp;&amp; &lt; 20 )</a:t>
            </a:r>
          </a:p>
          <a:p>
            <a:pPr marL="91440" lvl="1" indent="-91440">
              <a:spcBef>
                <a:spcPts val="1200"/>
              </a:spcBef>
              <a:spcAft>
                <a:spcPts val="200"/>
              </a:spcAft>
              <a:buSzPct val="70000"/>
              <a:buFont typeface="Wingdings 2" pitchFamily="18" charset="2"/>
              <a:buChar char=""/>
            </a:pPr>
            <a:r>
              <a:rPr lang="zh-CN" altLang="en-US" sz="2400" dirty="0"/>
              <a:t>绑定</a:t>
            </a:r>
            <a:endParaRPr lang="en-US" altLang="zh-CN" sz="2400" dirty="0"/>
          </a:p>
          <a:p>
            <a:pPr lvl="1" fontAlgn="ctr">
              <a:lnSpc>
                <a:spcPct val="80000"/>
              </a:lnSpc>
            </a:pPr>
            <a:r>
              <a:rPr lang="zh-CN" altLang="en-US" sz="1500" dirty="0">
                <a:latin typeface="宋体" pitchFamily="2" charset="-122"/>
              </a:rPr>
              <a:t>绑定变量以便随后</a:t>
            </a:r>
            <a:r>
              <a:rPr lang="zh-CN" altLang="en-US" sz="1500" dirty="0" smtClean="0">
                <a:latin typeface="宋体" pitchFamily="2" charset="-122"/>
              </a:rPr>
              <a:t>使用</a:t>
            </a:r>
            <a:endParaRPr lang="en-US" altLang="zh-CN" sz="1500" dirty="0">
              <a:latin typeface="宋体" pitchFamily="2" charset="-122"/>
            </a:endParaRPr>
          </a:p>
          <a:p>
            <a:pPr lvl="1" fontAlgn="ctr">
              <a:lnSpc>
                <a:spcPct val="80000"/>
              </a:lnSpc>
            </a:pPr>
            <a:r>
              <a:rPr lang="zh-CN" altLang="en-US" sz="1500" dirty="0">
                <a:latin typeface="宋体" pitchFamily="2" charset="-122"/>
              </a:rPr>
              <a:t>变量以</a:t>
            </a:r>
            <a:r>
              <a:rPr lang="en-US" altLang="zh-CN" sz="1500" dirty="0">
                <a:latin typeface="宋体" pitchFamily="2" charset="-122"/>
              </a:rPr>
              <a:t>$</a:t>
            </a:r>
            <a:r>
              <a:rPr lang="zh-CN" altLang="en-US" sz="1500" dirty="0">
                <a:latin typeface="宋体" pitchFamily="2" charset="-122"/>
              </a:rPr>
              <a:t>开头只是约定</a:t>
            </a:r>
            <a:endParaRPr lang="en-US" altLang="zh-CN" sz="1500" dirty="0">
              <a:latin typeface="宋体" pitchFamily="2" charset="-122"/>
            </a:endParaRPr>
          </a:p>
          <a:p>
            <a:pPr marL="91440" lvl="1" indent="-91440">
              <a:spcBef>
                <a:spcPts val="1200"/>
              </a:spcBef>
              <a:spcAft>
                <a:spcPts val="200"/>
              </a:spcAft>
              <a:buSzPct val="70000"/>
              <a:buFont typeface="Wingdings 2" pitchFamily="18" charset="2"/>
              <a:buChar char=""/>
            </a:pPr>
            <a:r>
              <a:rPr lang="zh-CN" altLang="en-US" sz="2400" dirty="0"/>
              <a:t>约束（模式的一部分）</a:t>
            </a:r>
            <a:endParaRPr lang="en-US" altLang="zh-CN" sz="2400" dirty="0"/>
          </a:p>
          <a:p>
            <a:pPr lvl="1" fontAlgn="ctr">
              <a:lnSpc>
                <a:spcPct val="80000"/>
              </a:lnSpc>
            </a:pPr>
            <a:r>
              <a:rPr lang="zh-CN" altLang="en-US" sz="1500" dirty="0">
                <a:latin typeface="宋体" pitchFamily="2" charset="-122"/>
              </a:rPr>
              <a:t>返回</a:t>
            </a:r>
            <a:r>
              <a:rPr lang="en-US" altLang="zh-CN" sz="1500" dirty="0">
                <a:latin typeface="宋体" pitchFamily="2" charset="-122"/>
              </a:rPr>
              <a:t>true</a:t>
            </a:r>
            <a:r>
              <a:rPr lang="zh-CN" altLang="en-US" sz="1500" dirty="0">
                <a:latin typeface="宋体" pitchFamily="2" charset="-122"/>
              </a:rPr>
              <a:t>或</a:t>
            </a:r>
            <a:r>
              <a:rPr lang="en-US" altLang="zh-CN" sz="1500" dirty="0">
                <a:latin typeface="宋体" pitchFamily="2" charset="-122"/>
              </a:rPr>
              <a:t>false</a:t>
            </a:r>
            <a:r>
              <a:rPr lang="zh-CN" altLang="en-US" sz="1500" dirty="0">
                <a:latin typeface="宋体" pitchFamily="2" charset="-122"/>
              </a:rPr>
              <a:t>的</a:t>
            </a:r>
            <a:r>
              <a:rPr lang="zh-CN" altLang="en-US" sz="1500" dirty="0" smtClean="0">
                <a:latin typeface="宋体" pitchFamily="2" charset="-122"/>
              </a:rPr>
              <a:t>表达式</a:t>
            </a:r>
            <a:endParaRPr lang="en-US" altLang="zh-CN" sz="1600" dirty="0" smtClean="0"/>
          </a:p>
          <a:p>
            <a:pPr lvl="1" fontAlgn="ctr">
              <a:lnSpc>
                <a:spcPct val="80000"/>
              </a:lnSpc>
            </a:pPr>
            <a:r>
              <a:rPr lang="en-US" altLang="zh-CN" sz="1500" dirty="0" smtClean="0">
                <a:latin typeface="宋体" pitchFamily="2" charset="-122"/>
              </a:rPr>
              <a:t>Person( age &gt; 50, weight &gt; 80, height &gt; 2 )</a:t>
            </a:r>
            <a:r>
              <a:rPr lang="zh-CN" altLang="en-US" sz="1500" dirty="0" smtClean="0">
                <a:latin typeface="宋体" pitchFamily="2" charset="-122"/>
              </a:rPr>
              <a:t>等价于等价于</a:t>
            </a:r>
            <a:r>
              <a:rPr lang="en-US" altLang="zh-CN" sz="1500" dirty="0" smtClean="0">
                <a:latin typeface="宋体" pitchFamily="2" charset="-122"/>
              </a:rPr>
              <a:t>Person( age &gt; 50 &amp;&amp; weight &gt; 80 &amp;&amp; height &gt; 2 )</a:t>
            </a:r>
          </a:p>
          <a:p>
            <a:pPr lvl="1" fontAlgn="ctr">
              <a:lnSpc>
                <a:spcPct val="80000"/>
              </a:lnSpc>
            </a:pPr>
            <a:r>
              <a:rPr lang="zh-CN" altLang="en-US" sz="1600" dirty="0" smtClean="0"/>
              <a:t>属性可以绑定</a:t>
            </a:r>
            <a:r>
              <a:rPr lang="zh-CN" altLang="en-US" sz="1600" dirty="0" smtClean="0"/>
              <a:t>变量，</a:t>
            </a:r>
            <a:r>
              <a:rPr lang="en-US" altLang="zh-CN" sz="1500" dirty="0" smtClean="0">
                <a:latin typeface="宋体" pitchFamily="2" charset="-122"/>
              </a:rPr>
              <a:t>Person( $</a:t>
            </a:r>
            <a:r>
              <a:rPr lang="en-US" altLang="zh-CN" sz="1500" dirty="0" err="1" smtClean="0">
                <a:latin typeface="宋体" pitchFamily="2" charset="-122"/>
              </a:rPr>
              <a:t>firstAge</a:t>
            </a:r>
            <a:r>
              <a:rPr lang="en-US" altLang="zh-CN" sz="1500" dirty="0" smtClean="0">
                <a:latin typeface="宋体" pitchFamily="2" charset="-122"/>
              </a:rPr>
              <a:t> : age )</a:t>
            </a:r>
          </a:p>
          <a:p>
            <a:pPr lvl="1" fontAlgn="ctr">
              <a:lnSpc>
                <a:spcPct val="80000"/>
              </a:lnSpc>
            </a:pPr>
            <a:endParaRPr lang="en-US" altLang="zh-CN" sz="1600" dirty="0" smtClean="0"/>
          </a:p>
          <a:p>
            <a:pPr lvl="1" fontAlgn="ctr">
              <a:lnSpc>
                <a:spcPct val="80000"/>
              </a:lnSpc>
            </a:pPr>
            <a:endParaRPr lang="en-US" altLang="zh-CN" sz="1600" dirty="0" smtClean="0"/>
          </a:p>
          <a:p>
            <a:pPr lvl="1" fontAlgn="ctr">
              <a:lnSpc>
                <a:spcPct val="80000"/>
              </a:lnSpc>
            </a:pPr>
            <a:endParaRPr lang="en-US" altLang="zh-CN" sz="1600" dirty="0" smtClean="0"/>
          </a:p>
          <a:p>
            <a:pPr lvl="1" fontAlgn="ctr">
              <a:lnSpc>
                <a:spcPct val="80000"/>
              </a:lnSpc>
            </a:pPr>
            <a:endParaRPr lang="en-US" altLang="zh-CN" sz="1600" dirty="0" smtClean="0"/>
          </a:p>
          <a:p>
            <a:pPr lvl="1" fontAlgn="ctr">
              <a:lnSpc>
                <a:spcPct val="80000"/>
              </a:lnSpc>
            </a:pPr>
            <a:endParaRPr lang="en-US" altLang="zh-CN" sz="1500" dirty="0" smtClean="0">
              <a:latin typeface="宋体" pitchFamily="2" charset="-122"/>
            </a:endParaRPr>
          </a:p>
          <a:p>
            <a:pPr lvl="1" fontAlgn="ctr">
              <a:lnSpc>
                <a:spcPct val="80000"/>
              </a:lnSpc>
            </a:pPr>
            <a:endParaRPr lang="en-US" altLang="zh-CN" sz="1500" dirty="0">
              <a:latin typeface="宋体" pitchFamily="2" charset="-122"/>
            </a:endParaRPr>
          </a:p>
          <a:p>
            <a:pPr lvl="1">
              <a:buClr>
                <a:schemeClr val="accent3">
                  <a:lumMod val="75000"/>
                </a:schemeClr>
              </a:buClr>
              <a:buFont typeface="Wingdings" pitchFamily="2" charset="2"/>
              <a:buChar char="p"/>
            </a:pPr>
            <a:endParaRPr lang="en-US" altLang="zh-CN"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24</a:t>
            </a:fld>
            <a:endParaRPr lang="en-US" altLang="zh-CN"/>
          </a:p>
        </p:txBody>
      </p:sp>
    </p:spTree>
    <p:extLst>
      <p:ext uri="{BB962C8B-B14F-4D97-AF65-F5344CB8AC3E}">
        <p14:creationId xmlns:p14="http://schemas.microsoft.com/office/powerpoint/2010/main" xmlns="" val="343532757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LHS-</a:t>
            </a:r>
            <a:r>
              <a:rPr lang="zh-CN" altLang="en-US" dirty="0" smtClean="0"/>
              <a:t>比较操作符</a:t>
            </a:r>
            <a:endParaRPr lang="zh-CN" altLang="en-US" dirty="0"/>
          </a:p>
        </p:txBody>
      </p:sp>
      <p:sp>
        <p:nvSpPr>
          <p:cNvPr id="3" name="内容占位符 2"/>
          <p:cNvSpPr>
            <a:spLocks noGrp="1"/>
          </p:cNvSpPr>
          <p:nvPr>
            <p:ph idx="1"/>
          </p:nvPr>
        </p:nvSpPr>
        <p:spPr>
          <a:xfrm>
            <a:off x="1086928" y="1255222"/>
            <a:ext cx="10068752" cy="5042061"/>
          </a:xfrm>
        </p:spPr>
        <p:txBody>
          <a:bodyPr>
            <a:normAutofit fontScale="70000" lnSpcReduction="20000"/>
          </a:bodyPr>
          <a:lstStyle/>
          <a:p>
            <a:pPr marL="91440" lvl="1" indent="-91440">
              <a:lnSpc>
                <a:spcPct val="110000"/>
              </a:lnSpc>
              <a:spcBef>
                <a:spcPts val="1200"/>
              </a:spcBef>
              <a:spcAft>
                <a:spcPts val="200"/>
              </a:spcAft>
              <a:buSzPct val="70000"/>
              <a:buFont typeface="Wingdings 2" pitchFamily="18" charset="2"/>
              <a:buChar char=""/>
            </a:pPr>
            <a:r>
              <a:rPr lang="zh-CN" altLang="en-US" sz="2900" dirty="0" smtClean="0"/>
              <a:t>同</a:t>
            </a:r>
            <a:r>
              <a:rPr lang="zh-CN" altLang="en-US" sz="2900" dirty="0"/>
              <a:t>一属性连续</a:t>
            </a:r>
            <a:r>
              <a:rPr lang="zh-CN" altLang="en-US" sz="2900" dirty="0" smtClean="0"/>
              <a:t>约束</a:t>
            </a:r>
            <a:endParaRPr lang="en-US" altLang="zh-CN" sz="2900" dirty="0" smtClean="0"/>
          </a:p>
          <a:p>
            <a:pPr lvl="2">
              <a:buClr>
                <a:schemeClr val="accent3">
                  <a:lumMod val="75000"/>
                </a:schemeClr>
              </a:buClr>
              <a:buSzPct val="60000"/>
              <a:buNone/>
            </a:pPr>
            <a:r>
              <a:rPr lang="en-US" altLang="zh-CN" sz="2100" dirty="0" smtClean="0">
                <a:latin typeface="宋体" pitchFamily="2" charset="-122"/>
              </a:rPr>
              <a:t>	</a:t>
            </a:r>
            <a:r>
              <a:rPr lang="en-US" altLang="zh-CN" sz="2400" dirty="0" err="1" smtClean="0"/>
              <a:t>grossTotal</a:t>
            </a:r>
            <a:r>
              <a:rPr lang="en-US" altLang="zh-CN" sz="2400" dirty="0" smtClean="0"/>
              <a:t> </a:t>
            </a:r>
            <a:r>
              <a:rPr lang="en-US" altLang="zh-CN" sz="2400" dirty="0" smtClean="0"/>
              <a:t>&gt;= 10 &amp;&amp; &lt; 20 </a:t>
            </a:r>
            <a:r>
              <a:rPr lang="zh-CN" altLang="en-US" sz="2400" dirty="0" smtClean="0"/>
              <a:t>等价于：</a:t>
            </a:r>
            <a:r>
              <a:rPr lang="en-US" altLang="zh-CN" sz="2400" dirty="0" err="1" smtClean="0"/>
              <a:t>grossTotal</a:t>
            </a:r>
            <a:r>
              <a:rPr lang="en-US" altLang="zh-CN" sz="2400" dirty="0" smtClean="0"/>
              <a:t> &gt;= 10 &amp;&amp; </a:t>
            </a:r>
            <a:r>
              <a:rPr lang="en-US" altLang="zh-CN" sz="2400" dirty="0" err="1" smtClean="0"/>
              <a:t>grossTotal</a:t>
            </a:r>
            <a:r>
              <a:rPr lang="en-US" altLang="zh-CN" sz="2400" dirty="0" smtClean="0"/>
              <a:t> &lt; 20 </a:t>
            </a:r>
          </a:p>
          <a:p>
            <a:pPr lvl="2">
              <a:buClr>
                <a:schemeClr val="accent3">
                  <a:lumMod val="75000"/>
                </a:schemeClr>
              </a:buClr>
              <a:buSzPct val="60000"/>
              <a:buNone/>
            </a:pPr>
            <a:r>
              <a:rPr lang="en-US" altLang="zh-CN" sz="2400" dirty="0" smtClean="0"/>
              <a:t>	</a:t>
            </a:r>
            <a:r>
              <a:rPr lang="en-US" altLang="zh-CN" sz="2400" dirty="0" smtClean="0"/>
              <a:t>Person</a:t>
            </a:r>
            <a:r>
              <a:rPr lang="en-US" altLang="zh-CN" sz="2400" dirty="0" smtClean="0"/>
              <a:t>( age ( (&gt; 30 &amp;&amp; &lt; 40) || (&gt; 20 &amp;&amp; &lt; 25) ) )</a:t>
            </a:r>
          </a:p>
          <a:p>
            <a:pPr marL="91440" lvl="1" indent="-91440">
              <a:lnSpc>
                <a:spcPct val="110000"/>
              </a:lnSpc>
              <a:spcBef>
                <a:spcPts val="1200"/>
              </a:spcBef>
              <a:spcAft>
                <a:spcPts val="200"/>
              </a:spcAft>
              <a:buSzPct val="70000"/>
              <a:buFont typeface="Wingdings 2" pitchFamily="18" charset="2"/>
              <a:buChar char=""/>
            </a:pPr>
            <a:r>
              <a:rPr lang="zh-CN" altLang="en-US" sz="2900" dirty="0" smtClean="0"/>
              <a:t>嵌套属性</a:t>
            </a:r>
            <a:endParaRPr lang="en-US" altLang="zh-CN" sz="2900" dirty="0" smtClean="0"/>
          </a:p>
          <a:p>
            <a:pPr lvl="2">
              <a:buClr>
                <a:schemeClr val="accent3">
                  <a:lumMod val="75000"/>
                </a:schemeClr>
              </a:buClr>
              <a:buNone/>
            </a:pPr>
            <a:r>
              <a:rPr lang="en-US" altLang="zh-CN" sz="1800" dirty="0" smtClean="0"/>
              <a:t>	</a:t>
            </a:r>
            <a:r>
              <a:rPr lang="en-US" altLang="zh-CN" sz="2400" dirty="0" smtClean="0"/>
              <a:t>Person( name==  “mark”, address.( city == “</a:t>
            </a:r>
            <a:r>
              <a:rPr lang="en-US" altLang="zh-CN" sz="2400" dirty="0" err="1" smtClean="0"/>
              <a:t>london</a:t>
            </a:r>
            <a:r>
              <a:rPr lang="en-US" altLang="zh-CN" sz="2400" dirty="0" smtClean="0"/>
              <a:t>”, country ==  “</a:t>
            </a:r>
            <a:r>
              <a:rPr lang="en-US" altLang="zh-CN" sz="2400" dirty="0" err="1" smtClean="0"/>
              <a:t>uk</a:t>
            </a:r>
            <a:r>
              <a:rPr lang="en-US" altLang="zh-CN" sz="2400" dirty="0" smtClean="0"/>
              <a:t>”) ) </a:t>
            </a:r>
            <a:r>
              <a:rPr lang="zh-CN" altLang="en-US" sz="2400" dirty="0" smtClean="0"/>
              <a:t>等价于</a:t>
            </a:r>
            <a:endParaRPr lang="en-US" altLang="zh-CN" sz="2400" dirty="0" smtClean="0"/>
          </a:p>
          <a:p>
            <a:pPr lvl="2">
              <a:buClr>
                <a:schemeClr val="accent3">
                  <a:lumMod val="75000"/>
                </a:schemeClr>
              </a:buClr>
              <a:buNone/>
            </a:pPr>
            <a:r>
              <a:rPr lang="en-US" altLang="zh-CN" sz="2400" dirty="0" smtClean="0"/>
              <a:t>	Person( name == "mark", </a:t>
            </a:r>
            <a:r>
              <a:rPr lang="en-US" altLang="zh-CN" sz="2400" dirty="0" err="1" smtClean="0"/>
              <a:t>address.city</a:t>
            </a:r>
            <a:r>
              <a:rPr lang="en-US" altLang="zh-CN" sz="2400" dirty="0" smtClean="0"/>
              <a:t> == "</a:t>
            </a:r>
            <a:r>
              <a:rPr lang="en-US" altLang="zh-CN" sz="2400" dirty="0" err="1" smtClean="0"/>
              <a:t>london</a:t>
            </a:r>
            <a:r>
              <a:rPr lang="en-US" altLang="zh-CN" sz="2400" dirty="0" smtClean="0"/>
              <a:t>", </a:t>
            </a:r>
            <a:r>
              <a:rPr lang="en-US" altLang="zh-CN" sz="2400" dirty="0" err="1" smtClean="0"/>
              <a:t>address.country</a:t>
            </a:r>
            <a:r>
              <a:rPr lang="en-US" altLang="zh-CN" sz="2400" dirty="0" smtClean="0"/>
              <a:t> == "</a:t>
            </a:r>
            <a:r>
              <a:rPr lang="en-US" altLang="zh-CN" sz="2400" dirty="0" err="1" smtClean="0"/>
              <a:t>uk</a:t>
            </a:r>
            <a:r>
              <a:rPr lang="en-US" altLang="zh-CN" sz="2400" dirty="0" smtClean="0"/>
              <a:t>" )</a:t>
            </a:r>
          </a:p>
          <a:p>
            <a:pPr marL="91440" lvl="1" indent="-91440">
              <a:lnSpc>
                <a:spcPct val="110000"/>
              </a:lnSpc>
              <a:spcBef>
                <a:spcPts val="1200"/>
              </a:spcBef>
              <a:spcAft>
                <a:spcPts val="200"/>
              </a:spcAft>
              <a:buSzPct val="70000"/>
              <a:buFont typeface="Wingdings 2" pitchFamily="18" charset="2"/>
              <a:buChar char=""/>
            </a:pPr>
            <a:r>
              <a:rPr lang="zh-CN" altLang="en-US" sz="2900" dirty="0" smtClean="0"/>
              <a:t>空引用安全</a:t>
            </a:r>
            <a:endParaRPr lang="en-US" altLang="zh-CN" sz="2900" dirty="0" smtClean="0"/>
          </a:p>
          <a:p>
            <a:pPr lvl="2">
              <a:buClr>
                <a:schemeClr val="accent3">
                  <a:lumMod val="75000"/>
                </a:schemeClr>
              </a:buClr>
              <a:buNone/>
            </a:pPr>
            <a:r>
              <a:rPr lang="en-US" altLang="zh-CN" sz="1800" dirty="0" smtClean="0"/>
              <a:t>	</a:t>
            </a:r>
            <a:r>
              <a:rPr lang="en-US" altLang="zh-CN" sz="2400" dirty="0" smtClean="0"/>
              <a:t>Person( $</a:t>
            </a:r>
            <a:r>
              <a:rPr lang="en-US" altLang="zh-CN" sz="2400" dirty="0" err="1" smtClean="0"/>
              <a:t>streetName</a:t>
            </a:r>
            <a:r>
              <a:rPr lang="en-US" altLang="zh-CN" sz="2400" dirty="0" smtClean="0"/>
              <a:t> : address!.street ) </a:t>
            </a:r>
            <a:r>
              <a:rPr lang="zh-CN" altLang="en-US" sz="2400" dirty="0" smtClean="0"/>
              <a:t>相当于：</a:t>
            </a:r>
            <a:endParaRPr lang="en-US" altLang="zh-CN" sz="2400" dirty="0" smtClean="0"/>
          </a:p>
          <a:p>
            <a:pPr lvl="2">
              <a:buClr>
                <a:schemeClr val="accent3">
                  <a:lumMod val="75000"/>
                </a:schemeClr>
              </a:buClr>
              <a:buNone/>
            </a:pPr>
            <a:r>
              <a:rPr lang="en-US" altLang="zh-CN" sz="2400" dirty="0" smtClean="0"/>
              <a:t>	Person( address != null, $</a:t>
            </a:r>
            <a:r>
              <a:rPr lang="en-US" altLang="zh-CN" sz="2400" dirty="0" err="1" smtClean="0"/>
              <a:t>streetName</a:t>
            </a:r>
            <a:r>
              <a:rPr lang="en-US" altLang="zh-CN" sz="2400" dirty="0" smtClean="0"/>
              <a:t> : </a:t>
            </a:r>
            <a:r>
              <a:rPr lang="en-US" altLang="zh-CN" sz="2400" dirty="0" err="1" smtClean="0"/>
              <a:t>address.street</a:t>
            </a:r>
            <a:r>
              <a:rPr lang="en-US" altLang="zh-CN" sz="2400" dirty="0" smtClean="0"/>
              <a:t> )</a:t>
            </a:r>
          </a:p>
          <a:p>
            <a:pPr marL="91440" lvl="1" indent="-91440">
              <a:lnSpc>
                <a:spcPct val="110000"/>
              </a:lnSpc>
              <a:spcBef>
                <a:spcPts val="1200"/>
              </a:spcBef>
              <a:spcAft>
                <a:spcPts val="200"/>
              </a:spcAft>
              <a:buSzPct val="70000"/>
              <a:buFont typeface="Wingdings 2" pitchFamily="18" charset="2"/>
              <a:buChar char=""/>
            </a:pPr>
            <a:r>
              <a:rPr lang="zh-CN" altLang="en-US" sz="2900" dirty="0" smtClean="0"/>
              <a:t>日期</a:t>
            </a:r>
            <a:endParaRPr lang="en-US" altLang="zh-CN" sz="2900" dirty="0" smtClean="0"/>
          </a:p>
          <a:p>
            <a:pPr lvl="2">
              <a:buClr>
                <a:schemeClr val="accent3">
                  <a:lumMod val="75000"/>
                </a:schemeClr>
              </a:buClr>
              <a:buNone/>
            </a:pPr>
            <a:r>
              <a:rPr lang="en-US" altLang="zh-CN" dirty="0" smtClean="0"/>
              <a:t>	</a:t>
            </a:r>
            <a:r>
              <a:rPr lang="en-US" altLang="zh-CN" sz="2400" dirty="0" smtClean="0"/>
              <a:t>Cheese( </a:t>
            </a:r>
            <a:r>
              <a:rPr lang="en-US" altLang="zh-CN" sz="2400" dirty="0" err="1" smtClean="0"/>
              <a:t>bestBefore</a:t>
            </a:r>
            <a:r>
              <a:rPr lang="en-US" altLang="zh-CN" sz="2400" dirty="0" smtClean="0"/>
              <a:t> &lt; </a:t>
            </a:r>
            <a:r>
              <a:rPr lang="en-US" altLang="zh-CN" sz="2400" dirty="0" smtClean="0"/>
              <a:t>“27-Oct-2009” )   //</a:t>
            </a:r>
            <a:r>
              <a:rPr lang="zh-CN" altLang="en-US" sz="2400" dirty="0" smtClean="0"/>
              <a:t>可</a:t>
            </a:r>
            <a:r>
              <a:rPr lang="zh-CN" altLang="en-US" sz="2400" dirty="0" smtClean="0"/>
              <a:t>设置系统属性</a:t>
            </a:r>
            <a:r>
              <a:rPr lang="en-US" altLang="zh-CN" sz="2400" dirty="0" err="1" smtClean="0"/>
              <a:t>drools.dateformat</a:t>
            </a:r>
            <a:r>
              <a:rPr lang="zh-CN" altLang="en-US" sz="2400" dirty="0" smtClean="0"/>
              <a:t>来指定默认日期格式</a:t>
            </a:r>
            <a:endParaRPr lang="en-US" altLang="zh-CN" sz="2400" dirty="0" smtClean="0"/>
          </a:p>
          <a:p>
            <a:pPr marL="91440" lvl="1" indent="-91440">
              <a:lnSpc>
                <a:spcPct val="110000"/>
              </a:lnSpc>
              <a:spcBef>
                <a:spcPts val="1200"/>
              </a:spcBef>
              <a:spcAft>
                <a:spcPts val="200"/>
              </a:spcAft>
              <a:buSzPct val="70000"/>
              <a:buFont typeface="Wingdings 2" pitchFamily="18" charset="2"/>
              <a:buChar char=""/>
            </a:pPr>
            <a:r>
              <a:rPr lang="en-US" altLang="zh-CN" sz="2900" dirty="0" smtClean="0"/>
              <a:t>List</a:t>
            </a:r>
          </a:p>
          <a:p>
            <a:pPr lvl="2">
              <a:buClr>
                <a:schemeClr val="accent3">
                  <a:lumMod val="75000"/>
                </a:schemeClr>
              </a:buClr>
              <a:buNone/>
            </a:pPr>
            <a:r>
              <a:rPr lang="en-US" altLang="zh-CN" dirty="0" smtClean="0"/>
              <a:t>	</a:t>
            </a:r>
            <a:r>
              <a:rPr lang="en-US" altLang="zh-CN" sz="2400" dirty="0" smtClean="0"/>
              <a:t>Person( </a:t>
            </a:r>
            <a:r>
              <a:rPr lang="en-US" altLang="zh-CN" sz="2400" dirty="0" err="1" smtClean="0"/>
              <a:t>childList</a:t>
            </a:r>
            <a:r>
              <a:rPr lang="en-US" altLang="zh-CN" sz="2400" dirty="0" smtClean="0"/>
              <a:t>[0].age == 18 )</a:t>
            </a:r>
          </a:p>
          <a:p>
            <a:pPr marL="91440" lvl="1" indent="-91440">
              <a:lnSpc>
                <a:spcPct val="110000"/>
              </a:lnSpc>
              <a:spcBef>
                <a:spcPts val="1200"/>
              </a:spcBef>
              <a:spcAft>
                <a:spcPts val="200"/>
              </a:spcAft>
              <a:buSzPct val="70000"/>
              <a:buFont typeface="Wingdings 2" pitchFamily="18" charset="2"/>
              <a:buChar char=""/>
            </a:pPr>
            <a:r>
              <a:rPr lang="en-US" altLang="zh-CN" sz="2900" dirty="0" smtClean="0"/>
              <a:t>Map</a:t>
            </a:r>
          </a:p>
          <a:p>
            <a:pPr lvl="2">
              <a:buClr>
                <a:schemeClr val="accent3">
                  <a:lumMod val="75000"/>
                </a:schemeClr>
              </a:buClr>
              <a:buNone/>
            </a:pPr>
            <a:r>
              <a:rPr lang="en-US" altLang="zh-CN" dirty="0" smtClean="0"/>
              <a:t>	</a:t>
            </a:r>
            <a:r>
              <a:rPr lang="en-US" altLang="zh-CN" sz="2400" dirty="0" smtClean="0"/>
              <a:t>Person( </a:t>
            </a:r>
            <a:r>
              <a:rPr lang="en-US" altLang="zh-CN" sz="2400" dirty="0" err="1" smtClean="0"/>
              <a:t>credentialMap</a:t>
            </a:r>
            <a:r>
              <a:rPr lang="en-US" altLang="zh-CN" sz="2400" dirty="0" smtClean="0"/>
              <a:t>["</a:t>
            </a:r>
            <a:r>
              <a:rPr lang="en-US" altLang="zh-CN" sz="2400" dirty="0" err="1" smtClean="0"/>
              <a:t>jsmith</a:t>
            </a:r>
            <a:r>
              <a:rPr lang="en-US" altLang="zh-CN" sz="2400" dirty="0" smtClean="0"/>
              <a:t>"].valid )</a:t>
            </a:r>
          </a:p>
          <a:p>
            <a:pPr lvl="2">
              <a:buClr>
                <a:schemeClr val="accent3">
                  <a:lumMod val="75000"/>
                </a:schemeClr>
              </a:buClr>
              <a:buNone/>
            </a:pPr>
            <a:endParaRPr lang="en-US" altLang="zh-CN" sz="1800" dirty="0" smtClean="0"/>
          </a:p>
          <a:p>
            <a:pPr lvl="1">
              <a:buClr>
                <a:schemeClr val="accent3">
                  <a:lumMod val="75000"/>
                </a:schemeClr>
              </a:buClr>
              <a:buFont typeface="Wingdings" pitchFamily="2" charset="2"/>
              <a:buChar char="p"/>
            </a:pPr>
            <a:endParaRPr lang="en-US" altLang="zh-CN" dirty="0"/>
          </a:p>
          <a:p>
            <a:pPr lvl="1">
              <a:buClr>
                <a:schemeClr val="accent3">
                  <a:lumMod val="75000"/>
                </a:schemeClr>
              </a:buClr>
              <a:buFont typeface="Wingdings" pitchFamily="2" charset="2"/>
              <a:buChar char="p"/>
            </a:pPr>
            <a:endParaRPr lang="en-US" altLang="zh-CN"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25</a:t>
            </a:fld>
            <a:endParaRPr lang="en-US" altLang="zh-CN"/>
          </a:p>
        </p:txBody>
      </p:sp>
    </p:spTree>
    <p:extLst>
      <p:ext uri="{BB962C8B-B14F-4D97-AF65-F5344CB8AC3E}">
        <p14:creationId xmlns:p14="http://schemas.microsoft.com/office/powerpoint/2010/main" xmlns="" val="35002670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LHS-</a:t>
            </a:r>
            <a:r>
              <a:rPr lang="zh-CN" altLang="en-US" dirty="0" smtClean="0"/>
              <a:t>操作符</a:t>
            </a:r>
            <a:endParaRPr lang="zh-CN" altLang="en-US" dirty="0"/>
          </a:p>
        </p:txBody>
      </p:sp>
      <p:sp>
        <p:nvSpPr>
          <p:cNvPr id="3" name="内容占位符 2"/>
          <p:cNvSpPr>
            <a:spLocks noGrp="1"/>
          </p:cNvSpPr>
          <p:nvPr>
            <p:ph idx="1"/>
          </p:nvPr>
        </p:nvSpPr>
        <p:spPr/>
        <p:txBody>
          <a:bodyPr>
            <a:normAutofit/>
          </a:bodyPr>
          <a:lstStyle/>
          <a:p>
            <a:pPr marL="91440" lvl="1" indent="-91440">
              <a:spcBef>
                <a:spcPts val="1200"/>
              </a:spcBef>
              <a:spcAft>
                <a:spcPts val="200"/>
              </a:spcAft>
              <a:buSzPct val="70000"/>
              <a:buFont typeface="Wingdings 2" pitchFamily="18" charset="2"/>
              <a:buChar char=""/>
            </a:pPr>
            <a:r>
              <a:rPr lang="en-US" altLang="zh-CN" sz="2400" dirty="0" smtClean="0"/>
              <a:t>matches/not matches</a:t>
            </a:r>
          </a:p>
          <a:p>
            <a:pPr lvl="1" fontAlgn="ctr">
              <a:lnSpc>
                <a:spcPct val="80000"/>
              </a:lnSpc>
            </a:pPr>
            <a:r>
              <a:rPr lang="zh-CN" altLang="zh-CN" sz="1600" dirty="0" smtClean="0"/>
              <a:t>对</a:t>
            </a:r>
            <a:r>
              <a:rPr lang="zh-CN" altLang="zh-CN" sz="1600" dirty="0" smtClean="0"/>
              <a:t>某个</a:t>
            </a:r>
            <a:r>
              <a:rPr lang="en-US" altLang="zh-CN" sz="1600" dirty="0" smtClean="0"/>
              <a:t> Fact </a:t>
            </a:r>
            <a:r>
              <a:rPr lang="zh-CN" altLang="zh-CN" sz="1600" dirty="0" smtClean="0"/>
              <a:t>的字段与标准的</a:t>
            </a:r>
            <a:r>
              <a:rPr lang="en-US" altLang="zh-CN" sz="1600" dirty="0" smtClean="0"/>
              <a:t> Java </a:t>
            </a:r>
            <a:r>
              <a:rPr lang="zh-CN" altLang="zh-CN" sz="1600" dirty="0" smtClean="0"/>
              <a:t>正则表达式进行相似匹配，被比较的字符串可以是一个标准的</a:t>
            </a:r>
            <a:r>
              <a:rPr lang="en-US" altLang="zh-CN" sz="1600" dirty="0" smtClean="0"/>
              <a:t> Java </a:t>
            </a:r>
            <a:r>
              <a:rPr lang="zh-CN" altLang="zh-CN" sz="1600" dirty="0" smtClean="0"/>
              <a:t>正则表达式</a:t>
            </a:r>
            <a:endParaRPr lang="en-US" altLang="zh-CN" sz="1500" dirty="0">
              <a:latin typeface="宋体" pitchFamily="2" charset="-122"/>
            </a:endParaRPr>
          </a:p>
          <a:p>
            <a:pPr lvl="2">
              <a:buClr>
                <a:schemeClr val="accent3">
                  <a:lumMod val="75000"/>
                </a:schemeClr>
              </a:buClr>
              <a:buNone/>
            </a:pPr>
            <a:r>
              <a:rPr lang="en-US" altLang="zh-CN" sz="1800" dirty="0" smtClean="0"/>
              <a:t>	Cheese</a:t>
            </a:r>
            <a:r>
              <a:rPr lang="en-US" altLang="zh-CN" sz="1800" dirty="0"/>
              <a:t>( type </a:t>
            </a:r>
            <a:r>
              <a:rPr lang="en-US" altLang="zh-CN" sz="1800" dirty="0">
                <a:solidFill>
                  <a:srgbClr val="FF0000"/>
                </a:solidFill>
              </a:rPr>
              <a:t>matches</a:t>
            </a:r>
            <a:r>
              <a:rPr lang="en-US" altLang="zh-CN" sz="1800" dirty="0"/>
              <a:t> "(Buffalo)?\\S*</a:t>
            </a:r>
            <a:r>
              <a:rPr lang="en-US" altLang="zh-CN" sz="1800" dirty="0" err="1"/>
              <a:t>Mozarella</a:t>
            </a:r>
            <a:r>
              <a:rPr lang="en-US" altLang="zh-CN" sz="1800" dirty="0"/>
              <a:t>" )</a:t>
            </a:r>
          </a:p>
          <a:p>
            <a:pPr marL="91440" lvl="1" indent="-91440">
              <a:spcBef>
                <a:spcPts val="1200"/>
              </a:spcBef>
              <a:spcAft>
                <a:spcPts val="200"/>
              </a:spcAft>
              <a:buSzPct val="70000"/>
              <a:buFont typeface="Wingdings 2" pitchFamily="18" charset="2"/>
              <a:buChar char=""/>
            </a:pPr>
            <a:r>
              <a:rPr lang="en-US" altLang="zh-CN" sz="2400" dirty="0" smtClean="0"/>
              <a:t>contains/not contains</a:t>
            </a:r>
          </a:p>
          <a:p>
            <a:pPr lvl="1" fontAlgn="ctr">
              <a:lnSpc>
                <a:spcPct val="80000"/>
              </a:lnSpc>
            </a:pPr>
            <a:r>
              <a:rPr lang="zh-CN" altLang="zh-CN" sz="1600" dirty="0" smtClean="0"/>
              <a:t>检查</a:t>
            </a:r>
            <a:r>
              <a:rPr lang="zh-CN" altLang="zh-CN" sz="1600" dirty="0" smtClean="0"/>
              <a:t>一个</a:t>
            </a:r>
            <a:r>
              <a:rPr lang="en-US" altLang="zh-CN" sz="1600" dirty="0" smtClean="0"/>
              <a:t> Fact </a:t>
            </a:r>
            <a:r>
              <a:rPr lang="zh-CN" altLang="zh-CN" sz="1600" dirty="0" smtClean="0"/>
              <a:t>对象的某个字段（该字段要是一个</a:t>
            </a:r>
            <a:r>
              <a:rPr lang="en-US" altLang="zh-CN" sz="1600" dirty="0" smtClean="0"/>
              <a:t> Collection</a:t>
            </a:r>
            <a:r>
              <a:rPr lang="zh-CN" altLang="zh-CN" sz="1600" dirty="0" smtClean="0"/>
              <a:t>或是一个</a:t>
            </a:r>
            <a:r>
              <a:rPr lang="en-US" altLang="zh-CN" sz="1600" dirty="0" smtClean="0"/>
              <a:t> Array </a:t>
            </a:r>
            <a:r>
              <a:rPr lang="zh-CN" altLang="zh-CN" sz="1600" dirty="0" smtClean="0"/>
              <a:t>类型的对象）是否包含一个指定的对象</a:t>
            </a:r>
            <a:endParaRPr lang="en-US" altLang="zh-CN" sz="1600" dirty="0" smtClean="0"/>
          </a:p>
          <a:p>
            <a:pPr lvl="2">
              <a:buClr>
                <a:schemeClr val="accent3">
                  <a:lumMod val="75000"/>
                </a:schemeClr>
              </a:buClr>
              <a:buNone/>
            </a:pPr>
            <a:r>
              <a:rPr lang="en-US" altLang="zh-CN" sz="1800" dirty="0" smtClean="0"/>
              <a:t>	</a:t>
            </a:r>
            <a:r>
              <a:rPr lang="en-US" altLang="zh-CN" sz="1800" dirty="0" err="1" smtClean="0"/>
              <a:t>CheeseCounter</a:t>
            </a:r>
            <a:r>
              <a:rPr lang="en-US" altLang="zh-CN" sz="1800" dirty="0"/>
              <a:t>( cheeses </a:t>
            </a:r>
            <a:r>
              <a:rPr lang="en-US" altLang="zh-CN" sz="1800" dirty="0">
                <a:solidFill>
                  <a:srgbClr val="FF0000"/>
                </a:solidFill>
              </a:rPr>
              <a:t>contains</a:t>
            </a:r>
            <a:r>
              <a:rPr lang="en-US" altLang="zh-CN" sz="1800" dirty="0"/>
              <a:t> "stilton" )</a:t>
            </a:r>
          </a:p>
          <a:p>
            <a:pPr marL="91440" lvl="1" indent="-91440">
              <a:spcBef>
                <a:spcPts val="1200"/>
              </a:spcBef>
              <a:spcAft>
                <a:spcPts val="200"/>
              </a:spcAft>
              <a:buSzPct val="70000"/>
              <a:buFont typeface="Wingdings 2" pitchFamily="18" charset="2"/>
              <a:buChar char=""/>
            </a:pPr>
            <a:r>
              <a:rPr lang="en-US" altLang="zh-CN" sz="2400" dirty="0" err="1" smtClean="0"/>
              <a:t>memberOf</a:t>
            </a:r>
            <a:r>
              <a:rPr lang="en-US" altLang="zh-CN" sz="2400" dirty="0" smtClean="0"/>
              <a:t>/not </a:t>
            </a:r>
            <a:r>
              <a:rPr lang="en-US" altLang="zh-CN" sz="2400" dirty="0" err="1" smtClean="0"/>
              <a:t>memberOf</a:t>
            </a:r>
            <a:endParaRPr lang="en-US" altLang="zh-CN" sz="2400" dirty="0" smtClean="0"/>
          </a:p>
          <a:p>
            <a:pPr lvl="1" fontAlgn="ctr">
              <a:lnSpc>
                <a:spcPct val="80000"/>
              </a:lnSpc>
            </a:pPr>
            <a:r>
              <a:rPr lang="zh-CN" altLang="zh-CN" sz="1600" dirty="0" smtClean="0"/>
              <a:t>判断</a:t>
            </a:r>
            <a:r>
              <a:rPr lang="zh-CN" altLang="zh-CN" sz="1600" dirty="0" smtClean="0"/>
              <a:t>某个</a:t>
            </a:r>
            <a:r>
              <a:rPr lang="en-US" altLang="zh-CN" sz="1600" dirty="0" smtClean="0"/>
              <a:t> Fact </a:t>
            </a:r>
            <a:r>
              <a:rPr lang="zh-CN" altLang="zh-CN" sz="1600" dirty="0" smtClean="0"/>
              <a:t>对象的某个字段是否在一个集合（</a:t>
            </a:r>
            <a:r>
              <a:rPr lang="en-US" altLang="zh-CN" sz="1600" dirty="0" smtClean="0"/>
              <a:t>Collection/Array</a:t>
            </a:r>
            <a:r>
              <a:rPr lang="zh-CN" altLang="zh-CN" sz="1600" dirty="0" smtClean="0"/>
              <a:t>）当中</a:t>
            </a:r>
            <a:endParaRPr lang="en-US" altLang="zh-CN" sz="1600" dirty="0" smtClean="0"/>
          </a:p>
          <a:p>
            <a:pPr lvl="2">
              <a:buClr>
                <a:schemeClr val="accent3">
                  <a:lumMod val="75000"/>
                </a:schemeClr>
              </a:buClr>
              <a:buNone/>
            </a:pPr>
            <a:r>
              <a:rPr lang="en-US" altLang="zh-CN" sz="1800" dirty="0" smtClean="0"/>
              <a:t>	</a:t>
            </a:r>
            <a:r>
              <a:rPr lang="en-US" altLang="zh-CN" sz="1800" dirty="0" err="1" smtClean="0"/>
              <a:t>CheeseCounter</a:t>
            </a:r>
            <a:r>
              <a:rPr lang="en-US" altLang="zh-CN" sz="1800" dirty="0"/>
              <a:t>( cheese </a:t>
            </a:r>
            <a:r>
              <a:rPr lang="en-US" altLang="zh-CN" sz="1800" dirty="0" err="1">
                <a:solidFill>
                  <a:srgbClr val="FF0000"/>
                </a:solidFill>
              </a:rPr>
              <a:t>memberOf</a:t>
            </a:r>
            <a:r>
              <a:rPr lang="en-US" altLang="zh-CN" sz="1800" dirty="0"/>
              <a:t> $</a:t>
            </a:r>
            <a:r>
              <a:rPr lang="en-US" altLang="zh-CN" sz="1800" dirty="0" err="1"/>
              <a:t>matureCheeses</a:t>
            </a:r>
            <a:r>
              <a:rPr lang="en-US" altLang="zh-CN" sz="1800" dirty="0"/>
              <a:t> </a:t>
            </a:r>
            <a:r>
              <a:rPr lang="en-US" altLang="zh-CN" sz="1800" dirty="0" smtClean="0"/>
              <a:t>)</a:t>
            </a:r>
            <a:endParaRPr lang="en-US" altLang="zh-CN" sz="1600" dirty="0" smtClean="0"/>
          </a:p>
          <a:p>
            <a:pPr marL="91440" lvl="1" indent="-91440">
              <a:spcBef>
                <a:spcPts val="1200"/>
              </a:spcBef>
              <a:spcAft>
                <a:spcPts val="200"/>
              </a:spcAft>
              <a:buSzPct val="70000"/>
              <a:buFont typeface="Wingdings 2" pitchFamily="18" charset="2"/>
              <a:buChar char=""/>
            </a:pPr>
            <a:endParaRPr lang="en-US" altLang="zh-CN" sz="2400" dirty="0" smtClean="0"/>
          </a:p>
          <a:p>
            <a:pPr marL="91440" lvl="1" indent="-91440">
              <a:spcBef>
                <a:spcPts val="1200"/>
              </a:spcBef>
              <a:spcAft>
                <a:spcPts val="200"/>
              </a:spcAft>
              <a:buSzPct val="70000"/>
              <a:buFont typeface="Wingdings 2" pitchFamily="18" charset="2"/>
              <a:buChar char=""/>
            </a:pPr>
            <a:endParaRPr lang="en-US" altLang="zh-CN" sz="2400" dirty="0" smtClean="0"/>
          </a:p>
          <a:p>
            <a:pPr lvl="2">
              <a:buClr>
                <a:schemeClr val="accent3">
                  <a:lumMod val="75000"/>
                </a:schemeClr>
              </a:buClr>
              <a:buNone/>
            </a:pPr>
            <a:endParaRPr lang="en-US" altLang="zh-CN" sz="1800"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26</a:t>
            </a:fld>
            <a:endParaRPr lang="en-US" altLang="zh-CN"/>
          </a:p>
        </p:txBody>
      </p:sp>
    </p:spTree>
    <p:extLst>
      <p:ext uri="{BB962C8B-B14F-4D97-AF65-F5344CB8AC3E}">
        <p14:creationId xmlns:p14="http://schemas.microsoft.com/office/powerpoint/2010/main" xmlns="" val="364223423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Workbench-</a:t>
            </a:r>
            <a:r>
              <a:rPr lang="zh-CN" altLang="en-US" dirty="0" smtClean="0"/>
              <a:t>列表</a:t>
            </a:r>
            <a:endParaRPr lang="zh-CN" altLang="en-US"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27</a:t>
            </a:fld>
            <a:endParaRPr lang="en-US" altLang="zh-CN"/>
          </a:p>
        </p:txBody>
      </p:sp>
      <p:pic>
        <p:nvPicPr>
          <p:cNvPr id="10242" name="Picture 2"/>
          <p:cNvPicPr>
            <a:picLocks noGrp="1" noChangeAspect="1" noChangeArrowheads="1"/>
          </p:cNvPicPr>
          <p:nvPr>
            <p:ph idx="1"/>
          </p:nvPr>
        </p:nvPicPr>
        <p:blipFill>
          <a:blip r:embed="rId2" cstate="print"/>
          <a:srcRect/>
          <a:stretch>
            <a:fillRect/>
          </a:stretch>
        </p:blipFill>
        <p:spPr bwMode="auto">
          <a:xfrm>
            <a:off x="1096963" y="2065005"/>
            <a:ext cx="10058400" cy="2994690"/>
          </a:xfrm>
          <a:prstGeom prst="rect">
            <a:avLst/>
          </a:prstGeom>
          <a:noFill/>
          <a:ln w="9525">
            <a:noFill/>
            <a:miter lim="800000"/>
            <a:headEnd/>
            <a:tailEnd/>
          </a:ln>
        </p:spPr>
      </p:pic>
    </p:spTree>
    <p:extLst>
      <p:ext uri="{BB962C8B-B14F-4D97-AF65-F5344CB8AC3E}">
        <p14:creationId xmlns:p14="http://schemas.microsoft.com/office/powerpoint/2010/main" xmlns="" val="364223423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LHS-</a:t>
            </a:r>
            <a:r>
              <a:rPr lang="zh-CN" altLang="en-US" dirty="0" smtClean="0"/>
              <a:t>操作符</a:t>
            </a:r>
            <a:endParaRPr lang="zh-CN" altLang="en-US" dirty="0"/>
          </a:p>
        </p:txBody>
      </p:sp>
      <p:sp>
        <p:nvSpPr>
          <p:cNvPr id="3" name="内容占位符 2"/>
          <p:cNvSpPr>
            <a:spLocks noGrp="1"/>
          </p:cNvSpPr>
          <p:nvPr>
            <p:ph idx="1"/>
          </p:nvPr>
        </p:nvSpPr>
        <p:spPr>
          <a:xfrm>
            <a:off x="1069675" y="1255222"/>
            <a:ext cx="10086005" cy="5076567"/>
          </a:xfrm>
        </p:spPr>
        <p:txBody>
          <a:bodyPr>
            <a:normAutofit fontScale="85000" lnSpcReduction="20000"/>
          </a:bodyPr>
          <a:lstStyle/>
          <a:p>
            <a:pPr marL="91440" lvl="1" indent="-91440">
              <a:spcBef>
                <a:spcPts val="1200"/>
              </a:spcBef>
              <a:spcAft>
                <a:spcPts val="200"/>
              </a:spcAft>
              <a:buSzPct val="70000"/>
              <a:buFont typeface="Wingdings 2" pitchFamily="18" charset="2"/>
              <a:buChar char=""/>
            </a:pPr>
            <a:r>
              <a:rPr lang="en-US" altLang="zh-CN" sz="2400" dirty="0" err="1" smtClean="0"/>
              <a:t>str</a:t>
            </a:r>
            <a:endParaRPr lang="en-US" altLang="zh-CN" sz="2400" dirty="0" smtClean="0"/>
          </a:p>
          <a:p>
            <a:pPr lvl="1" fontAlgn="ctr">
              <a:buSzPct val="70000"/>
            </a:pPr>
            <a:r>
              <a:rPr lang="zh-CN" altLang="en-US" sz="1600" dirty="0" smtClean="0"/>
              <a:t>检查一个字符串类型的字段</a:t>
            </a:r>
            <a:endParaRPr lang="en-US" altLang="zh-CN" sz="1600" dirty="0" smtClean="0"/>
          </a:p>
          <a:p>
            <a:pPr lvl="2">
              <a:buClr>
                <a:schemeClr val="accent3">
                  <a:lumMod val="75000"/>
                </a:schemeClr>
              </a:buClr>
              <a:buNone/>
            </a:pPr>
            <a:r>
              <a:rPr lang="en-US" altLang="zh-CN" sz="1800" dirty="0" smtClean="0"/>
              <a:t>	Message</a:t>
            </a:r>
            <a:r>
              <a:rPr lang="en-US" altLang="zh-CN" sz="1800" dirty="0"/>
              <a:t>( </a:t>
            </a:r>
            <a:r>
              <a:rPr lang="en-US" altLang="zh-CN" sz="1800" dirty="0" err="1"/>
              <a:t>routingValue</a:t>
            </a:r>
            <a:r>
              <a:rPr lang="en-US" altLang="zh-CN" sz="1800" dirty="0"/>
              <a:t> </a:t>
            </a:r>
            <a:r>
              <a:rPr lang="en-US" altLang="zh-CN" sz="1800" dirty="0" err="1">
                <a:solidFill>
                  <a:srgbClr val="FF0000"/>
                </a:solidFill>
              </a:rPr>
              <a:t>str</a:t>
            </a:r>
            <a:r>
              <a:rPr lang="en-US" altLang="zh-CN" sz="1800" dirty="0"/>
              <a:t>[</a:t>
            </a:r>
            <a:r>
              <a:rPr lang="en-US" altLang="zh-CN" sz="1800" dirty="0" err="1">
                <a:solidFill>
                  <a:srgbClr val="0070C0"/>
                </a:solidFill>
              </a:rPr>
              <a:t>startsWith</a:t>
            </a:r>
            <a:r>
              <a:rPr lang="en-US" altLang="zh-CN" sz="1800" dirty="0"/>
              <a:t>] "R1" )</a:t>
            </a:r>
          </a:p>
          <a:p>
            <a:pPr marL="91440" lvl="1" indent="-91440">
              <a:spcBef>
                <a:spcPts val="1200"/>
              </a:spcBef>
              <a:spcAft>
                <a:spcPts val="200"/>
              </a:spcAft>
              <a:buSzPct val="70000"/>
              <a:buFont typeface="Wingdings 2" pitchFamily="18" charset="2"/>
              <a:buChar char=""/>
            </a:pPr>
            <a:r>
              <a:rPr lang="en-US" altLang="zh-CN" sz="2400" dirty="0" smtClean="0"/>
              <a:t>in/not </a:t>
            </a:r>
            <a:r>
              <a:rPr lang="en-US" altLang="zh-CN" sz="2400" dirty="0" smtClean="0"/>
              <a:t>in</a:t>
            </a:r>
          </a:p>
          <a:p>
            <a:pPr lvl="1" fontAlgn="ctr">
              <a:buSzPct val="70000"/>
            </a:pPr>
            <a:r>
              <a:rPr lang="zh-CN" altLang="en-US" sz="1600" dirty="0" smtClean="0"/>
              <a:t>相当于多个</a:t>
            </a:r>
            <a:r>
              <a:rPr lang="en-US" altLang="zh-CN" sz="1600" dirty="0" smtClean="0"/>
              <a:t>==</a:t>
            </a:r>
            <a:r>
              <a:rPr lang="zh-CN" altLang="en-US" sz="1600" dirty="0" smtClean="0"/>
              <a:t>或</a:t>
            </a:r>
            <a:r>
              <a:rPr lang="en-US" altLang="zh-CN" sz="1600" dirty="0" smtClean="0"/>
              <a:t>!=</a:t>
            </a:r>
            <a:r>
              <a:rPr lang="zh-CN" altLang="en-US" sz="1600" dirty="0" smtClean="0"/>
              <a:t>条件</a:t>
            </a:r>
            <a:endParaRPr lang="en-US" altLang="zh-CN" sz="1600" dirty="0" smtClean="0"/>
          </a:p>
          <a:p>
            <a:pPr lvl="2">
              <a:buClr>
                <a:schemeClr val="accent3">
                  <a:lumMod val="75000"/>
                </a:schemeClr>
              </a:buClr>
              <a:buNone/>
            </a:pPr>
            <a:r>
              <a:rPr lang="en-US" altLang="zh-CN" sz="1800" dirty="0" smtClean="0"/>
              <a:t>	Person( </a:t>
            </a:r>
            <a:r>
              <a:rPr lang="en-US" altLang="zh-CN" sz="1800" dirty="0" smtClean="0">
                <a:solidFill>
                  <a:srgbClr val="0070C0"/>
                </a:solidFill>
              </a:rPr>
              <a:t>$cheese</a:t>
            </a:r>
            <a:r>
              <a:rPr lang="en-US" altLang="zh-CN" sz="1800" dirty="0" smtClean="0"/>
              <a:t> : </a:t>
            </a:r>
            <a:r>
              <a:rPr lang="en-US" altLang="zh-CN" sz="1800" dirty="0" err="1" smtClean="0"/>
              <a:t>favouriteCheese</a:t>
            </a:r>
            <a:r>
              <a:rPr lang="en-US" altLang="zh-CN" sz="1800" dirty="0" smtClean="0"/>
              <a:t> )</a:t>
            </a:r>
          </a:p>
          <a:p>
            <a:pPr lvl="2">
              <a:buClr>
                <a:schemeClr val="accent3">
                  <a:lumMod val="75000"/>
                </a:schemeClr>
              </a:buClr>
              <a:buNone/>
            </a:pPr>
            <a:r>
              <a:rPr lang="en-US" altLang="zh-CN" sz="1800" dirty="0" smtClean="0"/>
              <a:t>	Cheese( type </a:t>
            </a:r>
            <a:r>
              <a:rPr lang="en-US" altLang="zh-CN" sz="1800" dirty="0" smtClean="0">
                <a:solidFill>
                  <a:srgbClr val="FF0000"/>
                </a:solidFill>
              </a:rPr>
              <a:t>in</a:t>
            </a:r>
            <a:r>
              <a:rPr lang="en-US" altLang="zh-CN" sz="1800" dirty="0" smtClean="0"/>
              <a:t> ( "stilton", "cheddar", </a:t>
            </a:r>
            <a:r>
              <a:rPr lang="en-US" altLang="zh-CN" sz="1800" dirty="0" smtClean="0">
                <a:solidFill>
                  <a:srgbClr val="0070C0"/>
                </a:solidFill>
              </a:rPr>
              <a:t>$cheese</a:t>
            </a:r>
            <a:r>
              <a:rPr lang="en-US" altLang="zh-CN" sz="1800" dirty="0" smtClean="0"/>
              <a:t> ) </a:t>
            </a:r>
            <a:r>
              <a:rPr lang="en-US" altLang="zh-CN" sz="1800" dirty="0" smtClean="0"/>
              <a:t>)</a:t>
            </a:r>
          </a:p>
          <a:p>
            <a:pPr marL="91440" lvl="1" indent="-91440">
              <a:spcBef>
                <a:spcPts val="1200"/>
              </a:spcBef>
              <a:spcAft>
                <a:spcPts val="200"/>
              </a:spcAft>
              <a:buSzPct val="70000"/>
              <a:buFont typeface="Wingdings 2" pitchFamily="18" charset="2"/>
              <a:buChar char=""/>
            </a:pPr>
            <a:r>
              <a:rPr lang="en-US" altLang="zh-CN" sz="2400" dirty="0" smtClean="0"/>
              <a:t>and/or</a:t>
            </a:r>
          </a:p>
          <a:p>
            <a:pPr lvl="2">
              <a:buClr>
                <a:schemeClr val="accent3">
                  <a:lumMod val="75000"/>
                </a:schemeClr>
              </a:buClr>
              <a:buNone/>
            </a:pPr>
            <a:r>
              <a:rPr lang="en-US" altLang="zh-CN" sz="1800" dirty="0" smtClean="0"/>
              <a:t>Cheese( </a:t>
            </a:r>
            <a:r>
              <a:rPr lang="en-US" altLang="zh-CN" sz="1800" dirty="0" err="1" smtClean="0"/>
              <a:t>cheeseType</a:t>
            </a:r>
            <a:r>
              <a:rPr lang="en-US" altLang="zh-CN" sz="1800" dirty="0" smtClean="0"/>
              <a:t> : type ) </a:t>
            </a:r>
            <a:r>
              <a:rPr lang="en-US" altLang="zh-CN" sz="1800" dirty="0" smtClean="0">
                <a:solidFill>
                  <a:srgbClr val="FF0000"/>
                </a:solidFill>
              </a:rPr>
              <a:t>and</a:t>
            </a:r>
            <a:r>
              <a:rPr lang="en-US" altLang="zh-CN" sz="1800" dirty="0" smtClean="0"/>
              <a:t> Person( </a:t>
            </a:r>
            <a:r>
              <a:rPr lang="en-US" altLang="zh-CN" sz="1800" dirty="0" err="1" smtClean="0"/>
              <a:t>favouriteCheese</a:t>
            </a:r>
            <a:r>
              <a:rPr lang="en-US" altLang="zh-CN" sz="1800" dirty="0" smtClean="0"/>
              <a:t> == </a:t>
            </a:r>
            <a:r>
              <a:rPr lang="en-US" altLang="zh-CN" sz="1800" dirty="0" err="1" smtClean="0"/>
              <a:t>cheeseType</a:t>
            </a:r>
            <a:r>
              <a:rPr lang="en-US" altLang="zh-CN" sz="1800" dirty="0" smtClean="0"/>
              <a:t> </a:t>
            </a:r>
            <a:r>
              <a:rPr lang="en-US" altLang="zh-CN" sz="1800" dirty="0" smtClean="0"/>
              <a:t>)</a:t>
            </a:r>
          </a:p>
          <a:p>
            <a:pPr lvl="2">
              <a:buClr>
                <a:schemeClr val="accent3">
                  <a:lumMod val="75000"/>
                </a:schemeClr>
              </a:buClr>
              <a:buNone/>
            </a:pPr>
            <a:endParaRPr lang="en-US" altLang="zh-CN" sz="1800" dirty="0" smtClean="0"/>
          </a:p>
          <a:p>
            <a:pPr marL="390482" lvl="1" indent="0">
              <a:buClr>
                <a:schemeClr val="accent3">
                  <a:lumMod val="75000"/>
                </a:schemeClr>
              </a:buClr>
              <a:buNone/>
            </a:pPr>
            <a:r>
              <a:rPr lang="en-US" altLang="zh-CN" dirty="0" smtClean="0"/>
              <a:t>( Cheese( </a:t>
            </a:r>
            <a:r>
              <a:rPr lang="en-US" altLang="zh-CN" dirty="0" err="1" smtClean="0"/>
              <a:t>cheeseType</a:t>
            </a:r>
            <a:r>
              <a:rPr lang="en-US" altLang="zh-CN" dirty="0" smtClean="0"/>
              <a:t> : type ) </a:t>
            </a:r>
            <a:r>
              <a:rPr lang="en-US" altLang="zh-CN" dirty="0" smtClean="0">
                <a:solidFill>
                  <a:srgbClr val="FF0000"/>
                </a:solidFill>
              </a:rPr>
              <a:t>and   </a:t>
            </a:r>
            <a:r>
              <a:rPr lang="en-US" altLang="zh-CN" dirty="0" smtClean="0">
                <a:solidFill>
                  <a:srgbClr val="0070C0"/>
                </a:solidFill>
              </a:rPr>
              <a:t>(</a:t>
            </a:r>
            <a:r>
              <a:rPr lang="en-US" altLang="zh-CN" dirty="0" smtClean="0"/>
              <a:t> </a:t>
            </a:r>
            <a:r>
              <a:rPr lang="en-US" altLang="zh-CN" dirty="0" smtClean="0"/>
              <a:t>Person( </a:t>
            </a:r>
            <a:r>
              <a:rPr lang="en-US" altLang="zh-CN" dirty="0" err="1" smtClean="0"/>
              <a:t>favouriteCheese</a:t>
            </a:r>
            <a:r>
              <a:rPr lang="en-US" altLang="zh-CN" dirty="0" smtClean="0"/>
              <a:t> == </a:t>
            </a:r>
            <a:r>
              <a:rPr lang="en-US" altLang="zh-CN" dirty="0" err="1" smtClean="0"/>
              <a:t>cheeseType</a:t>
            </a:r>
            <a:r>
              <a:rPr lang="en-US" altLang="zh-CN" dirty="0" smtClean="0"/>
              <a:t> ) </a:t>
            </a:r>
            <a:r>
              <a:rPr lang="en-US" altLang="zh-CN" dirty="0" smtClean="0">
                <a:solidFill>
                  <a:srgbClr val="0070C0"/>
                </a:solidFill>
              </a:rPr>
              <a:t>or</a:t>
            </a:r>
            <a:r>
              <a:rPr lang="en-US" altLang="zh-CN" dirty="0" smtClean="0">
                <a:solidFill>
                  <a:srgbClr val="FF0000"/>
                </a:solidFill>
              </a:rPr>
              <a:t> </a:t>
            </a:r>
            <a:r>
              <a:rPr lang="en-US" altLang="zh-CN" dirty="0" smtClean="0"/>
              <a:t>Person( </a:t>
            </a:r>
            <a:r>
              <a:rPr lang="en-US" altLang="zh-CN" dirty="0" err="1" smtClean="0"/>
              <a:t>favouriteCheese</a:t>
            </a:r>
            <a:r>
              <a:rPr lang="en-US" altLang="zh-CN" dirty="0" smtClean="0"/>
              <a:t> == </a:t>
            </a:r>
            <a:r>
              <a:rPr lang="en-US" altLang="zh-CN" dirty="0" err="1" smtClean="0"/>
              <a:t>cheeseType</a:t>
            </a:r>
            <a:r>
              <a:rPr lang="en-US" altLang="zh-CN" dirty="0" smtClean="0"/>
              <a:t> </a:t>
            </a:r>
            <a:r>
              <a:rPr lang="en-US" altLang="zh-CN" dirty="0" smtClean="0">
                <a:solidFill>
                  <a:srgbClr val="0070C0"/>
                </a:solidFill>
              </a:rPr>
              <a:t>)</a:t>
            </a:r>
            <a:r>
              <a:rPr lang="en-US" altLang="zh-CN" dirty="0" smtClean="0"/>
              <a:t> </a:t>
            </a:r>
            <a:r>
              <a:rPr lang="en-US" altLang="zh-CN" dirty="0" smtClean="0"/>
              <a:t>)</a:t>
            </a:r>
          </a:p>
          <a:p>
            <a:pPr marL="91440" lvl="1" indent="-91440">
              <a:spcBef>
                <a:spcPts val="1200"/>
              </a:spcBef>
              <a:spcAft>
                <a:spcPts val="200"/>
              </a:spcAft>
              <a:buSzPct val="70000"/>
              <a:buFont typeface="Wingdings 2" pitchFamily="18" charset="2"/>
              <a:buChar char=""/>
            </a:pPr>
            <a:r>
              <a:rPr lang="zh-CN" altLang="en-US" sz="2400" dirty="0" smtClean="0"/>
              <a:t> </a:t>
            </a:r>
            <a:r>
              <a:rPr lang="en-US" altLang="zh-CN" sz="2400" dirty="0" smtClean="0"/>
              <a:t>not</a:t>
            </a:r>
          </a:p>
          <a:p>
            <a:pPr lvl="1" fontAlgn="ctr">
              <a:buSzPct val="70000"/>
            </a:pPr>
            <a:r>
              <a:rPr lang="zh-CN" altLang="en-US" sz="1200" dirty="0" smtClean="0"/>
              <a:t>检查工作内存中的某类</a:t>
            </a:r>
            <a:r>
              <a:rPr lang="en-US" altLang="zh-CN" sz="1200" dirty="0" smtClean="0"/>
              <a:t>fact</a:t>
            </a:r>
            <a:r>
              <a:rPr lang="zh-CN" altLang="en-US" sz="1200" dirty="0" smtClean="0"/>
              <a:t>的不存在性</a:t>
            </a:r>
            <a:endParaRPr lang="en-US" altLang="zh-CN" sz="1200" dirty="0" smtClean="0"/>
          </a:p>
          <a:p>
            <a:pPr lvl="1">
              <a:buClr>
                <a:schemeClr val="accent3">
                  <a:lumMod val="75000"/>
                </a:schemeClr>
              </a:buClr>
              <a:buNone/>
            </a:pPr>
            <a:r>
              <a:rPr lang="en-US" altLang="zh-CN" dirty="0" smtClean="0">
                <a:solidFill>
                  <a:srgbClr val="FF0000"/>
                </a:solidFill>
              </a:rPr>
              <a:t>	not</a:t>
            </a:r>
            <a:r>
              <a:rPr lang="en-US" altLang="zh-CN" dirty="0" smtClean="0"/>
              <a:t> Bus() </a:t>
            </a:r>
            <a:r>
              <a:rPr lang="en-US" altLang="zh-CN" dirty="0" smtClean="0">
                <a:solidFill>
                  <a:schemeClr val="tx1">
                    <a:lumMod val="50000"/>
                    <a:lumOff val="50000"/>
                  </a:schemeClr>
                </a:solidFill>
              </a:rPr>
              <a:t>//</a:t>
            </a:r>
            <a:r>
              <a:rPr lang="zh-CN" altLang="en-US" dirty="0" smtClean="0">
                <a:solidFill>
                  <a:schemeClr val="tx1">
                    <a:lumMod val="50000"/>
                    <a:lumOff val="50000"/>
                  </a:schemeClr>
                </a:solidFill>
              </a:rPr>
              <a:t>工作内存中不存在</a:t>
            </a:r>
            <a:r>
              <a:rPr lang="en-US" altLang="zh-CN" dirty="0" smtClean="0">
                <a:solidFill>
                  <a:schemeClr val="tx1">
                    <a:lumMod val="50000"/>
                    <a:lumOff val="50000"/>
                  </a:schemeClr>
                </a:solidFill>
              </a:rPr>
              <a:t>Bus</a:t>
            </a:r>
            <a:r>
              <a:rPr lang="zh-CN" altLang="en-US" dirty="0" smtClean="0">
                <a:solidFill>
                  <a:schemeClr val="tx1">
                    <a:lumMod val="50000"/>
                    <a:lumOff val="50000"/>
                  </a:schemeClr>
                </a:solidFill>
              </a:rPr>
              <a:t>类型的对象</a:t>
            </a:r>
            <a:endParaRPr lang="en-US" altLang="zh-CN" dirty="0" smtClean="0">
              <a:solidFill>
                <a:schemeClr val="tx1">
                  <a:lumMod val="50000"/>
                  <a:lumOff val="50000"/>
                </a:schemeClr>
              </a:solidFill>
            </a:endParaRPr>
          </a:p>
          <a:p>
            <a:pPr lvl="1">
              <a:buClr>
                <a:schemeClr val="accent3">
                  <a:lumMod val="75000"/>
                </a:schemeClr>
              </a:buClr>
              <a:buNone/>
            </a:pPr>
            <a:r>
              <a:rPr lang="en-US" altLang="zh-CN" dirty="0" smtClean="0">
                <a:solidFill>
                  <a:srgbClr val="FF0000"/>
                </a:solidFill>
              </a:rPr>
              <a:t>	not</a:t>
            </a:r>
            <a:r>
              <a:rPr lang="en-US" altLang="zh-CN" dirty="0" smtClean="0"/>
              <a:t> Bus(color == “red”)</a:t>
            </a:r>
            <a:r>
              <a:rPr lang="en-US" altLang="zh-CN" dirty="0" smtClean="0">
                <a:solidFill>
                  <a:schemeClr val="tx1">
                    <a:lumMod val="50000"/>
                    <a:lumOff val="50000"/>
                  </a:schemeClr>
                </a:solidFill>
              </a:rPr>
              <a:t> //</a:t>
            </a:r>
            <a:r>
              <a:rPr lang="zh-CN" altLang="en-US" dirty="0" smtClean="0">
                <a:solidFill>
                  <a:schemeClr val="tx1">
                    <a:lumMod val="50000"/>
                    <a:lumOff val="50000"/>
                  </a:schemeClr>
                </a:solidFill>
              </a:rPr>
              <a:t>工作内存中不存在</a:t>
            </a:r>
            <a:r>
              <a:rPr lang="en-US" altLang="zh-CN" dirty="0" smtClean="0">
                <a:solidFill>
                  <a:schemeClr val="tx1">
                    <a:lumMod val="50000"/>
                    <a:lumOff val="50000"/>
                  </a:schemeClr>
                </a:solidFill>
              </a:rPr>
              <a:t>color</a:t>
            </a:r>
            <a:r>
              <a:rPr lang="zh-CN" altLang="en-US" dirty="0" smtClean="0">
                <a:solidFill>
                  <a:schemeClr val="tx1">
                    <a:lumMod val="50000"/>
                    <a:lumOff val="50000"/>
                  </a:schemeClr>
                </a:solidFill>
              </a:rPr>
              <a:t>为</a:t>
            </a:r>
            <a:r>
              <a:rPr lang="en-US" altLang="zh-CN" dirty="0" smtClean="0">
                <a:solidFill>
                  <a:schemeClr val="tx1">
                    <a:lumMod val="50000"/>
                    <a:lumOff val="50000"/>
                  </a:schemeClr>
                </a:solidFill>
              </a:rPr>
              <a:t>red</a:t>
            </a:r>
            <a:r>
              <a:rPr lang="zh-CN" altLang="en-US" dirty="0" smtClean="0">
                <a:solidFill>
                  <a:schemeClr val="tx1">
                    <a:lumMod val="50000"/>
                    <a:lumOff val="50000"/>
                  </a:schemeClr>
                </a:solidFill>
              </a:rPr>
              <a:t>的</a:t>
            </a:r>
            <a:r>
              <a:rPr lang="en-US" altLang="zh-CN" dirty="0" smtClean="0">
                <a:solidFill>
                  <a:schemeClr val="tx1">
                    <a:lumMod val="50000"/>
                    <a:lumOff val="50000"/>
                  </a:schemeClr>
                </a:solidFill>
              </a:rPr>
              <a:t>Bus</a:t>
            </a:r>
            <a:r>
              <a:rPr lang="zh-CN" altLang="en-US" dirty="0" smtClean="0">
                <a:solidFill>
                  <a:schemeClr val="tx1">
                    <a:lumMod val="50000"/>
                    <a:lumOff val="50000"/>
                  </a:schemeClr>
                </a:solidFill>
              </a:rPr>
              <a:t>类型的对象</a:t>
            </a:r>
            <a:endParaRPr lang="en-US" altLang="zh-CN" dirty="0" smtClean="0">
              <a:solidFill>
                <a:schemeClr val="tx1">
                  <a:lumMod val="50000"/>
                  <a:lumOff val="50000"/>
                </a:schemeClr>
              </a:solidFill>
            </a:endParaRPr>
          </a:p>
          <a:p>
            <a:pPr marL="91440" lvl="1" indent="-91440">
              <a:spcBef>
                <a:spcPts val="1200"/>
              </a:spcBef>
              <a:spcAft>
                <a:spcPts val="200"/>
              </a:spcAft>
              <a:buSzPct val="70000"/>
              <a:buFont typeface="Wingdings 2" pitchFamily="18" charset="2"/>
              <a:buChar char=""/>
            </a:pPr>
            <a:r>
              <a:rPr lang="zh-CN" altLang="en-US" sz="2400" dirty="0" smtClean="0"/>
              <a:t> </a:t>
            </a:r>
            <a:r>
              <a:rPr lang="en-US" altLang="zh-CN" sz="2400" dirty="0" smtClean="0"/>
              <a:t>exists</a:t>
            </a:r>
          </a:p>
          <a:p>
            <a:pPr lvl="1" fontAlgn="ctr">
              <a:buSzPct val="70000"/>
            </a:pPr>
            <a:r>
              <a:rPr lang="zh-CN" altLang="en-US" sz="1200" dirty="0" smtClean="0"/>
              <a:t>存在性检查</a:t>
            </a:r>
            <a:endParaRPr lang="en-US" altLang="zh-CN" sz="1200" dirty="0" smtClean="0"/>
          </a:p>
          <a:p>
            <a:pPr lvl="1">
              <a:buClr>
                <a:schemeClr val="accent3">
                  <a:lumMod val="75000"/>
                </a:schemeClr>
              </a:buClr>
              <a:buNone/>
            </a:pPr>
            <a:r>
              <a:rPr lang="en-US" altLang="zh-CN" dirty="0" smtClean="0">
                <a:solidFill>
                  <a:srgbClr val="FF0000"/>
                </a:solidFill>
              </a:rPr>
              <a:t>	exists </a:t>
            </a:r>
            <a:r>
              <a:rPr lang="en-US" altLang="zh-CN" dirty="0" smtClean="0"/>
              <a:t>Bus()</a:t>
            </a:r>
            <a:endParaRPr lang="en-US" altLang="zh-CN" dirty="0" smtClean="0">
              <a:solidFill>
                <a:schemeClr val="tx1">
                  <a:lumMod val="50000"/>
                  <a:lumOff val="50000"/>
                </a:schemeClr>
              </a:solidFill>
            </a:endParaRPr>
          </a:p>
          <a:p>
            <a:pPr lvl="1">
              <a:buClr>
                <a:schemeClr val="accent3">
                  <a:lumMod val="75000"/>
                </a:schemeClr>
              </a:buClr>
              <a:buNone/>
            </a:pPr>
            <a:r>
              <a:rPr lang="en-US" altLang="zh-CN" dirty="0" smtClean="0">
                <a:solidFill>
                  <a:srgbClr val="FF0000"/>
                </a:solidFill>
              </a:rPr>
              <a:t>	exists </a:t>
            </a:r>
            <a:r>
              <a:rPr lang="en-US" altLang="zh-CN" dirty="0" smtClean="0"/>
              <a:t>Bus(color == “red”)</a:t>
            </a:r>
            <a:endParaRPr lang="en-US" altLang="zh-CN" dirty="0" smtClean="0">
              <a:solidFill>
                <a:schemeClr val="tx1">
                  <a:lumMod val="50000"/>
                  <a:lumOff val="50000"/>
                </a:schemeClr>
              </a:solidFill>
            </a:endParaRPr>
          </a:p>
          <a:p>
            <a:pPr marL="390482" lvl="1" indent="0">
              <a:buClr>
                <a:schemeClr val="accent3">
                  <a:lumMod val="75000"/>
                </a:schemeClr>
              </a:buClr>
              <a:buNone/>
            </a:pPr>
            <a:endParaRPr lang="en-US" altLang="zh-CN" dirty="0" smtClean="0"/>
          </a:p>
          <a:p>
            <a:pPr lvl="2">
              <a:buClr>
                <a:schemeClr val="accent3">
                  <a:lumMod val="75000"/>
                </a:schemeClr>
              </a:buClr>
              <a:buNone/>
            </a:pPr>
            <a:endParaRPr lang="en-US" altLang="zh-CN" sz="1800" dirty="0" smtClean="0"/>
          </a:p>
          <a:p>
            <a:pPr lvl="2">
              <a:buClr>
                <a:schemeClr val="accent3">
                  <a:lumMod val="75000"/>
                </a:schemeClr>
              </a:buClr>
              <a:buNone/>
            </a:pPr>
            <a:endParaRPr lang="en-US" altLang="zh-CN" sz="1800" dirty="0" smtClean="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28</a:t>
            </a:fld>
            <a:endParaRPr lang="en-US" altLang="zh-CN"/>
          </a:p>
        </p:txBody>
      </p:sp>
    </p:spTree>
    <p:extLst>
      <p:ext uri="{BB962C8B-B14F-4D97-AF65-F5344CB8AC3E}">
        <p14:creationId xmlns:p14="http://schemas.microsoft.com/office/powerpoint/2010/main" xmlns="" val="423348645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LHS-</a:t>
            </a:r>
            <a:r>
              <a:rPr lang="zh-CN" altLang="en-US" dirty="0" smtClean="0"/>
              <a:t>操作符</a:t>
            </a:r>
            <a:endParaRPr lang="zh-CN" altLang="en-US" dirty="0"/>
          </a:p>
        </p:txBody>
      </p:sp>
      <p:sp>
        <p:nvSpPr>
          <p:cNvPr id="3" name="内容占位符 2"/>
          <p:cNvSpPr>
            <a:spLocks noGrp="1"/>
          </p:cNvSpPr>
          <p:nvPr>
            <p:ph idx="1"/>
          </p:nvPr>
        </p:nvSpPr>
        <p:spPr/>
        <p:txBody>
          <a:bodyPr>
            <a:normAutofit fontScale="85000" lnSpcReduction="20000"/>
          </a:bodyPr>
          <a:lstStyle/>
          <a:p>
            <a:pPr marL="91440" lvl="1" indent="-91440">
              <a:spcBef>
                <a:spcPts val="1200"/>
              </a:spcBef>
              <a:spcAft>
                <a:spcPts val="200"/>
              </a:spcAft>
              <a:buSzPct val="70000"/>
              <a:buFont typeface="Wingdings 2" pitchFamily="18" charset="2"/>
              <a:buChar char=""/>
            </a:pPr>
            <a:r>
              <a:rPr lang="en-US" altLang="zh-CN" sz="2400" dirty="0" err="1" smtClean="0"/>
              <a:t>forall</a:t>
            </a:r>
            <a:endParaRPr lang="en-US" altLang="zh-CN" sz="2400" dirty="0"/>
          </a:p>
          <a:p>
            <a:pPr lvl="1" fontAlgn="ctr">
              <a:buSzPct val="70000"/>
            </a:pPr>
            <a:r>
              <a:rPr lang="zh-CN" altLang="en-US" sz="1600" dirty="0" smtClean="0"/>
              <a:t>匹配满足第一</a:t>
            </a:r>
            <a:r>
              <a:rPr lang="zh-CN" altLang="en-US" sz="1600" dirty="0" smtClean="0"/>
              <a:t>个模式的</a:t>
            </a:r>
            <a:r>
              <a:rPr lang="zh-CN" altLang="en-US" sz="1600" dirty="0" smtClean="0"/>
              <a:t>对象同时也满足后续</a:t>
            </a:r>
            <a:r>
              <a:rPr lang="zh-CN" altLang="en-US" sz="1600" dirty="0" smtClean="0"/>
              <a:t>的模式</a:t>
            </a:r>
            <a:endParaRPr lang="en-US" altLang="zh-CN" sz="1600" dirty="0" smtClean="0"/>
          </a:p>
          <a:p>
            <a:pPr lvl="1" fontAlgn="ctr">
              <a:buSzPct val="70000"/>
            </a:pPr>
            <a:r>
              <a:rPr lang="zh-CN" altLang="en-US" sz="1600" dirty="0" smtClean="0"/>
              <a:t>所有汽车都是红色的</a:t>
            </a:r>
            <a:endParaRPr lang="en-US" altLang="zh-CN" sz="1600" dirty="0" smtClean="0"/>
          </a:p>
          <a:p>
            <a:pPr marL="634536" lvl="2" indent="0">
              <a:buClr>
                <a:schemeClr val="accent3">
                  <a:lumMod val="75000"/>
                </a:schemeClr>
              </a:buClr>
              <a:buNone/>
            </a:pPr>
            <a:r>
              <a:rPr lang="en-US" altLang="zh-CN" sz="1800" dirty="0" err="1">
                <a:solidFill>
                  <a:srgbClr val="FF0000"/>
                </a:solidFill>
              </a:rPr>
              <a:t>forall</a:t>
            </a:r>
            <a:r>
              <a:rPr lang="en-US" altLang="zh-CN" sz="1800" dirty="0"/>
              <a:t>( Bus( color == ‘red’ ) ) </a:t>
            </a:r>
          </a:p>
          <a:p>
            <a:pPr lvl="1" fontAlgn="ctr">
              <a:buSzPct val="70000"/>
            </a:pPr>
            <a:r>
              <a:rPr lang="zh-CN" altLang="en-US" sz="1600" dirty="0" smtClean="0"/>
              <a:t>所有</a:t>
            </a:r>
            <a:r>
              <a:rPr lang="en-US" altLang="zh-CN" sz="1600" dirty="0" smtClean="0"/>
              <a:t>type == ‘</a:t>
            </a:r>
            <a:r>
              <a:rPr lang="en-US" altLang="zh-CN" sz="1600" dirty="0" err="1" smtClean="0"/>
              <a:t>english</a:t>
            </a:r>
            <a:r>
              <a:rPr lang="en-US" altLang="zh-CN" sz="1600" dirty="0" smtClean="0"/>
              <a:t>’</a:t>
            </a:r>
            <a:r>
              <a:rPr lang="zh-CN" altLang="en-US" sz="1600" dirty="0" smtClean="0"/>
              <a:t>的汽车都是红色的</a:t>
            </a:r>
            <a:endParaRPr lang="en-US" altLang="zh-CN" sz="1600" dirty="0" smtClean="0"/>
          </a:p>
          <a:p>
            <a:pPr marL="634536" lvl="2" indent="0">
              <a:buClr>
                <a:schemeClr val="accent3">
                  <a:lumMod val="75000"/>
                </a:schemeClr>
              </a:buClr>
              <a:buNone/>
            </a:pPr>
            <a:r>
              <a:rPr lang="en-US" altLang="zh-CN" sz="1800" dirty="0" err="1">
                <a:solidFill>
                  <a:srgbClr val="FF0000"/>
                </a:solidFill>
              </a:rPr>
              <a:t>forall</a:t>
            </a:r>
            <a:r>
              <a:rPr lang="en-US" altLang="zh-CN" sz="1800" dirty="0"/>
              <a:t>( $bus : Bus( type == '</a:t>
            </a:r>
            <a:r>
              <a:rPr lang="en-US" altLang="zh-CN" sz="1800" dirty="0" err="1"/>
              <a:t>english</a:t>
            </a:r>
            <a:r>
              <a:rPr lang="en-US" altLang="zh-CN" sz="1800" dirty="0"/>
              <a:t>')  Bus( this == $bus, color = 'red' ) )</a:t>
            </a:r>
          </a:p>
          <a:p>
            <a:pPr lvl="1" fontAlgn="ctr">
              <a:buSzPct val="70000"/>
            </a:pPr>
            <a:r>
              <a:rPr lang="zh-CN" altLang="en-US" sz="1600" dirty="0" smtClean="0"/>
              <a:t>嵌套其他条件</a:t>
            </a:r>
            <a:endParaRPr lang="en-US" altLang="zh-CN" sz="1600" dirty="0" smtClean="0"/>
          </a:p>
          <a:p>
            <a:pPr marL="634536" lvl="2" indent="0">
              <a:buClr>
                <a:schemeClr val="accent3">
                  <a:lumMod val="75000"/>
                </a:schemeClr>
              </a:buClr>
              <a:buNone/>
            </a:pPr>
            <a:r>
              <a:rPr lang="en-US" altLang="zh-CN" sz="1800" dirty="0"/>
              <a:t> </a:t>
            </a:r>
            <a:r>
              <a:rPr lang="en-US" altLang="zh-CN" sz="1800" dirty="0">
                <a:solidFill>
                  <a:srgbClr val="0070C0"/>
                </a:solidFill>
              </a:rPr>
              <a:t>not</a:t>
            </a:r>
            <a:r>
              <a:rPr lang="en-US" altLang="zh-CN" sz="1800" dirty="0"/>
              <a:t> ( </a:t>
            </a:r>
            <a:r>
              <a:rPr lang="en-US" altLang="zh-CN" sz="1800" dirty="0" err="1">
                <a:solidFill>
                  <a:srgbClr val="FF0000"/>
                </a:solidFill>
              </a:rPr>
              <a:t>forall</a:t>
            </a:r>
            <a:r>
              <a:rPr lang="en-US" altLang="zh-CN" sz="1800" dirty="0"/>
              <a:t>( $</a:t>
            </a:r>
            <a:r>
              <a:rPr lang="en-US" altLang="zh-CN" sz="1800" dirty="0" err="1"/>
              <a:t>emp</a:t>
            </a:r>
            <a:r>
              <a:rPr lang="en-US" altLang="zh-CN" sz="1800" dirty="0"/>
              <a:t> : Employee()</a:t>
            </a:r>
          </a:p>
          <a:p>
            <a:pPr marL="634536" lvl="2" indent="0">
              <a:buClr>
                <a:schemeClr val="accent3">
                  <a:lumMod val="75000"/>
                </a:schemeClr>
              </a:buClr>
              <a:buNone/>
            </a:pPr>
            <a:r>
              <a:rPr lang="en-US" altLang="zh-CN" sz="1800" dirty="0"/>
              <a:t>                  HealthCare( employee == $</a:t>
            </a:r>
            <a:r>
              <a:rPr lang="en-US" altLang="zh-CN" sz="1800" dirty="0" err="1"/>
              <a:t>emp</a:t>
            </a:r>
            <a:r>
              <a:rPr lang="en-US" altLang="zh-CN" sz="1800" dirty="0"/>
              <a:t> )</a:t>
            </a:r>
          </a:p>
          <a:p>
            <a:pPr marL="634536" lvl="2" indent="0">
              <a:buClr>
                <a:schemeClr val="accent3">
                  <a:lumMod val="75000"/>
                </a:schemeClr>
              </a:buClr>
              <a:buNone/>
            </a:pPr>
            <a:r>
              <a:rPr lang="en-US" altLang="zh-CN" sz="1800" dirty="0"/>
              <a:t>                  </a:t>
            </a:r>
            <a:r>
              <a:rPr lang="en-US" altLang="zh-CN" sz="1800" dirty="0" err="1"/>
              <a:t>DentalCare</a:t>
            </a:r>
            <a:r>
              <a:rPr lang="en-US" altLang="zh-CN" sz="1800" dirty="0"/>
              <a:t>( employee == $</a:t>
            </a:r>
            <a:r>
              <a:rPr lang="en-US" altLang="zh-CN" sz="1800" dirty="0" err="1"/>
              <a:t>emp</a:t>
            </a:r>
            <a:r>
              <a:rPr lang="en-US" altLang="zh-CN" sz="1800" dirty="0"/>
              <a:t> ) ) </a:t>
            </a:r>
          </a:p>
          <a:p>
            <a:pPr marL="634536" lvl="2" indent="0">
              <a:buClr>
                <a:schemeClr val="accent3">
                  <a:lumMod val="75000"/>
                </a:schemeClr>
              </a:buClr>
              <a:buNone/>
            </a:pPr>
            <a:r>
              <a:rPr lang="en-US" altLang="zh-CN" sz="1800" dirty="0"/>
              <a:t>        </a:t>
            </a:r>
            <a:r>
              <a:rPr lang="en-US" altLang="zh-CN" sz="1800" dirty="0" smtClean="0"/>
              <a:t>)</a:t>
            </a:r>
          </a:p>
          <a:p>
            <a:pPr marL="91440" lvl="1" indent="-91440">
              <a:spcBef>
                <a:spcPts val="1200"/>
              </a:spcBef>
              <a:spcAft>
                <a:spcPts val="200"/>
              </a:spcAft>
              <a:buSzPct val="70000"/>
              <a:buFont typeface="Wingdings 2" pitchFamily="18" charset="2"/>
              <a:buChar char=""/>
            </a:pPr>
            <a:r>
              <a:rPr lang="en-US" altLang="zh-CN" sz="2400" dirty="0" smtClean="0"/>
              <a:t>from</a:t>
            </a:r>
          </a:p>
          <a:p>
            <a:pPr lvl="1" fontAlgn="ctr">
              <a:buSzPct val="70000"/>
            </a:pPr>
            <a:r>
              <a:rPr lang="zh-CN" altLang="en-US" sz="1600" dirty="0" smtClean="0"/>
              <a:t>指定参与匹配的数据源</a:t>
            </a:r>
            <a:endParaRPr lang="en-US" altLang="zh-CN" sz="1600" dirty="0" smtClean="0"/>
          </a:p>
          <a:p>
            <a:pPr marL="634536" lvl="2" indent="0">
              <a:buClr>
                <a:schemeClr val="accent3">
                  <a:lumMod val="75000"/>
                </a:schemeClr>
              </a:buClr>
              <a:buNone/>
            </a:pPr>
            <a:r>
              <a:rPr lang="en-US" altLang="zh-CN" sz="1800" dirty="0" smtClean="0"/>
              <a:t>Person( </a:t>
            </a:r>
            <a:r>
              <a:rPr lang="en-US" altLang="zh-CN" sz="1800" dirty="0" smtClean="0">
                <a:solidFill>
                  <a:srgbClr val="0070C0"/>
                </a:solidFill>
              </a:rPr>
              <a:t>$</a:t>
            </a:r>
            <a:r>
              <a:rPr lang="en-US" altLang="zh-CN" sz="1800" dirty="0" err="1" smtClean="0">
                <a:solidFill>
                  <a:srgbClr val="0070C0"/>
                </a:solidFill>
              </a:rPr>
              <a:t>personAddress</a:t>
            </a:r>
            <a:r>
              <a:rPr lang="en-US" altLang="zh-CN" sz="1800" dirty="0" smtClean="0"/>
              <a:t> : address ) </a:t>
            </a:r>
          </a:p>
          <a:p>
            <a:pPr marL="634536" lvl="2" indent="0">
              <a:buClr>
                <a:schemeClr val="accent3">
                  <a:lumMod val="75000"/>
                </a:schemeClr>
              </a:buClr>
              <a:buNone/>
            </a:pPr>
            <a:r>
              <a:rPr lang="en-US" altLang="zh-CN" sz="1800" dirty="0" smtClean="0"/>
              <a:t>    Address( </a:t>
            </a:r>
            <a:r>
              <a:rPr lang="en-US" altLang="zh-CN" sz="1800" dirty="0" err="1" smtClean="0"/>
              <a:t>zipcode</a:t>
            </a:r>
            <a:r>
              <a:rPr lang="en-US" altLang="zh-CN" sz="1800" dirty="0" smtClean="0"/>
              <a:t> == "23920W") </a:t>
            </a:r>
            <a:r>
              <a:rPr lang="en-US" altLang="zh-CN" sz="1800" dirty="0" smtClean="0">
                <a:solidFill>
                  <a:srgbClr val="FF0000"/>
                </a:solidFill>
              </a:rPr>
              <a:t>from </a:t>
            </a:r>
            <a:r>
              <a:rPr lang="en-US" altLang="zh-CN" sz="1800" dirty="0" smtClean="0">
                <a:solidFill>
                  <a:srgbClr val="0070C0"/>
                </a:solidFill>
              </a:rPr>
              <a:t>$</a:t>
            </a:r>
            <a:r>
              <a:rPr lang="en-US" altLang="zh-CN" sz="1800" dirty="0" err="1" smtClean="0">
                <a:solidFill>
                  <a:srgbClr val="0070C0"/>
                </a:solidFill>
              </a:rPr>
              <a:t>personAddress</a:t>
            </a:r>
            <a:r>
              <a:rPr lang="en-US" altLang="zh-CN" sz="1800" dirty="0" smtClean="0">
                <a:solidFill>
                  <a:srgbClr val="0070C0"/>
                </a:solidFill>
              </a:rPr>
              <a:t> </a:t>
            </a:r>
          </a:p>
          <a:p>
            <a:pPr lvl="1" fontAlgn="ctr">
              <a:buSzPct val="70000"/>
            </a:pPr>
            <a:r>
              <a:rPr lang="zh-CN" altLang="en-US" sz="1600" dirty="0" smtClean="0"/>
              <a:t>等价于</a:t>
            </a:r>
            <a:endParaRPr lang="en-US" altLang="zh-CN" sz="1600" dirty="0" smtClean="0"/>
          </a:p>
          <a:p>
            <a:pPr marL="634536" lvl="2" indent="0">
              <a:buClr>
                <a:schemeClr val="accent3">
                  <a:lumMod val="75000"/>
                </a:schemeClr>
              </a:buClr>
              <a:buNone/>
            </a:pPr>
            <a:r>
              <a:rPr lang="en-US" altLang="zh-CN" sz="1800" dirty="0" smtClean="0">
                <a:solidFill>
                  <a:srgbClr val="0070C0"/>
                </a:solidFill>
              </a:rPr>
              <a:t>$p</a:t>
            </a:r>
            <a:r>
              <a:rPr lang="en-US" altLang="zh-CN" sz="1800" dirty="0" smtClean="0"/>
              <a:t> : Person( ) </a:t>
            </a:r>
          </a:p>
          <a:p>
            <a:pPr marL="634536" lvl="2" indent="0">
              <a:buClr>
                <a:schemeClr val="accent3">
                  <a:lumMod val="75000"/>
                </a:schemeClr>
              </a:buClr>
              <a:buNone/>
            </a:pPr>
            <a:r>
              <a:rPr lang="en-US" altLang="zh-CN" sz="1800" dirty="0" smtClean="0"/>
              <a:t>    $a : Address( </a:t>
            </a:r>
            <a:r>
              <a:rPr lang="en-US" altLang="zh-CN" sz="1800" dirty="0" err="1" smtClean="0"/>
              <a:t>zipcode</a:t>
            </a:r>
            <a:r>
              <a:rPr lang="en-US" altLang="zh-CN" sz="1800" dirty="0" smtClean="0"/>
              <a:t> == "23920W") </a:t>
            </a:r>
            <a:r>
              <a:rPr lang="en-US" altLang="zh-CN" sz="1800" dirty="0" smtClean="0">
                <a:solidFill>
                  <a:srgbClr val="FF0000"/>
                </a:solidFill>
              </a:rPr>
              <a:t>from</a:t>
            </a:r>
            <a:r>
              <a:rPr lang="en-US" altLang="zh-CN" sz="1800" dirty="0" smtClean="0"/>
              <a:t> </a:t>
            </a:r>
            <a:r>
              <a:rPr lang="en-US" altLang="zh-CN" sz="1800" dirty="0" smtClean="0">
                <a:solidFill>
                  <a:srgbClr val="0070C0"/>
                </a:solidFill>
              </a:rPr>
              <a:t>$</a:t>
            </a:r>
            <a:r>
              <a:rPr lang="en-US" altLang="zh-CN" sz="1800" dirty="0" err="1" smtClean="0">
                <a:solidFill>
                  <a:srgbClr val="0070C0"/>
                </a:solidFill>
              </a:rPr>
              <a:t>p.address</a:t>
            </a:r>
            <a:r>
              <a:rPr lang="en-US" altLang="zh-CN" sz="1800" dirty="0" smtClean="0"/>
              <a:t> </a:t>
            </a:r>
          </a:p>
          <a:p>
            <a:pPr marL="634536" lvl="2" indent="0">
              <a:buClr>
                <a:schemeClr val="accent3">
                  <a:lumMod val="75000"/>
                </a:schemeClr>
              </a:buClr>
              <a:buNone/>
            </a:pPr>
            <a:endParaRPr lang="en-US" altLang="zh-CN" sz="1800" dirty="0" smtClean="0"/>
          </a:p>
          <a:p>
            <a:pPr marL="634536" lvl="2" indent="0">
              <a:buClr>
                <a:schemeClr val="accent3">
                  <a:lumMod val="75000"/>
                </a:schemeClr>
              </a:buClr>
              <a:buNone/>
            </a:pPr>
            <a:endParaRPr lang="en-US" altLang="zh-CN" sz="1800" dirty="0" smtClean="0"/>
          </a:p>
          <a:p>
            <a:pPr marL="634536" lvl="2" indent="0">
              <a:buClr>
                <a:schemeClr val="accent3">
                  <a:lumMod val="75000"/>
                </a:schemeClr>
              </a:buClr>
              <a:buNone/>
            </a:pPr>
            <a:endParaRPr lang="en-US" altLang="zh-CN" sz="1800"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29</a:t>
            </a:fld>
            <a:endParaRPr lang="en-US" altLang="zh-CN"/>
          </a:p>
        </p:txBody>
      </p:sp>
    </p:spTree>
    <p:extLst>
      <p:ext uri="{BB962C8B-B14F-4D97-AF65-F5344CB8AC3E}">
        <p14:creationId xmlns:p14="http://schemas.microsoft.com/office/powerpoint/2010/main" xmlns="" val="389429840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4"/>
            <a:ext cx="10058400" cy="765820"/>
          </a:xfrm>
        </p:spPr>
        <p:txBody>
          <a:bodyPr/>
          <a:lstStyle/>
          <a:p>
            <a:r>
              <a:rPr lang="en-US" altLang="zh-CN" dirty="0" smtClean="0"/>
              <a:t>Fact</a:t>
            </a:r>
            <a:r>
              <a:rPr lang="zh-CN" altLang="en-US" dirty="0" smtClean="0"/>
              <a:t>对象</a:t>
            </a:r>
            <a:endParaRPr lang="zh-CN" altLang="en-US" dirty="0"/>
          </a:p>
        </p:txBody>
      </p:sp>
      <p:sp>
        <p:nvSpPr>
          <p:cNvPr id="3" name="内容占位符 2"/>
          <p:cNvSpPr>
            <a:spLocks noGrp="1"/>
          </p:cNvSpPr>
          <p:nvPr>
            <p:ph idx="1"/>
          </p:nvPr>
        </p:nvSpPr>
        <p:spPr/>
        <p:txBody>
          <a:bodyPr>
            <a:normAutofit/>
          </a:bodyPr>
          <a:lstStyle/>
          <a:p>
            <a:pPr fontAlgn="ctr" latinLnBrk="1">
              <a:buSzPct val="70000"/>
              <a:buFont typeface="Wingdings 2" pitchFamily="18" charset="2"/>
              <a:buChar char=""/>
            </a:pPr>
            <a:r>
              <a:rPr lang="zh-CN" altLang="en-US" sz="2400" dirty="0" smtClean="0"/>
              <a:t>在</a:t>
            </a:r>
            <a:r>
              <a:rPr lang="en-US" altLang="zh-CN" sz="2400" dirty="0" smtClean="0"/>
              <a:t>Drools </a:t>
            </a:r>
            <a:r>
              <a:rPr lang="zh-CN" altLang="en-US" sz="2400" dirty="0" smtClean="0"/>
              <a:t>规则应用当中，将一个普通的</a:t>
            </a:r>
            <a:r>
              <a:rPr lang="en-US" altLang="zh-CN" sz="2400" dirty="0" err="1" smtClean="0"/>
              <a:t>JavaBean</a:t>
            </a:r>
            <a:r>
              <a:rPr lang="en-US" altLang="zh-CN" sz="2400" dirty="0" smtClean="0"/>
              <a:t> </a:t>
            </a:r>
            <a:r>
              <a:rPr lang="zh-CN" altLang="en-US" sz="2400" dirty="0" smtClean="0"/>
              <a:t>插入到规则的</a:t>
            </a:r>
            <a:r>
              <a:rPr lang="en-US" altLang="zh-CN" sz="2400" dirty="0" err="1" smtClean="0"/>
              <a:t>WorkingMemory</a:t>
            </a:r>
            <a:r>
              <a:rPr lang="zh-CN" altLang="en-US" sz="2400" dirty="0" smtClean="0"/>
              <a:t>当中后的</a:t>
            </a:r>
            <a:r>
              <a:rPr lang="zh-CN" altLang="en-US" sz="2400" dirty="0" smtClean="0"/>
              <a:t>对象。</a:t>
            </a:r>
            <a:endParaRPr lang="en-US" altLang="zh-CN" sz="2400" dirty="0" smtClean="0"/>
          </a:p>
          <a:p>
            <a:pPr fontAlgn="ctr" latinLnBrk="1">
              <a:buSzPct val="70000"/>
              <a:buFont typeface="Wingdings 2" pitchFamily="18" charset="2"/>
              <a:buChar char=""/>
            </a:pPr>
            <a:r>
              <a:rPr lang="zh-CN" altLang="en-US" sz="2400" dirty="0" smtClean="0"/>
              <a:t>规则</a:t>
            </a:r>
            <a:r>
              <a:rPr lang="zh-CN" altLang="en-US" sz="2400" dirty="0" smtClean="0"/>
              <a:t>可以对</a:t>
            </a:r>
            <a:r>
              <a:rPr lang="en-US" altLang="zh-CN" sz="2400" dirty="0" smtClean="0"/>
              <a:t>Fact </a:t>
            </a:r>
            <a:r>
              <a:rPr lang="zh-CN" altLang="en-US" sz="2400" dirty="0" smtClean="0"/>
              <a:t>对象进行任意的读写</a:t>
            </a:r>
            <a:r>
              <a:rPr lang="zh-CN" altLang="en-US" sz="2400" dirty="0" smtClean="0"/>
              <a:t>操作。</a:t>
            </a:r>
            <a:endParaRPr lang="en-US" altLang="zh-CN" sz="2400" dirty="0" smtClean="0"/>
          </a:p>
          <a:p>
            <a:pPr fontAlgn="ctr" latinLnBrk="1">
              <a:buSzPct val="70000"/>
              <a:buFont typeface="Wingdings 2" pitchFamily="18" charset="2"/>
              <a:buChar char=""/>
            </a:pPr>
            <a:r>
              <a:rPr lang="zh-CN" altLang="en-US" sz="2400" dirty="0" smtClean="0"/>
              <a:t>一个</a:t>
            </a:r>
            <a:r>
              <a:rPr lang="en-US" altLang="zh-CN" sz="2400" dirty="0" smtClean="0"/>
              <a:t>Fact </a:t>
            </a:r>
            <a:r>
              <a:rPr lang="zh-CN" altLang="en-US" sz="2400" dirty="0" smtClean="0"/>
              <a:t>对象通常是一个具有</a:t>
            </a:r>
            <a:r>
              <a:rPr lang="en-US" altLang="zh-CN" sz="2400" dirty="0" smtClean="0"/>
              <a:t>get</a:t>
            </a:r>
            <a:r>
              <a:rPr lang="zh-CN" altLang="en-US" sz="2400" dirty="0" smtClean="0"/>
              <a:t>和</a:t>
            </a:r>
            <a:r>
              <a:rPr lang="en-US" altLang="zh-CN" sz="2400" dirty="0" smtClean="0"/>
              <a:t>set</a:t>
            </a:r>
            <a:r>
              <a:rPr lang="zh-CN" altLang="en-US" sz="2400" dirty="0" smtClean="0"/>
              <a:t>方法</a:t>
            </a:r>
            <a:r>
              <a:rPr lang="zh-CN" altLang="en-US" sz="2400" dirty="0" smtClean="0"/>
              <a:t>的</a:t>
            </a:r>
            <a:r>
              <a:rPr lang="en-US" altLang="zh-CN" sz="2400" dirty="0" smtClean="0"/>
              <a:t>POJO</a:t>
            </a:r>
            <a:r>
              <a:rPr lang="zh-CN" altLang="en-US" sz="2400" dirty="0" smtClean="0"/>
              <a:t>对象，通过</a:t>
            </a:r>
            <a:r>
              <a:rPr lang="zh-CN" altLang="en-US" sz="2400" dirty="0" smtClean="0"/>
              <a:t>这些</a:t>
            </a:r>
            <a:r>
              <a:rPr lang="en-US" altLang="zh-CN" sz="2400" dirty="0" smtClean="0"/>
              <a:t>get</a:t>
            </a:r>
            <a:r>
              <a:rPr lang="zh-CN" altLang="en-US" sz="2400" dirty="0" smtClean="0"/>
              <a:t>和</a:t>
            </a:r>
            <a:r>
              <a:rPr lang="en-US" altLang="zh-CN" sz="2400" dirty="0" smtClean="0"/>
              <a:t>set</a:t>
            </a:r>
            <a:r>
              <a:rPr lang="zh-CN" altLang="en-US" sz="2400" dirty="0" smtClean="0"/>
              <a:t>方法实现</a:t>
            </a:r>
            <a:r>
              <a:rPr lang="zh-CN" altLang="en-US" sz="2400" dirty="0" smtClean="0"/>
              <a:t>对</a:t>
            </a:r>
            <a:r>
              <a:rPr lang="en-US" altLang="zh-CN" sz="2400" dirty="0" smtClean="0"/>
              <a:t>Fact </a:t>
            </a:r>
            <a:r>
              <a:rPr lang="zh-CN" altLang="en-US" sz="2400" dirty="0" smtClean="0"/>
              <a:t>对象的读写</a:t>
            </a:r>
            <a:r>
              <a:rPr lang="zh-CN" altLang="en-US" sz="2400" dirty="0" smtClean="0"/>
              <a:t>操作</a:t>
            </a:r>
            <a:r>
              <a:rPr lang="zh-CN" altLang="en-US" sz="2400" dirty="0" smtClean="0"/>
              <a:t>。</a:t>
            </a:r>
            <a:endParaRPr lang="en-US" altLang="zh-CN" sz="2400" dirty="0" smtClean="0"/>
          </a:p>
          <a:p>
            <a:pPr fontAlgn="ctr" latinLnBrk="1">
              <a:buSzPct val="70000"/>
              <a:buFont typeface="Wingdings 2" pitchFamily="18" charset="2"/>
              <a:buChar char=""/>
            </a:pPr>
            <a:r>
              <a:rPr lang="zh-CN" altLang="en-US" sz="2400" dirty="0" smtClean="0"/>
              <a:t>当 </a:t>
            </a:r>
            <a:r>
              <a:rPr lang="en-US" altLang="zh-CN" sz="2400" dirty="0" smtClean="0"/>
              <a:t>Fact </a:t>
            </a:r>
            <a:r>
              <a:rPr lang="zh-CN" altLang="en-US" sz="2400" dirty="0" smtClean="0"/>
              <a:t>对象插入到</a:t>
            </a:r>
            <a:r>
              <a:rPr lang="en-US" altLang="zh-CN" sz="2400" dirty="0" err="1" smtClean="0"/>
              <a:t>WorkingMemory</a:t>
            </a:r>
            <a:r>
              <a:rPr lang="en-US" altLang="zh-CN" sz="2400" dirty="0" smtClean="0"/>
              <a:t> </a:t>
            </a:r>
            <a:r>
              <a:rPr lang="zh-CN" altLang="en-US" sz="2400" dirty="0" smtClean="0"/>
              <a:t>当中后，会与当前</a:t>
            </a:r>
            <a:r>
              <a:rPr lang="en-US" altLang="zh-CN" sz="2400" dirty="0" err="1" smtClean="0"/>
              <a:t>WorkingMemory</a:t>
            </a:r>
            <a:r>
              <a:rPr lang="en-US" altLang="zh-CN" sz="2400" dirty="0" smtClean="0"/>
              <a:t> </a:t>
            </a:r>
            <a:r>
              <a:rPr lang="zh-CN" altLang="en-US" sz="2400" dirty="0" smtClean="0"/>
              <a:t>当中所有的规则进行</a:t>
            </a:r>
            <a:r>
              <a:rPr lang="zh-CN" altLang="en-US" sz="2400" dirty="0" smtClean="0"/>
              <a:t>匹配。</a:t>
            </a:r>
            <a:endParaRPr lang="en-US" altLang="zh-CN" sz="2400" dirty="0" smtClean="0"/>
          </a:p>
          <a:p>
            <a:pPr fontAlgn="ctr">
              <a:buSzPct val="70000"/>
              <a:buFont typeface="Wingdings 2" pitchFamily="18" charset="2"/>
              <a:buChar char=""/>
            </a:pPr>
            <a:endParaRPr lang="en-US" altLang="zh-CN" sz="2400" dirty="0" smtClean="0"/>
          </a:p>
          <a:p>
            <a:pPr marL="514350" indent="-514350">
              <a:buNone/>
            </a:pPr>
            <a:endParaRPr lang="en-US" altLang="zh-CN" sz="2800" dirty="0"/>
          </a:p>
        </p:txBody>
      </p:sp>
    </p:spTree>
    <p:extLst>
      <p:ext uri="{BB962C8B-B14F-4D97-AF65-F5344CB8AC3E}">
        <p14:creationId xmlns:p14="http://schemas.microsoft.com/office/powerpoint/2010/main" xmlns="" val="153712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LHS-</a:t>
            </a:r>
            <a:r>
              <a:rPr lang="zh-CN" altLang="en-US" dirty="0" smtClean="0"/>
              <a:t>操作符</a:t>
            </a:r>
            <a:endParaRPr lang="zh-CN" altLang="en-US" dirty="0"/>
          </a:p>
        </p:txBody>
      </p:sp>
      <p:sp>
        <p:nvSpPr>
          <p:cNvPr id="3" name="内容占位符 2"/>
          <p:cNvSpPr>
            <a:spLocks noGrp="1"/>
          </p:cNvSpPr>
          <p:nvPr>
            <p:ph idx="1"/>
          </p:nvPr>
        </p:nvSpPr>
        <p:spPr>
          <a:xfrm>
            <a:off x="1095555" y="1255222"/>
            <a:ext cx="10060125" cy="5067940"/>
          </a:xfrm>
        </p:spPr>
        <p:txBody>
          <a:bodyPr>
            <a:normAutofit fontScale="85000" lnSpcReduction="20000"/>
          </a:bodyPr>
          <a:lstStyle/>
          <a:p>
            <a:pPr marL="91440" lvl="1" indent="-91440">
              <a:spcBef>
                <a:spcPts val="1200"/>
              </a:spcBef>
              <a:spcAft>
                <a:spcPts val="200"/>
              </a:spcAft>
              <a:buSzPct val="70000"/>
              <a:buFont typeface="Wingdings 2" pitchFamily="18" charset="2"/>
              <a:buChar char=""/>
            </a:pPr>
            <a:r>
              <a:rPr lang="en-US" altLang="zh-CN" sz="2400" dirty="0" smtClean="0"/>
              <a:t>collect</a:t>
            </a:r>
            <a:endParaRPr lang="en-US" altLang="zh-CN" sz="2400" dirty="0" smtClean="0"/>
          </a:p>
          <a:p>
            <a:pPr lvl="1" fontAlgn="ctr">
              <a:buSzPct val="70000"/>
            </a:pPr>
            <a:r>
              <a:rPr lang="zh-CN" altLang="en-US" sz="1600" dirty="0" smtClean="0"/>
              <a:t>从满足模式的对象组合成一个对象集合</a:t>
            </a:r>
            <a:endParaRPr lang="en-US" altLang="zh-CN" sz="1600" dirty="0" smtClean="0"/>
          </a:p>
          <a:p>
            <a:pPr marL="634536" lvl="2" indent="0">
              <a:buClr>
                <a:schemeClr val="accent3">
                  <a:lumMod val="75000"/>
                </a:schemeClr>
              </a:buClr>
              <a:buNone/>
            </a:pPr>
            <a:r>
              <a:rPr lang="en-US" altLang="zh-CN" sz="1800" dirty="0" smtClean="0"/>
              <a:t>$system : System()</a:t>
            </a:r>
          </a:p>
          <a:p>
            <a:pPr marL="634536" lvl="2" indent="0">
              <a:buClr>
                <a:schemeClr val="accent3">
                  <a:lumMod val="75000"/>
                </a:schemeClr>
              </a:buClr>
              <a:buNone/>
            </a:pPr>
            <a:r>
              <a:rPr lang="en-US" altLang="zh-CN" sz="1800" dirty="0" smtClean="0"/>
              <a:t>    $alarms : </a:t>
            </a:r>
            <a:r>
              <a:rPr lang="en-US" altLang="zh-CN" sz="1800" dirty="0" smtClean="0">
                <a:solidFill>
                  <a:srgbClr val="0070C0"/>
                </a:solidFill>
              </a:rPr>
              <a:t>Array List</a:t>
            </a:r>
            <a:r>
              <a:rPr lang="en-US" altLang="zh-CN" sz="1800" dirty="0" smtClean="0"/>
              <a:t>( size &gt;= 3 )</a:t>
            </a:r>
          </a:p>
          <a:p>
            <a:pPr marL="634536" lvl="2" indent="0">
              <a:buClr>
                <a:schemeClr val="accent3">
                  <a:lumMod val="75000"/>
                </a:schemeClr>
              </a:buClr>
              <a:buNone/>
            </a:pPr>
            <a:r>
              <a:rPr lang="en-US" altLang="zh-CN" sz="1800" dirty="0" smtClean="0"/>
              <a:t>	 </a:t>
            </a:r>
            <a:r>
              <a:rPr lang="en-US" altLang="zh-CN" sz="1800" dirty="0" smtClean="0">
                <a:solidFill>
                  <a:srgbClr val="0070C0"/>
                </a:solidFill>
              </a:rPr>
              <a:t>from</a:t>
            </a:r>
            <a:r>
              <a:rPr lang="en-US" altLang="zh-CN" sz="1800" dirty="0" smtClean="0"/>
              <a:t> </a:t>
            </a:r>
            <a:r>
              <a:rPr lang="en-US" altLang="zh-CN" sz="1800" dirty="0" smtClean="0">
                <a:solidFill>
                  <a:srgbClr val="FF0000"/>
                </a:solidFill>
              </a:rPr>
              <a:t>collect</a:t>
            </a:r>
            <a:r>
              <a:rPr lang="en-US" altLang="zh-CN" sz="1800" dirty="0" smtClean="0"/>
              <a:t>( Alarm( system == $system, status == 'pending' ) </a:t>
            </a:r>
            <a:r>
              <a:rPr lang="en-US" altLang="zh-CN" sz="1800" dirty="0" smtClean="0"/>
              <a:t>)</a:t>
            </a:r>
          </a:p>
          <a:p>
            <a:pPr marL="91440" lvl="1" indent="-91440">
              <a:spcBef>
                <a:spcPts val="1200"/>
              </a:spcBef>
              <a:spcAft>
                <a:spcPts val="200"/>
              </a:spcAft>
              <a:buSzPct val="70000"/>
              <a:buFont typeface="Wingdings 2" pitchFamily="18" charset="2"/>
              <a:buChar char=""/>
            </a:pPr>
            <a:r>
              <a:rPr lang="en-US" altLang="zh-CN" sz="2400" dirty="0" smtClean="0"/>
              <a:t>accumulate</a:t>
            </a:r>
          </a:p>
          <a:p>
            <a:pPr lvl="1" fontAlgn="ctr">
              <a:buSzPct val="70000"/>
            </a:pPr>
            <a:r>
              <a:rPr lang="zh-CN" altLang="en-US" sz="1600" dirty="0" smtClean="0"/>
              <a:t>可对集合执行累计运算。是</a:t>
            </a:r>
            <a:r>
              <a:rPr lang="en-US" altLang="zh-CN" sz="1600" dirty="0" smtClean="0"/>
              <a:t>collect</a:t>
            </a:r>
            <a:r>
              <a:rPr lang="zh-CN" altLang="en-US" sz="1600" dirty="0" smtClean="0"/>
              <a:t>更强的形式</a:t>
            </a:r>
            <a:endParaRPr lang="en-US" altLang="zh-CN" sz="1600" dirty="0" smtClean="0"/>
          </a:p>
          <a:p>
            <a:pPr marL="634536" lvl="2" indent="0">
              <a:buClr>
                <a:schemeClr val="accent3">
                  <a:lumMod val="75000"/>
                </a:schemeClr>
              </a:buClr>
              <a:buNone/>
            </a:pPr>
            <a:r>
              <a:rPr lang="en-US" altLang="zh-CN" sz="1800" dirty="0" smtClean="0"/>
              <a:t>rule "Raise alarm"</a:t>
            </a:r>
          </a:p>
          <a:p>
            <a:pPr marL="634536" lvl="2" indent="0">
              <a:buClr>
                <a:schemeClr val="accent3">
                  <a:lumMod val="75000"/>
                </a:schemeClr>
              </a:buClr>
              <a:buNone/>
            </a:pPr>
            <a:r>
              <a:rPr lang="en-US" altLang="zh-CN" sz="1800" dirty="0" smtClean="0"/>
              <a:t>when</a:t>
            </a:r>
          </a:p>
          <a:p>
            <a:pPr marL="634536" lvl="2" indent="0">
              <a:buClr>
                <a:schemeClr val="accent3">
                  <a:lumMod val="75000"/>
                </a:schemeClr>
              </a:buClr>
              <a:buNone/>
            </a:pPr>
            <a:r>
              <a:rPr lang="en-US" altLang="zh-CN" sz="1800" dirty="0" smtClean="0"/>
              <a:t>    $s : Sensor()</a:t>
            </a:r>
          </a:p>
          <a:p>
            <a:pPr marL="634536" lvl="2" indent="0">
              <a:buClr>
                <a:schemeClr val="accent3">
                  <a:lumMod val="75000"/>
                </a:schemeClr>
              </a:buClr>
              <a:buNone/>
            </a:pPr>
            <a:r>
              <a:rPr lang="en-US" altLang="zh-CN" sz="1800" dirty="0" smtClean="0"/>
              <a:t>    </a:t>
            </a:r>
            <a:r>
              <a:rPr lang="en-US" altLang="zh-CN" sz="1800" dirty="0" smtClean="0">
                <a:solidFill>
                  <a:srgbClr val="FF0000"/>
                </a:solidFill>
              </a:rPr>
              <a:t>accumulate</a:t>
            </a:r>
            <a:r>
              <a:rPr lang="en-US" altLang="zh-CN" sz="1800" dirty="0" smtClean="0"/>
              <a:t>( Reading( sensor == $s, $temp : temperature );</a:t>
            </a:r>
          </a:p>
          <a:p>
            <a:pPr marL="634536" lvl="2" indent="0">
              <a:buClr>
                <a:schemeClr val="accent3">
                  <a:lumMod val="75000"/>
                </a:schemeClr>
              </a:buClr>
              <a:buNone/>
            </a:pPr>
            <a:r>
              <a:rPr lang="en-US" altLang="zh-CN" sz="1800" dirty="0" smtClean="0"/>
              <a:t>                $min : </a:t>
            </a:r>
            <a:r>
              <a:rPr lang="en-US" altLang="zh-CN" sz="1800" dirty="0" smtClean="0">
                <a:solidFill>
                  <a:srgbClr val="0070C0"/>
                </a:solidFill>
              </a:rPr>
              <a:t>min</a:t>
            </a:r>
            <a:r>
              <a:rPr lang="en-US" altLang="zh-CN" sz="1800" dirty="0" smtClean="0"/>
              <a:t>( $temp ),</a:t>
            </a:r>
          </a:p>
          <a:p>
            <a:pPr marL="634536" lvl="2" indent="0">
              <a:buClr>
                <a:schemeClr val="accent3">
                  <a:lumMod val="75000"/>
                </a:schemeClr>
              </a:buClr>
              <a:buNone/>
            </a:pPr>
            <a:r>
              <a:rPr lang="en-US" altLang="zh-CN" sz="1800" dirty="0" smtClean="0"/>
              <a:t>                $max : </a:t>
            </a:r>
            <a:r>
              <a:rPr lang="en-US" altLang="zh-CN" sz="1800" dirty="0" smtClean="0">
                <a:solidFill>
                  <a:srgbClr val="0070C0"/>
                </a:solidFill>
              </a:rPr>
              <a:t>max</a:t>
            </a:r>
            <a:r>
              <a:rPr lang="en-US" altLang="zh-CN" sz="1800" dirty="0" smtClean="0"/>
              <a:t>( $temp ),</a:t>
            </a:r>
          </a:p>
          <a:p>
            <a:pPr marL="634536" lvl="2" indent="0">
              <a:buClr>
                <a:schemeClr val="accent3">
                  <a:lumMod val="75000"/>
                </a:schemeClr>
              </a:buClr>
              <a:buNone/>
            </a:pPr>
            <a:r>
              <a:rPr lang="en-US" altLang="zh-CN" sz="1800" dirty="0" smtClean="0"/>
              <a:t>                $</a:t>
            </a:r>
            <a:r>
              <a:rPr lang="en-US" altLang="zh-CN" sz="1800" dirty="0" err="1" smtClean="0"/>
              <a:t>avg</a:t>
            </a:r>
            <a:r>
              <a:rPr lang="en-US" altLang="zh-CN" sz="1800" dirty="0" smtClean="0"/>
              <a:t> : </a:t>
            </a:r>
            <a:r>
              <a:rPr lang="en-US" altLang="zh-CN" sz="1800" dirty="0" smtClean="0">
                <a:solidFill>
                  <a:srgbClr val="0070C0"/>
                </a:solidFill>
              </a:rPr>
              <a:t>average</a:t>
            </a:r>
            <a:r>
              <a:rPr lang="en-US" altLang="zh-CN" sz="1800" dirty="0" smtClean="0"/>
              <a:t>( $temp );</a:t>
            </a:r>
          </a:p>
          <a:p>
            <a:pPr marL="634536" lvl="2" indent="0">
              <a:buClr>
                <a:schemeClr val="accent3">
                  <a:lumMod val="75000"/>
                </a:schemeClr>
              </a:buClr>
              <a:buNone/>
            </a:pPr>
            <a:r>
              <a:rPr lang="en-US" altLang="zh-CN" sz="1800" dirty="0" smtClean="0"/>
              <a:t>                $min &lt; 20, $</a:t>
            </a:r>
            <a:r>
              <a:rPr lang="en-US" altLang="zh-CN" sz="1800" dirty="0" err="1" smtClean="0"/>
              <a:t>avg</a:t>
            </a:r>
            <a:r>
              <a:rPr lang="en-US" altLang="zh-CN" sz="1800" dirty="0" smtClean="0"/>
              <a:t> &gt; 70 )</a:t>
            </a:r>
          </a:p>
          <a:p>
            <a:pPr marL="634536" lvl="2" indent="0">
              <a:buClr>
                <a:schemeClr val="accent3">
                  <a:lumMod val="75000"/>
                </a:schemeClr>
              </a:buClr>
              <a:buNone/>
            </a:pPr>
            <a:r>
              <a:rPr lang="en-US" altLang="zh-CN" sz="1800" dirty="0" smtClean="0"/>
              <a:t>then</a:t>
            </a:r>
          </a:p>
          <a:p>
            <a:pPr marL="634536" lvl="2" indent="0">
              <a:buClr>
                <a:schemeClr val="accent3">
                  <a:lumMod val="75000"/>
                </a:schemeClr>
              </a:buClr>
              <a:buNone/>
            </a:pPr>
            <a:r>
              <a:rPr lang="en-US" altLang="zh-CN" sz="1800" dirty="0" smtClean="0"/>
              <a:t>    // raise the alarm</a:t>
            </a:r>
          </a:p>
          <a:p>
            <a:pPr marL="634536" lvl="2" indent="0">
              <a:buClr>
                <a:schemeClr val="accent3">
                  <a:lumMod val="75000"/>
                </a:schemeClr>
              </a:buClr>
              <a:buNone/>
            </a:pPr>
            <a:r>
              <a:rPr lang="en-US" altLang="zh-CN" sz="1800" dirty="0" smtClean="0"/>
              <a:t>End</a:t>
            </a:r>
          </a:p>
          <a:p>
            <a:pPr lvl="1" fontAlgn="ctr">
              <a:buSzPct val="70000"/>
            </a:pPr>
            <a:r>
              <a:rPr lang="zh-CN" altLang="en-US" sz="1600" dirty="0" smtClean="0"/>
              <a:t>内建的累计函数</a:t>
            </a:r>
            <a:endParaRPr lang="en-US" altLang="zh-CN" sz="1600" dirty="0" smtClean="0"/>
          </a:p>
          <a:p>
            <a:pPr lvl="2">
              <a:buClr>
                <a:schemeClr val="accent3">
                  <a:lumMod val="75000"/>
                </a:schemeClr>
              </a:buClr>
              <a:buNone/>
            </a:pPr>
            <a:r>
              <a:rPr lang="en-US" altLang="zh-CN" sz="1800" dirty="0" smtClean="0"/>
              <a:t>	</a:t>
            </a:r>
            <a:r>
              <a:rPr lang="en-US" altLang="zh-CN" sz="1800" dirty="0" smtClean="0"/>
              <a:t>average  min  max  count  sum  </a:t>
            </a:r>
            <a:r>
              <a:rPr lang="en-US" altLang="zh-CN" sz="1800" dirty="0" err="1" smtClean="0"/>
              <a:t>collectList</a:t>
            </a:r>
            <a:r>
              <a:rPr lang="en-US" altLang="zh-CN" sz="1800" dirty="0" smtClean="0"/>
              <a:t>  </a:t>
            </a:r>
            <a:r>
              <a:rPr lang="en-US" altLang="zh-CN" sz="1800" dirty="0" err="1" smtClean="0"/>
              <a:t>collectSet</a:t>
            </a:r>
            <a:endParaRPr lang="en-US" altLang="zh-CN" sz="1800" dirty="0" smtClean="0"/>
          </a:p>
          <a:p>
            <a:pPr marL="634536" lvl="2" indent="0">
              <a:buClr>
                <a:schemeClr val="accent3">
                  <a:lumMod val="75000"/>
                </a:schemeClr>
              </a:buClr>
              <a:buNone/>
            </a:pPr>
            <a:endParaRPr lang="en-US" altLang="zh-CN" sz="1800" dirty="0" smtClean="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30</a:t>
            </a:fld>
            <a:endParaRPr lang="en-US" altLang="zh-CN"/>
          </a:p>
        </p:txBody>
      </p:sp>
    </p:spTree>
    <p:extLst>
      <p:ext uri="{BB962C8B-B14F-4D97-AF65-F5344CB8AC3E}">
        <p14:creationId xmlns:p14="http://schemas.microsoft.com/office/powerpoint/2010/main" xmlns="" val="57665816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RHS</a:t>
            </a:r>
            <a:endParaRPr lang="zh-CN" altLang="en-US" dirty="0"/>
          </a:p>
        </p:txBody>
      </p:sp>
      <p:sp>
        <p:nvSpPr>
          <p:cNvPr id="3" name="内容占位符 2"/>
          <p:cNvSpPr>
            <a:spLocks noGrp="1"/>
          </p:cNvSpPr>
          <p:nvPr>
            <p:ph idx="1"/>
          </p:nvPr>
        </p:nvSpPr>
        <p:spPr/>
        <p:txBody>
          <a:bodyPr/>
          <a:lstStyle/>
          <a:p>
            <a:pPr marL="91440" lvl="1" indent="-91440">
              <a:lnSpc>
                <a:spcPct val="70000"/>
              </a:lnSpc>
              <a:spcBef>
                <a:spcPts val="1200"/>
              </a:spcBef>
              <a:spcAft>
                <a:spcPts val="200"/>
              </a:spcAft>
              <a:buSzPct val="70000"/>
              <a:buFont typeface="Wingdings 2" pitchFamily="18" charset="2"/>
              <a:buChar char=""/>
            </a:pPr>
            <a:r>
              <a:rPr lang="en-US" altLang="zh-CN" sz="2000" dirty="0"/>
              <a:t>RHS</a:t>
            </a:r>
            <a:r>
              <a:rPr lang="zh-CN" altLang="en-US" sz="2000" dirty="0"/>
              <a:t>部分执行相应的</a:t>
            </a:r>
            <a:r>
              <a:rPr lang="en-US" altLang="zh-CN" sz="2000" dirty="0"/>
              <a:t>Action</a:t>
            </a:r>
          </a:p>
          <a:p>
            <a:pPr marL="91440" lvl="1" indent="-91440">
              <a:lnSpc>
                <a:spcPct val="70000"/>
              </a:lnSpc>
              <a:spcBef>
                <a:spcPts val="1200"/>
              </a:spcBef>
              <a:spcAft>
                <a:spcPts val="200"/>
              </a:spcAft>
              <a:buSzPct val="70000"/>
              <a:buFont typeface="Wingdings 2" pitchFamily="18" charset="2"/>
              <a:buChar char=""/>
            </a:pPr>
            <a:r>
              <a:rPr lang="zh-CN" altLang="en-US" sz="2000" dirty="0" smtClean="0"/>
              <a:t>操作</a:t>
            </a:r>
            <a:r>
              <a:rPr lang="zh-CN" altLang="en-US" sz="2000" dirty="0"/>
              <a:t>工作内存的</a:t>
            </a:r>
            <a:r>
              <a:rPr lang="zh-CN" altLang="en-US" sz="2000" dirty="0" smtClean="0"/>
              <a:t>关键字</a:t>
            </a:r>
            <a:endParaRPr lang="en-US" altLang="zh-CN" sz="2000" dirty="0"/>
          </a:p>
          <a:p>
            <a:pPr marL="91440" lvl="1" indent="-91440">
              <a:lnSpc>
                <a:spcPct val="70000"/>
              </a:lnSpc>
              <a:spcBef>
                <a:spcPts val="1200"/>
              </a:spcBef>
              <a:spcAft>
                <a:spcPts val="200"/>
              </a:spcAft>
              <a:buSzPct val="70000"/>
              <a:buFont typeface="Wingdings 2" pitchFamily="18" charset="2"/>
              <a:buChar char=""/>
            </a:pPr>
            <a:r>
              <a:rPr lang="en-US" altLang="zh-CN" sz="2000" dirty="0" smtClean="0"/>
              <a:t>update(object)</a:t>
            </a:r>
          </a:p>
          <a:p>
            <a:pPr lvl="1" fontAlgn="ctr">
              <a:lnSpc>
                <a:spcPct val="70000"/>
              </a:lnSpc>
              <a:buSzPct val="70000"/>
            </a:pPr>
            <a:r>
              <a:rPr lang="zh-CN" altLang="en-US" sz="1400" dirty="0" smtClean="0"/>
              <a:t>在工作内存中更新该对象</a:t>
            </a:r>
            <a:endParaRPr lang="en-US" altLang="zh-CN" sz="1400" dirty="0" smtClean="0"/>
          </a:p>
          <a:p>
            <a:pPr lvl="1" fontAlgn="ctr">
              <a:lnSpc>
                <a:spcPct val="70000"/>
              </a:lnSpc>
              <a:buSzPct val="70000"/>
              <a:buNone/>
            </a:pPr>
            <a:r>
              <a:rPr lang="en-US" altLang="zh-CN" sz="1400" dirty="0" smtClean="0"/>
              <a:t>	$</a:t>
            </a:r>
            <a:r>
              <a:rPr lang="en-US" altLang="zh-CN" sz="1400" dirty="0" err="1" smtClean="0"/>
              <a:t>car.setSpeed</a:t>
            </a:r>
            <a:r>
              <a:rPr lang="en-US" altLang="zh-CN" sz="1400" dirty="0" smtClean="0"/>
              <a:t>($</a:t>
            </a:r>
            <a:r>
              <a:rPr lang="en-US" altLang="zh-CN" sz="1400" dirty="0" err="1" smtClean="0"/>
              <a:t>car.getSpeed</a:t>
            </a:r>
            <a:r>
              <a:rPr lang="en-US" altLang="zh-CN" sz="1400" dirty="0" smtClean="0"/>
              <a:t>()+1</a:t>
            </a:r>
            <a:r>
              <a:rPr lang="en-US" altLang="zh-CN" sz="1400" dirty="0" smtClean="0"/>
              <a:t>);</a:t>
            </a:r>
          </a:p>
          <a:p>
            <a:pPr lvl="1" fontAlgn="ctr">
              <a:lnSpc>
                <a:spcPct val="70000"/>
              </a:lnSpc>
              <a:buSzPct val="70000"/>
              <a:buNone/>
            </a:pPr>
            <a:r>
              <a:rPr lang="en-US" altLang="zh-CN" sz="1500" dirty="0" smtClean="0">
                <a:solidFill>
                  <a:srgbClr val="FF0000"/>
                </a:solidFill>
              </a:rPr>
              <a:t>	update</a:t>
            </a:r>
            <a:r>
              <a:rPr lang="en-US" altLang="zh-CN" sz="1400" dirty="0" smtClean="0"/>
              <a:t>($car);</a:t>
            </a:r>
          </a:p>
          <a:p>
            <a:pPr marL="91440" lvl="1" indent="-91440">
              <a:lnSpc>
                <a:spcPct val="70000"/>
              </a:lnSpc>
              <a:spcBef>
                <a:spcPts val="1200"/>
              </a:spcBef>
              <a:spcAft>
                <a:spcPts val="200"/>
              </a:spcAft>
              <a:buSzPct val="70000"/>
              <a:buFont typeface="Wingdings 2" pitchFamily="18" charset="2"/>
              <a:buChar char=""/>
            </a:pPr>
            <a:r>
              <a:rPr lang="en-US" altLang="zh-CN" sz="2000" dirty="0" smtClean="0"/>
              <a:t>insert(object)</a:t>
            </a:r>
          </a:p>
          <a:p>
            <a:pPr lvl="1" fontAlgn="ctr">
              <a:lnSpc>
                <a:spcPct val="70000"/>
              </a:lnSpc>
              <a:buSzPct val="70000"/>
            </a:pPr>
            <a:r>
              <a:rPr lang="zh-CN" altLang="en-US" sz="1400" dirty="0" smtClean="0"/>
              <a:t>向工作内存插入一个</a:t>
            </a:r>
            <a:r>
              <a:rPr lang="zh-CN" altLang="en-US" sz="1400" dirty="0" smtClean="0"/>
              <a:t>对象</a:t>
            </a:r>
            <a:endParaRPr lang="en-US" altLang="zh-CN" sz="1400" dirty="0" smtClean="0"/>
          </a:p>
          <a:p>
            <a:pPr lvl="1" fontAlgn="ctr">
              <a:lnSpc>
                <a:spcPct val="70000"/>
              </a:lnSpc>
              <a:buSzPct val="70000"/>
              <a:buNone/>
            </a:pPr>
            <a:r>
              <a:rPr lang="en-US" altLang="zh-CN" sz="1400" dirty="0" smtClean="0"/>
              <a:t>	Car </a:t>
            </a:r>
            <a:r>
              <a:rPr lang="en-US" altLang="zh-CN" sz="1400" dirty="0" err="1" smtClean="0"/>
              <a:t>car</a:t>
            </a:r>
            <a:r>
              <a:rPr lang="en-US" altLang="zh-CN" sz="1400" dirty="0" smtClean="0"/>
              <a:t>=new Car</a:t>
            </a:r>
            <a:r>
              <a:rPr lang="en-US" altLang="zh-CN" sz="1400" dirty="0" smtClean="0"/>
              <a:t>();</a:t>
            </a:r>
          </a:p>
          <a:p>
            <a:pPr lvl="1" fontAlgn="ctr">
              <a:lnSpc>
                <a:spcPct val="70000"/>
              </a:lnSpc>
              <a:buSzPct val="70000"/>
              <a:buNone/>
            </a:pPr>
            <a:r>
              <a:rPr lang="en-US" altLang="zh-CN" sz="1400" dirty="0" smtClean="0"/>
              <a:t>	</a:t>
            </a:r>
            <a:r>
              <a:rPr lang="en-US" altLang="zh-CN" sz="1400" dirty="0" err="1" smtClean="0"/>
              <a:t>car.setSpeed</a:t>
            </a:r>
            <a:r>
              <a:rPr lang="en-US" altLang="zh-CN" sz="1400" dirty="0" smtClean="0"/>
              <a:t>(10);</a:t>
            </a:r>
          </a:p>
          <a:p>
            <a:pPr lvl="1" fontAlgn="ctr">
              <a:lnSpc>
                <a:spcPct val="70000"/>
              </a:lnSpc>
              <a:buSzPct val="70000"/>
              <a:buNone/>
            </a:pPr>
            <a:r>
              <a:rPr lang="en-US" altLang="zh-CN" sz="1400" dirty="0" smtClean="0"/>
              <a:t>	</a:t>
            </a:r>
            <a:r>
              <a:rPr lang="en-US" altLang="zh-CN" sz="1500" dirty="0" smtClean="0">
                <a:solidFill>
                  <a:srgbClr val="FF0000"/>
                </a:solidFill>
              </a:rPr>
              <a:t>insert</a:t>
            </a:r>
            <a:r>
              <a:rPr lang="en-US" altLang="zh-CN" sz="1400" dirty="0" smtClean="0"/>
              <a:t> (car</a:t>
            </a:r>
            <a:r>
              <a:rPr lang="en-US" altLang="zh-CN" sz="1400" dirty="0" smtClean="0"/>
              <a:t>);</a:t>
            </a:r>
          </a:p>
          <a:p>
            <a:pPr marL="91440" lvl="1" indent="-91440">
              <a:lnSpc>
                <a:spcPct val="70000"/>
              </a:lnSpc>
              <a:spcBef>
                <a:spcPts val="1200"/>
              </a:spcBef>
              <a:spcAft>
                <a:spcPts val="200"/>
              </a:spcAft>
              <a:buSzPct val="70000"/>
              <a:buFont typeface="Wingdings 2" pitchFamily="18" charset="2"/>
              <a:buChar char=""/>
            </a:pPr>
            <a:r>
              <a:rPr lang="en-US" altLang="zh-CN" sz="2000" dirty="0" err="1" smtClean="0"/>
              <a:t>insertLogical</a:t>
            </a:r>
            <a:r>
              <a:rPr lang="en-US" altLang="zh-CN" sz="2000" dirty="0" smtClean="0"/>
              <a:t>(object)</a:t>
            </a:r>
          </a:p>
          <a:p>
            <a:pPr lvl="1" fontAlgn="ctr">
              <a:lnSpc>
                <a:spcPct val="70000"/>
              </a:lnSpc>
              <a:buSzPct val="70000"/>
            </a:pPr>
            <a:r>
              <a:rPr lang="zh-CN" altLang="en-US" sz="1400" dirty="0" smtClean="0"/>
              <a:t>类似</a:t>
            </a:r>
            <a:r>
              <a:rPr lang="en-US" altLang="zh-CN" sz="1400" dirty="0" smtClean="0"/>
              <a:t>insert</a:t>
            </a:r>
            <a:r>
              <a:rPr lang="en-US" altLang="zh-CN" sz="1400" dirty="0" smtClean="0"/>
              <a:t>()</a:t>
            </a:r>
            <a:r>
              <a:rPr lang="zh-CN" altLang="en-US" sz="1400" dirty="0" smtClean="0"/>
              <a:t>。但当已满足当前规则的对象不再能</a:t>
            </a:r>
            <a:r>
              <a:rPr lang="zh-CN" altLang="en-US" sz="1400" dirty="0" smtClean="0"/>
              <a:t>让当前规则触发</a:t>
            </a:r>
            <a:r>
              <a:rPr lang="zh-CN" altLang="en-US" sz="1400" dirty="0" smtClean="0"/>
              <a:t>时，此</a:t>
            </a:r>
            <a:r>
              <a:rPr lang="zh-CN" altLang="en-US" sz="1400" dirty="0" smtClean="0"/>
              <a:t>对象会被引擎自动删除</a:t>
            </a:r>
            <a:endParaRPr lang="en-US" altLang="zh-CN" sz="1400" dirty="0" smtClean="0"/>
          </a:p>
          <a:p>
            <a:pPr marL="91440" lvl="1" indent="-91440">
              <a:lnSpc>
                <a:spcPct val="70000"/>
              </a:lnSpc>
              <a:spcBef>
                <a:spcPts val="1200"/>
              </a:spcBef>
              <a:spcAft>
                <a:spcPts val="200"/>
              </a:spcAft>
              <a:buSzPct val="70000"/>
              <a:buFont typeface="Wingdings 2" pitchFamily="18" charset="2"/>
              <a:buChar char=""/>
            </a:pPr>
            <a:r>
              <a:rPr lang="en-US" altLang="zh-CN" sz="2000" dirty="0" smtClean="0"/>
              <a:t>delete(handle)</a:t>
            </a:r>
          </a:p>
          <a:p>
            <a:pPr lvl="1" fontAlgn="ctr">
              <a:lnSpc>
                <a:spcPct val="70000"/>
              </a:lnSpc>
              <a:buSzPct val="70000"/>
            </a:pPr>
            <a:r>
              <a:rPr lang="zh-CN" altLang="en-US" sz="1400" dirty="0" smtClean="0"/>
              <a:t>从工作内存删除一个对象</a:t>
            </a:r>
            <a:endParaRPr lang="en-US" altLang="zh-CN" sz="1400" dirty="0" smtClean="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31</a:t>
            </a:fld>
            <a:endParaRPr lang="en-US" altLang="zh-CN"/>
          </a:p>
        </p:txBody>
      </p:sp>
    </p:spTree>
    <p:extLst>
      <p:ext uri="{BB962C8B-B14F-4D97-AF65-F5344CB8AC3E}">
        <p14:creationId xmlns:p14="http://schemas.microsoft.com/office/powerpoint/2010/main" xmlns="" val="364541932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RHS</a:t>
            </a:r>
            <a:endParaRPr lang="zh-CN" altLang="en-US" dirty="0"/>
          </a:p>
        </p:txBody>
      </p:sp>
      <p:sp>
        <p:nvSpPr>
          <p:cNvPr id="3" name="内容占位符 2"/>
          <p:cNvSpPr>
            <a:spLocks noGrp="1"/>
          </p:cNvSpPr>
          <p:nvPr>
            <p:ph idx="1"/>
          </p:nvPr>
        </p:nvSpPr>
        <p:spPr/>
        <p:txBody>
          <a:bodyPr/>
          <a:lstStyle/>
          <a:p>
            <a:pPr marL="91440" lvl="1" indent="-91440">
              <a:lnSpc>
                <a:spcPct val="70000"/>
              </a:lnSpc>
              <a:spcBef>
                <a:spcPts val="1200"/>
              </a:spcBef>
              <a:spcAft>
                <a:spcPts val="200"/>
              </a:spcAft>
              <a:buSzPct val="70000"/>
              <a:buFont typeface="Wingdings 2" pitchFamily="18" charset="2"/>
              <a:buChar char=""/>
            </a:pPr>
            <a:r>
              <a:rPr lang="en-US" altLang="zh-CN" sz="2000" dirty="0" smtClean="0"/>
              <a:t>modify</a:t>
            </a:r>
            <a:endParaRPr lang="en-US" altLang="zh-CN" sz="2000" dirty="0" smtClean="0"/>
          </a:p>
          <a:p>
            <a:pPr lvl="1" fontAlgn="ctr">
              <a:lnSpc>
                <a:spcPct val="70000"/>
              </a:lnSpc>
              <a:buSzPct val="70000"/>
            </a:pPr>
            <a:r>
              <a:rPr lang="zh-CN" altLang="en-US" sz="1400" dirty="0" smtClean="0"/>
              <a:t>用于对象的多个属性处理</a:t>
            </a:r>
            <a:endParaRPr lang="en-US" altLang="zh-CN" sz="1400" dirty="0" smtClean="0"/>
          </a:p>
          <a:p>
            <a:pPr marL="390482" lvl="1" indent="0">
              <a:buClr>
                <a:schemeClr val="accent3">
                  <a:lumMod val="75000"/>
                </a:schemeClr>
              </a:buClr>
              <a:buNone/>
            </a:pPr>
            <a:r>
              <a:rPr lang="en-US" altLang="zh-CN" dirty="0" smtClean="0"/>
              <a:t>rule </a:t>
            </a:r>
            <a:r>
              <a:rPr lang="en-US" altLang="zh-CN" dirty="0"/>
              <a:t>"modify stilton"</a:t>
            </a:r>
          </a:p>
          <a:p>
            <a:pPr marL="390482" lvl="1" indent="0">
              <a:buClr>
                <a:schemeClr val="accent3">
                  <a:lumMod val="75000"/>
                </a:schemeClr>
              </a:buClr>
              <a:buNone/>
            </a:pPr>
            <a:r>
              <a:rPr lang="en-US" altLang="zh-CN" dirty="0"/>
              <a:t>when</a:t>
            </a:r>
          </a:p>
          <a:p>
            <a:pPr marL="390482" lvl="1" indent="0">
              <a:buClr>
                <a:schemeClr val="accent3">
                  <a:lumMod val="75000"/>
                </a:schemeClr>
              </a:buClr>
              <a:buNone/>
            </a:pPr>
            <a:r>
              <a:rPr lang="en-US" altLang="zh-CN" dirty="0"/>
              <a:t>    $stilton : Cheese(type == "stilton")</a:t>
            </a:r>
          </a:p>
          <a:p>
            <a:pPr marL="390482" lvl="1" indent="0">
              <a:buClr>
                <a:schemeClr val="accent3">
                  <a:lumMod val="75000"/>
                </a:schemeClr>
              </a:buClr>
              <a:buNone/>
            </a:pPr>
            <a:r>
              <a:rPr lang="en-US" altLang="zh-CN" dirty="0"/>
              <a:t>then</a:t>
            </a:r>
          </a:p>
          <a:p>
            <a:pPr marL="390482" lvl="1" indent="0">
              <a:buClr>
                <a:schemeClr val="accent3">
                  <a:lumMod val="75000"/>
                </a:schemeClr>
              </a:buClr>
              <a:buNone/>
            </a:pPr>
            <a:r>
              <a:rPr lang="en-US" altLang="zh-CN" dirty="0"/>
              <a:t>    </a:t>
            </a:r>
            <a:r>
              <a:rPr lang="en-US" altLang="zh-CN" dirty="0">
                <a:solidFill>
                  <a:srgbClr val="FF0000"/>
                </a:solidFill>
              </a:rPr>
              <a:t>modify</a:t>
            </a:r>
            <a:r>
              <a:rPr lang="en-US" altLang="zh-CN" dirty="0"/>
              <a:t>( $stilton ){</a:t>
            </a:r>
          </a:p>
          <a:p>
            <a:pPr marL="390482" lvl="1" indent="0">
              <a:buClr>
                <a:schemeClr val="accent3">
                  <a:lumMod val="75000"/>
                </a:schemeClr>
              </a:buClr>
              <a:buNone/>
            </a:pPr>
            <a:r>
              <a:rPr lang="en-US" altLang="zh-CN" dirty="0"/>
              <a:t>        </a:t>
            </a:r>
            <a:r>
              <a:rPr lang="en-US" altLang="zh-CN" dirty="0" err="1"/>
              <a:t>setPrice</a:t>
            </a:r>
            <a:r>
              <a:rPr lang="en-US" altLang="zh-CN" dirty="0"/>
              <a:t>( 20 ),</a:t>
            </a:r>
          </a:p>
          <a:p>
            <a:pPr marL="390482" lvl="1" indent="0">
              <a:buClr>
                <a:schemeClr val="accent3">
                  <a:lumMod val="75000"/>
                </a:schemeClr>
              </a:buClr>
              <a:buNone/>
            </a:pPr>
            <a:r>
              <a:rPr lang="en-US" altLang="zh-CN" dirty="0"/>
              <a:t>        </a:t>
            </a:r>
            <a:r>
              <a:rPr lang="en-US" altLang="zh-CN" dirty="0" err="1"/>
              <a:t>setAge</a:t>
            </a:r>
            <a:r>
              <a:rPr lang="en-US" altLang="zh-CN" dirty="0"/>
              <a:t>( "overripe" )</a:t>
            </a:r>
          </a:p>
          <a:p>
            <a:pPr marL="390482" lvl="1" indent="0">
              <a:buClr>
                <a:schemeClr val="accent3">
                  <a:lumMod val="75000"/>
                </a:schemeClr>
              </a:buClr>
              <a:buNone/>
            </a:pPr>
            <a:r>
              <a:rPr lang="en-US" altLang="zh-CN" dirty="0"/>
              <a:t>    }</a:t>
            </a:r>
          </a:p>
          <a:p>
            <a:pPr marL="390482" lvl="1" indent="0">
              <a:buClr>
                <a:schemeClr val="accent3">
                  <a:lumMod val="75000"/>
                </a:schemeClr>
              </a:buClr>
              <a:buNone/>
            </a:pPr>
            <a:r>
              <a:rPr lang="en-US" altLang="zh-CN" dirty="0"/>
              <a:t>end</a:t>
            </a:r>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32</a:t>
            </a:fld>
            <a:endParaRPr lang="en-US" altLang="zh-CN"/>
          </a:p>
        </p:txBody>
      </p:sp>
    </p:spTree>
    <p:extLst>
      <p:ext uri="{BB962C8B-B14F-4D97-AF65-F5344CB8AC3E}">
        <p14:creationId xmlns:p14="http://schemas.microsoft.com/office/powerpoint/2010/main" xmlns="" val="246357935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RHS</a:t>
            </a:r>
            <a:endParaRPr lang="zh-CN" altLang="en-US" dirty="0"/>
          </a:p>
        </p:txBody>
      </p:sp>
      <p:sp>
        <p:nvSpPr>
          <p:cNvPr id="3" name="内容占位符 2"/>
          <p:cNvSpPr>
            <a:spLocks noGrp="1"/>
          </p:cNvSpPr>
          <p:nvPr>
            <p:ph idx="1"/>
          </p:nvPr>
        </p:nvSpPr>
        <p:spPr/>
        <p:txBody>
          <a:bodyPr/>
          <a:lstStyle/>
          <a:p>
            <a:pPr lvl="1">
              <a:buClr>
                <a:schemeClr val="accent3">
                  <a:lumMod val="75000"/>
                </a:schemeClr>
              </a:buClr>
              <a:buNone/>
            </a:pPr>
            <a:r>
              <a:rPr lang="zh-CN" altLang="en-US" dirty="0" smtClean="0"/>
              <a:t>规则继承</a:t>
            </a:r>
            <a:endParaRPr lang="en-US" altLang="zh-CN" dirty="0"/>
          </a:p>
          <a:p>
            <a:pPr marL="529940" lvl="3">
              <a:buClr>
                <a:schemeClr val="accent3">
                  <a:lumMod val="75000"/>
                </a:schemeClr>
              </a:buClr>
              <a:buFont typeface="Wingdings" pitchFamily="2" charset="2"/>
              <a:buChar char="p"/>
            </a:pPr>
            <a:endParaRPr lang="en-US" altLang="zh-CN" sz="1800"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33</a:t>
            </a:fld>
            <a:endParaRPr lang="en-US" altLang="zh-CN"/>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59725" y="1647646"/>
            <a:ext cx="4775858" cy="2510286"/>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56712" y="3536830"/>
            <a:ext cx="5571691" cy="2561899"/>
          </a:xfrm>
          <a:prstGeom prst="rect">
            <a:avLst/>
          </a:prstGeom>
        </p:spPr>
      </p:pic>
      <p:cxnSp>
        <p:nvCxnSpPr>
          <p:cNvPr id="8" name="形状 7"/>
          <p:cNvCxnSpPr>
            <a:stCxn id="5" idx="3"/>
            <a:endCxn id="6" idx="0"/>
          </p:cNvCxnSpPr>
          <p:nvPr/>
        </p:nvCxnSpPr>
        <p:spPr>
          <a:xfrm>
            <a:off x="6035583" y="2902789"/>
            <a:ext cx="3106975" cy="634041"/>
          </a:xfrm>
          <a:prstGeom prst="bentConnector2">
            <a:avLst/>
          </a:prstGeom>
          <a:ln w="889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60458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Query Command</a:t>
            </a:r>
            <a:endParaRPr lang="zh-CN" altLang="en-US" dirty="0"/>
          </a:p>
        </p:txBody>
      </p:sp>
      <p:sp>
        <p:nvSpPr>
          <p:cNvPr id="6" name="内容占位符 5"/>
          <p:cNvSpPr>
            <a:spLocks noGrp="1"/>
          </p:cNvSpPr>
          <p:nvPr>
            <p:ph idx="1"/>
          </p:nvPr>
        </p:nvSpPr>
        <p:spPr>
          <a:xfrm>
            <a:off x="1086928" y="1255222"/>
            <a:ext cx="10068752" cy="5067940"/>
          </a:xfrm>
        </p:spPr>
        <p:txBody>
          <a:bodyPr/>
          <a:lstStyle/>
          <a:p>
            <a:pPr marL="91440" lvl="1" indent="-91440">
              <a:lnSpc>
                <a:spcPct val="70000"/>
              </a:lnSpc>
              <a:spcBef>
                <a:spcPts val="1200"/>
              </a:spcBef>
              <a:spcAft>
                <a:spcPts val="200"/>
              </a:spcAft>
              <a:buSzPct val="70000"/>
              <a:buFont typeface="Wingdings 2" pitchFamily="18" charset="2"/>
              <a:buChar char=""/>
            </a:pPr>
            <a:r>
              <a:rPr lang="en-US" altLang="zh-CN" sz="2400" dirty="0" smtClean="0"/>
              <a:t>Query</a:t>
            </a:r>
            <a:r>
              <a:rPr lang="zh-CN" altLang="en-US" sz="2400" dirty="0" smtClean="0"/>
              <a:t>定义</a:t>
            </a:r>
            <a:endParaRPr lang="en-US" altLang="zh-CN" sz="2400" dirty="0" smtClean="0"/>
          </a:p>
          <a:p>
            <a:pPr lvl="1" fontAlgn="ctr">
              <a:lnSpc>
                <a:spcPct val="70000"/>
              </a:lnSpc>
              <a:buSzPct val="70000"/>
            </a:pPr>
            <a:r>
              <a:rPr lang="zh-CN" altLang="en-US" dirty="0" smtClean="0"/>
              <a:t>查询工作内存对象</a:t>
            </a:r>
            <a:endParaRPr lang="en-US" altLang="zh-CN" dirty="0" smtClean="0"/>
          </a:p>
          <a:p>
            <a:pPr lvl="1" fontAlgn="ctr">
              <a:lnSpc>
                <a:spcPct val="70000"/>
              </a:lnSpc>
              <a:buSzPct val="70000"/>
            </a:pPr>
            <a:r>
              <a:rPr lang="zh-CN" altLang="en-US" dirty="0" smtClean="0"/>
              <a:t>不</a:t>
            </a:r>
            <a:r>
              <a:rPr lang="zh-CN" altLang="en-US" dirty="0" smtClean="0"/>
              <a:t>带参数的查询</a:t>
            </a:r>
            <a:endParaRPr lang="en-US" altLang="zh-CN" dirty="0" smtClean="0"/>
          </a:p>
          <a:p>
            <a:pPr lvl="1" fontAlgn="ctr">
              <a:lnSpc>
                <a:spcPct val="70000"/>
              </a:lnSpc>
              <a:buSzPct val="70000"/>
              <a:buNone/>
            </a:pPr>
            <a:r>
              <a:rPr lang="en-US" altLang="zh-CN" dirty="0" smtClean="0"/>
              <a:t>	</a:t>
            </a:r>
            <a:r>
              <a:rPr lang="en-US" altLang="zh-CN" dirty="0" smtClean="0"/>
              <a:t>query “query </a:t>
            </a:r>
            <a:r>
              <a:rPr lang="en-US" altLang="zh-CN" dirty="0" err="1" smtClean="0"/>
              <a:t>peo</a:t>
            </a:r>
            <a:r>
              <a:rPr lang="en-US" altLang="zh-CN" dirty="0" smtClean="0"/>
              <a:t> </a:t>
            </a:r>
            <a:r>
              <a:rPr lang="en-US" altLang="zh-CN" dirty="0" smtClean="0"/>
              <a:t>3</a:t>
            </a:r>
            <a:r>
              <a:rPr lang="en-US" altLang="zh-CN" dirty="0" smtClean="0"/>
              <a:t>0" </a:t>
            </a:r>
          </a:p>
          <a:p>
            <a:pPr lvl="1" fontAlgn="ctr">
              <a:lnSpc>
                <a:spcPct val="70000"/>
              </a:lnSpc>
              <a:buSzPct val="70000"/>
              <a:buNone/>
            </a:pPr>
            <a:r>
              <a:rPr lang="en-US" altLang="zh-CN" dirty="0" smtClean="0"/>
              <a:t>	</a:t>
            </a:r>
            <a:r>
              <a:rPr lang="en-US" altLang="zh-CN" dirty="0" smtClean="0"/>
              <a:t>person : Person</a:t>
            </a:r>
            <a:r>
              <a:rPr lang="en-US" altLang="zh-CN" dirty="0" smtClean="0"/>
              <a:t>( age &gt; 30 </a:t>
            </a:r>
            <a:r>
              <a:rPr lang="en-US" altLang="zh-CN" dirty="0" smtClean="0"/>
              <a:t>)</a:t>
            </a:r>
          </a:p>
          <a:p>
            <a:pPr lvl="1" fontAlgn="ctr">
              <a:lnSpc>
                <a:spcPct val="70000"/>
              </a:lnSpc>
              <a:buSzPct val="70000"/>
              <a:buNone/>
            </a:pPr>
            <a:r>
              <a:rPr lang="en-US" altLang="zh-CN" dirty="0" smtClean="0"/>
              <a:t>	end</a:t>
            </a:r>
            <a:endParaRPr lang="en-US" altLang="zh-CN" dirty="0" smtClean="0"/>
          </a:p>
          <a:p>
            <a:pPr lvl="1" fontAlgn="ctr">
              <a:lnSpc>
                <a:spcPct val="70000"/>
              </a:lnSpc>
              <a:buSzPct val="70000"/>
            </a:pPr>
            <a:endParaRPr lang="en-US" altLang="zh-CN" dirty="0" smtClean="0"/>
          </a:p>
          <a:p>
            <a:pPr lvl="1" fontAlgn="ctr">
              <a:lnSpc>
                <a:spcPct val="70000"/>
              </a:lnSpc>
              <a:buSzPct val="70000"/>
            </a:pPr>
            <a:r>
              <a:rPr lang="zh-CN" altLang="en-US" dirty="0" smtClean="0"/>
              <a:t>带参数的查询</a:t>
            </a:r>
            <a:endParaRPr lang="en-US" altLang="zh-CN" dirty="0" smtClean="0"/>
          </a:p>
          <a:p>
            <a:pPr lvl="1" fontAlgn="ctr">
              <a:lnSpc>
                <a:spcPct val="70000"/>
              </a:lnSpc>
              <a:buSzPct val="70000"/>
              <a:buNone/>
            </a:pPr>
            <a:r>
              <a:rPr lang="en-US" altLang="zh-CN" dirty="0" smtClean="0"/>
              <a:t>	query “query people by x" (</a:t>
            </a:r>
            <a:r>
              <a:rPr lang="en-US" altLang="zh-CN" dirty="0" err="1" smtClean="0"/>
              <a:t>int</a:t>
            </a:r>
            <a:r>
              <a:rPr lang="en-US" altLang="zh-CN" dirty="0" smtClean="0"/>
              <a:t> x, String y) </a:t>
            </a:r>
            <a:endParaRPr lang="en-US" altLang="zh-CN" dirty="0" smtClean="0"/>
          </a:p>
          <a:p>
            <a:pPr lvl="1" fontAlgn="ctr">
              <a:lnSpc>
                <a:spcPct val="70000"/>
              </a:lnSpc>
              <a:buSzPct val="70000"/>
              <a:buNone/>
            </a:pPr>
            <a:r>
              <a:rPr lang="en-US" altLang="zh-CN" dirty="0" smtClean="0"/>
              <a:t>	person </a:t>
            </a:r>
            <a:r>
              <a:rPr lang="en-US" altLang="zh-CN" dirty="0" smtClean="0"/>
              <a:t>: Person( age &gt; x, location == y ) </a:t>
            </a:r>
            <a:endParaRPr lang="en-US" altLang="zh-CN" dirty="0" smtClean="0"/>
          </a:p>
          <a:p>
            <a:pPr lvl="1" fontAlgn="ctr">
              <a:lnSpc>
                <a:spcPct val="70000"/>
              </a:lnSpc>
              <a:buSzPct val="70000"/>
              <a:buNone/>
            </a:pPr>
            <a:r>
              <a:rPr lang="en-US" altLang="zh-CN" dirty="0" smtClean="0"/>
              <a:t>	end</a:t>
            </a:r>
          </a:p>
          <a:p>
            <a:pPr marL="91440" lvl="1" indent="-91440" fontAlgn="ctr">
              <a:lnSpc>
                <a:spcPct val="70000"/>
              </a:lnSpc>
              <a:spcBef>
                <a:spcPts val="1200"/>
              </a:spcBef>
              <a:spcAft>
                <a:spcPts val="200"/>
              </a:spcAft>
              <a:buSzPct val="70000"/>
              <a:buFont typeface="Wingdings 2" pitchFamily="18" charset="2"/>
              <a:buChar char=""/>
            </a:pPr>
            <a:r>
              <a:rPr lang="en-US" altLang="zh-CN" sz="2400" dirty="0" smtClean="0"/>
              <a:t>Query Command</a:t>
            </a:r>
          </a:p>
          <a:p>
            <a:pPr lvl="1" fontAlgn="ctr">
              <a:lnSpc>
                <a:spcPct val="70000"/>
              </a:lnSpc>
              <a:buSzPct val="70000"/>
              <a:buNone/>
            </a:pPr>
            <a:r>
              <a:rPr lang="en-US" altLang="zh-CN" dirty="0" smtClean="0"/>
              <a:t>	&lt;query out-identifier="persons" name</a:t>
            </a:r>
            <a:r>
              <a:rPr lang="en-US" altLang="zh-CN" dirty="0" smtClean="0"/>
              <a:t>="</a:t>
            </a:r>
            <a:r>
              <a:rPr lang="en-US" altLang="zh-CN" dirty="0" smtClean="0"/>
              <a:t> query people by x </a:t>
            </a:r>
            <a:r>
              <a:rPr lang="en-US" altLang="zh-CN" dirty="0" smtClean="0"/>
              <a:t>"&gt;</a:t>
            </a:r>
          </a:p>
          <a:p>
            <a:pPr lvl="1" fontAlgn="ctr">
              <a:lnSpc>
                <a:spcPct val="70000"/>
              </a:lnSpc>
              <a:buSzPct val="70000"/>
              <a:buNone/>
            </a:pPr>
            <a:r>
              <a:rPr lang="en-US" altLang="zh-CN" dirty="0" smtClean="0"/>
              <a:t>	</a:t>
            </a:r>
            <a:r>
              <a:rPr lang="en-US" altLang="zh-CN" dirty="0" smtClean="0"/>
              <a:t>&lt;</a:t>
            </a:r>
            <a:r>
              <a:rPr lang="en-US" altLang="zh-CN" dirty="0" err="1" smtClean="0"/>
              <a:t>int</a:t>
            </a:r>
            <a:r>
              <a:rPr lang="en-US" altLang="zh-CN" dirty="0" smtClean="0"/>
              <a:t>&gt;25&lt;/</a:t>
            </a:r>
            <a:r>
              <a:rPr lang="en-US" altLang="zh-CN" dirty="0" err="1" smtClean="0"/>
              <a:t>int</a:t>
            </a:r>
            <a:r>
              <a:rPr lang="en-US" altLang="zh-CN" dirty="0" smtClean="0"/>
              <a:t>&gt;</a:t>
            </a:r>
          </a:p>
          <a:p>
            <a:pPr lvl="1" fontAlgn="ctr">
              <a:lnSpc>
                <a:spcPct val="70000"/>
              </a:lnSpc>
              <a:buSzPct val="70000"/>
              <a:buNone/>
            </a:pPr>
            <a:r>
              <a:rPr lang="en-US" altLang="zh-CN" dirty="0" smtClean="0"/>
              <a:t>    &lt;string&gt;</a:t>
            </a:r>
            <a:r>
              <a:rPr lang="en-US" altLang="zh-CN" dirty="0" err="1" smtClean="0"/>
              <a:t>wuhan</a:t>
            </a:r>
            <a:r>
              <a:rPr lang="en-US" altLang="zh-CN" dirty="0" smtClean="0"/>
              <a:t>&lt;/string&gt;</a:t>
            </a:r>
            <a:endParaRPr lang="en-US" altLang="zh-CN" dirty="0" smtClean="0"/>
          </a:p>
          <a:p>
            <a:pPr lvl="1" fontAlgn="ctr">
              <a:lnSpc>
                <a:spcPct val="70000"/>
              </a:lnSpc>
              <a:buSzPct val="70000"/>
              <a:buNone/>
            </a:pPr>
            <a:r>
              <a:rPr lang="en-US" altLang="zh-CN" dirty="0" smtClean="0"/>
              <a:t>	&lt;/query&gt;</a:t>
            </a:r>
          </a:p>
          <a:p>
            <a:pPr lvl="1" fontAlgn="ctr">
              <a:lnSpc>
                <a:spcPct val="70000"/>
              </a:lnSpc>
              <a:buSzPct val="70000"/>
            </a:pPr>
            <a:endParaRPr lang="en-US" altLang="zh-CN" dirty="0" smtClean="0"/>
          </a:p>
        </p:txBody>
      </p:sp>
    </p:spTree>
    <p:extLst>
      <p:ext uri="{BB962C8B-B14F-4D97-AF65-F5344CB8AC3E}">
        <p14:creationId xmlns:p14="http://schemas.microsoft.com/office/powerpoint/2010/main" xmlns="" val="3715028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复杂</a:t>
            </a:r>
            <a:r>
              <a:rPr lang="zh-CN" altLang="en-US" dirty="0" smtClean="0"/>
              <a:t>事件</a:t>
            </a:r>
            <a:endParaRPr lang="zh-CN" altLang="en-US" dirty="0"/>
          </a:p>
        </p:txBody>
      </p:sp>
      <p:sp>
        <p:nvSpPr>
          <p:cNvPr id="3" name="内容占位符 2"/>
          <p:cNvSpPr>
            <a:spLocks noGrp="1"/>
          </p:cNvSpPr>
          <p:nvPr>
            <p:ph idx="1"/>
          </p:nvPr>
        </p:nvSpPr>
        <p:spPr>
          <a:xfrm>
            <a:off x="1086928" y="1255222"/>
            <a:ext cx="10068752" cy="5059314"/>
          </a:xfrm>
        </p:spPr>
        <p:txBody>
          <a:bodyPr>
            <a:normAutofit fontScale="92500" lnSpcReduction="10000"/>
          </a:bodyPr>
          <a:lstStyle/>
          <a:p>
            <a:pPr marL="91440" lvl="1" indent="-91440">
              <a:lnSpc>
                <a:spcPct val="70000"/>
              </a:lnSpc>
              <a:spcBef>
                <a:spcPts val="1200"/>
              </a:spcBef>
              <a:spcAft>
                <a:spcPts val="200"/>
              </a:spcAft>
              <a:buSzPct val="70000"/>
              <a:buFont typeface="Wingdings 2" pitchFamily="18" charset="2"/>
              <a:buChar char=""/>
            </a:pPr>
            <a:r>
              <a:rPr lang="zh-CN" altLang="en-US" sz="2400" dirty="0" smtClean="0"/>
              <a:t>事件</a:t>
            </a:r>
            <a:endParaRPr lang="en-US" altLang="zh-CN" sz="2400" dirty="0"/>
          </a:p>
          <a:p>
            <a:pPr lvl="1" fontAlgn="ctr">
              <a:lnSpc>
                <a:spcPct val="70000"/>
              </a:lnSpc>
              <a:buSzPct val="70000"/>
            </a:pPr>
            <a:r>
              <a:rPr lang="zh-CN" altLang="en-US" dirty="0" smtClean="0"/>
              <a:t>通常不可修改</a:t>
            </a:r>
            <a:endParaRPr lang="en-US" altLang="zh-CN" dirty="0" smtClean="0"/>
          </a:p>
          <a:p>
            <a:pPr lvl="1" fontAlgn="ctr">
              <a:lnSpc>
                <a:spcPct val="70000"/>
              </a:lnSpc>
              <a:buSzPct val="70000"/>
            </a:pPr>
            <a:r>
              <a:rPr lang="zh-CN" altLang="en-US" dirty="0" smtClean="0"/>
              <a:t>强时间性约束</a:t>
            </a:r>
            <a:endParaRPr lang="en-US" altLang="zh-CN" dirty="0" smtClean="0"/>
          </a:p>
          <a:p>
            <a:pPr lvl="1" fontAlgn="ctr">
              <a:lnSpc>
                <a:spcPct val="70000"/>
              </a:lnSpc>
              <a:buSzPct val="70000"/>
            </a:pPr>
            <a:r>
              <a:rPr lang="zh-CN" altLang="en-US" dirty="0" smtClean="0"/>
              <a:t>受管理的生命周期</a:t>
            </a:r>
            <a:endParaRPr lang="en-US" altLang="zh-CN" dirty="0" smtClean="0"/>
          </a:p>
          <a:p>
            <a:pPr lvl="1" fontAlgn="ctr">
              <a:lnSpc>
                <a:spcPct val="70000"/>
              </a:lnSpc>
              <a:buSzPct val="70000"/>
            </a:pPr>
            <a:r>
              <a:rPr lang="zh-CN" altLang="en-US" dirty="0" smtClean="0"/>
              <a:t>使用滑动</a:t>
            </a:r>
            <a:r>
              <a:rPr lang="zh-CN" altLang="en-US" dirty="0" smtClean="0"/>
              <a:t>窗口</a:t>
            </a:r>
            <a:endParaRPr lang="en-US" altLang="zh-CN" dirty="0" smtClean="0"/>
          </a:p>
          <a:p>
            <a:pPr marL="91440" lvl="1" indent="-91440">
              <a:lnSpc>
                <a:spcPct val="70000"/>
              </a:lnSpc>
              <a:spcBef>
                <a:spcPts val="1200"/>
              </a:spcBef>
              <a:spcAft>
                <a:spcPts val="200"/>
              </a:spcAft>
              <a:buSzPct val="70000"/>
              <a:buFont typeface="Wingdings 2" pitchFamily="18" charset="2"/>
              <a:buChar char=""/>
            </a:pPr>
            <a:r>
              <a:rPr lang="zh-CN" altLang="en-US" sz="2400" dirty="0" smtClean="0"/>
              <a:t>事件处理模式：</a:t>
            </a:r>
            <a:r>
              <a:rPr lang="en-US" altLang="zh-CN" sz="2400" dirty="0" smtClean="0"/>
              <a:t>Cloud</a:t>
            </a:r>
            <a:r>
              <a:rPr lang="zh-CN" altLang="en-US" sz="2400" dirty="0" smtClean="0"/>
              <a:t>模式</a:t>
            </a:r>
            <a:endParaRPr lang="en-US" altLang="zh-CN" sz="2400" dirty="0" smtClean="0"/>
          </a:p>
          <a:p>
            <a:pPr lvl="1" fontAlgn="ctr">
              <a:lnSpc>
                <a:spcPct val="70000"/>
              </a:lnSpc>
              <a:buSzPct val="70000"/>
            </a:pPr>
            <a:r>
              <a:rPr lang="zh-CN" altLang="en-US" dirty="0" smtClean="0"/>
              <a:t>默认模式</a:t>
            </a:r>
            <a:endParaRPr lang="en-US" altLang="zh-CN" dirty="0" smtClean="0"/>
          </a:p>
          <a:p>
            <a:pPr lvl="1" fontAlgn="ctr">
              <a:lnSpc>
                <a:spcPct val="70000"/>
              </a:lnSpc>
              <a:buSzPct val="70000"/>
            </a:pPr>
            <a:r>
              <a:rPr lang="zh-CN" altLang="en-US" dirty="0" smtClean="0"/>
              <a:t>引擎不区分普通</a:t>
            </a:r>
            <a:r>
              <a:rPr lang="en-US" altLang="zh-CN" dirty="0" smtClean="0"/>
              <a:t>fact</a:t>
            </a:r>
            <a:r>
              <a:rPr lang="zh-CN" altLang="en-US" dirty="0" smtClean="0"/>
              <a:t>和</a:t>
            </a:r>
            <a:r>
              <a:rPr lang="en-US" altLang="zh-CN" dirty="0" smtClean="0"/>
              <a:t>event</a:t>
            </a:r>
          </a:p>
          <a:p>
            <a:pPr lvl="1" fontAlgn="ctr">
              <a:lnSpc>
                <a:spcPct val="70000"/>
              </a:lnSpc>
              <a:buSzPct val="70000"/>
            </a:pPr>
            <a:r>
              <a:rPr lang="zh-CN" altLang="en-US" dirty="0" smtClean="0"/>
              <a:t>没有时间的概念，不需要时钟同步</a:t>
            </a:r>
            <a:endParaRPr lang="en-US" altLang="zh-CN" dirty="0" smtClean="0"/>
          </a:p>
          <a:p>
            <a:pPr lvl="1" fontAlgn="ctr">
              <a:lnSpc>
                <a:spcPct val="70000"/>
              </a:lnSpc>
              <a:buSzPct val="70000"/>
            </a:pPr>
            <a:r>
              <a:rPr lang="zh-CN" altLang="en-US" dirty="0" smtClean="0"/>
              <a:t>无顺序</a:t>
            </a:r>
            <a:endParaRPr lang="en-US" altLang="zh-CN" dirty="0" smtClean="0"/>
          </a:p>
          <a:p>
            <a:pPr marL="91440" lvl="1" indent="-91440">
              <a:lnSpc>
                <a:spcPct val="70000"/>
              </a:lnSpc>
              <a:spcBef>
                <a:spcPts val="1200"/>
              </a:spcBef>
              <a:spcAft>
                <a:spcPts val="200"/>
              </a:spcAft>
              <a:buSzPct val="70000"/>
              <a:buFont typeface="Wingdings 2" pitchFamily="18" charset="2"/>
              <a:buChar char=""/>
            </a:pPr>
            <a:r>
              <a:rPr lang="zh-CN" altLang="en-US" sz="2400" dirty="0" smtClean="0"/>
              <a:t>事件处理模式：</a:t>
            </a:r>
            <a:r>
              <a:rPr lang="en-US" altLang="zh-CN" sz="2400" dirty="0" smtClean="0"/>
              <a:t>Stream</a:t>
            </a:r>
            <a:r>
              <a:rPr lang="zh-CN" altLang="en-US" sz="2400" dirty="0" smtClean="0"/>
              <a:t>模式</a:t>
            </a:r>
            <a:endParaRPr lang="en-US" altLang="zh-CN" sz="2400" dirty="0" smtClean="0"/>
          </a:p>
          <a:p>
            <a:pPr lvl="1" fontAlgn="ctr">
              <a:lnSpc>
                <a:spcPct val="70000"/>
              </a:lnSpc>
              <a:buSzPct val="70000"/>
            </a:pPr>
            <a:r>
              <a:rPr lang="zh-CN" altLang="en-US" dirty="0" smtClean="0"/>
              <a:t>事件有时间顺序</a:t>
            </a:r>
            <a:endParaRPr lang="en-US" altLang="zh-CN" dirty="0" smtClean="0"/>
          </a:p>
          <a:p>
            <a:pPr lvl="1" fontAlgn="ctr">
              <a:lnSpc>
                <a:spcPct val="70000"/>
              </a:lnSpc>
              <a:buSzPct val="70000"/>
            </a:pPr>
            <a:r>
              <a:rPr lang="zh-CN" altLang="en-US" dirty="0" smtClean="0"/>
              <a:t>引擎对多个事件流进行同步</a:t>
            </a:r>
            <a:endParaRPr lang="en-US" altLang="zh-CN" dirty="0" smtClean="0"/>
          </a:p>
          <a:p>
            <a:pPr lvl="1" fontAlgn="ctr">
              <a:lnSpc>
                <a:spcPct val="70000"/>
              </a:lnSpc>
              <a:buSzPct val="70000"/>
            </a:pPr>
            <a:r>
              <a:rPr lang="zh-CN" altLang="en-US" dirty="0" smtClean="0"/>
              <a:t>需要会话时钟</a:t>
            </a:r>
            <a:endParaRPr lang="en-US" altLang="zh-CN" dirty="0" smtClean="0"/>
          </a:p>
          <a:p>
            <a:pPr lvl="1" fontAlgn="ctr">
              <a:lnSpc>
                <a:spcPct val="70000"/>
              </a:lnSpc>
              <a:buSzPct val="70000"/>
            </a:pPr>
            <a:r>
              <a:rPr lang="zh-CN" altLang="en-US" dirty="0" smtClean="0"/>
              <a:t>增加了一些特性使得</a:t>
            </a:r>
            <a:r>
              <a:rPr lang="en-US" altLang="zh-CN" dirty="0" smtClean="0"/>
              <a:t>Stream</a:t>
            </a:r>
            <a:r>
              <a:rPr lang="zh-CN" altLang="en-US" dirty="0" smtClean="0"/>
              <a:t>事件处理更简单</a:t>
            </a:r>
            <a:endParaRPr lang="en-US" altLang="zh-CN" dirty="0" smtClean="0"/>
          </a:p>
          <a:p>
            <a:pPr marL="726948" lvl="2" indent="-342900">
              <a:buFont typeface="+mj-lt"/>
              <a:buAutoNum type="arabicPeriod"/>
            </a:pPr>
            <a:r>
              <a:rPr lang="zh-CN" altLang="en-US" sz="1800" dirty="0" smtClean="0"/>
              <a:t>滑动窗口支持</a:t>
            </a:r>
            <a:endParaRPr lang="en-US" altLang="zh-CN" sz="1800" dirty="0" smtClean="0"/>
          </a:p>
          <a:p>
            <a:pPr marL="726948" lvl="2" indent="-342900">
              <a:buFont typeface="+mj-lt"/>
              <a:buAutoNum type="arabicPeriod"/>
            </a:pPr>
            <a:r>
              <a:rPr lang="zh-CN" altLang="en-US" sz="1800" dirty="0" smtClean="0"/>
              <a:t>自动生命周期管理</a:t>
            </a:r>
            <a:endParaRPr lang="en-US" altLang="zh-CN" sz="1800" dirty="0" smtClean="0"/>
          </a:p>
          <a:p>
            <a:pPr marL="726948" lvl="2" indent="-342900">
              <a:buFont typeface="+mj-lt"/>
              <a:buAutoNum type="arabicPeriod"/>
            </a:pPr>
            <a:r>
              <a:rPr lang="zh-CN" altLang="en-US" sz="1800" dirty="0" smtClean="0"/>
              <a:t>自动规则延迟</a:t>
            </a:r>
            <a:endParaRPr lang="en-US" altLang="zh-CN" sz="1800" dirty="0" smtClean="0"/>
          </a:p>
          <a:p>
            <a:pPr lvl="1">
              <a:buClr>
                <a:schemeClr val="accent3">
                  <a:lumMod val="75000"/>
                </a:schemeClr>
              </a:buClr>
              <a:buFont typeface="Wingdings" pitchFamily="2" charset="2"/>
              <a:buChar char="p"/>
            </a:pPr>
            <a:endParaRPr lang="en-US" altLang="zh-CN" sz="1700" dirty="0" smtClean="0"/>
          </a:p>
          <a:p>
            <a:pPr lvl="1" fontAlgn="ctr">
              <a:lnSpc>
                <a:spcPct val="70000"/>
              </a:lnSpc>
              <a:buSzPct val="70000"/>
              <a:buNone/>
            </a:pPr>
            <a:endParaRPr lang="en-US" altLang="zh-CN" dirty="0" smtClean="0"/>
          </a:p>
          <a:p>
            <a:pPr lvl="1">
              <a:buClr>
                <a:schemeClr val="accent3">
                  <a:lumMod val="75000"/>
                </a:schemeClr>
              </a:buClr>
              <a:buFont typeface="Wingdings" pitchFamily="2" charset="2"/>
              <a:buChar char="p"/>
            </a:pPr>
            <a:endParaRPr lang="en-US" altLang="zh-CN" sz="2100"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35</a:t>
            </a:fld>
            <a:endParaRPr lang="en-US" altLang="zh-CN"/>
          </a:p>
        </p:txBody>
      </p:sp>
    </p:spTree>
    <p:extLst>
      <p:ext uri="{BB962C8B-B14F-4D97-AF65-F5344CB8AC3E}">
        <p14:creationId xmlns:p14="http://schemas.microsoft.com/office/powerpoint/2010/main" xmlns="" val="137289732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Workbench-</a:t>
            </a:r>
            <a:r>
              <a:rPr lang="zh-CN" altLang="en-US" dirty="0" smtClean="0"/>
              <a:t>流模式（</a:t>
            </a:r>
            <a:r>
              <a:rPr lang="en-US" altLang="zh-CN" dirty="0" smtClean="0"/>
              <a:t>Stream</a:t>
            </a:r>
            <a:r>
              <a:rPr lang="zh-CN" altLang="en-US" dirty="0" smtClean="0"/>
              <a:t>）</a:t>
            </a:r>
            <a:endParaRPr lang="zh-CN" altLang="en-US" dirty="0"/>
          </a:p>
        </p:txBody>
      </p:sp>
      <p:sp>
        <p:nvSpPr>
          <p:cNvPr id="3" name="内容占位符 2"/>
          <p:cNvSpPr>
            <a:spLocks noGrp="1"/>
          </p:cNvSpPr>
          <p:nvPr>
            <p:ph idx="1"/>
          </p:nvPr>
        </p:nvSpPr>
        <p:spPr/>
        <p:txBody>
          <a:bodyPr/>
          <a:lstStyle/>
          <a:p>
            <a:pPr>
              <a:buSzPct val="70000"/>
              <a:buFont typeface="Wingdings 2" pitchFamily="18" charset="2"/>
              <a:buChar char=""/>
            </a:pPr>
            <a:r>
              <a:rPr lang="zh-CN" altLang="en-US" sz="2400" dirty="0" smtClean="0"/>
              <a:t>规则引擎默认为云模式</a:t>
            </a:r>
            <a:endParaRPr lang="en-US" altLang="zh-CN" sz="2400" dirty="0" smtClean="0"/>
          </a:p>
          <a:p>
            <a:pPr>
              <a:buSzPct val="70000"/>
              <a:buFont typeface="Wingdings 2" pitchFamily="18" charset="2"/>
              <a:buChar char=""/>
            </a:pPr>
            <a:r>
              <a:rPr lang="zh-CN" altLang="en-US" sz="2400" dirty="0" smtClean="0"/>
              <a:t>修改</a:t>
            </a:r>
            <a:r>
              <a:rPr lang="en-US" altLang="zh-CN" sz="2400" dirty="0" smtClean="0"/>
              <a:t>kmodule.xml</a:t>
            </a:r>
          </a:p>
          <a:p>
            <a:pPr>
              <a:buSzPct val="70000"/>
              <a:buFont typeface="Wingdings 2" pitchFamily="18" charset="2"/>
              <a:buChar char=""/>
            </a:pPr>
            <a:endParaRPr lang="en-US" altLang="zh-CN" sz="2400" dirty="0" smtClean="0"/>
          </a:p>
          <a:p>
            <a:pPr>
              <a:buSzPct val="70000"/>
              <a:buFont typeface="Wingdings 2" pitchFamily="18" charset="2"/>
              <a:buChar char=""/>
            </a:pPr>
            <a:endParaRPr lang="en-US" altLang="zh-CN" sz="2400" dirty="0" smtClean="0"/>
          </a:p>
          <a:p>
            <a:pPr>
              <a:buSzPct val="70000"/>
              <a:buFont typeface="Wingdings 2" pitchFamily="18" charset="2"/>
              <a:buChar char=""/>
            </a:pPr>
            <a:r>
              <a:rPr lang="en-US" altLang="zh-CN" sz="2400" dirty="0" smtClean="0"/>
              <a:t>Workbench</a:t>
            </a:r>
            <a:r>
              <a:rPr lang="zh-CN" altLang="en-US" sz="2400" dirty="0" smtClean="0"/>
              <a:t>知识库</a:t>
            </a:r>
            <a:endParaRPr lang="en-US" altLang="zh-CN" sz="2400" dirty="0" smtClean="0"/>
          </a:p>
          <a:p>
            <a:pPr lvl="1" fontAlgn="ctr">
              <a:lnSpc>
                <a:spcPct val="70000"/>
              </a:lnSpc>
              <a:buSzPct val="70000"/>
            </a:pPr>
            <a:r>
              <a:rPr lang="en-US" altLang="zh-CN" sz="1400" dirty="0" err="1" smtClean="0"/>
              <a:t>kbase</a:t>
            </a:r>
            <a:endParaRPr lang="en-US" altLang="zh-CN" sz="1400" dirty="0" smtClean="0"/>
          </a:p>
          <a:p>
            <a:pPr lvl="1" fontAlgn="ctr">
              <a:lnSpc>
                <a:spcPct val="70000"/>
              </a:lnSpc>
              <a:buSzPct val="70000"/>
            </a:pPr>
            <a:r>
              <a:rPr lang="en-US" altLang="zh-CN" sz="1400" dirty="0" err="1" smtClean="0"/>
              <a:t>ksession</a:t>
            </a:r>
            <a:endParaRPr lang="en-US" altLang="zh-CN" sz="1400" dirty="0" smtClean="0"/>
          </a:p>
          <a:p>
            <a:pPr>
              <a:buSzPct val="70000"/>
              <a:buFont typeface="Wingdings 2" pitchFamily="18" charset="2"/>
              <a:buChar char=""/>
            </a:pPr>
            <a:endParaRPr lang="en-US" altLang="zh-CN" sz="2400" dirty="0" smtClean="0"/>
          </a:p>
          <a:p>
            <a:pPr>
              <a:buSzPct val="70000"/>
              <a:buFont typeface="Wingdings 2" pitchFamily="18" charset="2"/>
              <a:buChar char=""/>
            </a:pPr>
            <a:endParaRPr lang="en-US" altLang="zh-CN" sz="2400" dirty="0" smtClean="0"/>
          </a:p>
          <a:p>
            <a:pPr>
              <a:buSzPct val="70000"/>
              <a:buNone/>
            </a:pPr>
            <a:endParaRPr lang="en-US" altLang="zh-CN" sz="2400" dirty="0" smtClean="0"/>
          </a:p>
          <a:p>
            <a:pPr>
              <a:buSzPct val="70000"/>
              <a:buFont typeface="Wingdings 2" pitchFamily="18" charset="2"/>
              <a:buChar char=""/>
            </a:pPr>
            <a:endParaRPr lang="en-US" altLang="zh-CN" sz="2400" dirty="0" smtClean="0"/>
          </a:p>
          <a:p>
            <a:pPr>
              <a:buSzPct val="70000"/>
              <a:buFont typeface="Wingdings 2" pitchFamily="18" charset="2"/>
              <a:buChar char=""/>
            </a:pPr>
            <a:endParaRPr lang="en-US" altLang="zh-CN" sz="2100" dirty="0"/>
          </a:p>
          <a:p>
            <a:pPr lvl="1">
              <a:buClr>
                <a:schemeClr val="accent3">
                  <a:lumMod val="75000"/>
                </a:schemeClr>
              </a:buClr>
              <a:buFont typeface="Wingdings" pitchFamily="2" charset="2"/>
              <a:buChar char="p"/>
            </a:pPr>
            <a:endParaRPr lang="en-US" altLang="zh-CN" sz="2100"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36</a:t>
            </a:fld>
            <a:endParaRPr lang="en-US" altLang="zh-CN"/>
          </a:p>
        </p:txBody>
      </p:sp>
      <p:pic>
        <p:nvPicPr>
          <p:cNvPr id="9" name="图片 8" descr="1.png"/>
          <p:cNvPicPr>
            <a:picLocks noChangeAspect="1"/>
          </p:cNvPicPr>
          <p:nvPr/>
        </p:nvPicPr>
        <p:blipFill>
          <a:blip r:embed="rId2" cstate="print"/>
          <a:stretch>
            <a:fillRect/>
          </a:stretch>
        </p:blipFill>
        <p:spPr>
          <a:xfrm>
            <a:off x="4813092" y="1699855"/>
            <a:ext cx="6289106" cy="793446"/>
          </a:xfrm>
          <a:prstGeom prst="rect">
            <a:avLst/>
          </a:prstGeom>
        </p:spPr>
      </p:pic>
      <p:pic>
        <p:nvPicPr>
          <p:cNvPr id="11" name="图片 10" descr="2.png"/>
          <p:cNvPicPr>
            <a:picLocks noChangeAspect="1"/>
          </p:cNvPicPr>
          <p:nvPr/>
        </p:nvPicPr>
        <p:blipFill>
          <a:blip r:embed="rId3" cstate="print"/>
          <a:stretch>
            <a:fillRect/>
          </a:stretch>
        </p:blipFill>
        <p:spPr>
          <a:xfrm>
            <a:off x="5040341" y="2909558"/>
            <a:ext cx="3679294" cy="3353219"/>
          </a:xfrm>
          <a:prstGeom prst="rect">
            <a:avLst/>
          </a:prstGeom>
        </p:spPr>
      </p:pic>
    </p:spTree>
    <p:extLst>
      <p:ext uri="{BB962C8B-B14F-4D97-AF65-F5344CB8AC3E}">
        <p14:creationId xmlns:p14="http://schemas.microsoft.com/office/powerpoint/2010/main" xmlns="" val="106506920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复杂</a:t>
            </a:r>
            <a:r>
              <a:rPr lang="zh-CN" altLang="en-US" dirty="0" smtClean="0"/>
              <a:t>事件滑动窗口</a:t>
            </a:r>
            <a:endParaRPr lang="zh-CN" altLang="en-US" dirty="0"/>
          </a:p>
        </p:txBody>
      </p:sp>
      <p:sp>
        <p:nvSpPr>
          <p:cNvPr id="3" name="内容占位符 2"/>
          <p:cNvSpPr>
            <a:spLocks noGrp="1"/>
          </p:cNvSpPr>
          <p:nvPr>
            <p:ph idx="1"/>
          </p:nvPr>
        </p:nvSpPr>
        <p:spPr>
          <a:xfrm>
            <a:off x="1095555" y="1255222"/>
            <a:ext cx="10060125" cy="5067940"/>
          </a:xfrm>
        </p:spPr>
        <p:txBody>
          <a:bodyPr/>
          <a:lstStyle/>
          <a:p>
            <a:pPr>
              <a:buSzPct val="70000"/>
              <a:buFont typeface="Wingdings 2" pitchFamily="18" charset="2"/>
              <a:buChar char=""/>
            </a:pPr>
            <a:r>
              <a:rPr lang="zh-CN" altLang="en-US" sz="2400" dirty="0"/>
              <a:t>滑动</a:t>
            </a:r>
            <a:r>
              <a:rPr lang="zh-CN" altLang="en-US" sz="2400" dirty="0" smtClean="0"/>
              <a:t>窗口</a:t>
            </a:r>
            <a:r>
              <a:rPr lang="en-US" altLang="zh-CN" sz="2400" dirty="0" smtClean="0"/>
              <a:t>over window</a:t>
            </a:r>
            <a:endParaRPr lang="en-US" altLang="zh-CN" sz="2400" dirty="0"/>
          </a:p>
          <a:p>
            <a:pPr lvl="1" fontAlgn="ctr">
              <a:lnSpc>
                <a:spcPct val="70000"/>
              </a:lnSpc>
              <a:buSzPct val="70000"/>
            </a:pPr>
            <a:r>
              <a:rPr lang="zh-CN" altLang="en-US" sz="1600" dirty="0" smtClean="0"/>
              <a:t>允许仅匹配在最近一段时间发生的事件（事件时间</a:t>
            </a:r>
            <a:r>
              <a:rPr lang="zh-CN" altLang="en-US" sz="1600" dirty="0" smtClean="0"/>
              <a:t>窗口），超过窗口期的对象将自动删除</a:t>
            </a:r>
            <a:endParaRPr lang="en-US" altLang="zh-CN" sz="1600" dirty="0" smtClean="0"/>
          </a:p>
          <a:p>
            <a:pPr lvl="2">
              <a:buClr>
                <a:schemeClr val="accent3">
                  <a:lumMod val="75000"/>
                </a:schemeClr>
              </a:buClr>
              <a:buNone/>
            </a:pPr>
            <a:r>
              <a:rPr lang="en-US" altLang="zh-CN" sz="1800" dirty="0" err="1"/>
              <a:t>StockTick</a:t>
            </a:r>
            <a:r>
              <a:rPr lang="en-US" altLang="zh-CN" sz="1800" dirty="0"/>
              <a:t>() over </a:t>
            </a:r>
            <a:r>
              <a:rPr lang="en-US" altLang="zh-CN" sz="1800" dirty="0" err="1">
                <a:solidFill>
                  <a:srgbClr val="0070C0"/>
                </a:solidFill>
              </a:rPr>
              <a:t>window</a:t>
            </a:r>
            <a:r>
              <a:rPr lang="en-US" altLang="zh-CN" sz="1800" dirty="0" err="1"/>
              <a:t>:</a:t>
            </a:r>
            <a:r>
              <a:rPr lang="en-US" altLang="zh-CN" sz="1800" dirty="0" err="1">
                <a:solidFill>
                  <a:srgbClr val="FF0000"/>
                </a:solidFill>
              </a:rPr>
              <a:t>time</a:t>
            </a:r>
            <a:r>
              <a:rPr lang="en-US" altLang="zh-CN" sz="1800" dirty="0"/>
              <a:t>( 2m </a:t>
            </a:r>
            <a:r>
              <a:rPr lang="en-US" altLang="zh-CN" sz="1800" dirty="0" smtClean="0"/>
              <a:t>)</a:t>
            </a:r>
          </a:p>
          <a:p>
            <a:pPr lvl="2">
              <a:buClr>
                <a:schemeClr val="accent3">
                  <a:lumMod val="75000"/>
                </a:schemeClr>
              </a:buClr>
              <a:buNone/>
            </a:pPr>
            <a:endParaRPr lang="en-US" altLang="zh-CN" sz="1800" dirty="0" smtClean="0"/>
          </a:p>
          <a:p>
            <a:pPr lvl="2">
              <a:buClr>
                <a:schemeClr val="accent3">
                  <a:lumMod val="75000"/>
                </a:schemeClr>
              </a:buClr>
              <a:buNone/>
            </a:pPr>
            <a:endParaRPr lang="en-US" altLang="zh-CN" sz="1800" dirty="0" smtClean="0"/>
          </a:p>
          <a:p>
            <a:pPr lvl="2">
              <a:buClr>
                <a:schemeClr val="accent3">
                  <a:lumMod val="75000"/>
                </a:schemeClr>
              </a:buClr>
              <a:buNone/>
            </a:pPr>
            <a:endParaRPr lang="en-US" altLang="zh-CN" sz="1800" dirty="0" smtClean="0"/>
          </a:p>
          <a:p>
            <a:pPr lvl="2">
              <a:buClr>
                <a:schemeClr val="accent3">
                  <a:lumMod val="75000"/>
                </a:schemeClr>
              </a:buClr>
              <a:buNone/>
            </a:pPr>
            <a:endParaRPr lang="en-US" altLang="zh-CN" sz="1800" dirty="0" smtClean="0"/>
          </a:p>
          <a:p>
            <a:pPr lvl="2">
              <a:buClr>
                <a:schemeClr val="accent3">
                  <a:lumMod val="75000"/>
                </a:schemeClr>
              </a:buClr>
              <a:buNone/>
            </a:pPr>
            <a:endParaRPr lang="en-US" altLang="zh-CN" sz="1800" dirty="0" smtClean="0"/>
          </a:p>
          <a:p>
            <a:pPr lvl="1" fontAlgn="ctr">
              <a:lnSpc>
                <a:spcPct val="70000"/>
              </a:lnSpc>
              <a:buSzPct val="70000"/>
            </a:pPr>
            <a:r>
              <a:rPr lang="zh-CN" altLang="en-US" sz="1600" dirty="0" smtClean="0"/>
              <a:t>允许仅匹配最近若干次发生的事件（事件长度窗口</a:t>
            </a:r>
            <a:r>
              <a:rPr lang="zh-CN" altLang="en-US" sz="1600" dirty="0" smtClean="0"/>
              <a:t>），超过窗口期的对象</a:t>
            </a:r>
            <a:r>
              <a:rPr lang="zh-CN" altLang="en-US" sz="1600" dirty="0" smtClean="0">
                <a:solidFill>
                  <a:srgbClr val="FF0000"/>
                </a:solidFill>
              </a:rPr>
              <a:t>不会</a:t>
            </a:r>
            <a:r>
              <a:rPr lang="zh-CN" altLang="en-US" sz="1600" dirty="0" smtClean="0"/>
              <a:t>自动删除</a:t>
            </a:r>
            <a:endParaRPr lang="en-US" altLang="zh-CN" sz="1600" dirty="0" smtClean="0"/>
          </a:p>
          <a:p>
            <a:pPr lvl="2">
              <a:buClr>
                <a:schemeClr val="accent3">
                  <a:lumMod val="75000"/>
                </a:schemeClr>
              </a:buClr>
              <a:buNone/>
            </a:pPr>
            <a:r>
              <a:rPr lang="en-US" altLang="zh-CN" sz="1800" dirty="0" err="1" smtClean="0"/>
              <a:t>StockTick</a:t>
            </a:r>
            <a:r>
              <a:rPr lang="en-US" altLang="zh-CN" sz="1800" dirty="0" smtClean="0"/>
              <a:t>( company == "RHT" ) over </a:t>
            </a:r>
            <a:r>
              <a:rPr lang="en-US" altLang="zh-CN" sz="1800" dirty="0" err="1" smtClean="0">
                <a:solidFill>
                  <a:srgbClr val="0070C0"/>
                </a:solidFill>
              </a:rPr>
              <a:t>window</a:t>
            </a:r>
            <a:r>
              <a:rPr lang="en-US" altLang="zh-CN" sz="1800" dirty="0" err="1" smtClean="0"/>
              <a:t>:</a:t>
            </a:r>
            <a:r>
              <a:rPr lang="en-US" altLang="zh-CN" sz="1800" dirty="0" err="1" smtClean="0">
                <a:solidFill>
                  <a:srgbClr val="FF0000"/>
                </a:solidFill>
              </a:rPr>
              <a:t>length</a:t>
            </a:r>
            <a:r>
              <a:rPr lang="en-US" altLang="zh-CN" sz="1800" dirty="0" smtClean="0"/>
              <a:t>( 10 )</a:t>
            </a:r>
          </a:p>
          <a:p>
            <a:pPr lvl="2">
              <a:buClr>
                <a:schemeClr val="accent3">
                  <a:lumMod val="75000"/>
                </a:schemeClr>
              </a:buClr>
              <a:buNone/>
            </a:pPr>
            <a:endParaRPr lang="en-US" altLang="zh-CN" sz="1800" dirty="0"/>
          </a:p>
          <a:p>
            <a:pPr lvl="2">
              <a:buClr>
                <a:schemeClr val="accent3">
                  <a:lumMod val="75000"/>
                </a:schemeClr>
              </a:buClr>
              <a:buFont typeface="Wingdings" pitchFamily="2" charset="2"/>
              <a:buChar char="p"/>
            </a:pPr>
            <a:endParaRPr lang="en-US" altLang="zh-CN" sz="1800"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37</a:t>
            </a:fld>
            <a:endParaRPr lang="en-US" altLang="zh-CN"/>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61610" y="2203030"/>
            <a:ext cx="6322833" cy="1583968"/>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00999" y="4376888"/>
            <a:ext cx="7832202" cy="1913496"/>
          </a:xfrm>
          <a:prstGeom prst="rect">
            <a:avLst/>
          </a:prstGeom>
        </p:spPr>
      </p:pic>
    </p:spTree>
    <p:extLst>
      <p:ext uri="{BB962C8B-B14F-4D97-AF65-F5344CB8AC3E}">
        <p14:creationId xmlns:p14="http://schemas.microsoft.com/office/powerpoint/2010/main" xmlns="" val="179310674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复杂</a:t>
            </a:r>
            <a:r>
              <a:rPr lang="zh-CN" altLang="en-US" dirty="0" smtClean="0"/>
              <a:t>事件</a:t>
            </a:r>
            <a:r>
              <a:rPr lang="zh-CN" altLang="en-US" dirty="0" smtClean="0"/>
              <a:t>内存管理</a:t>
            </a:r>
            <a:endParaRPr lang="zh-CN" altLang="en-US" dirty="0"/>
          </a:p>
        </p:txBody>
      </p:sp>
      <p:sp>
        <p:nvSpPr>
          <p:cNvPr id="3" name="内容占位符 2"/>
          <p:cNvSpPr>
            <a:spLocks noGrp="1"/>
          </p:cNvSpPr>
          <p:nvPr>
            <p:ph idx="1"/>
          </p:nvPr>
        </p:nvSpPr>
        <p:spPr>
          <a:xfrm>
            <a:off x="1095555" y="1255222"/>
            <a:ext cx="10060125" cy="5042061"/>
          </a:xfrm>
        </p:spPr>
        <p:txBody>
          <a:bodyPr/>
          <a:lstStyle/>
          <a:p>
            <a:pPr marL="91440" lvl="1" indent="-91440">
              <a:spcBef>
                <a:spcPts val="1200"/>
              </a:spcBef>
              <a:spcAft>
                <a:spcPts val="200"/>
              </a:spcAft>
              <a:buSzPct val="70000"/>
              <a:buFont typeface="Wingdings 2" pitchFamily="18" charset="2"/>
              <a:buChar char=""/>
            </a:pPr>
            <a:r>
              <a:rPr lang="en-US" altLang="zh-CN" sz="2400" dirty="0" smtClean="0"/>
              <a:t>Stream</a:t>
            </a:r>
            <a:r>
              <a:rPr lang="zh-CN" altLang="en-US" sz="2400" dirty="0"/>
              <a:t>下，引擎可以检测一个事件什么时候不再匹配任何规则</a:t>
            </a:r>
            <a:endParaRPr lang="en-US" altLang="zh-CN" sz="2400" dirty="0"/>
          </a:p>
          <a:p>
            <a:pPr marL="91440" lvl="1" indent="-91440">
              <a:spcBef>
                <a:spcPts val="1200"/>
              </a:spcBef>
              <a:spcAft>
                <a:spcPts val="200"/>
              </a:spcAft>
              <a:buSzPct val="70000"/>
              <a:buFont typeface="Wingdings 2" pitchFamily="18" charset="2"/>
              <a:buChar char=""/>
            </a:pPr>
            <a:r>
              <a:rPr lang="zh-CN" altLang="en-US" sz="2400" dirty="0"/>
              <a:t>两种</a:t>
            </a:r>
            <a:r>
              <a:rPr lang="zh-CN" altLang="en-US" sz="2400" dirty="0" smtClean="0"/>
              <a:t>方式</a:t>
            </a:r>
            <a:endParaRPr lang="en-US" altLang="zh-CN" sz="2400" dirty="0"/>
          </a:p>
          <a:p>
            <a:pPr lvl="1" fontAlgn="ctr">
              <a:lnSpc>
                <a:spcPct val="70000"/>
              </a:lnSpc>
              <a:buSzPct val="70000"/>
            </a:pPr>
            <a:r>
              <a:rPr lang="zh-CN" altLang="en-US" sz="1600" dirty="0"/>
              <a:t>显式，使用过期策略</a:t>
            </a:r>
            <a:endParaRPr lang="en-US" altLang="zh-CN" sz="1600" dirty="0"/>
          </a:p>
          <a:p>
            <a:pPr lvl="2">
              <a:buClr>
                <a:schemeClr val="accent3">
                  <a:lumMod val="75000"/>
                </a:schemeClr>
              </a:buClr>
              <a:buFont typeface="Wingdings" pitchFamily="2" charset="2"/>
              <a:buChar char="p"/>
            </a:pPr>
            <a:endParaRPr lang="en-US" altLang="zh-CN" dirty="0"/>
          </a:p>
          <a:p>
            <a:pPr lvl="2">
              <a:buClr>
                <a:schemeClr val="accent3">
                  <a:lumMod val="75000"/>
                </a:schemeClr>
              </a:buClr>
              <a:buFont typeface="Wingdings" pitchFamily="2" charset="2"/>
              <a:buChar char="p"/>
            </a:pPr>
            <a:endParaRPr lang="en-US" altLang="zh-CN" dirty="0" smtClean="0"/>
          </a:p>
          <a:p>
            <a:pPr lvl="2">
              <a:buClr>
                <a:schemeClr val="accent3">
                  <a:lumMod val="75000"/>
                </a:schemeClr>
              </a:buClr>
              <a:buFont typeface="Wingdings" pitchFamily="2" charset="2"/>
              <a:buChar char="p"/>
            </a:pPr>
            <a:endParaRPr lang="en-US" altLang="zh-CN" dirty="0" smtClean="0"/>
          </a:p>
          <a:p>
            <a:pPr lvl="2">
              <a:buClr>
                <a:schemeClr val="accent3">
                  <a:lumMod val="75000"/>
                </a:schemeClr>
              </a:buClr>
              <a:buFont typeface="Wingdings" pitchFamily="2" charset="2"/>
              <a:buChar char="p"/>
            </a:pPr>
            <a:endParaRPr lang="en-US" altLang="zh-CN" dirty="0" smtClean="0"/>
          </a:p>
          <a:p>
            <a:pPr lvl="2">
              <a:buClr>
                <a:schemeClr val="accent3">
                  <a:lumMod val="75000"/>
                </a:schemeClr>
              </a:buClr>
              <a:buNone/>
            </a:pPr>
            <a:endParaRPr lang="en-US" altLang="zh-CN" dirty="0"/>
          </a:p>
          <a:p>
            <a:pPr lvl="1" fontAlgn="ctr">
              <a:lnSpc>
                <a:spcPct val="70000"/>
              </a:lnSpc>
              <a:buSzPct val="70000"/>
            </a:pPr>
            <a:r>
              <a:rPr lang="zh-CN" altLang="en-US" sz="1600" dirty="0"/>
              <a:t>隐式，分析事件上的时间性约束</a:t>
            </a:r>
            <a:endParaRPr lang="en-US" altLang="zh-CN" sz="1600" dirty="0"/>
          </a:p>
          <a:p>
            <a:pPr lvl="1">
              <a:buClr>
                <a:schemeClr val="accent3">
                  <a:lumMod val="75000"/>
                </a:schemeClr>
              </a:buClr>
              <a:buFont typeface="Wingdings" pitchFamily="2" charset="2"/>
              <a:buChar char="p"/>
            </a:pPr>
            <a:endParaRPr lang="en-US" altLang="zh-CN"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38</a:t>
            </a:fld>
            <a:endParaRPr lang="en-US" altLang="zh-CN"/>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1632" y="2522354"/>
            <a:ext cx="2387723" cy="762040"/>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56139" y="4295303"/>
            <a:ext cx="6468865" cy="1585042"/>
          </a:xfrm>
          <a:prstGeom prst="rect">
            <a:avLst/>
          </a:prstGeom>
        </p:spPr>
      </p:pic>
    </p:spTree>
    <p:extLst>
      <p:ext uri="{BB962C8B-B14F-4D97-AF65-F5344CB8AC3E}">
        <p14:creationId xmlns:p14="http://schemas.microsoft.com/office/powerpoint/2010/main" xmlns="" val="235976257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时间推理</a:t>
            </a:r>
            <a:r>
              <a:rPr lang="en-US" altLang="zh-CN" dirty="0"/>
              <a:t>—13</a:t>
            </a:r>
            <a:r>
              <a:rPr lang="zh-CN" altLang="en-US" dirty="0"/>
              <a:t>种时间运算</a:t>
            </a:r>
          </a:p>
        </p:txBody>
      </p:sp>
      <p:pic>
        <p:nvPicPr>
          <p:cNvPr id="7" name="内容占位符 6"/>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t="4199" b="5951"/>
          <a:stretch/>
        </p:blipFill>
        <p:spPr>
          <a:xfrm>
            <a:off x="912721" y="1828800"/>
            <a:ext cx="9596191" cy="4404220"/>
          </a:xfrm>
        </p:spPr>
      </p:pic>
    </p:spTree>
    <p:extLst>
      <p:ext uri="{BB962C8B-B14F-4D97-AF65-F5344CB8AC3E}">
        <p14:creationId xmlns:p14="http://schemas.microsoft.com/office/powerpoint/2010/main" xmlns="" val="2547933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4"/>
            <a:ext cx="10058400" cy="765820"/>
          </a:xfrm>
        </p:spPr>
        <p:txBody>
          <a:bodyPr/>
          <a:lstStyle/>
          <a:p>
            <a:r>
              <a:rPr lang="en-US" altLang="zh-CN" dirty="0" smtClean="0"/>
              <a:t>Drools</a:t>
            </a:r>
            <a:r>
              <a:rPr lang="zh-CN" altLang="en-US" dirty="0" smtClean="0"/>
              <a:t>工作方式</a:t>
            </a:r>
            <a:endParaRPr lang="zh-CN" altLang="en-US" dirty="0"/>
          </a:p>
        </p:txBody>
      </p:sp>
      <p:sp>
        <p:nvSpPr>
          <p:cNvPr id="3" name="内容占位符 2"/>
          <p:cNvSpPr>
            <a:spLocks noGrp="1"/>
          </p:cNvSpPr>
          <p:nvPr>
            <p:ph idx="1"/>
          </p:nvPr>
        </p:nvSpPr>
        <p:spPr/>
        <p:txBody>
          <a:bodyPr>
            <a:normAutofit/>
          </a:bodyPr>
          <a:lstStyle/>
          <a:p>
            <a:pPr>
              <a:buSzPct val="70000"/>
              <a:buFont typeface="Wingdings 2" pitchFamily="18" charset="2"/>
              <a:buChar char=""/>
            </a:pPr>
            <a:r>
              <a:rPr lang="zh-CN" altLang="en-US" sz="2400" dirty="0" smtClean="0"/>
              <a:t>规则系统实际上是</a:t>
            </a:r>
            <a:r>
              <a:rPr lang="zh-CN" altLang="en-US" sz="2400" dirty="0" smtClean="0"/>
              <a:t>一个推理引擎，用于匹配</a:t>
            </a:r>
            <a:r>
              <a:rPr lang="en-US" altLang="zh-CN" sz="2400" dirty="0" smtClean="0"/>
              <a:t>facts</a:t>
            </a:r>
            <a:r>
              <a:rPr lang="zh-CN" altLang="en-US" sz="2400" dirty="0" smtClean="0"/>
              <a:t>和</a:t>
            </a:r>
            <a:r>
              <a:rPr lang="en-US" altLang="zh-CN" sz="2400" dirty="0" smtClean="0"/>
              <a:t>rules</a:t>
            </a:r>
          </a:p>
          <a:p>
            <a:pPr fontAlgn="ctr">
              <a:buSzPct val="70000"/>
              <a:buFont typeface="Wingdings 2" pitchFamily="18" charset="2"/>
              <a:buChar char=""/>
            </a:pPr>
            <a:r>
              <a:rPr lang="zh-CN" altLang="en-US" sz="2400" dirty="0" smtClean="0"/>
              <a:t>当匹配被找到，</a:t>
            </a:r>
            <a:r>
              <a:rPr lang="en-US" altLang="zh-CN" sz="2400" dirty="0" smtClean="0"/>
              <a:t>rule actions</a:t>
            </a:r>
            <a:r>
              <a:rPr lang="zh-CN" altLang="en-US" sz="2400" dirty="0" smtClean="0"/>
              <a:t>被</a:t>
            </a:r>
            <a:r>
              <a:rPr lang="en-US" altLang="zh-CN" sz="2400" dirty="0" smtClean="0"/>
              <a:t>fire</a:t>
            </a:r>
          </a:p>
          <a:p>
            <a:pPr fontAlgn="ctr">
              <a:buSzPct val="70000"/>
              <a:buFont typeface="Wingdings 2" pitchFamily="18" charset="2"/>
              <a:buChar char=""/>
            </a:pPr>
            <a:r>
              <a:rPr lang="en-US" altLang="zh-CN" sz="2400" dirty="0" smtClean="0"/>
              <a:t>Actions</a:t>
            </a:r>
          </a:p>
          <a:p>
            <a:pPr lvl="1" fontAlgn="ctr"/>
            <a:r>
              <a:rPr lang="zh-CN" altLang="en-US" sz="1600" dirty="0" smtClean="0">
                <a:latin typeface="宋体" pitchFamily="2" charset="-122"/>
              </a:rPr>
              <a:t>改变</a:t>
            </a:r>
            <a:r>
              <a:rPr lang="en-US" altLang="zh-CN" sz="1600" dirty="0" smtClean="0">
                <a:latin typeface="宋体" pitchFamily="2" charset="-122"/>
              </a:rPr>
              <a:t>facts</a:t>
            </a:r>
            <a:r>
              <a:rPr lang="zh-CN" altLang="en-US" sz="1600" dirty="0" smtClean="0">
                <a:latin typeface="宋体" pitchFamily="2" charset="-122"/>
              </a:rPr>
              <a:t>的状态，</a:t>
            </a:r>
            <a:r>
              <a:rPr lang="zh-CN" altLang="en-US" sz="1600" dirty="0" smtClean="0">
                <a:latin typeface="宋体" pitchFamily="2" charset="-122"/>
              </a:rPr>
              <a:t>或者新增一些</a:t>
            </a:r>
            <a:r>
              <a:rPr lang="en-US" altLang="zh-CN" sz="1600" dirty="0" smtClean="0">
                <a:latin typeface="宋体" pitchFamily="2" charset="-122"/>
              </a:rPr>
              <a:t>facts</a:t>
            </a:r>
            <a:endParaRPr lang="en-US" altLang="zh-CN" sz="1600" dirty="0" smtClean="0">
              <a:latin typeface="宋体" pitchFamily="2" charset="-122"/>
            </a:endParaRPr>
          </a:p>
          <a:p>
            <a:pPr lvl="1" fontAlgn="ctr"/>
            <a:r>
              <a:rPr lang="zh-CN" altLang="en-US" sz="1600" dirty="0" smtClean="0">
                <a:latin typeface="宋体" pitchFamily="2" charset="-122"/>
              </a:rPr>
              <a:t>在应用上执行一些“外部”</a:t>
            </a:r>
            <a:r>
              <a:rPr lang="en-US" altLang="zh-CN" sz="1600" dirty="0" smtClean="0">
                <a:latin typeface="宋体" pitchFamily="2" charset="-122"/>
              </a:rPr>
              <a:t>action</a:t>
            </a:r>
          </a:p>
          <a:p>
            <a:pPr marL="514350" indent="-514350">
              <a:buNone/>
            </a:pPr>
            <a:endParaRPr lang="en-US" altLang="zh-CN" sz="2800" dirty="0"/>
          </a:p>
        </p:txBody>
      </p:sp>
      <p:pic>
        <p:nvPicPr>
          <p:cNvPr id="5" name="Picture 2" descr="High-level View of a Production Rule System"/>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06202" y="3386677"/>
            <a:ext cx="4194023" cy="23300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1"/>
          <p:cNvSpPr txBox="1">
            <a:spLocks noChangeArrowheads="1"/>
          </p:cNvSpPr>
          <p:nvPr/>
        </p:nvSpPr>
        <p:spPr bwMode="auto">
          <a:xfrm>
            <a:off x="2667288" y="3974480"/>
            <a:ext cx="663034" cy="954107"/>
          </a:xfrm>
          <a:prstGeom prst="rect">
            <a:avLst/>
          </a:prstGeom>
          <a:ln>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sz="4200">
                <a:solidFill>
                  <a:srgbClr val="000000"/>
                </a:solidFill>
                <a:latin typeface="Gill Sans" charset="0"/>
                <a:ea typeface="Heiti SC Light" charset="0"/>
                <a:cs typeface="Heiti SC Light" charset="0"/>
                <a:sym typeface="Gill Sans" charset="0"/>
              </a:defRPr>
            </a:lvl1pPr>
            <a:lvl2pPr marL="742950" indent="-285750" eaLnBrk="0" hangingPunct="0">
              <a:defRPr sz="4200">
                <a:solidFill>
                  <a:srgbClr val="000000"/>
                </a:solidFill>
                <a:latin typeface="Gill Sans" charset="0"/>
                <a:ea typeface="Heiti SC Light" charset="0"/>
                <a:cs typeface="Heiti SC Light" charset="0"/>
                <a:sym typeface="Gill Sans" charset="0"/>
              </a:defRPr>
            </a:lvl2pPr>
            <a:lvl3pPr marL="1143000" indent="-228600" eaLnBrk="0" hangingPunct="0">
              <a:defRPr sz="4200">
                <a:solidFill>
                  <a:srgbClr val="000000"/>
                </a:solidFill>
                <a:latin typeface="Gill Sans" charset="0"/>
                <a:ea typeface="Heiti SC Light" charset="0"/>
                <a:cs typeface="Heiti SC Light" charset="0"/>
                <a:sym typeface="Gill Sans" charset="0"/>
              </a:defRPr>
            </a:lvl3pPr>
            <a:lvl4pPr marL="1600200" indent="-228600" eaLnBrk="0" hangingPunct="0">
              <a:defRPr sz="4200">
                <a:solidFill>
                  <a:srgbClr val="000000"/>
                </a:solidFill>
                <a:latin typeface="Gill Sans" charset="0"/>
                <a:ea typeface="Heiti SC Light" charset="0"/>
                <a:cs typeface="Heiti SC Light" charset="0"/>
                <a:sym typeface="Gill Sans" charset="0"/>
              </a:defRPr>
            </a:lvl4pPr>
            <a:lvl5pPr marL="2057400" indent="-228600" eaLnBrk="0" hangingPunct="0">
              <a:defRPr sz="4200">
                <a:solidFill>
                  <a:srgbClr val="000000"/>
                </a:solidFill>
                <a:latin typeface="Gill Sans" charset="0"/>
                <a:ea typeface="Heiti SC Light" charset="0"/>
                <a:cs typeface="Heiti SC Light"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eaLnBrk="1" hangingPunct="1">
              <a:defRPr/>
            </a:pPr>
            <a:r>
              <a:rPr lang="zh-CN" altLang="en-US" sz="1400" dirty="0">
                <a:solidFill>
                  <a:srgbClr val="7030A0"/>
                </a:solidFill>
                <a:latin typeface="黑体" pitchFamily="49" charset="-122"/>
                <a:ea typeface="黑体" pitchFamily="49" charset="-122"/>
              </a:rPr>
              <a:t>规则保存在规则库</a:t>
            </a:r>
          </a:p>
        </p:txBody>
      </p:sp>
      <p:sp>
        <p:nvSpPr>
          <p:cNvPr id="7" name="TextBox 1"/>
          <p:cNvSpPr txBox="1">
            <a:spLocks noChangeArrowheads="1"/>
          </p:cNvSpPr>
          <p:nvPr/>
        </p:nvSpPr>
        <p:spPr bwMode="auto">
          <a:xfrm>
            <a:off x="5071342" y="2896539"/>
            <a:ext cx="982041" cy="738664"/>
          </a:xfrm>
          <a:prstGeom prst="rect">
            <a:avLst/>
          </a:prstGeom>
          <a:ln>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sz="4200">
                <a:solidFill>
                  <a:srgbClr val="000000"/>
                </a:solidFill>
                <a:latin typeface="Gill Sans" charset="0"/>
                <a:ea typeface="Heiti SC Light" charset="0"/>
                <a:cs typeface="Heiti SC Light" charset="0"/>
                <a:sym typeface="Gill Sans" charset="0"/>
              </a:defRPr>
            </a:lvl1pPr>
            <a:lvl2pPr marL="742950" indent="-285750" eaLnBrk="0" hangingPunct="0">
              <a:defRPr sz="4200">
                <a:solidFill>
                  <a:srgbClr val="000000"/>
                </a:solidFill>
                <a:latin typeface="Gill Sans" charset="0"/>
                <a:ea typeface="Heiti SC Light" charset="0"/>
                <a:cs typeface="Heiti SC Light" charset="0"/>
                <a:sym typeface="Gill Sans" charset="0"/>
              </a:defRPr>
            </a:lvl2pPr>
            <a:lvl3pPr marL="1143000" indent="-228600" eaLnBrk="0" hangingPunct="0">
              <a:defRPr sz="4200">
                <a:solidFill>
                  <a:srgbClr val="000000"/>
                </a:solidFill>
                <a:latin typeface="Gill Sans" charset="0"/>
                <a:ea typeface="Heiti SC Light" charset="0"/>
                <a:cs typeface="Heiti SC Light" charset="0"/>
                <a:sym typeface="Gill Sans" charset="0"/>
              </a:defRPr>
            </a:lvl3pPr>
            <a:lvl4pPr marL="1600200" indent="-228600" eaLnBrk="0" hangingPunct="0">
              <a:defRPr sz="4200">
                <a:solidFill>
                  <a:srgbClr val="000000"/>
                </a:solidFill>
                <a:latin typeface="Gill Sans" charset="0"/>
                <a:ea typeface="Heiti SC Light" charset="0"/>
                <a:cs typeface="Heiti SC Light" charset="0"/>
                <a:sym typeface="Gill Sans" charset="0"/>
              </a:defRPr>
            </a:lvl4pPr>
            <a:lvl5pPr marL="2057400" indent="-228600" eaLnBrk="0" hangingPunct="0">
              <a:defRPr sz="4200">
                <a:solidFill>
                  <a:srgbClr val="000000"/>
                </a:solidFill>
                <a:latin typeface="Gill Sans" charset="0"/>
                <a:ea typeface="Heiti SC Light" charset="0"/>
                <a:cs typeface="Heiti SC Light"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eaLnBrk="1" hangingPunct="1">
              <a:defRPr/>
            </a:pPr>
            <a:r>
              <a:rPr lang="zh-CN" altLang="en-US" sz="1400" dirty="0">
                <a:solidFill>
                  <a:srgbClr val="7030A0"/>
                </a:solidFill>
                <a:latin typeface="黑体" pitchFamily="49" charset="-122"/>
                <a:ea typeface="黑体" pitchFamily="49" charset="-122"/>
              </a:rPr>
              <a:t>基于</a:t>
            </a:r>
            <a:r>
              <a:rPr lang="en-US" altLang="zh-CN" sz="1400" dirty="0">
                <a:solidFill>
                  <a:srgbClr val="7030A0"/>
                </a:solidFill>
                <a:latin typeface="黑体" pitchFamily="49" charset="-122"/>
                <a:ea typeface="黑体" pitchFamily="49" charset="-122"/>
              </a:rPr>
              <a:t>Rete</a:t>
            </a:r>
            <a:r>
              <a:rPr lang="zh-CN" altLang="en-US" sz="1400" dirty="0">
                <a:solidFill>
                  <a:srgbClr val="7030A0"/>
                </a:solidFill>
                <a:latin typeface="黑体" pitchFamily="49" charset="-122"/>
                <a:ea typeface="黑体" pitchFamily="49" charset="-122"/>
              </a:rPr>
              <a:t>算法，模式匹配</a:t>
            </a:r>
          </a:p>
        </p:txBody>
      </p:sp>
      <p:sp>
        <p:nvSpPr>
          <p:cNvPr id="8" name="TextBox 1"/>
          <p:cNvSpPr txBox="1">
            <a:spLocks noChangeArrowheads="1"/>
          </p:cNvSpPr>
          <p:nvPr/>
        </p:nvSpPr>
        <p:spPr bwMode="auto">
          <a:xfrm>
            <a:off x="4185537" y="5610204"/>
            <a:ext cx="2690747" cy="738664"/>
          </a:xfrm>
          <a:prstGeom prst="rect">
            <a:avLst/>
          </a:prstGeom>
          <a:ln>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400" dirty="0">
                <a:solidFill>
                  <a:srgbClr val="7030A0"/>
                </a:solidFill>
                <a:latin typeface="黑体" pitchFamily="49" charset="-122"/>
                <a:ea typeface="黑体" pitchFamily="49" charset="-122"/>
                <a:cs typeface="Heiti SC Light" charset="0"/>
                <a:sym typeface="Gill Sans" charset="0"/>
              </a:rPr>
              <a:t>条件满足的规则称为具有冲突性，通过</a:t>
            </a:r>
            <a:r>
              <a:rPr lang="en-US" altLang="zh-CN" sz="1400" dirty="0">
                <a:solidFill>
                  <a:srgbClr val="7030A0"/>
                </a:solidFill>
                <a:latin typeface="黑体" pitchFamily="49" charset="-122"/>
                <a:ea typeface="黑体" pitchFamily="49" charset="-122"/>
                <a:cs typeface="Heiti SC Light" charset="0"/>
                <a:sym typeface="Gill Sans" charset="0"/>
              </a:rPr>
              <a:t>Agenda</a:t>
            </a:r>
            <a:r>
              <a:rPr lang="zh-CN" altLang="en-US" sz="1400" dirty="0">
                <a:solidFill>
                  <a:srgbClr val="7030A0"/>
                </a:solidFill>
                <a:latin typeface="黑体" pitchFamily="49" charset="-122"/>
                <a:ea typeface="黑体" pitchFamily="49" charset="-122"/>
                <a:cs typeface="Heiti SC Light" charset="0"/>
                <a:sym typeface="Gill Sans" charset="0"/>
              </a:rPr>
              <a:t>来管理冲突（管理冲突规则的执行顺序）</a:t>
            </a:r>
          </a:p>
        </p:txBody>
      </p:sp>
      <p:sp>
        <p:nvSpPr>
          <p:cNvPr id="9" name="TextBox 1"/>
          <p:cNvSpPr txBox="1">
            <a:spLocks noChangeArrowheads="1"/>
          </p:cNvSpPr>
          <p:nvPr/>
        </p:nvSpPr>
        <p:spPr bwMode="auto">
          <a:xfrm>
            <a:off x="7679556" y="4235369"/>
            <a:ext cx="653559" cy="523220"/>
          </a:xfrm>
          <a:prstGeom prst="rect">
            <a:avLst/>
          </a:prstGeom>
          <a:ln>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sz="4200">
                <a:solidFill>
                  <a:srgbClr val="000000"/>
                </a:solidFill>
                <a:latin typeface="Gill Sans" charset="0"/>
                <a:ea typeface="Heiti SC Light" charset="0"/>
                <a:cs typeface="Heiti SC Light" charset="0"/>
                <a:sym typeface="Gill Sans" charset="0"/>
              </a:defRPr>
            </a:lvl1pPr>
            <a:lvl2pPr marL="742950" indent="-285750" eaLnBrk="0" hangingPunct="0">
              <a:defRPr sz="4200">
                <a:solidFill>
                  <a:srgbClr val="000000"/>
                </a:solidFill>
                <a:latin typeface="Gill Sans" charset="0"/>
                <a:ea typeface="Heiti SC Light" charset="0"/>
                <a:cs typeface="Heiti SC Light" charset="0"/>
                <a:sym typeface="Gill Sans" charset="0"/>
              </a:defRPr>
            </a:lvl2pPr>
            <a:lvl3pPr marL="1143000" indent="-228600" eaLnBrk="0" hangingPunct="0">
              <a:defRPr sz="4200">
                <a:solidFill>
                  <a:srgbClr val="000000"/>
                </a:solidFill>
                <a:latin typeface="Gill Sans" charset="0"/>
                <a:ea typeface="Heiti SC Light" charset="0"/>
                <a:cs typeface="Heiti SC Light" charset="0"/>
                <a:sym typeface="Gill Sans" charset="0"/>
              </a:defRPr>
            </a:lvl3pPr>
            <a:lvl4pPr marL="1600200" indent="-228600" eaLnBrk="0" hangingPunct="0">
              <a:defRPr sz="4200">
                <a:solidFill>
                  <a:srgbClr val="000000"/>
                </a:solidFill>
                <a:latin typeface="Gill Sans" charset="0"/>
                <a:ea typeface="Heiti SC Light" charset="0"/>
                <a:cs typeface="Heiti SC Light" charset="0"/>
                <a:sym typeface="Gill Sans" charset="0"/>
              </a:defRPr>
            </a:lvl4pPr>
            <a:lvl5pPr marL="2057400" indent="-228600" eaLnBrk="0" hangingPunct="0">
              <a:defRPr sz="4200">
                <a:solidFill>
                  <a:srgbClr val="000000"/>
                </a:solidFill>
                <a:latin typeface="Gill Sans" charset="0"/>
                <a:ea typeface="Heiti SC Light" charset="0"/>
                <a:cs typeface="Heiti SC Light"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eaLnBrk="1" hangingPunct="1">
              <a:defRPr/>
            </a:pPr>
            <a:r>
              <a:rPr lang="en-US" altLang="zh-CN" sz="1400" dirty="0">
                <a:solidFill>
                  <a:srgbClr val="7030A0"/>
                </a:solidFill>
                <a:latin typeface="黑体" pitchFamily="49" charset="-122"/>
                <a:ea typeface="黑体" pitchFamily="49" charset="-122"/>
              </a:rPr>
              <a:t>Fact</a:t>
            </a:r>
            <a:r>
              <a:rPr lang="zh-CN" altLang="en-US" sz="1400" dirty="0">
                <a:solidFill>
                  <a:srgbClr val="7030A0"/>
                </a:solidFill>
                <a:latin typeface="黑体" pitchFamily="49" charset="-122"/>
                <a:ea typeface="黑体" pitchFamily="49" charset="-122"/>
              </a:rPr>
              <a:t>事实</a:t>
            </a:r>
          </a:p>
        </p:txBody>
      </p:sp>
      <p:sp>
        <p:nvSpPr>
          <p:cNvPr id="10" name="内容占位符 6"/>
          <p:cNvSpPr txBox="1">
            <a:spLocks/>
          </p:cNvSpPr>
          <p:nvPr/>
        </p:nvSpPr>
        <p:spPr>
          <a:xfrm>
            <a:off x="9773728" y="1759788"/>
            <a:ext cx="2130725" cy="4070379"/>
          </a:xfrm>
          <a:prstGeom prst="rect">
            <a:avLst/>
          </a:prstGeom>
          <a:solidFill>
            <a:schemeClr val="accent1">
              <a:lumMod val="20000"/>
              <a:lumOff val="80000"/>
            </a:schemeClr>
          </a:solidFill>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fontAlgn="ctr">
              <a:buNone/>
            </a:pPr>
            <a:r>
              <a:rPr lang="zh-CN" altLang="en-US" dirty="0"/>
              <a:t>重要的几个概念</a:t>
            </a:r>
            <a:endParaRPr lang="en-US" altLang="zh-CN" dirty="0"/>
          </a:p>
          <a:p>
            <a:pPr fontAlgn="ctr">
              <a:buFont typeface="Wingdings" panose="05000000000000000000" pitchFamily="2" charset="2"/>
              <a:buChar char="Ø"/>
            </a:pPr>
            <a:r>
              <a:rPr lang="en-US" altLang="zh-CN" dirty="0"/>
              <a:t>Rule</a:t>
            </a:r>
          </a:p>
          <a:p>
            <a:pPr fontAlgn="ctr">
              <a:buFont typeface="Wingdings" panose="05000000000000000000" pitchFamily="2" charset="2"/>
              <a:buChar char="Ø"/>
            </a:pPr>
            <a:r>
              <a:rPr lang="en-US" altLang="zh-CN" dirty="0"/>
              <a:t>Production Memory</a:t>
            </a:r>
          </a:p>
          <a:p>
            <a:pPr fontAlgn="ctr">
              <a:buFont typeface="Wingdings" panose="05000000000000000000" pitchFamily="2" charset="2"/>
              <a:buChar char="Ø"/>
            </a:pPr>
            <a:r>
              <a:rPr lang="en-US" altLang="zh-CN" dirty="0"/>
              <a:t>Inference Engine</a:t>
            </a:r>
          </a:p>
          <a:p>
            <a:pPr fontAlgn="ctr">
              <a:buFont typeface="Wingdings" panose="05000000000000000000" pitchFamily="2" charset="2"/>
              <a:buChar char="Ø"/>
            </a:pPr>
            <a:r>
              <a:rPr lang="en-US" altLang="zh-CN" dirty="0"/>
              <a:t>Pattern Matcher</a:t>
            </a:r>
          </a:p>
          <a:p>
            <a:pPr fontAlgn="ctr">
              <a:buFont typeface="Wingdings" panose="05000000000000000000" pitchFamily="2" charset="2"/>
              <a:buChar char="Ø"/>
            </a:pPr>
            <a:r>
              <a:rPr lang="en-US" altLang="zh-CN" dirty="0"/>
              <a:t>Working Memory</a:t>
            </a:r>
          </a:p>
          <a:p>
            <a:pPr fontAlgn="ctr">
              <a:buFont typeface="Wingdings" panose="05000000000000000000" pitchFamily="2" charset="2"/>
              <a:buChar char="Ø"/>
            </a:pPr>
            <a:r>
              <a:rPr lang="en-US" altLang="zh-CN" dirty="0"/>
              <a:t>Fact</a:t>
            </a:r>
          </a:p>
          <a:p>
            <a:pPr fontAlgn="ctr">
              <a:buFont typeface="Wingdings" panose="05000000000000000000" pitchFamily="2" charset="2"/>
              <a:buChar char="Ø"/>
            </a:pPr>
            <a:r>
              <a:rPr lang="en-US" altLang="zh-CN" dirty="0"/>
              <a:t>Agenda</a:t>
            </a:r>
          </a:p>
          <a:p>
            <a:endParaRPr lang="zh-CN" altLang="en-US" dirty="0"/>
          </a:p>
        </p:txBody>
      </p:sp>
    </p:spTree>
    <p:extLst>
      <p:ext uri="{BB962C8B-B14F-4D97-AF65-F5344CB8AC3E}">
        <p14:creationId xmlns:p14="http://schemas.microsoft.com/office/powerpoint/2010/main" xmlns="" val="15371268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时间性操作符</a:t>
            </a:r>
            <a:endParaRPr lang="zh-CN" altLang="en-US" dirty="0"/>
          </a:p>
        </p:txBody>
      </p:sp>
      <p:sp>
        <p:nvSpPr>
          <p:cNvPr id="3" name="内容占位符 2"/>
          <p:cNvSpPr>
            <a:spLocks noGrp="1"/>
          </p:cNvSpPr>
          <p:nvPr>
            <p:ph idx="1"/>
          </p:nvPr>
        </p:nvSpPr>
        <p:spPr>
          <a:xfrm>
            <a:off x="1097280" y="1255222"/>
            <a:ext cx="10738161" cy="4613871"/>
          </a:xfrm>
        </p:spPr>
        <p:txBody>
          <a:bodyPr>
            <a:normAutofit fontScale="92500" lnSpcReduction="10000"/>
          </a:bodyPr>
          <a:lstStyle/>
          <a:p>
            <a:pPr marL="91440" lvl="1" indent="-91440">
              <a:spcBef>
                <a:spcPts val="1200"/>
              </a:spcBef>
              <a:spcAft>
                <a:spcPts val="200"/>
              </a:spcAft>
              <a:buSzPct val="70000"/>
              <a:buFont typeface="Wingdings 2" pitchFamily="18" charset="2"/>
              <a:buChar char=""/>
            </a:pPr>
            <a:r>
              <a:rPr lang="en-US" altLang="zh-CN" sz="2400" dirty="0" smtClean="0"/>
              <a:t>after</a:t>
            </a:r>
            <a:endParaRPr lang="en-US" altLang="zh-CN" sz="2400" dirty="0"/>
          </a:p>
          <a:p>
            <a:pPr lvl="1">
              <a:buClr>
                <a:schemeClr val="accent3">
                  <a:lumMod val="75000"/>
                </a:schemeClr>
              </a:buClr>
              <a:buNone/>
            </a:pPr>
            <a:r>
              <a:rPr lang="en-US" altLang="zh-CN" dirty="0" smtClean="0"/>
              <a:t>	$</a:t>
            </a:r>
            <a:r>
              <a:rPr lang="en-US" altLang="zh-CN" dirty="0" err="1"/>
              <a:t>eventA</a:t>
            </a:r>
            <a:r>
              <a:rPr lang="en-US" altLang="zh-CN" dirty="0"/>
              <a:t> : </a:t>
            </a:r>
            <a:r>
              <a:rPr lang="en-US" altLang="zh-CN" dirty="0" err="1"/>
              <a:t>EventA</a:t>
            </a:r>
            <a:r>
              <a:rPr lang="en-US" altLang="zh-CN" dirty="0"/>
              <a:t>( this </a:t>
            </a:r>
            <a:r>
              <a:rPr lang="en-US" altLang="zh-CN" dirty="0">
                <a:solidFill>
                  <a:srgbClr val="FF0000"/>
                </a:solidFill>
              </a:rPr>
              <a:t>after</a:t>
            </a:r>
            <a:r>
              <a:rPr lang="en-US" altLang="zh-CN" dirty="0"/>
              <a:t>[ 3m30s, 4m ] $</a:t>
            </a:r>
            <a:r>
              <a:rPr lang="en-US" altLang="zh-CN" dirty="0" err="1"/>
              <a:t>eventB</a:t>
            </a:r>
            <a:r>
              <a:rPr lang="en-US" altLang="zh-CN" dirty="0"/>
              <a:t> ) </a:t>
            </a:r>
          </a:p>
          <a:p>
            <a:pPr lvl="1">
              <a:buClr>
                <a:schemeClr val="accent3">
                  <a:lumMod val="75000"/>
                </a:schemeClr>
              </a:buClr>
              <a:buNone/>
            </a:pPr>
            <a:r>
              <a:rPr lang="en-US" altLang="zh-CN" dirty="0" smtClean="0"/>
              <a:t>	</a:t>
            </a:r>
            <a:r>
              <a:rPr lang="zh-CN" altLang="en-US" dirty="0" smtClean="0"/>
              <a:t>相当于</a:t>
            </a:r>
            <a:endParaRPr lang="en-US" altLang="zh-CN" dirty="0"/>
          </a:p>
          <a:p>
            <a:pPr lvl="1">
              <a:buClr>
                <a:schemeClr val="accent3">
                  <a:lumMod val="75000"/>
                </a:schemeClr>
              </a:buClr>
              <a:buNone/>
            </a:pPr>
            <a:r>
              <a:rPr lang="en-US" altLang="zh-CN" dirty="0" smtClean="0"/>
              <a:t>	3m30s </a:t>
            </a:r>
            <a:r>
              <a:rPr lang="en-US" altLang="zh-CN" dirty="0"/>
              <a:t>&lt;= $</a:t>
            </a:r>
            <a:r>
              <a:rPr lang="en-US" altLang="zh-CN" dirty="0" err="1"/>
              <a:t>eventA.startTimestamp</a:t>
            </a:r>
            <a:r>
              <a:rPr lang="en-US" altLang="zh-CN" dirty="0"/>
              <a:t> - $</a:t>
            </a:r>
            <a:r>
              <a:rPr lang="en-US" altLang="zh-CN" dirty="0" err="1"/>
              <a:t>eventB.endTimeStamp</a:t>
            </a:r>
            <a:r>
              <a:rPr lang="en-US" altLang="zh-CN" dirty="0"/>
              <a:t> &lt;= 4m </a:t>
            </a:r>
          </a:p>
          <a:p>
            <a:pPr marL="91440" lvl="1" indent="-91440">
              <a:spcBef>
                <a:spcPts val="1200"/>
              </a:spcBef>
              <a:spcAft>
                <a:spcPts val="200"/>
              </a:spcAft>
              <a:buSzPct val="70000"/>
              <a:buFont typeface="Wingdings 2" pitchFamily="18" charset="2"/>
              <a:buChar char=""/>
            </a:pPr>
            <a:r>
              <a:rPr lang="en-US" altLang="zh-CN" sz="2400" dirty="0" smtClean="0"/>
              <a:t>before</a:t>
            </a:r>
            <a:endParaRPr lang="en-US" altLang="zh-CN" sz="2400" dirty="0"/>
          </a:p>
          <a:p>
            <a:pPr lvl="1">
              <a:buClr>
                <a:schemeClr val="accent3">
                  <a:lumMod val="75000"/>
                </a:schemeClr>
              </a:buClr>
              <a:buNone/>
            </a:pPr>
            <a:r>
              <a:rPr lang="en-US" altLang="zh-CN" dirty="0" smtClean="0"/>
              <a:t>	$</a:t>
            </a:r>
            <a:r>
              <a:rPr lang="en-US" altLang="zh-CN" dirty="0" err="1"/>
              <a:t>eventA</a:t>
            </a:r>
            <a:r>
              <a:rPr lang="en-US" altLang="zh-CN" dirty="0"/>
              <a:t> : </a:t>
            </a:r>
            <a:r>
              <a:rPr lang="en-US" altLang="zh-CN" dirty="0" err="1"/>
              <a:t>EventA</a:t>
            </a:r>
            <a:r>
              <a:rPr lang="en-US" altLang="zh-CN" dirty="0"/>
              <a:t>( this </a:t>
            </a:r>
            <a:r>
              <a:rPr lang="en-US" altLang="zh-CN" dirty="0">
                <a:solidFill>
                  <a:srgbClr val="FF0000"/>
                </a:solidFill>
              </a:rPr>
              <a:t>before</a:t>
            </a:r>
            <a:r>
              <a:rPr lang="en-US" altLang="zh-CN" dirty="0"/>
              <a:t>[ 3m30s, 4m ] $</a:t>
            </a:r>
            <a:r>
              <a:rPr lang="en-US" altLang="zh-CN" dirty="0" err="1"/>
              <a:t>eventB</a:t>
            </a:r>
            <a:r>
              <a:rPr lang="en-US" altLang="zh-CN" dirty="0"/>
              <a:t> ) </a:t>
            </a:r>
          </a:p>
          <a:p>
            <a:pPr lvl="1">
              <a:buClr>
                <a:schemeClr val="accent3">
                  <a:lumMod val="75000"/>
                </a:schemeClr>
              </a:buClr>
              <a:buNone/>
            </a:pPr>
            <a:r>
              <a:rPr lang="en-US" altLang="zh-CN" dirty="0" smtClean="0"/>
              <a:t>	</a:t>
            </a:r>
            <a:r>
              <a:rPr lang="zh-CN" altLang="en-US" dirty="0" smtClean="0"/>
              <a:t>相当于</a:t>
            </a:r>
            <a:endParaRPr lang="en-US" altLang="zh-CN" dirty="0"/>
          </a:p>
          <a:p>
            <a:pPr lvl="1">
              <a:buClr>
                <a:schemeClr val="accent3">
                  <a:lumMod val="75000"/>
                </a:schemeClr>
              </a:buClr>
              <a:buNone/>
            </a:pPr>
            <a:r>
              <a:rPr lang="en-US" altLang="zh-CN" dirty="0" smtClean="0"/>
              <a:t>	3m30s </a:t>
            </a:r>
            <a:r>
              <a:rPr lang="en-US" altLang="zh-CN" dirty="0"/>
              <a:t>&lt;= $</a:t>
            </a:r>
            <a:r>
              <a:rPr lang="en-US" altLang="zh-CN" dirty="0" err="1"/>
              <a:t>eventB.startTimestamp</a:t>
            </a:r>
            <a:r>
              <a:rPr lang="en-US" altLang="zh-CN" dirty="0"/>
              <a:t> - $</a:t>
            </a:r>
            <a:r>
              <a:rPr lang="en-US" altLang="zh-CN" dirty="0" err="1"/>
              <a:t>eventA.endTimeStamp</a:t>
            </a:r>
            <a:r>
              <a:rPr lang="en-US" altLang="zh-CN" dirty="0"/>
              <a:t> &lt;= </a:t>
            </a:r>
            <a:r>
              <a:rPr lang="en-US" altLang="zh-CN" dirty="0" smtClean="0"/>
              <a:t>4m</a:t>
            </a:r>
          </a:p>
          <a:p>
            <a:pPr marL="91440" lvl="1" indent="-91440">
              <a:spcBef>
                <a:spcPts val="1200"/>
              </a:spcBef>
              <a:spcAft>
                <a:spcPts val="200"/>
              </a:spcAft>
              <a:buSzPct val="70000"/>
              <a:buFont typeface="Wingdings 2" pitchFamily="18" charset="2"/>
              <a:buChar char=""/>
            </a:pPr>
            <a:r>
              <a:rPr lang="en-US" altLang="zh-CN" sz="2400" dirty="0" smtClean="0"/>
              <a:t>coincides</a:t>
            </a:r>
            <a:endParaRPr lang="en-US" altLang="zh-CN" sz="2400" dirty="0" smtClean="0"/>
          </a:p>
          <a:p>
            <a:pPr lvl="1" fontAlgn="ctr">
              <a:lnSpc>
                <a:spcPct val="80000"/>
              </a:lnSpc>
              <a:buSzPct val="70000"/>
            </a:pPr>
            <a:r>
              <a:rPr lang="zh-CN" altLang="en-US" sz="1700" dirty="0" smtClean="0"/>
              <a:t>同时发生（同时开始、同时结束）</a:t>
            </a:r>
            <a:endParaRPr lang="en-US" altLang="zh-CN" sz="1700" dirty="0" smtClean="0"/>
          </a:p>
          <a:p>
            <a:pPr lvl="1">
              <a:buClr>
                <a:schemeClr val="accent3">
                  <a:lumMod val="75000"/>
                </a:schemeClr>
              </a:buClr>
              <a:buNone/>
            </a:pPr>
            <a:r>
              <a:rPr lang="en-US" altLang="zh-CN" dirty="0" smtClean="0"/>
              <a:t>	$</a:t>
            </a:r>
            <a:r>
              <a:rPr lang="en-US" altLang="zh-CN" dirty="0" err="1" smtClean="0"/>
              <a:t>eventA</a:t>
            </a:r>
            <a:r>
              <a:rPr lang="en-US" altLang="zh-CN" dirty="0" smtClean="0"/>
              <a:t> : </a:t>
            </a:r>
            <a:r>
              <a:rPr lang="en-US" altLang="zh-CN" dirty="0" err="1" smtClean="0"/>
              <a:t>EventA</a:t>
            </a:r>
            <a:r>
              <a:rPr lang="en-US" altLang="zh-CN" dirty="0" smtClean="0"/>
              <a:t>( this </a:t>
            </a:r>
            <a:r>
              <a:rPr lang="en-US" altLang="zh-CN" dirty="0" smtClean="0">
                <a:solidFill>
                  <a:srgbClr val="FF0000"/>
                </a:solidFill>
              </a:rPr>
              <a:t>coincides</a:t>
            </a:r>
            <a:r>
              <a:rPr lang="en-US" altLang="zh-CN" dirty="0" smtClean="0"/>
              <a:t> $</a:t>
            </a:r>
            <a:r>
              <a:rPr lang="en-US" altLang="zh-CN" dirty="0" err="1" smtClean="0"/>
              <a:t>eventB</a:t>
            </a:r>
            <a:r>
              <a:rPr lang="en-US" altLang="zh-CN" dirty="0" smtClean="0"/>
              <a:t> ) </a:t>
            </a:r>
          </a:p>
          <a:p>
            <a:pPr lvl="1" fontAlgn="ctr">
              <a:lnSpc>
                <a:spcPct val="80000"/>
              </a:lnSpc>
              <a:buSzPct val="70000"/>
            </a:pPr>
            <a:r>
              <a:rPr lang="zh-CN" altLang="en-US" sz="1700" dirty="0" smtClean="0"/>
              <a:t>可加两个参数，分别表示开始和结束的最大时间差</a:t>
            </a:r>
            <a:endParaRPr lang="en-US" altLang="zh-CN" sz="1700" dirty="0" smtClean="0"/>
          </a:p>
          <a:p>
            <a:pPr lvl="1">
              <a:buClr>
                <a:schemeClr val="accent3">
                  <a:lumMod val="75000"/>
                </a:schemeClr>
              </a:buClr>
              <a:buNone/>
            </a:pPr>
            <a:r>
              <a:rPr lang="en-US" altLang="zh-CN" dirty="0" smtClean="0"/>
              <a:t>	$</a:t>
            </a:r>
            <a:r>
              <a:rPr lang="en-US" altLang="zh-CN" dirty="0" err="1" smtClean="0"/>
              <a:t>eventA</a:t>
            </a:r>
            <a:r>
              <a:rPr lang="en-US" altLang="zh-CN" dirty="0" smtClean="0"/>
              <a:t> : </a:t>
            </a:r>
            <a:r>
              <a:rPr lang="en-US" altLang="zh-CN" dirty="0" err="1" smtClean="0"/>
              <a:t>EventA</a:t>
            </a:r>
            <a:r>
              <a:rPr lang="en-US" altLang="zh-CN" dirty="0" smtClean="0"/>
              <a:t>( this </a:t>
            </a:r>
            <a:r>
              <a:rPr lang="en-US" altLang="zh-CN" dirty="0" smtClean="0">
                <a:solidFill>
                  <a:srgbClr val="FF0000"/>
                </a:solidFill>
              </a:rPr>
              <a:t>coincides</a:t>
            </a:r>
            <a:r>
              <a:rPr lang="en-US" altLang="zh-CN" dirty="0" smtClean="0"/>
              <a:t>[</a:t>
            </a:r>
            <a:r>
              <a:rPr lang="en-US" altLang="zh-CN" dirty="0" smtClean="0">
                <a:solidFill>
                  <a:srgbClr val="0070C0"/>
                </a:solidFill>
              </a:rPr>
              <a:t>15s</a:t>
            </a:r>
            <a:r>
              <a:rPr lang="en-US" altLang="zh-CN" dirty="0" smtClean="0"/>
              <a:t>, </a:t>
            </a:r>
            <a:r>
              <a:rPr lang="en-US" altLang="zh-CN" dirty="0" smtClean="0">
                <a:solidFill>
                  <a:srgbClr val="0070C0"/>
                </a:solidFill>
              </a:rPr>
              <a:t>10s</a:t>
            </a:r>
            <a:r>
              <a:rPr lang="en-US" altLang="zh-CN" dirty="0" smtClean="0"/>
              <a:t>] $</a:t>
            </a:r>
            <a:r>
              <a:rPr lang="en-US" altLang="zh-CN" dirty="0" err="1" smtClean="0"/>
              <a:t>eventB</a:t>
            </a:r>
            <a:r>
              <a:rPr lang="en-US" altLang="zh-CN" dirty="0" smtClean="0"/>
              <a:t> )</a:t>
            </a:r>
          </a:p>
          <a:p>
            <a:pPr lvl="2">
              <a:buClr>
                <a:schemeClr val="accent3">
                  <a:lumMod val="75000"/>
                </a:schemeClr>
              </a:buClr>
              <a:buNone/>
            </a:pPr>
            <a:r>
              <a:rPr lang="zh-CN" altLang="en-US" sz="1800" dirty="0" smtClean="0"/>
              <a:t>相当于</a:t>
            </a:r>
            <a:endParaRPr lang="en-US" altLang="zh-CN" sz="1800" dirty="0" smtClean="0"/>
          </a:p>
          <a:p>
            <a:pPr lvl="2" latinLnBrk="1">
              <a:buClr>
                <a:schemeClr val="accent3">
                  <a:lumMod val="75000"/>
                </a:schemeClr>
              </a:buClr>
              <a:buNone/>
            </a:pPr>
            <a:r>
              <a:rPr lang="en-US" altLang="zh-CN" sz="1600" dirty="0" smtClean="0"/>
              <a:t>abs( $</a:t>
            </a:r>
            <a:r>
              <a:rPr lang="en-US" altLang="zh-CN" sz="1600" dirty="0" err="1" smtClean="0"/>
              <a:t>eventA.startTimestamp</a:t>
            </a:r>
            <a:r>
              <a:rPr lang="en-US" altLang="zh-CN" sz="1600" dirty="0" smtClean="0"/>
              <a:t> - $</a:t>
            </a:r>
            <a:r>
              <a:rPr lang="en-US" altLang="zh-CN" sz="1600" dirty="0" err="1" smtClean="0"/>
              <a:t>eventB.startTimestamp</a:t>
            </a:r>
            <a:r>
              <a:rPr lang="en-US" altLang="zh-CN" sz="1600" dirty="0" smtClean="0"/>
              <a:t> ) &lt;= 15s &amp;&amp; abs( $</a:t>
            </a:r>
            <a:r>
              <a:rPr lang="en-US" altLang="zh-CN" sz="1600" dirty="0" err="1" smtClean="0"/>
              <a:t>eventA.endTimestamp</a:t>
            </a:r>
            <a:r>
              <a:rPr lang="en-US" altLang="zh-CN" sz="1600" dirty="0" smtClean="0"/>
              <a:t> - $</a:t>
            </a:r>
            <a:r>
              <a:rPr lang="en-US" altLang="zh-CN" sz="1600" dirty="0" err="1" smtClean="0"/>
              <a:t>eventB.endTimestamp</a:t>
            </a:r>
            <a:r>
              <a:rPr lang="en-US" altLang="zh-CN" sz="1600" dirty="0" smtClean="0"/>
              <a:t> ) &lt;= 10s</a:t>
            </a:r>
          </a:p>
          <a:p>
            <a:pPr lvl="1">
              <a:buClr>
                <a:schemeClr val="accent3">
                  <a:lumMod val="75000"/>
                </a:schemeClr>
              </a:buClr>
              <a:buNone/>
            </a:pPr>
            <a:endParaRPr lang="en-US" altLang="zh-CN"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40</a:t>
            </a:fld>
            <a:endParaRPr lang="en-US" altLang="zh-CN"/>
          </a:p>
        </p:txBody>
      </p:sp>
    </p:spTree>
    <p:extLst>
      <p:ext uri="{BB962C8B-B14F-4D97-AF65-F5344CB8AC3E}">
        <p14:creationId xmlns:p14="http://schemas.microsoft.com/office/powerpoint/2010/main" xmlns="" val="13012058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时间性操作符</a:t>
            </a:r>
            <a:endParaRPr lang="zh-CN" altLang="en-US" dirty="0"/>
          </a:p>
        </p:txBody>
      </p:sp>
      <p:sp>
        <p:nvSpPr>
          <p:cNvPr id="3" name="内容占位符 2"/>
          <p:cNvSpPr>
            <a:spLocks noGrp="1"/>
          </p:cNvSpPr>
          <p:nvPr>
            <p:ph idx="1"/>
          </p:nvPr>
        </p:nvSpPr>
        <p:spPr>
          <a:xfrm>
            <a:off x="1078302" y="1255222"/>
            <a:ext cx="10077378" cy="5067940"/>
          </a:xfrm>
        </p:spPr>
        <p:txBody>
          <a:bodyPr>
            <a:normAutofit fontScale="92500" lnSpcReduction="10000"/>
          </a:bodyPr>
          <a:lstStyle/>
          <a:p>
            <a:pPr marL="91440" lvl="1" indent="-91440">
              <a:lnSpc>
                <a:spcPct val="70000"/>
              </a:lnSpc>
              <a:spcBef>
                <a:spcPts val="1200"/>
              </a:spcBef>
              <a:spcAft>
                <a:spcPts val="200"/>
              </a:spcAft>
              <a:buSzPct val="70000"/>
              <a:buFont typeface="Wingdings 2" pitchFamily="18" charset="2"/>
              <a:buChar char=""/>
            </a:pPr>
            <a:r>
              <a:rPr lang="en-US" altLang="zh-CN" sz="2400" dirty="0" smtClean="0"/>
              <a:t>during</a:t>
            </a:r>
            <a:endParaRPr lang="en-US" altLang="zh-CN" sz="2400" dirty="0"/>
          </a:p>
          <a:p>
            <a:pPr lvl="1" fontAlgn="ctr">
              <a:lnSpc>
                <a:spcPct val="60000"/>
              </a:lnSpc>
              <a:buSzPct val="70000"/>
            </a:pPr>
            <a:r>
              <a:rPr lang="en-US" altLang="zh-CN" sz="1600" dirty="0" smtClean="0"/>
              <a:t>A</a:t>
            </a:r>
            <a:r>
              <a:rPr lang="zh-CN" altLang="en-US" sz="1600" dirty="0" smtClean="0"/>
              <a:t>在</a:t>
            </a:r>
            <a:r>
              <a:rPr lang="en-US" altLang="zh-CN" sz="1600" dirty="0" smtClean="0"/>
              <a:t>B</a:t>
            </a:r>
            <a:r>
              <a:rPr lang="zh-CN" altLang="en-US" sz="1600" dirty="0" smtClean="0"/>
              <a:t>中间发生和</a:t>
            </a:r>
            <a:r>
              <a:rPr lang="zh-CN" altLang="en-US" sz="1600" dirty="0" smtClean="0"/>
              <a:t>结束，</a:t>
            </a:r>
            <a:r>
              <a:rPr lang="en-US" altLang="zh-CN" sz="1600" dirty="0" smtClean="0"/>
              <a:t>A</a:t>
            </a:r>
            <a:r>
              <a:rPr lang="zh-CN" altLang="en-US" sz="1600" dirty="0" smtClean="0"/>
              <a:t>是短</a:t>
            </a:r>
            <a:r>
              <a:rPr lang="zh-CN" altLang="en-US" sz="1600" dirty="0" smtClean="0"/>
              <a:t>事件。</a:t>
            </a:r>
            <a:endParaRPr lang="en-US" altLang="zh-CN" sz="1600" dirty="0" smtClean="0"/>
          </a:p>
          <a:p>
            <a:pPr lvl="1">
              <a:buClr>
                <a:schemeClr val="accent3">
                  <a:lumMod val="75000"/>
                </a:schemeClr>
              </a:buClr>
              <a:buNone/>
            </a:pPr>
            <a:r>
              <a:rPr lang="en-US" altLang="zh-CN" dirty="0" smtClean="0"/>
              <a:t>	$</a:t>
            </a:r>
            <a:r>
              <a:rPr lang="en-US" altLang="zh-CN" dirty="0" err="1"/>
              <a:t>eventA</a:t>
            </a:r>
            <a:r>
              <a:rPr lang="en-US" altLang="zh-CN" dirty="0"/>
              <a:t> : </a:t>
            </a:r>
            <a:r>
              <a:rPr lang="en-US" altLang="zh-CN" dirty="0" err="1"/>
              <a:t>EventA</a:t>
            </a:r>
            <a:r>
              <a:rPr lang="en-US" altLang="zh-CN" dirty="0"/>
              <a:t>( this </a:t>
            </a:r>
            <a:r>
              <a:rPr lang="en-US" altLang="zh-CN" dirty="0">
                <a:solidFill>
                  <a:srgbClr val="FF0000"/>
                </a:solidFill>
              </a:rPr>
              <a:t>during</a:t>
            </a:r>
            <a:r>
              <a:rPr lang="en-US" altLang="zh-CN" dirty="0"/>
              <a:t> $</a:t>
            </a:r>
            <a:r>
              <a:rPr lang="en-US" altLang="zh-CN" dirty="0" err="1"/>
              <a:t>eventB</a:t>
            </a:r>
            <a:r>
              <a:rPr lang="en-US" altLang="zh-CN" dirty="0"/>
              <a:t> </a:t>
            </a:r>
            <a:r>
              <a:rPr lang="en-US" altLang="zh-CN" dirty="0" smtClean="0"/>
              <a:t>)</a:t>
            </a:r>
            <a:r>
              <a:rPr lang="en-US" altLang="zh-CN" dirty="0" smtClean="0"/>
              <a:t> </a:t>
            </a:r>
            <a:r>
              <a:rPr lang="en-US" altLang="zh-CN" dirty="0" smtClean="0"/>
              <a:t>  </a:t>
            </a:r>
            <a:r>
              <a:rPr lang="zh-CN" altLang="en-US" dirty="0" smtClean="0"/>
              <a:t>可加</a:t>
            </a:r>
            <a:r>
              <a:rPr lang="en-US" altLang="zh-CN" dirty="0" smtClean="0"/>
              <a:t>1</a:t>
            </a:r>
            <a:r>
              <a:rPr lang="zh-CN" altLang="en-US" dirty="0" smtClean="0"/>
              <a:t>、</a:t>
            </a:r>
            <a:r>
              <a:rPr lang="en-US" altLang="zh-CN" dirty="0" smtClean="0"/>
              <a:t>2</a:t>
            </a:r>
            <a:r>
              <a:rPr lang="zh-CN" altLang="en-US" dirty="0" smtClean="0"/>
              <a:t>、</a:t>
            </a:r>
            <a:r>
              <a:rPr lang="en-US" altLang="zh-CN" dirty="0" smtClean="0"/>
              <a:t>4</a:t>
            </a:r>
            <a:r>
              <a:rPr lang="zh-CN" altLang="en-US" dirty="0" smtClean="0"/>
              <a:t>个参数</a:t>
            </a:r>
            <a:endParaRPr lang="en-US" altLang="zh-CN" dirty="0" smtClean="0"/>
          </a:p>
          <a:p>
            <a:pPr lvl="1">
              <a:buClr>
                <a:schemeClr val="accent3">
                  <a:lumMod val="75000"/>
                </a:schemeClr>
              </a:buClr>
              <a:buNone/>
            </a:pPr>
            <a:r>
              <a:rPr lang="en-US" altLang="zh-CN" dirty="0" smtClean="0"/>
              <a:t>    </a:t>
            </a:r>
            <a:r>
              <a:rPr lang="zh-CN" altLang="en-US" dirty="0" smtClean="0"/>
              <a:t>相当于</a:t>
            </a:r>
            <a:endParaRPr lang="en-US" altLang="zh-CN" dirty="0" smtClean="0"/>
          </a:p>
          <a:p>
            <a:pPr lvl="2">
              <a:buClr>
                <a:schemeClr val="accent3">
                  <a:lumMod val="75000"/>
                </a:schemeClr>
              </a:buClr>
              <a:buNone/>
            </a:pPr>
            <a:r>
              <a:rPr lang="en-US" altLang="zh-CN" sz="1600" dirty="0" smtClean="0"/>
              <a:t>$</a:t>
            </a:r>
            <a:r>
              <a:rPr lang="en-US" altLang="zh-CN" sz="1600" dirty="0" err="1"/>
              <a:t>eventB.startTimestamp</a:t>
            </a:r>
            <a:r>
              <a:rPr lang="en-US" altLang="zh-CN" sz="1600" dirty="0"/>
              <a:t> &lt; $</a:t>
            </a:r>
            <a:r>
              <a:rPr lang="en-US" altLang="zh-CN" sz="1600" dirty="0" err="1"/>
              <a:t>eventA.startTimestamp</a:t>
            </a:r>
            <a:r>
              <a:rPr lang="en-US" altLang="zh-CN" sz="1600" dirty="0"/>
              <a:t> &lt;= $</a:t>
            </a:r>
            <a:r>
              <a:rPr lang="en-US" altLang="zh-CN" sz="1600" dirty="0" err="1"/>
              <a:t>eventA.endTimestamp</a:t>
            </a:r>
            <a:r>
              <a:rPr lang="en-US" altLang="zh-CN" sz="1600" dirty="0"/>
              <a:t> &lt; $</a:t>
            </a:r>
            <a:r>
              <a:rPr lang="en-US" altLang="zh-CN" sz="1600" dirty="0" err="1" smtClean="0"/>
              <a:t>eventB.endTimestamp</a:t>
            </a:r>
            <a:endParaRPr lang="en-US" altLang="zh-CN" sz="1600" dirty="0" smtClean="0"/>
          </a:p>
          <a:p>
            <a:pPr marL="91440" lvl="1" indent="-91440">
              <a:lnSpc>
                <a:spcPct val="70000"/>
              </a:lnSpc>
              <a:spcBef>
                <a:spcPts val="1200"/>
              </a:spcBef>
              <a:spcAft>
                <a:spcPts val="200"/>
              </a:spcAft>
              <a:buSzPct val="70000"/>
              <a:buFont typeface="Wingdings 2" pitchFamily="18" charset="2"/>
              <a:buChar char=""/>
            </a:pPr>
            <a:r>
              <a:rPr lang="en-US" altLang="zh-CN" sz="2400" dirty="0" smtClean="0"/>
              <a:t>includes</a:t>
            </a:r>
          </a:p>
          <a:p>
            <a:pPr lvl="1" fontAlgn="ctr">
              <a:lnSpc>
                <a:spcPct val="60000"/>
              </a:lnSpc>
              <a:buSzPct val="70000"/>
            </a:pPr>
            <a:r>
              <a:rPr lang="zh-CN" altLang="en-US" sz="1600" dirty="0" smtClean="0"/>
              <a:t>与</a:t>
            </a:r>
            <a:r>
              <a:rPr lang="en-US" altLang="zh-CN" sz="1600" dirty="0" smtClean="0"/>
              <a:t>during</a:t>
            </a:r>
            <a:r>
              <a:rPr lang="zh-CN" altLang="en-US" sz="1600" dirty="0" smtClean="0"/>
              <a:t>类似，但</a:t>
            </a:r>
            <a:r>
              <a:rPr lang="en-US" altLang="zh-CN" sz="1600" dirty="0" smtClean="0"/>
              <a:t>A</a:t>
            </a:r>
            <a:r>
              <a:rPr lang="zh-CN" altLang="en-US" sz="1600" dirty="0" smtClean="0"/>
              <a:t>、</a:t>
            </a:r>
            <a:r>
              <a:rPr lang="en-US" altLang="zh-CN" sz="1600" dirty="0" smtClean="0"/>
              <a:t>B</a:t>
            </a:r>
            <a:r>
              <a:rPr lang="zh-CN" altLang="en-US" sz="1600" dirty="0" smtClean="0"/>
              <a:t>互换。</a:t>
            </a:r>
            <a:r>
              <a:rPr lang="en-US" altLang="zh-CN" sz="1600" dirty="0" smtClean="0"/>
              <a:t>B</a:t>
            </a:r>
            <a:r>
              <a:rPr lang="zh-CN" altLang="en-US" sz="1600" dirty="0" smtClean="0"/>
              <a:t>是短事件</a:t>
            </a:r>
            <a:endParaRPr lang="en-US" altLang="zh-CN" sz="1600" dirty="0" smtClean="0"/>
          </a:p>
          <a:p>
            <a:pPr lvl="1">
              <a:buClr>
                <a:schemeClr val="accent3">
                  <a:lumMod val="75000"/>
                </a:schemeClr>
              </a:buClr>
              <a:buNone/>
            </a:pPr>
            <a:r>
              <a:rPr lang="en-US" altLang="zh-CN" dirty="0" smtClean="0"/>
              <a:t>	$</a:t>
            </a:r>
            <a:r>
              <a:rPr lang="en-US" altLang="zh-CN" dirty="0" err="1" smtClean="0"/>
              <a:t>eventA</a:t>
            </a:r>
            <a:r>
              <a:rPr lang="en-US" altLang="zh-CN" dirty="0" smtClean="0"/>
              <a:t> : </a:t>
            </a:r>
            <a:r>
              <a:rPr lang="en-US" altLang="zh-CN" dirty="0" err="1" smtClean="0"/>
              <a:t>EventA</a:t>
            </a:r>
            <a:r>
              <a:rPr lang="en-US" altLang="zh-CN" dirty="0" smtClean="0"/>
              <a:t>( this </a:t>
            </a:r>
            <a:r>
              <a:rPr lang="en-US" altLang="zh-CN" dirty="0" smtClean="0">
                <a:solidFill>
                  <a:srgbClr val="FF0000"/>
                </a:solidFill>
              </a:rPr>
              <a:t>includes</a:t>
            </a:r>
            <a:r>
              <a:rPr lang="en-US" altLang="zh-CN" dirty="0" smtClean="0"/>
              <a:t> $</a:t>
            </a:r>
            <a:r>
              <a:rPr lang="en-US" altLang="zh-CN" dirty="0" err="1" smtClean="0"/>
              <a:t>eventB</a:t>
            </a:r>
            <a:r>
              <a:rPr lang="en-US" altLang="zh-CN" dirty="0" smtClean="0"/>
              <a:t> </a:t>
            </a:r>
            <a:r>
              <a:rPr lang="en-US" altLang="zh-CN" dirty="0" smtClean="0"/>
              <a:t>)  </a:t>
            </a:r>
            <a:r>
              <a:rPr lang="zh-CN" altLang="en-US" dirty="0" smtClean="0"/>
              <a:t>可</a:t>
            </a:r>
            <a:r>
              <a:rPr lang="zh-CN" altLang="en-US" dirty="0" smtClean="0"/>
              <a:t>加</a:t>
            </a:r>
            <a:r>
              <a:rPr lang="en-US" altLang="zh-CN" dirty="0" smtClean="0"/>
              <a:t>1</a:t>
            </a:r>
            <a:r>
              <a:rPr lang="zh-CN" altLang="en-US" dirty="0" smtClean="0"/>
              <a:t>、</a:t>
            </a:r>
            <a:r>
              <a:rPr lang="en-US" altLang="zh-CN" dirty="0" smtClean="0"/>
              <a:t>2</a:t>
            </a:r>
            <a:r>
              <a:rPr lang="zh-CN" altLang="en-US" dirty="0" smtClean="0"/>
              <a:t>、</a:t>
            </a:r>
            <a:r>
              <a:rPr lang="en-US" altLang="zh-CN" dirty="0" smtClean="0"/>
              <a:t>4</a:t>
            </a:r>
            <a:r>
              <a:rPr lang="zh-CN" altLang="en-US" dirty="0" smtClean="0"/>
              <a:t>个</a:t>
            </a:r>
            <a:r>
              <a:rPr lang="zh-CN" altLang="en-US" dirty="0" smtClean="0"/>
              <a:t>参数</a:t>
            </a:r>
            <a:endParaRPr lang="en-US" altLang="zh-CN" dirty="0" smtClean="0"/>
          </a:p>
          <a:p>
            <a:pPr lvl="1">
              <a:buClr>
                <a:schemeClr val="accent3">
                  <a:lumMod val="75000"/>
                </a:schemeClr>
              </a:buClr>
              <a:buNone/>
            </a:pPr>
            <a:r>
              <a:rPr lang="en-US" altLang="zh-CN" dirty="0" smtClean="0"/>
              <a:t>    </a:t>
            </a:r>
            <a:r>
              <a:rPr lang="zh-CN" altLang="en-US" dirty="0" smtClean="0"/>
              <a:t>相当于</a:t>
            </a:r>
            <a:endParaRPr lang="en-US" altLang="zh-CN" dirty="0" smtClean="0"/>
          </a:p>
          <a:p>
            <a:pPr lvl="2">
              <a:buClr>
                <a:schemeClr val="accent3">
                  <a:lumMod val="75000"/>
                </a:schemeClr>
              </a:buClr>
              <a:buNone/>
            </a:pPr>
            <a:r>
              <a:rPr lang="en-US" altLang="zh-CN" sz="1600" dirty="0" smtClean="0"/>
              <a:t>$</a:t>
            </a:r>
            <a:r>
              <a:rPr lang="en-US" altLang="zh-CN" sz="1600" dirty="0" err="1" smtClean="0"/>
              <a:t>eventA.startTimestamp</a:t>
            </a:r>
            <a:r>
              <a:rPr lang="en-US" altLang="zh-CN" sz="1600" dirty="0" smtClean="0"/>
              <a:t> &lt; $</a:t>
            </a:r>
            <a:r>
              <a:rPr lang="en-US" altLang="zh-CN" sz="1600" dirty="0" err="1" smtClean="0"/>
              <a:t>eventB.startTimestamp</a:t>
            </a:r>
            <a:r>
              <a:rPr lang="en-US" altLang="zh-CN" sz="1600" dirty="0" smtClean="0"/>
              <a:t> &lt;= $</a:t>
            </a:r>
            <a:r>
              <a:rPr lang="en-US" altLang="zh-CN" sz="1600" dirty="0" err="1" smtClean="0"/>
              <a:t>eventB.endTimestamp</a:t>
            </a:r>
            <a:r>
              <a:rPr lang="en-US" altLang="zh-CN" sz="1600" dirty="0" smtClean="0"/>
              <a:t> &lt; $</a:t>
            </a:r>
            <a:r>
              <a:rPr lang="en-US" altLang="zh-CN" sz="1600" dirty="0" err="1" smtClean="0"/>
              <a:t>eventA.endTimestamp</a:t>
            </a:r>
            <a:endParaRPr lang="en-US" altLang="zh-CN" sz="1600" dirty="0" smtClean="0"/>
          </a:p>
          <a:p>
            <a:pPr marL="91440" lvl="1" indent="-91440">
              <a:lnSpc>
                <a:spcPct val="70000"/>
              </a:lnSpc>
              <a:spcBef>
                <a:spcPts val="1200"/>
              </a:spcBef>
              <a:spcAft>
                <a:spcPts val="200"/>
              </a:spcAft>
              <a:buSzPct val="70000"/>
              <a:buFont typeface="Wingdings 2" pitchFamily="18" charset="2"/>
              <a:buChar char=""/>
            </a:pPr>
            <a:r>
              <a:rPr lang="en-US" altLang="zh-CN" sz="2400" dirty="0" smtClean="0"/>
              <a:t>finishes</a:t>
            </a:r>
          </a:p>
          <a:p>
            <a:pPr lvl="1" fontAlgn="ctr">
              <a:lnSpc>
                <a:spcPct val="60000"/>
              </a:lnSpc>
              <a:buSzPct val="70000"/>
            </a:pPr>
            <a:r>
              <a:rPr lang="en-US" altLang="zh-CN" sz="1600" dirty="0" smtClean="0"/>
              <a:t>A</a:t>
            </a:r>
            <a:r>
              <a:rPr lang="zh-CN" altLang="en-US" sz="1600" dirty="0" smtClean="0"/>
              <a:t>开始的时候</a:t>
            </a:r>
            <a:r>
              <a:rPr lang="en-US" altLang="zh-CN" sz="1600" dirty="0" smtClean="0"/>
              <a:t>B</a:t>
            </a:r>
            <a:r>
              <a:rPr lang="zh-CN" altLang="en-US" sz="1600" dirty="0" smtClean="0"/>
              <a:t>结束，</a:t>
            </a:r>
            <a:r>
              <a:rPr lang="en-US" altLang="zh-CN" sz="1600" dirty="0" smtClean="0"/>
              <a:t>A</a:t>
            </a:r>
            <a:r>
              <a:rPr lang="zh-CN" altLang="en-US" sz="1600" dirty="0" smtClean="0"/>
              <a:t>是短事件（或瞬时事件）</a:t>
            </a:r>
            <a:endParaRPr lang="en-US" altLang="zh-CN" sz="1600" dirty="0" smtClean="0"/>
          </a:p>
          <a:p>
            <a:pPr lvl="1">
              <a:buClr>
                <a:schemeClr val="accent3">
                  <a:lumMod val="75000"/>
                </a:schemeClr>
              </a:buClr>
              <a:buNone/>
            </a:pPr>
            <a:r>
              <a:rPr lang="en-US" altLang="zh-CN" dirty="0" smtClean="0"/>
              <a:t>	$</a:t>
            </a:r>
            <a:r>
              <a:rPr lang="en-US" altLang="zh-CN" dirty="0" err="1" smtClean="0"/>
              <a:t>eventA</a:t>
            </a:r>
            <a:r>
              <a:rPr lang="en-US" altLang="zh-CN" dirty="0" smtClean="0"/>
              <a:t> : </a:t>
            </a:r>
            <a:r>
              <a:rPr lang="en-US" altLang="zh-CN" dirty="0" err="1" smtClean="0"/>
              <a:t>EventA</a:t>
            </a:r>
            <a:r>
              <a:rPr lang="en-US" altLang="zh-CN" dirty="0" smtClean="0"/>
              <a:t>( this </a:t>
            </a:r>
            <a:r>
              <a:rPr lang="en-US" altLang="zh-CN" dirty="0" smtClean="0">
                <a:solidFill>
                  <a:srgbClr val="FF0000"/>
                </a:solidFill>
              </a:rPr>
              <a:t>finishes</a:t>
            </a:r>
            <a:r>
              <a:rPr lang="en-US" altLang="zh-CN" dirty="0" smtClean="0"/>
              <a:t> $</a:t>
            </a:r>
            <a:r>
              <a:rPr lang="en-US" altLang="zh-CN" dirty="0" err="1" smtClean="0"/>
              <a:t>eventB</a:t>
            </a:r>
            <a:r>
              <a:rPr lang="en-US" altLang="zh-CN" dirty="0" smtClean="0"/>
              <a:t> </a:t>
            </a:r>
            <a:r>
              <a:rPr lang="en-US" altLang="zh-CN" dirty="0" smtClean="0"/>
              <a:t>)  </a:t>
            </a:r>
            <a:r>
              <a:rPr lang="zh-CN" altLang="en-US" dirty="0" smtClean="0"/>
              <a:t>可加</a:t>
            </a:r>
            <a:r>
              <a:rPr lang="en-US" altLang="zh-CN" dirty="0" smtClean="0"/>
              <a:t>1</a:t>
            </a:r>
            <a:r>
              <a:rPr lang="zh-CN" altLang="en-US" dirty="0" smtClean="0"/>
              <a:t>个参数</a:t>
            </a:r>
            <a:endParaRPr lang="en-US" altLang="zh-CN" dirty="0" smtClean="0"/>
          </a:p>
          <a:p>
            <a:pPr lvl="1">
              <a:buClr>
                <a:schemeClr val="accent3">
                  <a:lumMod val="75000"/>
                </a:schemeClr>
              </a:buClr>
              <a:buNone/>
            </a:pPr>
            <a:r>
              <a:rPr lang="en-US" altLang="zh-CN" dirty="0" smtClean="0"/>
              <a:t>	</a:t>
            </a:r>
            <a:r>
              <a:rPr lang="zh-CN" altLang="en-US" dirty="0" smtClean="0"/>
              <a:t>相当于</a:t>
            </a:r>
            <a:endParaRPr lang="en-US" altLang="zh-CN" dirty="0" smtClean="0"/>
          </a:p>
          <a:p>
            <a:pPr lvl="2">
              <a:buClr>
                <a:schemeClr val="accent3">
                  <a:lumMod val="75000"/>
                </a:schemeClr>
              </a:buClr>
              <a:buNone/>
            </a:pPr>
            <a:r>
              <a:rPr lang="en-US" altLang="zh-CN" sz="1700" dirty="0" smtClean="0"/>
              <a:t>$</a:t>
            </a:r>
            <a:r>
              <a:rPr lang="en-US" altLang="zh-CN" sz="1700" dirty="0" err="1" smtClean="0"/>
              <a:t>eventB.startTimestamp</a:t>
            </a:r>
            <a:r>
              <a:rPr lang="en-US" altLang="zh-CN" sz="1700" dirty="0" smtClean="0"/>
              <a:t> &lt; $</a:t>
            </a:r>
            <a:r>
              <a:rPr lang="en-US" altLang="zh-CN" sz="1700" dirty="0" err="1" smtClean="0"/>
              <a:t>eventA.startTimestamp</a:t>
            </a:r>
            <a:r>
              <a:rPr lang="en-US" altLang="zh-CN" sz="1700" dirty="0" smtClean="0"/>
              <a:t> &amp;&amp; $</a:t>
            </a:r>
            <a:r>
              <a:rPr lang="en-US" altLang="zh-CN" sz="1700" dirty="0" err="1" smtClean="0"/>
              <a:t>eventA.endTimestamp</a:t>
            </a:r>
            <a:r>
              <a:rPr lang="en-US" altLang="zh-CN" sz="1700" dirty="0" smtClean="0"/>
              <a:t> == $</a:t>
            </a:r>
            <a:r>
              <a:rPr lang="en-US" altLang="zh-CN" sz="1700" dirty="0" err="1" smtClean="0"/>
              <a:t>eventB.endTimestamp</a:t>
            </a:r>
            <a:r>
              <a:rPr lang="en-US" altLang="zh-CN" sz="1700" dirty="0" smtClean="0"/>
              <a:t> </a:t>
            </a:r>
          </a:p>
          <a:p>
            <a:pPr marL="91440" lvl="1" indent="-91440">
              <a:lnSpc>
                <a:spcPct val="70000"/>
              </a:lnSpc>
              <a:spcBef>
                <a:spcPts val="1200"/>
              </a:spcBef>
              <a:spcAft>
                <a:spcPts val="200"/>
              </a:spcAft>
              <a:buSzPct val="70000"/>
              <a:buFont typeface="Wingdings 2" pitchFamily="18" charset="2"/>
              <a:buChar char=""/>
            </a:pPr>
            <a:r>
              <a:rPr lang="en-US" altLang="zh-CN" sz="2400" dirty="0" err="1" smtClean="0"/>
              <a:t>finishedby</a:t>
            </a:r>
            <a:endParaRPr lang="en-US" altLang="zh-CN" sz="2400" dirty="0" smtClean="0"/>
          </a:p>
          <a:p>
            <a:pPr lvl="1">
              <a:buClr>
                <a:schemeClr val="accent3">
                  <a:lumMod val="75000"/>
                </a:schemeClr>
              </a:buClr>
              <a:buNone/>
            </a:pPr>
            <a:r>
              <a:rPr lang="en-US" altLang="zh-CN" dirty="0" smtClean="0"/>
              <a:t>	$</a:t>
            </a:r>
            <a:r>
              <a:rPr lang="en-US" altLang="zh-CN" dirty="0" err="1" smtClean="0"/>
              <a:t>eventA</a:t>
            </a:r>
            <a:r>
              <a:rPr lang="en-US" altLang="zh-CN" dirty="0" smtClean="0"/>
              <a:t> : </a:t>
            </a:r>
            <a:r>
              <a:rPr lang="en-US" altLang="zh-CN" dirty="0" err="1" smtClean="0"/>
              <a:t>EventA</a:t>
            </a:r>
            <a:r>
              <a:rPr lang="en-US" altLang="zh-CN" dirty="0" smtClean="0"/>
              <a:t>( this </a:t>
            </a:r>
            <a:r>
              <a:rPr lang="en-US" altLang="zh-CN" dirty="0" err="1" smtClean="0">
                <a:solidFill>
                  <a:srgbClr val="FF0000"/>
                </a:solidFill>
              </a:rPr>
              <a:t>finishedby</a:t>
            </a:r>
            <a:r>
              <a:rPr lang="en-US" altLang="zh-CN" dirty="0" smtClean="0"/>
              <a:t> $</a:t>
            </a:r>
            <a:r>
              <a:rPr lang="en-US" altLang="zh-CN" dirty="0" err="1" smtClean="0"/>
              <a:t>eventB</a:t>
            </a:r>
            <a:r>
              <a:rPr lang="en-US" altLang="zh-CN" dirty="0" smtClean="0"/>
              <a:t> )</a:t>
            </a:r>
          </a:p>
          <a:p>
            <a:pPr lvl="1">
              <a:buClr>
                <a:schemeClr val="accent3">
                  <a:lumMod val="75000"/>
                </a:schemeClr>
              </a:buClr>
              <a:buNone/>
            </a:pPr>
            <a:r>
              <a:rPr lang="en-US" altLang="zh-CN" dirty="0" smtClean="0"/>
              <a:t>	</a:t>
            </a:r>
            <a:r>
              <a:rPr lang="zh-CN" altLang="en-US" dirty="0" smtClean="0"/>
              <a:t>与</a:t>
            </a:r>
            <a:r>
              <a:rPr lang="en-US" altLang="zh-CN" dirty="0" smtClean="0"/>
              <a:t>finishes</a:t>
            </a:r>
            <a:r>
              <a:rPr lang="zh-CN" altLang="en-US" dirty="0" smtClean="0"/>
              <a:t>类似，但</a:t>
            </a:r>
            <a:r>
              <a:rPr lang="en-US" altLang="zh-CN" dirty="0" smtClean="0"/>
              <a:t>B</a:t>
            </a:r>
            <a:r>
              <a:rPr lang="zh-CN" altLang="en-US" dirty="0" smtClean="0"/>
              <a:t>是短</a:t>
            </a:r>
            <a:r>
              <a:rPr lang="zh-CN" altLang="en-US" dirty="0" smtClean="0"/>
              <a:t>事件</a:t>
            </a:r>
            <a:endParaRPr lang="en-US" altLang="zh-CN" dirty="0" smtClean="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41</a:t>
            </a:fld>
            <a:endParaRPr lang="en-US" altLang="zh-CN"/>
          </a:p>
        </p:txBody>
      </p:sp>
    </p:spTree>
    <p:extLst>
      <p:ext uri="{BB962C8B-B14F-4D97-AF65-F5344CB8AC3E}">
        <p14:creationId xmlns:p14="http://schemas.microsoft.com/office/powerpoint/2010/main" xmlns="" val="343935377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时间性操作符</a:t>
            </a:r>
            <a:endParaRPr lang="zh-CN" altLang="en-US" dirty="0"/>
          </a:p>
        </p:txBody>
      </p:sp>
      <p:sp>
        <p:nvSpPr>
          <p:cNvPr id="3" name="内容占位符 2"/>
          <p:cNvSpPr>
            <a:spLocks noGrp="1"/>
          </p:cNvSpPr>
          <p:nvPr>
            <p:ph idx="1"/>
          </p:nvPr>
        </p:nvSpPr>
        <p:spPr>
          <a:xfrm>
            <a:off x="1078302" y="1255222"/>
            <a:ext cx="10077378" cy="5050687"/>
          </a:xfrm>
        </p:spPr>
        <p:txBody>
          <a:bodyPr>
            <a:normAutofit/>
          </a:bodyPr>
          <a:lstStyle/>
          <a:p>
            <a:pPr marL="91440" lvl="1" indent="-91440">
              <a:lnSpc>
                <a:spcPct val="60000"/>
              </a:lnSpc>
              <a:spcBef>
                <a:spcPts val="1200"/>
              </a:spcBef>
              <a:spcAft>
                <a:spcPts val="200"/>
              </a:spcAft>
              <a:buSzPct val="70000"/>
              <a:buFont typeface="Wingdings 2" pitchFamily="18" charset="2"/>
              <a:buChar char=""/>
            </a:pPr>
            <a:r>
              <a:rPr lang="en-US" altLang="zh-CN" sz="2200" dirty="0" smtClean="0"/>
              <a:t>meets</a:t>
            </a:r>
            <a:endParaRPr lang="en-US" altLang="zh-CN" sz="2200" dirty="0"/>
          </a:p>
          <a:p>
            <a:pPr lvl="1" fontAlgn="ctr">
              <a:lnSpc>
                <a:spcPct val="50000"/>
              </a:lnSpc>
              <a:buSzPct val="70000"/>
            </a:pPr>
            <a:r>
              <a:rPr lang="en-US" altLang="zh-CN" sz="1500" dirty="0" smtClean="0"/>
              <a:t>A</a:t>
            </a:r>
            <a:r>
              <a:rPr lang="zh-CN" altLang="en-US" sz="1500" dirty="0" smtClean="0"/>
              <a:t>结束的时候</a:t>
            </a:r>
            <a:r>
              <a:rPr lang="en-US" altLang="zh-CN" sz="1500" dirty="0" smtClean="0"/>
              <a:t>B</a:t>
            </a:r>
            <a:r>
              <a:rPr lang="zh-CN" altLang="en-US" sz="1500" dirty="0" smtClean="0"/>
              <a:t>开始</a:t>
            </a:r>
            <a:endParaRPr lang="en-US" altLang="zh-CN" sz="1500" dirty="0" smtClean="0"/>
          </a:p>
          <a:p>
            <a:pPr lvl="1">
              <a:buClr>
                <a:schemeClr val="accent3">
                  <a:lumMod val="75000"/>
                </a:schemeClr>
              </a:buClr>
              <a:buNone/>
            </a:pPr>
            <a:r>
              <a:rPr lang="en-US" altLang="zh-CN" dirty="0" smtClean="0"/>
              <a:t>	$</a:t>
            </a:r>
            <a:r>
              <a:rPr lang="en-US" altLang="zh-CN" dirty="0" err="1"/>
              <a:t>eventA</a:t>
            </a:r>
            <a:r>
              <a:rPr lang="en-US" altLang="zh-CN" dirty="0"/>
              <a:t> : </a:t>
            </a:r>
            <a:r>
              <a:rPr lang="en-US" altLang="zh-CN" dirty="0" err="1"/>
              <a:t>EventA</a:t>
            </a:r>
            <a:r>
              <a:rPr lang="en-US" altLang="zh-CN" dirty="0"/>
              <a:t>( this </a:t>
            </a:r>
            <a:r>
              <a:rPr lang="en-US" altLang="zh-CN" dirty="0">
                <a:solidFill>
                  <a:srgbClr val="FF0000"/>
                </a:solidFill>
              </a:rPr>
              <a:t>meets</a:t>
            </a:r>
            <a:r>
              <a:rPr lang="en-US" altLang="zh-CN" dirty="0"/>
              <a:t> $</a:t>
            </a:r>
            <a:r>
              <a:rPr lang="en-US" altLang="zh-CN" dirty="0" err="1"/>
              <a:t>eventB</a:t>
            </a:r>
            <a:r>
              <a:rPr lang="en-US" altLang="zh-CN" dirty="0"/>
              <a:t> ) </a:t>
            </a:r>
          </a:p>
          <a:p>
            <a:pPr lvl="2">
              <a:buClr>
                <a:schemeClr val="accent3">
                  <a:lumMod val="75000"/>
                </a:schemeClr>
              </a:buClr>
              <a:buNone/>
            </a:pPr>
            <a:r>
              <a:rPr lang="en-US" altLang="zh-CN" dirty="0"/>
              <a:t>abs( $</a:t>
            </a:r>
            <a:r>
              <a:rPr lang="en-US" altLang="zh-CN" dirty="0" err="1"/>
              <a:t>eventB.startTimestamp</a:t>
            </a:r>
            <a:r>
              <a:rPr lang="en-US" altLang="zh-CN" dirty="0"/>
              <a:t> - $</a:t>
            </a:r>
            <a:r>
              <a:rPr lang="en-US" altLang="zh-CN" dirty="0" err="1"/>
              <a:t>eventA.endTimestamp</a:t>
            </a:r>
            <a:r>
              <a:rPr lang="en-US" altLang="zh-CN" dirty="0"/>
              <a:t> ) == 0 </a:t>
            </a:r>
          </a:p>
          <a:p>
            <a:pPr lvl="1">
              <a:buClr>
                <a:schemeClr val="accent3">
                  <a:lumMod val="75000"/>
                </a:schemeClr>
              </a:buClr>
              <a:buNone/>
            </a:pPr>
            <a:r>
              <a:rPr lang="en-US" altLang="zh-CN" dirty="0" smtClean="0"/>
              <a:t>	$</a:t>
            </a:r>
            <a:r>
              <a:rPr lang="en-US" altLang="zh-CN" dirty="0" err="1"/>
              <a:t>eventA</a:t>
            </a:r>
            <a:r>
              <a:rPr lang="en-US" altLang="zh-CN" dirty="0"/>
              <a:t> : </a:t>
            </a:r>
            <a:r>
              <a:rPr lang="en-US" altLang="zh-CN" dirty="0" err="1"/>
              <a:t>EventA</a:t>
            </a:r>
            <a:r>
              <a:rPr lang="en-US" altLang="zh-CN" dirty="0"/>
              <a:t>( this </a:t>
            </a:r>
            <a:r>
              <a:rPr lang="en-US" altLang="zh-CN" dirty="0">
                <a:solidFill>
                  <a:srgbClr val="FF0000"/>
                </a:solidFill>
              </a:rPr>
              <a:t>meets</a:t>
            </a:r>
            <a:r>
              <a:rPr lang="en-US" altLang="zh-CN" dirty="0"/>
              <a:t>[ 5s ] $</a:t>
            </a:r>
            <a:r>
              <a:rPr lang="en-US" altLang="zh-CN" dirty="0" err="1"/>
              <a:t>eventB</a:t>
            </a:r>
            <a:r>
              <a:rPr lang="en-US" altLang="zh-CN" dirty="0"/>
              <a:t> ) </a:t>
            </a:r>
          </a:p>
          <a:p>
            <a:pPr lvl="2">
              <a:buClr>
                <a:schemeClr val="accent3">
                  <a:lumMod val="75000"/>
                </a:schemeClr>
              </a:buClr>
              <a:buNone/>
            </a:pPr>
            <a:r>
              <a:rPr lang="en-US" altLang="zh-CN" dirty="0"/>
              <a:t>abs( $</a:t>
            </a:r>
            <a:r>
              <a:rPr lang="en-US" altLang="zh-CN" dirty="0" err="1"/>
              <a:t>eventB.startTimestamp</a:t>
            </a:r>
            <a:r>
              <a:rPr lang="en-US" altLang="zh-CN" dirty="0"/>
              <a:t> - $</a:t>
            </a:r>
            <a:r>
              <a:rPr lang="en-US" altLang="zh-CN" dirty="0" err="1"/>
              <a:t>eventA.endTimestamp</a:t>
            </a:r>
            <a:r>
              <a:rPr lang="en-US" altLang="zh-CN" dirty="0"/>
              <a:t>) &lt;= </a:t>
            </a:r>
            <a:r>
              <a:rPr lang="en-US" altLang="zh-CN" dirty="0" smtClean="0"/>
              <a:t>5s</a:t>
            </a:r>
            <a:endParaRPr lang="en-US" altLang="zh-CN" dirty="0"/>
          </a:p>
          <a:p>
            <a:pPr marL="91440" lvl="1" indent="-91440">
              <a:lnSpc>
                <a:spcPct val="60000"/>
              </a:lnSpc>
              <a:spcBef>
                <a:spcPts val="1200"/>
              </a:spcBef>
              <a:spcAft>
                <a:spcPts val="200"/>
              </a:spcAft>
              <a:buSzPct val="70000"/>
              <a:buFont typeface="Wingdings 2" pitchFamily="18" charset="2"/>
              <a:buChar char=""/>
            </a:pPr>
            <a:r>
              <a:rPr lang="en-US" altLang="zh-CN" sz="2200" dirty="0" err="1" smtClean="0"/>
              <a:t>metby</a:t>
            </a:r>
            <a:endParaRPr lang="en-US" altLang="zh-CN" sz="2200" dirty="0" smtClean="0"/>
          </a:p>
          <a:p>
            <a:pPr lvl="1" fontAlgn="ctr">
              <a:lnSpc>
                <a:spcPct val="50000"/>
              </a:lnSpc>
              <a:buSzPct val="70000"/>
            </a:pPr>
            <a:r>
              <a:rPr lang="en-US" altLang="zh-CN" sz="1500" dirty="0"/>
              <a:t>A</a:t>
            </a:r>
            <a:r>
              <a:rPr lang="zh-CN" altLang="en-US" sz="1500" dirty="0"/>
              <a:t>开始的时候</a:t>
            </a:r>
            <a:r>
              <a:rPr lang="en-US" altLang="zh-CN" sz="1500" dirty="0"/>
              <a:t>B</a:t>
            </a:r>
            <a:r>
              <a:rPr lang="zh-CN" altLang="en-US" sz="1500" dirty="0"/>
              <a:t>结束</a:t>
            </a:r>
            <a:endParaRPr lang="en-US" altLang="zh-CN" sz="1500" dirty="0"/>
          </a:p>
          <a:p>
            <a:pPr lvl="1">
              <a:buClr>
                <a:schemeClr val="accent3">
                  <a:lumMod val="75000"/>
                </a:schemeClr>
              </a:buClr>
              <a:buNone/>
            </a:pPr>
            <a:r>
              <a:rPr lang="en-US" altLang="zh-CN" dirty="0" smtClean="0"/>
              <a:t>	$</a:t>
            </a:r>
            <a:r>
              <a:rPr lang="en-US" altLang="zh-CN" dirty="0" err="1"/>
              <a:t>eventA</a:t>
            </a:r>
            <a:r>
              <a:rPr lang="en-US" altLang="zh-CN" dirty="0"/>
              <a:t> : </a:t>
            </a:r>
            <a:r>
              <a:rPr lang="en-US" altLang="zh-CN" dirty="0" err="1"/>
              <a:t>EventA</a:t>
            </a:r>
            <a:r>
              <a:rPr lang="en-US" altLang="zh-CN" dirty="0"/>
              <a:t>( this </a:t>
            </a:r>
            <a:r>
              <a:rPr lang="en-US" altLang="zh-CN" dirty="0" err="1">
                <a:solidFill>
                  <a:srgbClr val="FF0000"/>
                </a:solidFill>
              </a:rPr>
              <a:t>metby</a:t>
            </a:r>
            <a:r>
              <a:rPr lang="en-US" altLang="zh-CN" dirty="0"/>
              <a:t> $</a:t>
            </a:r>
            <a:r>
              <a:rPr lang="en-US" altLang="zh-CN" dirty="0" err="1"/>
              <a:t>eventB</a:t>
            </a:r>
            <a:r>
              <a:rPr lang="en-US" altLang="zh-CN" dirty="0"/>
              <a:t> </a:t>
            </a:r>
            <a:r>
              <a:rPr lang="en-US" altLang="zh-CN" dirty="0" smtClean="0"/>
              <a:t>)</a:t>
            </a:r>
          </a:p>
          <a:p>
            <a:pPr marL="91440" lvl="1" indent="-91440">
              <a:lnSpc>
                <a:spcPct val="60000"/>
              </a:lnSpc>
              <a:spcBef>
                <a:spcPts val="1200"/>
              </a:spcBef>
              <a:spcAft>
                <a:spcPts val="200"/>
              </a:spcAft>
              <a:buSzPct val="70000"/>
              <a:buFont typeface="Wingdings 2" pitchFamily="18" charset="2"/>
              <a:buChar char=""/>
            </a:pPr>
            <a:r>
              <a:rPr lang="en-US" altLang="zh-CN" sz="2200" dirty="0" smtClean="0"/>
              <a:t>overlaps</a:t>
            </a:r>
          </a:p>
          <a:p>
            <a:pPr lvl="1" fontAlgn="ctr">
              <a:lnSpc>
                <a:spcPct val="60000"/>
              </a:lnSpc>
              <a:buSzPct val="70000"/>
            </a:pPr>
            <a:r>
              <a:rPr lang="zh-CN" altLang="en-US" sz="1500" dirty="0" smtClean="0"/>
              <a:t>发生时间重叠，</a:t>
            </a:r>
            <a:r>
              <a:rPr lang="en-US" altLang="zh-CN" sz="1500" dirty="0" smtClean="0"/>
              <a:t>A</a:t>
            </a:r>
            <a:r>
              <a:rPr lang="zh-CN" altLang="en-US" sz="1500" dirty="0" smtClean="0"/>
              <a:t>先开始</a:t>
            </a:r>
            <a:endParaRPr lang="en-US" altLang="zh-CN" sz="1500" dirty="0" smtClean="0"/>
          </a:p>
          <a:p>
            <a:pPr lvl="1">
              <a:buClr>
                <a:schemeClr val="accent3">
                  <a:lumMod val="75000"/>
                </a:schemeClr>
              </a:buClr>
              <a:buNone/>
            </a:pPr>
            <a:r>
              <a:rPr lang="en-US" altLang="zh-CN" dirty="0" smtClean="0"/>
              <a:t>	$</a:t>
            </a:r>
            <a:r>
              <a:rPr lang="en-US" altLang="zh-CN" dirty="0" err="1" smtClean="0"/>
              <a:t>eventA</a:t>
            </a:r>
            <a:r>
              <a:rPr lang="en-US" altLang="zh-CN" dirty="0" smtClean="0"/>
              <a:t> : </a:t>
            </a:r>
            <a:r>
              <a:rPr lang="en-US" altLang="zh-CN" dirty="0" err="1" smtClean="0"/>
              <a:t>EventA</a:t>
            </a:r>
            <a:r>
              <a:rPr lang="en-US" altLang="zh-CN" dirty="0" smtClean="0"/>
              <a:t>( this </a:t>
            </a:r>
            <a:r>
              <a:rPr lang="en-US" altLang="zh-CN" dirty="0" smtClean="0">
                <a:solidFill>
                  <a:srgbClr val="FF0000"/>
                </a:solidFill>
              </a:rPr>
              <a:t>overlaps</a:t>
            </a:r>
            <a:r>
              <a:rPr lang="en-US" altLang="zh-CN" dirty="0" smtClean="0"/>
              <a:t> $</a:t>
            </a:r>
            <a:r>
              <a:rPr lang="en-US" altLang="zh-CN" dirty="0" err="1" smtClean="0"/>
              <a:t>eventB</a:t>
            </a:r>
            <a:r>
              <a:rPr lang="en-US" altLang="zh-CN" dirty="0" smtClean="0"/>
              <a:t> ) </a:t>
            </a:r>
            <a:r>
              <a:rPr lang="en-US" altLang="zh-CN" dirty="0" smtClean="0"/>
              <a:t>  </a:t>
            </a:r>
            <a:r>
              <a:rPr lang="zh-CN" altLang="en-US" dirty="0" smtClean="0"/>
              <a:t>可加</a:t>
            </a:r>
            <a:r>
              <a:rPr lang="en-US" altLang="zh-CN" dirty="0" smtClean="0"/>
              <a:t>1,2</a:t>
            </a:r>
            <a:r>
              <a:rPr lang="zh-CN" altLang="en-US" dirty="0" smtClean="0"/>
              <a:t>个参数</a:t>
            </a:r>
            <a:endParaRPr lang="en-US" altLang="zh-CN" dirty="0" smtClean="0"/>
          </a:p>
          <a:p>
            <a:pPr lvl="2">
              <a:buClr>
                <a:schemeClr val="accent3">
                  <a:lumMod val="75000"/>
                </a:schemeClr>
              </a:buClr>
              <a:buNone/>
            </a:pPr>
            <a:r>
              <a:rPr lang="en-US" altLang="zh-CN" dirty="0" smtClean="0"/>
              <a:t>$</a:t>
            </a:r>
            <a:r>
              <a:rPr lang="en-US" altLang="zh-CN" dirty="0" err="1" smtClean="0"/>
              <a:t>eventA.startTimestamp</a:t>
            </a:r>
            <a:r>
              <a:rPr lang="en-US" altLang="zh-CN" dirty="0" smtClean="0"/>
              <a:t> &lt; $</a:t>
            </a:r>
            <a:r>
              <a:rPr lang="en-US" altLang="zh-CN" dirty="0" err="1" smtClean="0"/>
              <a:t>eventB.startTimestamp</a:t>
            </a:r>
            <a:r>
              <a:rPr lang="en-US" altLang="zh-CN" dirty="0" smtClean="0"/>
              <a:t> &lt; $</a:t>
            </a:r>
            <a:r>
              <a:rPr lang="en-US" altLang="zh-CN" dirty="0" err="1" smtClean="0"/>
              <a:t>eventA.endTimestamp</a:t>
            </a:r>
            <a:r>
              <a:rPr lang="en-US" altLang="zh-CN" dirty="0" smtClean="0"/>
              <a:t> &lt; $</a:t>
            </a:r>
            <a:r>
              <a:rPr lang="en-US" altLang="zh-CN" dirty="0" err="1" smtClean="0"/>
              <a:t>eventB.endTimestamp</a:t>
            </a:r>
            <a:r>
              <a:rPr lang="en-US" altLang="zh-CN" dirty="0" smtClean="0"/>
              <a:t> </a:t>
            </a:r>
          </a:p>
          <a:p>
            <a:pPr marL="91440" lvl="1" indent="-91440">
              <a:lnSpc>
                <a:spcPct val="60000"/>
              </a:lnSpc>
              <a:spcBef>
                <a:spcPts val="1200"/>
              </a:spcBef>
              <a:spcAft>
                <a:spcPts val="200"/>
              </a:spcAft>
              <a:buSzPct val="70000"/>
              <a:buFont typeface="Wingdings 2" pitchFamily="18" charset="2"/>
              <a:buChar char=""/>
            </a:pPr>
            <a:r>
              <a:rPr lang="en-US" altLang="zh-CN" sz="2200" dirty="0" err="1" smtClean="0"/>
              <a:t>overlappedby</a:t>
            </a:r>
            <a:endParaRPr lang="en-US" altLang="zh-CN" sz="2200" dirty="0" smtClean="0"/>
          </a:p>
          <a:p>
            <a:pPr lvl="1" fontAlgn="ctr">
              <a:lnSpc>
                <a:spcPct val="60000"/>
              </a:lnSpc>
              <a:buSzPct val="70000"/>
            </a:pPr>
            <a:r>
              <a:rPr lang="zh-CN" altLang="en-US" sz="1500" dirty="0" smtClean="0"/>
              <a:t>与</a:t>
            </a:r>
            <a:r>
              <a:rPr lang="en-US" altLang="zh-CN" sz="1500" dirty="0" smtClean="0"/>
              <a:t>overlaps</a:t>
            </a:r>
            <a:r>
              <a:rPr lang="zh-CN" altLang="en-US" sz="1500" dirty="0" smtClean="0"/>
              <a:t>类似，发生时间重叠，但</a:t>
            </a:r>
            <a:r>
              <a:rPr lang="en-US" altLang="zh-CN" sz="1500" dirty="0" smtClean="0"/>
              <a:t>B</a:t>
            </a:r>
            <a:r>
              <a:rPr lang="zh-CN" altLang="en-US" sz="1500" dirty="0" smtClean="0"/>
              <a:t>先开始</a:t>
            </a:r>
            <a:endParaRPr lang="en-US" altLang="zh-CN" sz="1500" dirty="0" smtClean="0"/>
          </a:p>
          <a:p>
            <a:pPr lvl="1">
              <a:buClr>
                <a:schemeClr val="accent3">
                  <a:lumMod val="75000"/>
                </a:schemeClr>
              </a:buClr>
              <a:buNone/>
            </a:pPr>
            <a:r>
              <a:rPr lang="en-US" altLang="zh-CN" dirty="0" smtClean="0"/>
              <a:t>	$</a:t>
            </a:r>
            <a:r>
              <a:rPr lang="en-US" altLang="zh-CN" dirty="0" err="1" smtClean="0"/>
              <a:t>eventA</a:t>
            </a:r>
            <a:r>
              <a:rPr lang="en-US" altLang="zh-CN" dirty="0" smtClean="0"/>
              <a:t> : </a:t>
            </a:r>
            <a:r>
              <a:rPr lang="en-US" altLang="zh-CN" dirty="0" err="1" smtClean="0"/>
              <a:t>EventA</a:t>
            </a:r>
            <a:r>
              <a:rPr lang="en-US" altLang="zh-CN" dirty="0" smtClean="0"/>
              <a:t>( this </a:t>
            </a:r>
            <a:r>
              <a:rPr lang="en-US" altLang="zh-CN" dirty="0" err="1" smtClean="0">
                <a:solidFill>
                  <a:srgbClr val="FF0000"/>
                </a:solidFill>
              </a:rPr>
              <a:t>overlappedby</a:t>
            </a:r>
            <a:r>
              <a:rPr lang="en-US" altLang="zh-CN" dirty="0" smtClean="0">
                <a:solidFill>
                  <a:srgbClr val="FF0000"/>
                </a:solidFill>
              </a:rPr>
              <a:t> </a:t>
            </a:r>
            <a:r>
              <a:rPr lang="en-US" altLang="zh-CN" dirty="0" smtClean="0"/>
              <a:t>$</a:t>
            </a:r>
            <a:r>
              <a:rPr lang="en-US" altLang="zh-CN" dirty="0" err="1" smtClean="0"/>
              <a:t>eventB</a:t>
            </a:r>
            <a:r>
              <a:rPr lang="en-US" altLang="zh-CN" dirty="0" smtClean="0"/>
              <a:t> </a:t>
            </a:r>
            <a:r>
              <a:rPr lang="en-US" altLang="zh-CN" dirty="0" smtClean="0"/>
              <a:t>)</a:t>
            </a:r>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42</a:t>
            </a:fld>
            <a:endParaRPr lang="en-US" altLang="zh-CN"/>
          </a:p>
        </p:txBody>
      </p:sp>
    </p:spTree>
    <p:extLst>
      <p:ext uri="{BB962C8B-B14F-4D97-AF65-F5344CB8AC3E}">
        <p14:creationId xmlns:p14="http://schemas.microsoft.com/office/powerpoint/2010/main" xmlns="" val="354675226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时间性操作符</a:t>
            </a:r>
            <a:endParaRPr lang="zh-CN" altLang="en-US" dirty="0"/>
          </a:p>
        </p:txBody>
      </p:sp>
      <p:sp>
        <p:nvSpPr>
          <p:cNvPr id="3" name="内容占位符 2"/>
          <p:cNvSpPr>
            <a:spLocks noGrp="1"/>
          </p:cNvSpPr>
          <p:nvPr>
            <p:ph idx="1"/>
          </p:nvPr>
        </p:nvSpPr>
        <p:spPr/>
        <p:txBody>
          <a:bodyPr/>
          <a:lstStyle/>
          <a:p>
            <a:pPr marL="91440" lvl="1" indent="-91440">
              <a:lnSpc>
                <a:spcPct val="60000"/>
              </a:lnSpc>
              <a:spcBef>
                <a:spcPts val="1200"/>
              </a:spcBef>
              <a:spcAft>
                <a:spcPts val="200"/>
              </a:spcAft>
              <a:buSzPct val="70000"/>
              <a:buFont typeface="Wingdings 2" pitchFamily="18" charset="2"/>
              <a:buChar char=""/>
            </a:pPr>
            <a:r>
              <a:rPr lang="en-US" altLang="zh-CN" sz="2200" dirty="0" smtClean="0"/>
              <a:t>start</a:t>
            </a:r>
            <a:endParaRPr lang="en-US" altLang="zh-CN" sz="2200" dirty="0"/>
          </a:p>
          <a:p>
            <a:pPr lvl="1" fontAlgn="ctr">
              <a:lnSpc>
                <a:spcPct val="50000"/>
              </a:lnSpc>
              <a:buSzPct val="70000"/>
            </a:pPr>
            <a:r>
              <a:rPr lang="en-US" altLang="zh-CN" sz="1500" dirty="0"/>
              <a:t>A</a:t>
            </a:r>
            <a:r>
              <a:rPr lang="zh-CN" altLang="en-US" sz="1500" dirty="0"/>
              <a:t>、</a:t>
            </a:r>
            <a:r>
              <a:rPr lang="en-US" altLang="zh-CN" sz="1500" dirty="0"/>
              <a:t>B</a:t>
            </a:r>
            <a:r>
              <a:rPr lang="zh-CN" altLang="en-US" sz="1500" dirty="0"/>
              <a:t>同时开始，</a:t>
            </a:r>
            <a:r>
              <a:rPr lang="en-US" altLang="zh-CN" sz="1500" dirty="0"/>
              <a:t>A</a:t>
            </a:r>
            <a:r>
              <a:rPr lang="zh-CN" altLang="en-US" sz="1500" dirty="0"/>
              <a:t>是短事件</a:t>
            </a:r>
            <a:endParaRPr lang="en-US" altLang="zh-CN" sz="1500" dirty="0"/>
          </a:p>
          <a:p>
            <a:pPr lvl="1">
              <a:buClr>
                <a:schemeClr val="accent3">
                  <a:lumMod val="75000"/>
                </a:schemeClr>
              </a:buClr>
              <a:buNone/>
            </a:pPr>
            <a:r>
              <a:rPr lang="en-US" altLang="zh-CN" dirty="0" smtClean="0"/>
              <a:t>	$</a:t>
            </a:r>
            <a:r>
              <a:rPr lang="en-US" altLang="zh-CN" dirty="0" err="1"/>
              <a:t>eventA</a:t>
            </a:r>
            <a:r>
              <a:rPr lang="en-US" altLang="zh-CN" dirty="0"/>
              <a:t> : </a:t>
            </a:r>
            <a:r>
              <a:rPr lang="en-US" altLang="zh-CN" dirty="0" err="1"/>
              <a:t>EventA</a:t>
            </a:r>
            <a:r>
              <a:rPr lang="en-US" altLang="zh-CN" dirty="0"/>
              <a:t>( this </a:t>
            </a:r>
            <a:r>
              <a:rPr lang="en-US" altLang="zh-CN" dirty="0">
                <a:solidFill>
                  <a:srgbClr val="FF0000"/>
                </a:solidFill>
              </a:rPr>
              <a:t>starts</a:t>
            </a:r>
            <a:r>
              <a:rPr lang="en-US" altLang="zh-CN" dirty="0"/>
              <a:t> $</a:t>
            </a:r>
            <a:r>
              <a:rPr lang="en-US" altLang="zh-CN" dirty="0" err="1"/>
              <a:t>eventB</a:t>
            </a:r>
            <a:r>
              <a:rPr lang="en-US" altLang="zh-CN" dirty="0"/>
              <a:t> </a:t>
            </a:r>
            <a:r>
              <a:rPr lang="en-US" altLang="zh-CN" dirty="0" smtClean="0"/>
              <a:t>)     </a:t>
            </a:r>
            <a:r>
              <a:rPr lang="zh-CN" altLang="en-US" dirty="0" smtClean="0"/>
              <a:t>可</a:t>
            </a:r>
            <a:r>
              <a:rPr lang="zh-CN" altLang="en-US" dirty="0" smtClean="0"/>
              <a:t>加</a:t>
            </a:r>
            <a:r>
              <a:rPr lang="en-US" altLang="zh-CN" dirty="0" smtClean="0"/>
              <a:t>1</a:t>
            </a:r>
            <a:r>
              <a:rPr lang="zh-CN" altLang="en-US" dirty="0" smtClean="0"/>
              <a:t>个</a:t>
            </a:r>
            <a:r>
              <a:rPr lang="zh-CN" altLang="en-US" dirty="0" smtClean="0"/>
              <a:t>参数</a:t>
            </a:r>
            <a:endParaRPr lang="en-US" altLang="zh-CN" dirty="0"/>
          </a:p>
          <a:p>
            <a:pPr lvl="2">
              <a:buClr>
                <a:schemeClr val="accent3">
                  <a:lumMod val="75000"/>
                </a:schemeClr>
              </a:buClr>
              <a:buNone/>
            </a:pPr>
            <a:r>
              <a:rPr lang="en-US" altLang="zh-CN" dirty="0"/>
              <a:t>$</a:t>
            </a:r>
            <a:r>
              <a:rPr lang="en-US" altLang="zh-CN" dirty="0" err="1"/>
              <a:t>eventA.startTimestamp</a:t>
            </a:r>
            <a:r>
              <a:rPr lang="en-US" altLang="zh-CN" dirty="0"/>
              <a:t> == $</a:t>
            </a:r>
            <a:r>
              <a:rPr lang="en-US" altLang="zh-CN" dirty="0" err="1"/>
              <a:t>eventB.startTimestamp</a:t>
            </a:r>
            <a:r>
              <a:rPr lang="en-US" altLang="zh-CN" dirty="0"/>
              <a:t> &amp;&amp; $</a:t>
            </a:r>
            <a:r>
              <a:rPr lang="en-US" altLang="zh-CN" dirty="0" err="1"/>
              <a:t>eventA.endTimestamp</a:t>
            </a:r>
            <a:r>
              <a:rPr lang="en-US" altLang="zh-CN" dirty="0"/>
              <a:t> &lt; $</a:t>
            </a:r>
            <a:r>
              <a:rPr lang="en-US" altLang="zh-CN" dirty="0" err="1"/>
              <a:t>eventB.endTimestamp</a:t>
            </a:r>
            <a:endParaRPr lang="en-US" altLang="zh-CN" dirty="0"/>
          </a:p>
          <a:p>
            <a:pPr>
              <a:buClr>
                <a:schemeClr val="accent3">
                  <a:lumMod val="75000"/>
                </a:schemeClr>
              </a:buClr>
              <a:buFont typeface="Wingdings" pitchFamily="2" charset="2"/>
              <a:buChar char="p"/>
            </a:pPr>
            <a:endParaRPr lang="en-US" altLang="zh-CN" dirty="0"/>
          </a:p>
          <a:p>
            <a:pPr marL="91440" lvl="1" indent="-91440">
              <a:lnSpc>
                <a:spcPct val="60000"/>
              </a:lnSpc>
              <a:spcBef>
                <a:spcPts val="1200"/>
              </a:spcBef>
              <a:spcAft>
                <a:spcPts val="200"/>
              </a:spcAft>
              <a:buSzPct val="70000"/>
              <a:buFont typeface="Wingdings 2" pitchFamily="18" charset="2"/>
              <a:buChar char=""/>
            </a:pPr>
            <a:r>
              <a:rPr lang="en-US" altLang="zh-CN" sz="2200" dirty="0" err="1" smtClean="0"/>
              <a:t>startedby</a:t>
            </a:r>
            <a:endParaRPr lang="en-US" altLang="zh-CN" sz="2200" dirty="0" smtClean="0"/>
          </a:p>
          <a:p>
            <a:pPr lvl="1" fontAlgn="ctr">
              <a:lnSpc>
                <a:spcPct val="50000"/>
              </a:lnSpc>
              <a:buSzPct val="70000"/>
            </a:pPr>
            <a:r>
              <a:rPr lang="zh-CN" altLang="en-US" sz="1500" dirty="0"/>
              <a:t>与</a:t>
            </a:r>
            <a:r>
              <a:rPr lang="en-US" altLang="zh-CN" sz="1500" dirty="0"/>
              <a:t>start</a:t>
            </a:r>
            <a:r>
              <a:rPr lang="zh-CN" altLang="en-US" sz="1500" dirty="0"/>
              <a:t>类似，但</a:t>
            </a:r>
            <a:r>
              <a:rPr lang="en-US" altLang="zh-CN" sz="1500" dirty="0"/>
              <a:t>B</a:t>
            </a:r>
            <a:r>
              <a:rPr lang="zh-CN" altLang="en-US" sz="1500" dirty="0"/>
              <a:t>是短事件</a:t>
            </a:r>
            <a:endParaRPr lang="en-US" altLang="zh-CN" sz="1500" dirty="0"/>
          </a:p>
          <a:p>
            <a:pPr lvl="1">
              <a:buClr>
                <a:schemeClr val="accent3">
                  <a:lumMod val="75000"/>
                </a:schemeClr>
              </a:buClr>
              <a:buNone/>
            </a:pPr>
            <a:r>
              <a:rPr lang="en-US" altLang="zh-CN" dirty="0" smtClean="0"/>
              <a:t>	$</a:t>
            </a:r>
            <a:r>
              <a:rPr lang="en-US" altLang="zh-CN" dirty="0" err="1"/>
              <a:t>eventA</a:t>
            </a:r>
            <a:r>
              <a:rPr lang="en-US" altLang="zh-CN" dirty="0"/>
              <a:t> : </a:t>
            </a:r>
            <a:r>
              <a:rPr lang="en-US" altLang="zh-CN" dirty="0" err="1"/>
              <a:t>EventA</a:t>
            </a:r>
            <a:r>
              <a:rPr lang="en-US" altLang="zh-CN" dirty="0"/>
              <a:t>( this </a:t>
            </a:r>
            <a:r>
              <a:rPr lang="en-US" altLang="zh-CN" dirty="0" err="1">
                <a:solidFill>
                  <a:srgbClr val="FF0000"/>
                </a:solidFill>
              </a:rPr>
              <a:t>startedby</a:t>
            </a:r>
            <a:r>
              <a:rPr lang="en-US" altLang="zh-CN" dirty="0">
                <a:solidFill>
                  <a:srgbClr val="FF0000"/>
                </a:solidFill>
              </a:rPr>
              <a:t> </a:t>
            </a:r>
            <a:r>
              <a:rPr lang="en-US" altLang="zh-CN" dirty="0"/>
              <a:t>$</a:t>
            </a:r>
            <a:r>
              <a:rPr lang="en-US" altLang="zh-CN" dirty="0" err="1"/>
              <a:t>eventB</a:t>
            </a:r>
            <a:r>
              <a:rPr lang="en-US" altLang="zh-CN" dirty="0"/>
              <a:t> )</a:t>
            </a:r>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43</a:t>
            </a:fld>
            <a:endParaRPr lang="en-US" altLang="zh-CN"/>
          </a:p>
        </p:txBody>
      </p:sp>
    </p:spTree>
    <p:extLst>
      <p:ext uri="{BB962C8B-B14F-4D97-AF65-F5344CB8AC3E}">
        <p14:creationId xmlns:p14="http://schemas.microsoft.com/office/powerpoint/2010/main" xmlns="" val="54809797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pPr algn="ctr">
              <a:buNone/>
            </a:pPr>
            <a:endParaRPr lang="en-US" altLang="zh-CN" sz="9600" dirty="0" smtClean="0">
              <a:solidFill>
                <a:schemeClr val="accent1"/>
              </a:solidFill>
            </a:endParaRPr>
          </a:p>
          <a:p>
            <a:pPr algn="ctr">
              <a:buNone/>
            </a:pPr>
            <a:r>
              <a:rPr lang="zh-CN" altLang="en-US" sz="9600" dirty="0" smtClean="0">
                <a:solidFill>
                  <a:schemeClr val="accent1"/>
                </a:solidFill>
              </a:rPr>
              <a:t>谢 谢</a:t>
            </a:r>
            <a:endParaRPr lang="zh-CN" altLang="en-US" sz="9600" dirty="0">
              <a:solidFill>
                <a:schemeClr val="accent1"/>
              </a:solidFill>
            </a:endParaRPr>
          </a:p>
        </p:txBody>
      </p:sp>
    </p:spTree>
    <p:extLst>
      <p:ext uri="{BB962C8B-B14F-4D97-AF65-F5344CB8AC3E}">
        <p14:creationId xmlns:p14="http://schemas.microsoft.com/office/powerpoint/2010/main" xmlns="" val="3715028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3761" t="3912" r="5464" b="2597"/>
          <a:stretch/>
        </p:blipFill>
        <p:spPr>
          <a:xfrm>
            <a:off x="2024742" y="1315615"/>
            <a:ext cx="7576457" cy="4366727"/>
          </a:xfrm>
          <a:prstGeom prst="rect">
            <a:avLst/>
          </a:prstGeom>
        </p:spPr>
      </p:pic>
    </p:spTree>
    <p:extLst>
      <p:ext uri="{BB962C8B-B14F-4D97-AF65-F5344CB8AC3E}">
        <p14:creationId xmlns:p14="http://schemas.microsoft.com/office/powerpoint/2010/main" xmlns="" val="343007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ChangeArrowheads="1"/>
          </p:cNvSpPr>
          <p:nvPr/>
        </p:nvSpPr>
        <p:spPr bwMode="auto">
          <a:xfrm>
            <a:off x="7876117" y="1152526"/>
            <a:ext cx="3920067" cy="2354263"/>
          </a:xfrm>
          <a:prstGeom prst="plus">
            <a:avLst>
              <a:gd name="adj" fmla="val 6810"/>
            </a:avLst>
          </a:prstGeom>
          <a:solidFill>
            <a:srgbClr val="FFCC99"/>
          </a:solidFill>
          <a:ln w="19050" algn="ctr">
            <a:solidFill>
              <a:schemeClr val="tx1"/>
            </a:solidFill>
            <a:miter lim="800000"/>
            <a:headEnd/>
            <a:tailEnd/>
          </a:ln>
        </p:spPr>
        <p:txBody>
          <a:bodyPr anchorCtr="1"/>
          <a:lstStyle/>
          <a:p>
            <a:pPr algn="ctr">
              <a:spcBef>
                <a:spcPct val="50000"/>
              </a:spcBef>
            </a:pPr>
            <a:r>
              <a:rPr lang="en-GB" altLang="zh-CN" b="1" i="1" dirty="0">
                <a:latin typeface="Arial" pitchFamily="34" charset="0"/>
              </a:rPr>
              <a:t>Agenda</a:t>
            </a:r>
            <a:endParaRPr lang="en-US" altLang="zh-CN" b="1" i="1" dirty="0">
              <a:latin typeface="Arial" pitchFamily="34" charset="0"/>
            </a:endParaRPr>
          </a:p>
        </p:txBody>
      </p:sp>
      <p:sp>
        <p:nvSpPr>
          <p:cNvPr id="10243" name="Rectangle 3"/>
          <p:cNvSpPr>
            <a:spLocks noGrp="1" noChangeArrowheads="1"/>
          </p:cNvSpPr>
          <p:nvPr>
            <p:ph type="title"/>
          </p:nvPr>
        </p:nvSpPr>
        <p:spPr>
          <a:xfrm>
            <a:off x="609600" y="274638"/>
            <a:ext cx="9956800" cy="850106"/>
          </a:xfrm>
        </p:spPr>
        <p:txBody>
          <a:bodyPr/>
          <a:lstStyle/>
          <a:p>
            <a:pPr eaLnBrk="1" hangingPunct="1"/>
            <a:r>
              <a:rPr lang="en-US" altLang="zh-CN" dirty="0" smtClean="0">
                <a:latin typeface="宋体" pitchFamily="2" charset="-122"/>
                <a:ea typeface="宋体" pitchFamily="2" charset="-122"/>
              </a:rPr>
              <a:t>Drools</a:t>
            </a:r>
            <a:r>
              <a:rPr lang="zh-CN" altLang="en-US" dirty="0" smtClean="0">
                <a:latin typeface="宋体" pitchFamily="2" charset="-122"/>
                <a:ea typeface="宋体" pitchFamily="2" charset="-122"/>
              </a:rPr>
              <a:t>工作方式</a:t>
            </a:r>
            <a:endParaRPr lang="en-US" altLang="zh-CN" dirty="0" smtClean="0">
              <a:ea typeface="宋体" pitchFamily="2" charset="-122"/>
            </a:endParaRPr>
          </a:p>
        </p:txBody>
      </p:sp>
      <p:sp>
        <p:nvSpPr>
          <p:cNvPr id="10244" name="Rectangle 4"/>
          <p:cNvSpPr>
            <a:spLocks noChangeArrowheads="1"/>
          </p:cNvSpPr>
          <p:nvPr/>
        </p:nvSpPr>
        <p:spPr bwMode="auto">
          <a:xfrm>
            <a:off x="632719" y="1584325"/>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sp>
        <p:nvSpPr>
          <p:cNvPr id="10245" name="Rectangle 5"/>
          <p:cNvSpPr>
            <a:spLocks noChangeArrowheads="1"/>
          </p:cNvSpPr>
          <p:nvPr/>
        </p:nvSpPr>
        <p:spPr bwMode="auto">
          <a:xfrm>
            <a:off x="835919" y="1736725"/>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sp>
        <p:nvSpPr>
          <p:cNvPr id="10246" name="Rectangle 6"/>
          <p:cNvSpPr>
            <a:spLocks noChangeArrowheads="1"/>
          </p:cNvSpPr>
          <p:nvPr/>
        </p:nvSpPr>
        <p:spPr bwMode="auto">
          <a:xfrm>
            <a:off x="1039119" y="1889125"/>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sp>
        <p:nvSpPr>
          <p:cNvPr id="10247" name="Rectangle 7"/>
          <p:cNvSpPr>
            <a:spLocks noChangeArrowheads="1"/>
          </p:cNvSpPr>
          <p:nvPr/>
        </p:nvSpPr>
        <p:spPr bwMode="auto">
          <a:xfrm>
            <a:off x="1242319" y="2041525"/>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sp>
        <p:nvSpPr>
          <p:cNvPr id="10248" name="Rectangle 8"/>
          <p:cNvSpPr>
            <a:spLocks noChangeArrowheads="1"/>
          </p:cNvSpPr>
          <p:nvPr/>
        </p:nvSpPr>
        <p:spPr bwMode="auto">
          <a:xfrm>
            <a:off x="1445519" y="2193925"/>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sp>
        <p:nvSpPr>
          <p:cNvPr id="10249" name="Rectangle 9"/>
          <p:cNvSpPr>
            <a:spLocks noChangeArrowheads="1"/>
          </p:cNvSpPr>
          <p:nvPr/>
        </p:nvSpPr>
        <p:spPr bwMode="auto">
          <a:xfrm>
            <a:off x="681360" y="3988847"/>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sp>
        <p:nvSpPr>
          <p:cNvPr id="10250" name="Rectangle 10"/>
          <p:cNvSpPr>
            <a:spLocks noChangeArrowheads="1"/>
          </p:cNvSpPr>
          <p:nvPr/>
        </p:nvSpPr>
        <p:spPr bwMode="auto">
          <a:xfrm>
            <a:off x="884560" y="4141247"/>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sp>
        <p:nvSpPr>
          <p:cNvPr id="10251" name="Rectangle 11"/>
          <p:cNvSpPr>
            <a:spLocks noChangeArrowheads="1"/>
          </p:cNvSpPr>
          <p:nvPr/>
        </p:nvSpPr>
        <p:spPr bwMode="auto">
          <a:xfrm>
            <a:off x="1087760" y="4293647"/>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sp>
        <p:nvSpPr>
          <p:cNvPr id="10252" name="Rectangle 12"/>
          <p:cNvSpPr>
            <a:spLocks noChangeArrowheads="1"/>
          </p:cNvSpPr>
          <p:nvPr/>
        </p:nvSpPr>
        <p:spPr bwMode="auto">
          <a:xfrm>
            <a:off x="1290960" y="4446047"/>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sp>
        <p:nvSpPr>
          <p:cNvPr id="10253" name="Rectangle 13"/>
          <p:cNvSpPr>
            <a:spLocks noChangeArrowheads="1"/>
          </p:cNvSpPr>
          <p:nvPr/>
        </p:nvSpPr>
        <p:spPr bwMode="auto">
          <a:xfrm>
            <a:off x="1494160" y="4598447"/>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sp>
        <p:nvSpPr>
          <p:cNvPr id="62478" name="AutoShape 14"/>
          <p:cNvSpPr>
            <a:spLocks noChangeArrowheads="1"/>
          </p:cNvSpPr>
          <p:nvPr/>
        </p:nvSpPr>
        <p:spPr bwMode="auto">
          <a:xfrm>
            <a:off x="4988984" y="4508445"/>
            <a:ext cx="2548467" cy="733663"/>
          </a:xfrm>
          <a:prstGeom prst="plus">
            <a:avLst>
              <a:gd name="adj" fmla="val 25000"/>
            </a:avLst>
          </a:prstGeom>
          <a:solidFill>
            <a:srgbClr val="FFCC99"/>
          </a:solidFill>
          <a:ln w="19050" algn="ctr">
            <a:solidFill>
              <a:schemeClr val="tx1"/>
            </a:solidFill>
            <a:miter lim="800000"/>
            <a:headEnd/>
            <a:tailEnd/>
          </a:ln>
        </p:spPr>
        <p:txBody>
          <a:bodyPr anchor="ctr">
            <a:spAutoFit/>
          </a:bodyPr>
          <a:lstStyle/>
          <a:p>
            <a:pPr algn="ctr">
              <a:spcBef>
                <a:spcPct val="50000"/>
              </a:spcBef>
            </a:pPr>
            <a:r>
              <a:rPr lang="en-GB" altLang="zh-CN" b="1" i="1" dirty="0" err="1">
                <a:latin typeface="Arial" pitchFamily="34" charset="0"/>
              </a:rPr>
              <a:t>WorkingMemory</a:t>
            </a:r>
            <a:endParaRPr lang="en-US" altLang="zh-CN" b="1" i="1" dirty="0">
              <a:latin typeface="Arial" pitchFamily="34" charset="0"/>
            </a:endParaRPr>
          </a:p>
        </p:txBody>
      </p:sp>
      <p:sp>
        <p:nvSpPr>
          <p:cNvPr id="62479" name="AutoShape 15"/>
          <p:cNvSpPr>
            <a:spLocks noChangeArrowheads="1"/>
          </p:cNvSpPr>
          <p:nvPr/>
        </p:nvSpPr>
        <p:spPr bwMode="auto">
          <a:xfrm>
            <a:off x="2351584" y="4516318"/>
            <a:ext cx="2626056" cy="611386"/>
          </a:xfrm>
          <a:prstGeom prst="rightArrow">
            <a:avLst>
              <a:gd name="adj1" fmla="val 50000"/>
              <a:gd name="adj2" fmla="val 87726"/>
            </a:avLst>
          </a:prstGeom>
          <a:solidFill>
            <a:srgbClr val="CCFFFF"/>
          </a:solidFill>
          <a:ln w="9525" algn="ctr">
            <a:solidFill>
              <a:schemeClr val="tx1"/>
            </a:solidFill>
            <a:miter lim="800000"/>
            <a:headEnd/>
            <a:tailEnd/>
          </a:ln>
        </p:spPr>
        <p:txBody>
          <a:bodyPr wrap="square" anchor="ctr">
            <a:spAutoFit/>
          </a:bodyPr>
          <a:lstStyle/>
          <a:p>
            <a:pPr algn="ctr">
              <a:spcBef>
                <a:spcPct val="50000"/>
              </a:spcBef>
            </a:pPr>
            <a:r>
              <a:rPr lang="en-GB" altLang="zh-CN" sz="1400" b="1" i="1" dirty="0">
                <a:latin typeface="Arial" pitchFamily="34" charset="0"/>
              </a:rPr>
              <a:t>3. Assert Facts</a:t>
            </a:r>
            <a:endParaRPr lang="en-US" altLang="zh-CN" sz="1400" b="1" i="1" dirty="0">
              <a:latin typeface="Arial" pitchFamily="34" charset="0"/>
            </a:endParaRPr>
          </a:p>
        </p:txBody>
      </p:sp>
      <p:sp>
        <p:nvSpPr>
          <p:cNvPr id="62480" name="AutoShape 16"/>
          <p:cNvSpPr>
            <a:spLocks noChangeArrowheads="1"/>
          </p:cNvSpPr>
          <p:nvPr/>
        </p:nvSpPr>
        <p:spPr bwMode="auto">
          <a:xfrm>
            <a:off x="7990297" y="3593994"/>
            <a:ext cx="4080933" cy="2733675"/>
          </a:xfrm>
          <a:prstGeom prst="cloudCallout">
            <a:avLst>
              <a:gd name="adj1" fmla="val -58972"/>
              <a:gd name="adj2" fmla="val -25027"/>
            </a:avLst>
          </a:prstGeom>
          <a:solidFill>
            <a:srgbClr val="CCFFCC"/>
          </a:solidFill>
          <a:ln w="19050">
            <a:solidFill>
              <a:schemeClr val="tx1"/>
            </a:solidFill>
            <a:round/>
            <a:headEnd/>
            <a:tailEnd/>
          </a:ln>
        </p:spPr>
        <p:txBody>
          <a:bodyPr anchor="ctr"/>
          <a:lstStyle/>
          <a:p>
            <a:pPr algn="ctr">
              <a:spcBef>
                <a:spcPct val="50000"/>
              </a:spcBef>
            </a:pPr>
            <a:endParaRPr lang="en-GB" altLang="zh-CN" b="1" i="1">
              <a:solidFill>
                <a:schemeClr val="bg1"/>
              </a:solidFill>
              <a:latin typeface="Arial" pitchFamily="34" charset="0"/>
            </a:endParaRPr>
          </a:p>
        </p:txBody>
      </p:sp>
      <p:sp>
        <p:nvSpPr>
          <p:cNvPr id="62481" name="AutoShape 17"/>
          <p:cNvSpPr>
            <a:spLocks noChangeArrowheads="1"/>
          </p:cNvSpPr>
          <p:nvPr/>
        </p:nvSpPr>
        <p:spPr bwMode="auto">
          <a:xfrm>
            <a:off x="5005917" y="1779589"/>
            <a:ext cx="2548467" cy="733663"/>
          </a:xfrm>
          <a:prstGeom prst="plus">
            <a:avLst>
              <a:gd name="adj" fmla="val 25000"/>
            </a:avLst>
          </a:prstGeom>
          <a:solidFill>
            <a:srgbClr val="FFCC99"/>
          </a:solidFill>
          <a:ln w="19050" algn="ctr">
            <a:solidFill>
              <a:schemeClr val="tx1"/>
            </a:solidFill>
            <a:miter lim="800000"/>
            <a:headEnd/>
            <a:tailEnd/>
          </a:ln>
        </p:spPr>
        <p:txBody>
          <a:bodyPr anchor="ctr">
            <a:spAutoFit/>
          </a:bodyPr>
          <a:lstStyle/>
          <a:p>
            <a:pPr algn="ctr">
              <a:spcBef>
                <a:spcPct val="50000"/>
              </a:spcBef>
            </a:pPr>
            <a:r>
              <a:rPr lang="en-GB" altLang="zh-CN" b="1" i="1" dirty="0" err="1">
                <a:latin typeface="Arial" pitchFamily="34" charset="0"/>
              </a:rPr>
              <a:t>RuleBase</a:t>
            </a:r>
            <a:endParaRPr lang="en-US" altLang="zh-CN" b="1" i="1" dirty="0">
              <a:latin typeface="Arial" pitchFamily="34" charset="0"/>
            </a:endParaRPr>
          </a:p>
        </p:txBody>
      </p:sp>
      <p:sp>
        <p:nvSpPr>
          <p:cNvPr id="62482" name="Rectangle 18"/>
          <p:cNvSpPr>
            <a:spLocks noChangeArrowheads="1"/>
          </p:cNvSpPr>
          <p:nvPr/>
        </p:nvSpPr>
        <p:spPr bwMode="auto">
          <a:xfrm>
            <a:off x="9595007" y="4437112"/>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sp>
        <p:nvSpPr>
          <p:cNvPr id="62483" name="Rectangle 19"/>
          <p:cNvSpPr>
            <a:spLocks noChangeArrowheads="1"/>
          </p:cNvSpPr>
          <p:nvPr/>
        </p:nvSpPr>
        <p:spPr bwMode="auto">
          <a:xfrm>
            <a:off x="9798207" y="4589512"/>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sp>
        <p:nvSpPr>
          <p:cNvPr id="62484" name="Rectangle 20"/>
          <p:cNvSpPr>
            <a:spLocks noChangeArrowheads="1"/>
          </p:cNvSpPr>
          <p:nvPr/>
        </p:nvSpPr>
        <p:spPr bwMode="auto">
          <a:xfrm>
            <a:off x="10001407" y="4741912"/>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sp>
        <p:nvSpPr>
          <p:cNvPr id="62485" name="Rectangle 21"/>
          <p:cNvSpPr>
            <a:spLocks noChangeArrowheads="1"/>
          </p:cNvSpPr>
          <p:nvPr/>
        </p:nvSpPr>
        <p:spPr bwMode="auto">
          <a:xfrm>
            <a:off x="10204607" y="4894312"/>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sp>
        <p:nvSpPr>
          <p:cNvPr id="62486" name="Rectangle 22"/>
          <p:cNvSpPr>
            <a:spLocks noChangeArrowheads="1"/>
          </p:cNvSpPr>
          <p:nvPr/>
        </p:nvSpPr>
        <p:spPr bwMode="auto">
          <a:xfrm>
            <a:off x="10407807" y="5046712"/>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sp>
        <p:nvSpPr>
          <p:cNvPr id="62487" name="Rectangle 23"/>
          <p:cNvSpPr>
            <a:spLocks noChangeArrowheads="1"/>
          </p:cNvSpPr>
          <p:nvPr/>
        </p:nvSpPr>
        <p:spPr bwMode="auto">
          <a:xfrm>
            <a:off x="8640432" y="5383262"/>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sp>
        <p:nvSpPr>
          <p:cNvPr id="62488" name="Rectangle 24"/>
          <p:cNvSpPr>
            <a:spLocks noChangeArrowheads="1"/>
          </p:cNvSpPr>
          <p:nvPr/>
        </p:nvSpPr>
        <p:spPr bwMode="auto">
          <a:xfrm>
            <a:off x="8843632" y="5535662"/>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sp>
        <p:nvSpPr>
          <p:cNvPr id="62489" name="Rectangle 25"/>
          <p:cNvSpPr>
            <a:spLocks noChangeArrowheads="1"/>
          </p:cNvSpPr>
          <p:nvPr/>
        </p:nvSpPr>
        <p:spPr bwMode="auto">
          <a:xfrm>
            <a:off x="9046832" y="5688062"/>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sp>
        <p:nvSpPr>
          <p:cNvPr id="62490" name="Rectangle 26"/>
          <p:cNvSpPr>
            <a:spLocks noChangeArrowheads="1"/>
          </p:cNvSpPr>
          <p:nvPr/>
        </p:nvSpPr>
        <p:spPr bwMode="auto">
          <a:xfrm>
            <a:off x="9250032" y="5840462"/>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sp>
        <p:nvSpPr>
          <p:cNvPr id="62491" name="Rectangle 27"/>
          <p:cNvSpPr>
            <a:spLocks noChangeArrowheads="1"/>
          </p:cNvSpPr>
          <p:nvPr/>
        </p:nvSpPr>
        <p:spPr bwMode="auto">
          <a:xfrm>
            <a:off x="9453232" y="5992862"/>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cxnSp>
        <p:nvCxnSpPr>
          <p:cNvPr id="62492" name="AutoShape 28"/>
          <p:cNvCxnSpPr>
            <a:cxnSpLocks noChangeShapeType="1"/>
            <a:stCxn id="62487" idx="0"/>
            <a:endCxn id="62482" idx="1"/>
          </p:cNvCxnSpPr>
          <p:nvPr/>
        </p:nvCxnSpPr>
        <p:spPr bwMode="auto">
          <a:xfrm flipV="1">
            <a:off x="8982834" y="4621778"/>
            <a:ext cx="612173" cy="761484"/>
          </a:xfrm>
          <a:prstGeom prst="straightConnector1">
            <a:avLst/>
          </a:prstGeom>
          <a:noFill/>
          <a:ln w="9525">
            <a:solidFill>
              <a:schemeClr val="tx1"/>
            </a:solidFill>
            <a:round/>
            <a:headEnd type="triangle" w="med" len="med"/>
            <a:tailEnd type="triangle" w="med" len="med"/>
          </a:ln>
        </p:spPr>
      </p:cxnSp>
      <p:cxnSp>
        <p:nvCxnSpPr>
          <p:cNvPr id="62493" name="AutoShape 29"/>
          <p:cNvCxnSpPr>
            <a:cxnSpLocks noChangeShapeType="1"/>
            <a:stCxn id="62487" idx="0"/>
            <a:endCxn id="62483" idx="1"/>
          </p:cNvCxnSpPr>
          <p:nvPr/>
        </p:nvCxnSpPr>
        <p:spPr bwMode="auto">
          <a:xfrm flipV="1">
            <a:off x="8982834" y="4774178"/>
            <a:ext cx="815373" cy="609084"/>
          </a:xfrm>
          <a:prstGeom prst="straightConnector1">
            <a:avLst/>
          </a:prstGeom>
          <a:noFill/>
          <a:ln w="9525">
            <a:solidFill>
              <a:schemeClr val="tx1"/>
            </a:solidFill>
            <a:round/>
            <a:headEnd type="triangle" w="med" len="med"/>
            <a:tailEnd type="triangle" w="med" len="med"/>
          </a:ln>
        </p:spPr>
      </p:cxnSp>
      <p:cxnSp>
        <p:nvCxnSpPr>
          <p:cNvPr id="62494" name="AutoShape 30"/>
          <p:cNvCxnSpPr>
            <a:cxnSpLocks noChangeShapeType="1"/>
            <a:stCxn id="62487" idx="0"/>
            <a:endCxn id="62484" idx="1"/>
          </p:cNvCxnSpPr>
          <p:nvPr/>
        </p:nvCxnSpPr>
        <p:spPr bwMode="auto">
          <a:xfrm flipV="1">
            <a:off x="8982834" y="4926578"/>
            <a:ext cx="1018573" cy="456684"/>
          </a:xfrm>
          <a:prstGeom prst="straightConnector1">
            <a:avLst/>
          </a:prstGeom>
          <a:noFill/>
          <a:ln w="25400">
            <a:solidFill>
              <a:srgbClr val="FF0000"/>
            </a:solidFill>
            <a:round/>
            <a:headEnd type="triangle" w="med" len="med"/>
            <a:tailEnd type="triangle" w="med" len="med"/>
          </a:ln>
        </p:spPr>
      </p:cxnSp>
      <p:cxnSp>
        <p:nvCxnSpPr>
          <p:cNvPr id="62495" name="AutoShape 31"/>
          <p:cNvCxnSpPr>
            <a:cxnSpLocks noChangeShapeType="1"/>
            <a:stCxn id="62487" idx="0"/>
            <a:endCxn id="62486" idx="1"/>
          </p:cNvCxnSpPr>
          <p:nvPr/>
        </p:nvCxnSpPr>
        <p:spPr bwMode="auto">
          <a:xfrm flipV="1">
            <a:off x="8982834" y="5231378"/>
            <a:ext cx="1424973" cy="151884"/>
          </a:xfrm>
          <a:prstGeom prst="straightConnector1">
            <a:avLst/>
          </a:prstGeom>
          <a:noFill/>
          <a:ln w="9525">
            <a:solidFill>
              <a:schemeClr val="tx1"/>
            </a:solidFill>
            <a:round/>
            <a:headEnd type="triangle" w="med" len="med"/>
            <a:tailEnd type="triangle" w="med" len="med"/>
          </a:ln>
        </p:spPr>
      </p:cxnSp>
      <p:cxnSp>
        <p:nvCxnSpPr>
          <p:cNvPr id="62496" name="AutoShape 32"/>
          <p:cNvCxnSpPr>
            <a:cxnSpLocks noChangeShapeType="1"/>
            <a:stCxn id="62488" idx="3"/>
            <a:endCxn id="62482" idx="1"/>
          </p:cNvCxnSpPr>
          <p:nvPr/>
        </p:nvCxnSpPr>
        <p:spPr bwMode="auto">
          <a:xfrm flipV="1">
            <a:off x="9528435" y="4621778"/>
            <a:ext cx="66572" cy="1098550"/>
          </a:xfrm>
          <a:prstGeom prst="straightConnector1">
            <a:avLst/>
          </a:prstGeom>
          <a:noFill/>
          <a:ln w="9525">
            <a:solidFill>
              <a:schemeClr val="tx1"/>
            </a:solidFill>
            <a:round/>
            <a:headEnd type="triangle" w="med" len="med"/>
            <a:tailEnd type="triangle" w="med" len="med"/>
          </a:ln>
        </p:spPr>
      </p:cxnSp>
      <p:cxnSp>
        <p:nvCxnSpPr>
          <p:cNvPr id="62497" name="AutoShape 33"/>
          <p:cNvCxnSpPr>
            <a:cxnSpLocks noChangeShapeType="1"/>
            <a:stCxn id="62488" idx="3"/>
            <a:endCxn id="62483" idx="1"/>
          </p:cNvCxnSpPr>
          <p:nvPr/>
        </p:nvCxnSpPr>
        <p:spPr bwMode="auto">
          <a:xfrm flipV="1">
            <a:off x="9528435" y="4774178"/>
            <a:ext cx="269772" cy="946150"/>
          </a:xfrm>
          <a:prstGeom prst="straightConnector1">
            <a:avLst/>
          </a:prstGeom>
          <a:noFill/>
          <a:ln w="9525">
            <a:solidFill>
              <a:schemeClr val="tx1"/>
            </a:solidFill>
            <a:round/>
            <a:headEnd type="triangle" w="med" len="med"/>
            <a:tailEnd type="triangle" w="med" len="med"/>
          </a:ln>
        </p:spPr>
      </p:cxnSp>
      <p:cxnSp>
        <p:nvCxnSpPr>
          <p:cNvPr id="62498" name="AutoShape 34"/>
          <p:cNvCxnSpPr>
            <a:cxnSpLocks noChangeShapeType="1"/>
            <a:stCxn id="62488" idx="3"/>
            <a:endCxn id="62484" idx="1"/>
          </p:cNvCxnSpPr>
          <p:nvPr/>
        </p:nvCxnSpPr>
        <p:spPr bwMode="auto">
          <a:xfrm flipV="1">
            <a:off x="9528435" y="4926578"/>
            <a:ext cx="472972" cy="793750"/>
          </a:xfrm>
          <a:prstGeom prst="straightConnector1">
            <a:avLst/>
          </a:prstGeom>
          <a:noFill/>
          <a:ln w="9525">
            <a:solidFill>
              <a:schemeClr val="tx1"/>
            </a:solidFill>
            <a:round/>
            <a:headEnd type="triangle" w="med" len="med"/>
            <a:tailEnd type="triangle" w="med" len="med"/>
          </a:ln>
        </p:spPr>
      </p:cxnSp>
      <p:cxnSp>
        <p:nvCxnSpPr>
          <p:cNvPr id="62499" name="AutoShape 35"/>
          <p:cNvCxnSpPr>
            <a:cxnSpLocks noChangeShapeType="1"/>
            <a:stCxn id="62488" idx="3"/>
            <a:endCxn id="62485" idx="1"/>
          </p:cNvCxnSpPr>
          <p:nvPr/>
        </p:nvCxnSpPr>
        <p:spPr bwMode="auto">
          <a:xfrm flipV="1">
            <a:off x="9528435" y="5078978"/>
            <a:ext cx="676172" cy="641350"/>
          </a:xfrm>
          <a:prstGeom prst="straightConnector1">
            <a:avLst/>
          </a:prstGeom>
          <a:noFill/>
          <a:ln w="9525">
            <a:solidFill>
              <a:schemeClr val="tx1"/>
            </a:solidFill>
            <a:round/>
            <a:headEnd type="triangle" w="med" len="med"/>
            <a:tailEnd type="triangle" w="med" len="med"/>
          </a:ln>
        </p:spPr>
      </p:cxnSp>
      <p:cxnSp>
        <p:nvCxnSpPr>
          <p:cNvPr id="62500" name="AutoShape 36"/>
          <p:cNvCxnSpPr>
            <a:cxnSpLocks noChangeShapeType="1"/>
            <a:stCxn id="62486" idx="1"/>
            <a:endCxn id="62489" idx="3"/>
          </p:cNvCxnSpPr>
          <p:nvPr/>
        </p:nvCxnSpPr>
        <p:spPr bwMode="auto">
          <a:xfrm flipH="1">
            <a:off x="9731635" y="5231378"/>
            <a:ext cx="676172" cy="641350"/>
          </a:xfrm>
          <a:prstGeom prst="straightConnector1">
            <a:avLst/>
          </a:prstGeom>
          <a:noFill/>
          <a:ln w="25400">
            <a:solidFill>
              <a:srgbClr val="FF0000"/>
            </a:solidFill>
            <a:round/>
            <a:headEnd type="triangle" w="med" len="med"/>
            <a:tailEnd type="triangle" w="med" len="med"/>
          </a:ln>
        </p:spPr>
      </p:cxnSp>
      <p:cxnSp>
        <p:nvCxnSpPr>
          <p:cNvPr id="62501" name="AutoShape 37"/>
          <p:cNvCxnSpPr>
            <a:cxnSpLocks noChangeShapeType="1"/>
            <a:stCxn id="62490" idx="0"/>
            <a:endCxn id="62485" idx="1"/>
          </p:cNvCxnSpPr>
          <p:nvPr/>
        </p:nvCxnSpPr>
        <p:spPr bwMode="auto">
          <a:xfrm flipV="1">
            <a:off x="9592434" y="5078978"/>
            <a:ext cx="612173" cy="761484"/>
          </a:xfrm>
          <a:prstGeom prst="straightConnector1">
            <a:avLst/>
          </a:prstGeom>
          <a:noFill/>
          <a:ln w="9525">
            <a:solidFill>
              <a:schemeClr val="tx1"/>
            </a:solidFill>
            <a:round/>
            <a:headEnd type="triangle" w="med" len="med"/>
            <a:tailEnd type="triangle" w="med" len="med"/>
          </a:ln>
        </p:spPr>
      </p:cxnSp>
      <p:sp>
        <p:nvSpPr>
          <p:cNvPr id="62502" name="AutoShape 38"/>
          <p:cNvSpPr>
            <a:spLocks noChangeArrowheads="1"/>
          </p:cNvSpPr>
          <p:nvPr/>
        </p:nvSpPr>
        <p:spPr bwMode="auto">
          <a:xfrm rot="5400000">
            <a:off x="5391836" y="3026166"/>
            <a:ext cx="1656186" cy="733663"/>
          </a:xfrm>
          <a:prstGeom prst="rightArrow">
            <a:avLst>
              <a:gd name="adj1" fmla="val 50000"/>
              <a:gd name="adj2" fmla="val 69503"/>
            </a:avLst>
          </a:prstGeom>
          <a:solidFill>
            <a:srgbClr val="CCFFFF"/>
          </a:solidFill>
          <a:ln w="9525" algn="ctr">
            <a:solidFill>
              <a:schemeClr val="tx1"/>
            </a:solidFill>
            <a:miter lim="800000"/>
            <a:headEnd/>
            <a:tailEnd/>
          </a:ln>
        </p:spPr>
        <p:txBody>
          <a:bodyPr wrap="square" anchor="ctr">
            <a:spAutoFit/>
          </a:bodyPr>
          <a:lstStyle/>
          <a:p>
            <a:pPr algn="ctr">
              <a:spcBef>
                <a:spcPct val="50000"/>
              </a:spcBef>
            </a:pPr>
            <a:r>
              <a:rPr lang="en-GB" altLang="zh-CN" b="1" i="1" dirty="0">
                <a:latin typeface="Arial" pitchFamily="34" charset="0"/>
              </a:rPr>
              <a:t>2. </a:t>
            </a:r>
            <a:r>
              <a:rPr lang="en-GB" altLang="zh-CN" sz="1400" b="1" i="1" dirty="0">
                <a:latin typeface="Arial" pitchFamily="34" charset="0"/>
              </a:rPr>
              <a:t>Create</a:t>
            </a:r>
            <a:endParaRPr lang="en-US" altLang="zh-CN" sz="1400" b="1" i="1" dirty="0">
              <a:latin typeface="Arial" pitchFamily="34" charset="0"/>
            </a:endParaRPr>
          </a:p>
        </p:txBody>
      </p:sp>
      <p:sp>
        <p:nvSpPr>
          <p:cNvPr id="62503" name="AutoShape 39"/>
          <p:cNvSpPr>
            <a:spLocks noChangeArrowheads="1"/>
          </p:cNvSpPr>
          <p:nvPr/>
        </p:nvSpPr>
        <p:spPr bwMode="auto">
          <a:xfrm>
            <a:off x="3791745" y="1052737"/>
            <a:ext cx="3952057" cy="611386"/>
          </a:xfrm>
          <a:prstGeom prst="rightArrow">
            <a:avLst>
              <a:gd name="adj1" fmla="val 50000"/>
              <a:gd name="adj2" fmla="val 83584"/>
            </a:avLst>
          </a:prstGeom>
          <a:solidFill>
            <a:srgbClr val="CCFFFF"/>
          </a:solidFill>
          <a:ln w="9525" algn="ctr">
            <a:solidFill>
              <a:schemeClr val="tx1"/>
            </a:solidFill>
            <a:miter lim="800000"/>
            <a:headEnd/>
            <a:tailEnd/>
          </a:ln>
        </p:spPr>
        <p:txBody>
          <a:bodyPr wrap="square" anchor="ctr">
            <a:spAutoFit/>
          </a:bodyPr>
          <a:lstStyle/>
          <a:p>
            <a:pPr algn="ctr">
              <a:spcBef>
                <a:spcPct val="50000"/>
              </a:spcBef>
            </a:pPr>
            <a:r>
              <a:rPr lang="en-GB" altLang="zh-CN" sz="1400" b="1" i="1" dirty="0" smtClean="0">
                <a:latin typeface="Arial" pitchFamily="34" charset="0"/>
              </a:rPr>
              <a:t>5. </a:t>
            </a:r>
            <a:r>
              <a:rPr lang="en-GB" altLang="zh-CN" sz="1400" b="1" i="1" dirty="0">
                <a:latin typeface="Arial" pitchFamily="34" charset="0"/>
              </a:rPr>
              <a:t>Fire All Rules</a:t>
            </a:r>
            <a:endParaRPr lang="en-US" altLang="zh-CN" sz="1400" b="1" i="1" dirty="0">
              <a:latin typeface="Arial" pitchFamily="34" charset="0"/>
            </a:endParaRPr>
          </a:p>
        </p:txBody>
      </p:sp>
      <p:sp>
        <p:nvSpPr>
          <p:cNvPr id="62504" name="Text Box 40"/>
          <p:cNvSpPr txBox="1">
            <a:spLocks noChangeArrowheads="1"/>
          </p:cNvSpPr>
          <p:nvPr/>
        </p:nvSpPr>
        <p:spPr bwMode="auto">
          <a:xfrm>
            <a:off x="9720098" y="5408663"/>
            <a:ext cx="1864783" cy="396875"/>
          </a:xfrm>
          <a:prstGeom prst="rect">
            <a:avLst/>
          </a:prstGeom>
          <a:noFill/>
          <a:ln w="9525" algn="ctr">
            <a:noFill/>
            <a:miter lim="800000"/>
            <a:headEnd/>
            <a:tailEnd/>
          </a:ln>
        </p:spPr>
        <p:txBody>
          <a:bodyPr>
            <a:spAutoFit/>
          </a:bodyPr>
          <a:lstStyle/>
          <a:p>
            <a:pPr algn="ctr">
              <a:spcBef>
                <a:spcPct val="50000"/>
              </a:spcBef>
            </a:pPr>
            <a:r>
              <a:rPr lang="en-GB" altLang="zh-CN" sz="1000" b="1" i="1" dirty="0">
                <a:solidFill>
                  <a:srgbClr val="FF0000"/>
                </a:solidFill>
                <a:latin typeface="Arial" pitchFamily="34" charset="0"/>
              </a:rPr>
              <a:t>(5) activation</a:t>
            </a:r>
            <a:br>
              <a:rPr lang="en-GB" altLang="zh-CN" sz="1000" b="1" i="1" dirty="0">
                <a:solidFill>
                  <a:srgbClr val="FF0000"/>
                </a:solidFill>
                <a:latin typeface="Arial" pitchFamily="34" charset="0"/>
              </a:rPr>
            </a:br>
            <a:r>
              <a:rPr lang="en-GB" altLang="zh-CN" sz="1000" b="1" i="1" dirty="0">
                <a:solidFill>
                  <a:srgbClr val="FF0000"/>
                </a:solidFill>
                <a:latin typeface="Arial" pitchFamily="34" charset="0"/>
              </a:rPr>
              <a:t>-&gt; consequence</a:t>
            </a:r>
            <a:endParaRPr lang="en-US" altLang="zh-CN" sz="1000" b="1" i="1" dirty="0">
              <a:solidFill>
                <a:srgbClr val="FF0000"/>
              </a:solidFill>
              <a:latin typeface="Arial" pitchFamily="34" charset="0"/>
            </a:endParaRPr>
          </a:p>
        </p:txBody>
      </p:sp>
      <p:sp>
        <p:nvSpPr>
          <p:cNvPr id="62505" name="AutoShape 41"/>
          <p:cNvSpPr>
            <a:spLocks noChangeArrowheads="1"/>
          </p:cNvSpPr>
          <p:nvPr/>
        </p:nvSpPr>
        <p:spPr bwMode="auto">
          <a:xfrm>
            <a:off x="2607733" y="1751013"/>
            <a:ext cx="2448984" cy="611386"/>
          </a:xfrm>
          <a:prstGeom prst="rightArrow">
            <a:avLst>
              <a:gd name="adj1" fmla="val 50000"/>
              <a:gd name="adj2" fmla="val 87124"/>
            </a:avLst>
          </a:prstGeom>
          <a:solidFill>
            <a:srgbClr val="CCFFFF"/>
          </a:solidFill>
          <a:ln w="9525" algn="ctr">
            <a:solidFill>
              <a:schemeClr val="tx1"/>
            </a:solidFill>
            <a:miter lim="800000"/>
            <a:headEnd/>
            <a:tailEnd/>
          </a:ln>
        </p:spPr>
        <p:txBody>
          <a:bodyPr anchor="ctr">
            <a:spAutoFit/>
          </a:bodyPr>
          <a:lstStyle/>
          <a:p>
            <a:pPr algn="ctr">
              <a:spcBef>
                <a:spcPct val="50000"/>
              </a:spcBef>
            </a:pPr>
            <a:r>
              <a:rPr lang="en-GB" altLang="zh-CN" sz="1400" b="1" i="1" dirty="0">
                <a:latin typeface="Arial" pitchFamily="34" charset="0"/>
              </a:rPr>
              <a:t>1.Parse DRL</a:t>
            </a:r>
            <a:endParaRPr lang="en-US" altLang="zh-CN" sz="1400" b="1" i="1" dirty="0">
              <a:latin typeface="Arial" pitchFamily="34" charset="0"/>
            </a:endParaRPr>
          </a:p>
        </p:txBody>
      </p:sp>
      <p:grpSp>
        <p:nvGrpSpPr>
          <p:cNvPr id="2" name="Group 42"/>
          <p:cNvGrpSpPr>
            <a:grpSpLocks/>
          </p:cNvGrpSpPr>
          <p:nvPr/>
        </p:nvGrpSpPr>
        <p:grpSpPr bwMode="auto">
          <a:xfrm>
            <a:off x="7992534" y="1676400"/>
            <a:ext cx="3672417" cy="631825"/>
            <a:chOff x="3776" y="1127"/>
            <a:chExt cx="1735" cy="341"/>
          </a:xfrm>
        </p:grpSpPr>
        <p:sp>
          <p:nvSpPr>
            <p:cNvPr id="10288" name="Rectangle 43"/>
            <p:cNvSpPr>
              <a:spLocks noChangeArrowheads="1"/>
            </p:cNvSpPr>
            <p:nvPr/>
          </p:nvSpPr>
          <p:spPr bwMode="auto">
            <a:xfrm>
              <a:off x="3776" y="1127"/>
              <a:ext cx="1735" cy="341"/>
            </a:xfrm>
            <a:prstGeom prst="rect">
              <a:avLst/>
            </a:prstGeom>
            <a:solidFill>
              <a:srgbClr val="CC99FF"/>
            </a:solidFill>
            <a:ln w="9525" algn="ctr">
              <a:solidFill>
                <a:schemeClr val="tx1"/>
              </a:solidFill>
              <a:miter lim="800000"/>
              <a:headEnd/>
              <a:tailEnd/>
            </a:ln>
          </p:spPr>
          <p:txBody>
            <a:bodyPr anchorCtr="1"/>
            <a:lstStyle/>
            <a:p>
              <a:pPr algn="ctr">
                <a:spcBef>
                  <a:spcPct val="50000"/>
                </a:spcBef>
              </a:pPr>
              <a:r>
                <a:rPr lang="en-GB" altLang="zh-CN" sz="1200" b="1" i="1" dirty="0">
                  <a:latin typeface="Arial" pitchFamily="34" charset="0"/>
                </a:rPr>
                <a:t>Activation</a:t>
              </a:r>
            </a:p>
          </p:txBody>
        </p:sp>
        <p:sp>
          <p:nvSpPr>
            <p:cNvPr id="10289" name="Rectangle 44"/>
            <p:cNvSpPr>
              <a:spLocks noChangeArrowheads="1"/>
            </p:cNvSpPr>
            <p:nvPr/>
          </p:nvSpPr>
          <p:spPr bwMode="auto">
            <a:xfrm>
              <a:off x="3901" y="1256"/>
              <a:ext cx="324" cy="199"/>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sp>
          <p:nvSpPr>
            <p:cNvPr id="10290" name="Rectangle 45"/>
            <p:cNvSpPr>
              <a:spLocks noChangeArrowheads="1"/>
            </p:cNvSpPr>
            <p:nvPr/>
          </p:nvSpPr>
          <p:spPr bwMode="auto">
            <a:xfrm>
              <a:off x="5064" y="1252"/>
              <a:ext cx="311" cy="199"/>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grpSp>
      <p:grpSp>
        <p:nvGrpSpPr>
          <p:cNvPr id="3" name="Group 46"/>
          <p:cNvGrpSpPr>
            <a:grpSpLocks/>
          </p:cNvGrpSpPr>
          <p:nvPr/>
        </p:nvGrpSpPr>
        <p:grpSpPr bwMode="auto">
          <a:xfrm>
            <a:off x="7998884" y="2336800"/>
            <a:ext cx="3672416" cy="666750"/>
            <a:chOff x="3779" y="1515"/>
            <a:chExt cx="1735" cy="341"/>
          </a:xfrm>
        </p:grpSpPr>
        <p:sp>
          <p:nvSpPr>
            <p:cNvPr id="10284" name="Rectangle 47"/>
            <p:cNvSpPr>
              <a:spLocks noChangeArrowheads="1"/>
            </p:cNvSpPr>
            <p:nvPr/>
          </p:nvSpPr>
          <p:spPr bwMode="auto">
            <a:xfrm>
              <a:off x="3779" y="1515"/>
              <a:ext cx="1735" cy="341"/>
            </a:xfrm>
            <a:prstGeom prst="rect">
              <a:avLst/>
            </a:prstGeom>
            <a:solidFill>
              <a:srgbClr val="CC99FF"/>
            </a:solidFill>
            <a:ln w="9525" algn="ctr">
              <a:solidFill>
                <a:schemeClr val="tx1"/>
              </a:solidFill>
              <a:miter lim="800000"/>
              <a:headEnd/>
              <a:tailEnd/>
            </a:ln>
          </p:spPr>
          <p:txBody>
            <a:bodyPr anchorCtr="1"/>
            <a:lstStyle/>
            <a:p>
              <a:pPr algn="ctr">
                <a:spcBef>
                  <a:spcPct val="50000"/>
                </a:spcBef>
              </a:pPr>
              <a:r>
                <a:rPr lang="en-GB" altLang="zh-CN" sz="1200" b="1" i="1" dirty="0">
                  <a:latin typeface="Arial" pitchFamily="34" charset="0"/>
                </a:rPr>
                <a:t>Activation</a:t>
              </a:r>
            </a:p>
          </p:txBody>
        </p:sp>
        <p:sp>
          <p:nvSpPr>
            <p:cNvPr id="10285" name="Rectangle 48"/>
            <p:cNvSpPr>
              <a:spLocks noChangeArrowheads="1"/>
            </p:cNvSpPr>
            <p:nvPr/>
          </p:nvSpPr>
          <p:spPr bwMode="auto">
            <a:xfrm>
              <a:off x="3894" y="1652"/>
              <a:ext cx="324" cy="189"/>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Rule</a:t>
              </a:r>
              <a:endParaRPr lang="en-US" altLang="zh-CN" b="1" i="1" dirty="0">
                <a:latin typeface="Arial" pitchFamily="34" charset="0"/>
              </a:endParaRPr>
            </a:p>
          </p:txBody>
        </p:sp>
        <p:sp>
          <p:nvSpPr>
            <p:cNvPr id="10286" name="Rectangle 49"/>
            <p:cNvSpPr>
              <a:spLocks noChangeArrowheads="1"/>
            </p:cNvSpPr>
            <p:nvPr/>
          </p:nvSpPr>
          <p:spPr bwMode="auto">
            <a:xfrm>
              <a:off x="5019" y="1590"/>
              <a:ext cx="311" cy="189"/>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sp>
          <p:nvSpPr>
            <p:cNvPr id="10287" name="Rectangle 50"/>
            <p:cNvSpPr>
              <a:spLocks noChangeArrowheads="1"/>
            </p:cNvSpPr>
            <p:nvPr/>
          </p:nvSpPr>
          <p:spPr bwMode="auto">
            <a:xfrm>
              <a:off x="5109" y="1647"/>
              <a:ext cx="311" cy="189"/>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latin typeface="Arial" pitchFamily="34" charset="0"/>
                </a:rPr>
                <a:t>Fact</a:t>
              </a:r>
              <a:endParaRPr lang="en-US" altLang="zh-CN" b="1" i="1" dirty="0">
                <a:latin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505"/>
                                        </p:tgtEl>
                                        <p:attrNameLst>
                                          <p:attrName>style.visibility</p:attrName>
                                        </p:attrNameLst>
                                      </p:cBhvr>
                                      <p:to>
                                        <p:strVal val="visible"/>
                                      </p:to>
                                    </p:set>
                                    <p:anim calcmode="lin" valueType="num">
                                      <p:cBhvr additive="base">
                                        <p:cTn id="7" dur="500" fill="hold"/>
                                        <p:tgtEl>
                                          <p:spTgt spid="62505"/>
                                        </p:tgtEl>
                                        <p:attrNameLst>
                                          <p:attrName>ppt_x</p:attrName>
                                        </p:attrNameLst>
                                      </p:cBhvr>
                                      <p:tavLst>
                                        <p:tav tm="0">
                                          <p:val>
                                            <p:strVal val="0-#ppt_w/2"/>
                                          </p:val>
                                        </p:tav>
                                        <p:tav tm="100000">
                                          <p:val>
                                            <p:strVal val="#ppt_x"/>
                                          </p:val>
                                        </p:tav>
                                      </p:tavLst>
                                    </p:anim>
                                    <p:anim calcmode="lin" valueType="num">
                                      <p:cBhvr additive="base">
                                        <p:cTn id="8" dur="500" fill="hold"/>
                                        <p:tgtEl>
                                          <p:spTgt spid="62505"/>
                                        </p:tgtEl>
                                        <p:attrNameLst>
                                          <p:attrName>ppt_y</p:attrName>
                                        </p:attrNameLst>
                                      </p:cBhvr>
                                      <p:tavLst>
                                        <p:tav tm="0">
                                          <p:val>
                                            <p:strVal val="#ppt_y"/>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62481"/>
                                        </p:tgtEl>
                                        <p:attrNameLst>
                                          <p:attrName>style.visibility</p:attrName>
                                        </p:attrNameLst>
                                      </p:cBhvr>
                                      <p:to>
                                        <p:strVal val="visible"/>
                                      </p:to>
                                    </p:set>
                                    <p:animEffect transition="in" filter="blinds(horizontal)">
                                      <p:cBhvr>
                                        <p:cTn id="11" dur="500"/>
                                        <p:tgtEl>
                                          <p:spTgt spid="6248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62502"/>
                                        </p:tgtEl>
                                        <p:attrNameLst>
                                          <p:attrName>style.visibility</p:attrName>
                                        </p:attrNameLst>
                                      </p:cBhvr>
                                      <p:to>
                                        <p:strVal val="visible"/>
                                      </p:to>
                                    </p:set>
                                    <p:anim calcmode="lin" valueType="num">
                                      <p:cBhvr additive="base">
                                        <p:cTn id="16" dur="500" fill="hold"/>
                                        <p:tgtEl>
                                          <p:spTgt spid="62502"/>
                                        </p:tgtEl>
                                        <p:attrNameLst>
                                          <p:attrName>ppt_x</p:attrName>
                                        </p:attrNameLst>
                                      </p:cBhvr>
                                      <p:tavLst>
                                        <p:tav tm="0">
                                          <p:val>
                                            <p:strVal val="#ppt_x"/>
                                          </p:val>
                                        </p:tav>
                                        <p:tav tm="100000">
                                          <p:val>
                                            <p:strVal val="#ppt_x"/>
                                          </p:val>
                                        </p:tav>
                                      </p:tavLst>
                                    </p:anim>
                                    <p:anim calcmode="lin" valueType="num">
                                      <p:cBhvr additive="base">
                                        <p:cTn id="17" dur="500" fill="hold"/>
                                        <p:tgtEl>
                                          <p:spTgt spid="62502"/>
                                        </p:tgtEl>
                                        <p:attrNameLst>
                                          <p:attrName>ppt_y</p:attrName>
                                        </p:attrNameLst>
                                      </p:cBhvr>
                                      <p:tavLst>
                                        <p:tav tm="0">
                                          <p:val>
                                            <p:strVal val="0-#ppt_h/2"/>
                                          </p:val>
                                        </p:tav>
                                        <p:tav tm="100000">
                                          <p:val>
                                            <p:strVal val="#ppt_y"/>
                                          </p:val>
                                        </p:tav>
                                      </p:tavLst>
                                    </p:anim>
                                  </p:childTnLst>
                                </p:cTn>
                              </p:par>
                              <p:par>
                                <p:cTn id="18" presetID="3" presetClass="entr" presetSubtype="10" fill="hold" grpId="0" nodeType="withEffect">
                                  <p:stCondLst>
                                    <p:cond delay="0"/>
                                  </p:stCondLst>
                                  <p:childTnLst>
                                    <p:set>
                                      <p:cBhvr>
                                        <p:cTn id="19" dur="1" fill="hold">
                                          <p:stCondLst>
                                            <p:cond delay="0"/>
                                          </p:stCondLst>
                                        </p:cTn>
                                        <p:tgtEl>
                                          <p:spTgt spid="62478"/>
                                        </p:tgtEl>
                                        <p:attrNameLst>
                                          <p:attrName>style.visibility</p:attrName>
                                        </p:attrNameLst>
                                      </p:cBhvr>
                                      <p:to>
                                        <p:strVal val="visible"/>
                                      </p:to>
                                    </p:set>
                                    <p:animEffect transition="in" filter="blinds(horizontal)">
                                      <p:cBhvr>
                                        <p:cTn id="20" dur="500"/>
                                        <p:tgtEl>
                                          <p:spTgt spid="6247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479"/>
                                        </p:tgtEl>
                                        <p:attrNameLst>
                                          <p:attrName>style.visibility</p:attrName>
                                        </p:attrNameLst>
                                      </p:cBhvr>
                                      <p:to>
                                        <p:strVal val="visible"/>
                                      </p:to>
                                    </p:set>
                                    <p:anim calcmode="lin" valueType="num">
                                      <p:cBhvr additive="base">
                                        <p:cTn id="25" dur="500" fill="hold"/>
                                        <p:tgtEl>
                                          <p:spTgt spid="62479"/>
                                        </p:tgtEl>
                                        <p:attrNameLst>
                                          <p:attrName>ppt_x</p:attrName>
                                        </p:attrNameLst>
                                      </p:cBhvr>
                                      <p:tavLst>
                                        <p:tav tm="0">
                                          <p:val>
                                            <p:strVal val="0-#ppt_w/2"/>
                                          </p:val>
                                        </p:tav>
                                        <p:tav tm="100000">
                                          <p:val>
                                            <p:strVal val="#ppt_x"/>
                                          </p:val>
                                        </p:tav>
                                      </p:tavLst>
                                    </p:anim>
                                    <p:anim calcmode="lin" valueType="num">
                                      <p:cBhvr additive="base">
                                        <p:cTn id="26" dur="500" fill="hold"/>
                                        <p:tgtEl>
                                          <p:spTgt spid="6247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2480"/>
                                        </p:tgtEl>
                                        <p:attrNameLst>
                                          <p:attrName>style.visibility</p:attrName>
                                        </p:attrNameLst>
                                      </p:cBhvr>
                                      <p:to>
                                        <p:strVal val="visible"/>
                                      </p:to>
                                    </p:set>
                                    <p:animEffect transition="in" filter="blinds(horizontal)">
                                      <p:cBhvr>
                                        <p:cTn id="31" dur="500"/>
                                        <p:tgtEl>
                                          <p:spTgt spid="6248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2486"/>
                                        </p:tgtEl>
                                        <p:attrNameLst>
                                          <p:attrName>style.visibility</p:attrName>
                                        </p:attrNameLst>
                                      </p:cBhvr>
                                      <p:to>
                                        <p:strVal val="visible"/>
                                      </p:to>
                                    </p:set>
                                    <p:animEffect transition="in" filter="blinds(horizontal)">
                                      <p:cBhvr>
                                        <p:cTn id="34" dur="500"/>
                                        <p:tgtEl>
                                          <p:spTgt spid="6248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2485"/>
                                        </p:tgtEl>
                                        <p:attrNameLst>
                                          <p:attrName>style.visibility</p:attrName>
                                        </p:attrNameLst>
                                      </p:cBhvr>
                                      <p:to>
                                        <p:strVal val="visible"/>
                                      </p:to>
                                    </p:set>
                                    <p:animEffect transition="in" filter="blinds(horizontal)">
                                      <p:cBhvr>
                                        <p:cTn id="37" dur="500"/>
                                        <p:tgtEl>
                                          <p:spTgt spid="6248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2484"/>
                                        </p:tgtEl>
                                        <p:attrNameLst>
                                          <p:attrName>style.visibility</p:attrName>
                                        </p:attrNameLst>
                                      </p:cBhvr>
                                      <p:to>
                                        <p:strVal val="visible"/>
                                      </p:to>
                                    </p:set>
                                    <p:animEffect transition="in" filter="blinds(horizontal)">
                                      <p:cBhvr>
                                        <p:cTn id="40" dur="500"/>
                                        <p:tgtEl>
                                          <p:spTgt spid="6248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2483"/>
                                        </p:tgtEl>
                                        <p:attrNameLst>
                                          <p:attrName>style.visibility</p:attrName>
                                        </p:attrNameLst>
                                      </p:cBhvr>
                                      <p:to>
                                        <p:strVal val="visible"/>
                                      </p:to>
                                    </p:set>
                                    <p:animEffect transition="in" filter="blinds(horizontal)">
                                      <p:cBhvr>
                                        <p:cTn id="43" dur="500"/>
                                        <p:tgtEl>
                                          <p:spTgt spid="6248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2482"/>
                                        </p:tgtEl>
                                        <p:attrNameLst>
                                          <p:attrName>style.visibility</p:attrName>
                                        </p:attrNameLst>
                                      </p:cBhvr>
                                      <p:to>
                                        <p:strVal val="visible"/>
                                      </p:to>
                                    </p:set>
                                    <p:animEffect transition="in" filter="blinds(horizontal)">
                                      <p:cBhvr>
                                        <p:cTn id="46" dur="500"/>
                                        <p:tgtEl>
                                          <p:spTgt spid="6248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2491"/>
                                        </p:tgtEl>
                                        <p:attrNameLst>
                                          <p:attrName>style.visibility</p:attrName>
                                        </p:attrNameLst>
                                      </p:cBhvr>
                                      <p:to>
                                        <p:strVal val="visible"/>
                                      </p:to>
                                    </p:set>
                                    <p:animEffect transition="in" filter="blinds(horizontal)">
                                      <p:cBhvr>
                                        <p:cTn id="49" dur="500"/>
                                        <p:tgtEl>
                                          <p:spTgt spid="6249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2490"/>
                                        </p:tgtEl>
                                        <p:attrNameLst>
                                          <p:attrName>style.visibility</p:attrName>
                                        </p:attrNameLst>
                                      </p:cBhvr>
                                      <p:to>
                                        <p:strVal val="visible"/>
                                      </p:to>
                                    </p:set>
                                    <p:animEffect transition="in" filter="blinds(horizontal)">
                                      <p:cBhvr>
                                        <p:cTn id="52" dur="500"/>
                                        <p:tgtEl>
                                          <p:spTgt spid="6249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2489"/>
                                        </p:tgtEl>
                                        <p:attrNameLst>
                                          <p:attrName>style.visibility</p:attrName>
                                        </p:attrNameLst>
                                      </p:cBhvr>
                                      <p:to>
                                        <p:strVal val="visible"/>
                                      </p:to>
                                    </p:set>
                                    <p:animEffect transition="in" filter="blinds(horizontal)">
                                      <p:cBhvr>
                                        <p:cTn id="55" dur="500"/>
                                        <p:tgtEl>
                                          <p:spTgt spid="6248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2488"/>
                                        </p:tgtEl>
                                        <p:attrNameLst>
                                          <p:attrName>style.visibility</p:attrName>
                                        </p:attrNameLst>
                                      </p:cBhvr>
                                      <p:to>
                                        <p:strVal val="visible"/>
                                      </p:to>
                                    </p:set>
                                    <p:animEffect transition="in" filter="blinds(horizontal)">
                                      <p:cBhvr>
                                        <p:cTn id="58" dur="500"/>
                                        <p:tgtEl>
                                          <p:spTgt spid="6248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2487"/>
                                        </p:tgtEl>
                                        <p:attrNameLst>
                                          <p:attrName>style.visibility</p:attrName>
                                        </p:attrNameLst>
                                      </p:cBhvr>
                                      <p:to>
                                        <p:strVal val="visible"/>
                                      </p:to>
                                    </p:set>
                                    <p:animEffect transition="in" filter="blinds(horizontal)">
                                      <p:cBhvr>
                                        <p:cTn id="61" dur="500"/>
                                        <p:tgtEl>
                                          <p:spTgt spid="6248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62500"/>
                                        </p:tgtEl>
                                        <p:attrNameLst>
                                          <p:attrName>style.visibility</p:attrName>
                                        </p:attrNameLst>
                                      </p:cBhvr>
                                      <p:to>
                                        <p:strVal val="visible"/>
                                      </p:to>
                                    </p:set>
                                    <p:animEffect transition="in" filter="blinds(horizontal)">
                                      <p:cBhvr>
                                        <p:cTn id="66" dur="500"/>
                                        <p:tgtEl>
                                          <p:spTgt spid="6250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2504"/>
                                        </p:tgtEl>
                                        <p:attrNameLst>
                                          <p:attrName>style.visibility</p:attrName>
                                        </p:attrNameLst>
                                      </p:cBhvr>
                                      <p:to>
                                        <p:strVal val="visible"/>
                                      </p:to>
                                    </p:set>
                                    <p:animEffect transition="in" filter="blinds(horizontal)">
                                      <p:cBhvr>
                                        <p:cTn id="69" dur="500"/>
                                        <p:tgtEl>
                                          <p:spTgt spid="62504"/>
                                        </p:tgtEl>
                                      </p:cBhvr>
                                    </p:animEffect>
                                  </p:childTnLst>
                                </p:cTn>
                              </p:par>
                              <p:par>
                                <p:cTn id="70" presetID="3" presetClass="entr" presetSubtype="10" fill="hold" nodeType="withEffect">
                                  <p:stCondLst>
                                    <p:cond delay="0"/>
                                  </p:stCondLst>
                                  <p:childTnLst>
                                    <p:set>
                                      <p:cBhvr>
                                        <p:cTn id="71" dur="1" fill="hold">
                                          <p:stCondLst>
                                            <p:cond delay="0"/>
                                          </p:stCondLst>
                                        </p:cTn>
                                        <p:tgtEl>
                                          <p:spTgt spid="62501"/>
                                        </p:tgtEl>
                                        <p:attrNameLst>
                                          <p:attrName>style.visibility</p:attrName>
                                        </p:attrNameLst>
                                      </p:cBhvr>
                                      <p:to>
                                        <p:strVal val="visible"/>
                                      </p:to>
                                    </p:set>
                                    <p:animEffect transition="in" filter="blinds(horizontal)">
                                      <p:cBhvr>
                                        <p:cTn id="72" dur="500"/>
                                        <p:tgtEl>
                                          <p:spTgt spid="62501"/>
                                        </p:tgtEl>
                                      </p:cBhvr>
                                    </p:animEffect>
                                  </p:childTnLst>
                                </p:cTn>
                              </p:par>
                              <p:par>
                                <p:cTn id="73" presetID="3" presetClass="entr" presetSubtype="10" fill="hold" nodeType="withEffect">
                                  <p:stCondLst>
                                    <p:cond delay="0"/>
                                  </p:stCondLst>
                                  <p:childTnLst>
                                    <p:set>
                                      <p:cBhvr>
                                        <p:cTn id="74" dur="1" fill="hold">
                                          <p:stCondLst>
                                            <p:cond delay="0"/>
                                          </p:stCondLst>
                                        </p:cTn>
                                        <p:tgtEl>
                                          <p:spTgt spid="62499"/>
                                        </p:tgtEl>
                                        <p:attrNameLst>
                                          <p:attrName>style.visibility</p:attrName>
                                        </p:attrNameLst>
                                      </p:cBhvr>
                                      <p:to>
                                        <p:strVal val="visible"/>
                                      </p:to>
                                    </p:set>
                                    <p:animEffect transition="in" filter="blinds(horizontal)">
                                      <p:cBhvr>
                                        <p:cTn id="75" dur="500"/>
                                        <p:tgtEl>
                                          <p:spTgt spid="62499"/>
                                        </p:tgtEl>
                                      </p:cBhvr>
                                    </p:animEffect>
                                  </p:childTnLst>
                                </p:cTn>
                              </p:par>
                              <p:par>
                                <p:cTn id="76" presetID="3" presetClass="entr" presetSubtype="10" fill="hold" nodeType="withEffect">
                                  <p:stCondLst>
                                    <p:cond delay="0"/>
                                  </p:stCondLst>
                                  <p:childTnLst>
                                    <p:set>
                                      <p:cBhvr>
                                        <p:cTn id="77" dur="1" fill="hold">
                                          <p:stCondLst>
                                            <p:cond delay="0"/>
                                          </p:stCondLst>
                                        </p:cTn>
                                        <p:tgtEl>
                                          <p:spTgt spid="62495"/>
                                        </p:tgtEl>
                                        <p:attrNameLst>
                                          <p:attrName>style.visibility</p:attrName>
                                        </p:attrNameLst>
                                      </p:cBhvr>
                                      <p:to>
                                        <p:strVal val="visible"/>
                                      </p:to>
                                    </p:set>
                                    <p:animEffect transition="in" filter="blinds(horizontal)">
                                      <p:cBhvr>
                                        <p:cTn id="78" dur="500"/>
                                        <p:tgtEl>
                                          <p:spTgt spid="62495"/>
                                        </p:tgtEl>
                                      </p:cBhvr>
                                    </p:animEffect>
                                  </p:childTnLst>
                                </p:cTn>
                              </p:par>
                              <p:par>
                                <p:cTn id="79" presetID="3" presetClass="entr" presetSubtype="10" fill="hold" nodeType="withEffect">
                                  <p:stCondLst>
                                    <p:cond delay="0"/>
                                  </p:stCondLst>
                                  <p:childTnLst>
                                    <p:set>
                                      <p:cBhvr>
                                        <p:cTn id="80" dur="1" fill="hold">
                                          <p:stCondLst>
                                            <p:cond delay="0"/>
                                          </p:stCondLst>
                                        </p:cTn>
                                        <p:tgtEl>
                                          <p:spTgt spid="62498"/>
                                        </p:tgtEl>
                                        <p:attrNameLst>
                                          <p:attrName>style.visibility</p:attrName>
                                        </p:attrNameLst>
                                      </p:cBhvr>
                                      <p:to>
                                        <p:strVal val="visible"/>
                                      </p:to>
                                    </p:set>
                                    <p:animEffect transition="in" filter="blinds(horizontal)">
                                      <p:cBhvr>
                                        <p:cTn id="81" dur="500"/>
                                        <p:tgtEl>
                                          <p:spTgt spid="62498"/>
                                        </p:tgtEl>
                                      </p:cBhvr>
                                    </p:animEffect>
                                  </p:childTnLst>
                                </p:cTn>
                              </p:par>
                              <p:par>
                                <p:cTn id="82" presetID="3" presetClass="entr" presetSubtype="10" fill="hold" nodeType="withEffect">
                                  <p:stCondLst>
                                    <p:cond delay="0"/>
                                  </p:stCondLst>
                                  <p:childTnLst>
                                    <p:set>
                                      <p:cBhvr>
                                        <p:cTn id="83" dur="1" fill="hold">
                                          <p:stCondLst>
                                            <p:cond delay="0"/>
                                          </p:stCondLst>
                                        </p:cTn>
                                        <p:tgtEl>
                                          <p:spTgt spid="62497"/>
                                        </p:tgtEl>
                                        <p:attrNameLst>
                                          <p:attrName>style.visibility</p:attrName>
                                        </p:attrNameLst>
                                      </p:cBhvr>
                                      <p:to>
                                        <p:strVal val="visible"/>
                                      </p:to>
                                    </p:set>
                                    <p:animEffect transition="in" filter="blinds(horizontal)">
                                      <p:cBhvr>
                                        <p:cTn id="84" dur="500"/>
                                        <p:tgtEl>
                                          <p:spTgt spid="62497"/>
                                        </p:tgtEl>
                                      </p:cBhvr>
                                    </p:animEffect>
                                  </p:childTnLst>
                                </p:cTn>
                              </p:par>
                              <p:par>
                                <p:cTn id="85" presetID="3" presetClass="entr" presetSubtype="10" fill="hold" nodeType="withEffect">
                                  <p:stCondLst>
                                    <p:cond delay="0"/>
                                  </p:stCondLst>
                                  <p:childTnLst>
                                    <p:set>
                                      <p:cBhvr>
                                        <p:cTn id="86" dur="1" fill="hold">
                                          <p:stCondLst>
                                            <p:cond delay="0"/>
                                          </p:stCondLst>
                                        </p:cTn>
                                        <p:tgtEl>
                                          <p:spTgt spid="62496"/>
                                        </p:tgtEl>
                                        <p:attrNameLst>
                                          <p:attrName>style.visibility</p:attrName>
                                        </p:attrNameLst>
                                      </p:cBhvr>
                                      <p:to>
                                        <p:strVal val="visible"/>
                                      </p:to>
                                    </p:set>
                                    <p:animEffect transition="in" filter="blinds(horizontal)">
                                      <p:cBhvr>
                                        <p:cTn id="87" dur="500"/>
                                        <p:tgtEl>
                                          <p:spTgt spid="62496"/>
                                        </p:tgtEl>
                                      </p:cBhvr>
                                    </p:animEffect>
                                  </p:childTnLst>
                                </p:cTn>
                              </p:par>
                              <p:par>
                                <p:cTn id="88" presetID="3" presetClass="entr" presetSubtype="10" fill="hold" nodeType="withEffect">
                                  <p:stCondLst>
                                    <p:cond delay="0"/>
                                  </p:stCondLst>
                                  <p:childTnLst>
                                    <p:set>
                                      <p:cBhvr>
                                        <p:cTn id="89" dur="1" fill="hold">
                                          <p:stCondLst>
                                            <p:cond delay="0"/>
                                          </p:stCondLst>
                                        </p:cTn>
                                        <p:tgtEl>
                                          <p:spTgt spid="62494"/>
                                        </p:tgtEl>
                                        <p:attrNameLst>
                                          <p:attrName>style.visibility</p:attrName>
                                        </p:attrNameLst>
                                      </p:cBhvr>
                                      <p:to>
                                        <p:strVal val="visible"/>
                                      </p:to>
                                    </p:set>
                                    <p:animEffect transition="in" filter="blinds(horizontal)">
                                      <p:cBhvr>
                                        <p:cTn id="90" dur="500"/>
                                        <p:tgtEl>
                                          <p:spTgt spid="62494"/>
                                        </p:tgtEl>
                                      </p:cBhvr>
                                    </p:animEffect>
                                  </p:childTnLst>
                                </p:cTn>
                              </p:par>
                              <p:par>
                                <p:cTn id="91" presetID="3" presetClass="entr" presetSubtype="10" fill="hold" nodeType="withEffect">
                                  <p:stCondLst>
                                    <p:cond delay="0"/>
                                  </p:stCondLst>
                                  <p:childTnLst>
                                    <p:set>
                                      <p:cBhvr>
                                        <p:cTn id="92" dur="1" fill="hold">
                                          <p:stCondLst>
                                            <p:cond delay="0"/>
                                          </p:stCondLst>
                                        </p:cTn>
                                        <p:tgtEl>
                                          <p:spTgt spid="62493"/>
                                        </p:tgtEl>
                                        <p:attrNameLst>
                                          <p:attrName>style.visibility</p:attrName>
                                        </p:attrNameLst>
                                      </p:cBhvr>
                                      <p:to>
                                        <p:strVal val="visible"/>
                                      </p:to>
                                    </p:set>
                                    <p:animEffect transition="in" filter="blinds(horizontal)">
                                      <p:cBhvr>
                                        <p:cTn id="93" dur="500"/>
                                        <p:tgtEl>
                                          <p:spTgt spid="62493"/>
                                        </p:tgtEl>
                                      </p:cBhvr>
                                    </p:animEffect>
                                  </p:childTnLst>
                                </p:cTn>
                              </p:par>
                              <p:par>
                                <p:cTn id="94" presetID="3" presetClass="entr" presetSubtype="10" fill="hold" nodeType="withEffect">
                                  <p:stCondLst>
                                    <p:cond delay="0"/>
                                  </p:stCondLst>
                                  <p:childTnLst>
                                    <p:set>
                                      <p:cBhvr>
                                        <p:cTn id="95" dur="1" fill="hold">
                                          <p:stCondLst>
                                            <p:cond delay="0"/>
                                          </p:stCondLst>
                                        </p:cTn>
                                        <p:tgtEl>
                                          <p:spTgt spid="62492"/>
                                        </p:tgtEl>
                                        <p:attrNameLst>
                                          <p:attrName>style.visibility</p:attrName>
                                        </p:attrNameLst>
                                      </p:cBhvr>
                                      <p:to>
                                        <p:strVal val="visible"/>
                                      </p:to>
                                    </p:set>
                                    <p:animEffect transition="in" filter="blinds(horizontal)">
                                      <p:cBhvr>
                                        <p:cTn id="96" dur="500"/>
                                        <p:tgtEl>
                                          <p:spTgt spid="62492"/>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2466"/>
                                        </p:tgtEl>
                                        <p:attrNameLst>
                                          <p:attrName>style.visibility</p:attrName>
                                        </p:attrNameLst>
                                      </p:cBhvr>
                                      <p:to>
                                        <p:strVal val="visible"/>
                                      </p:to>
                                    </p:set>
                                    <p:animEffect transition="in" filter="blinds(horizontal)">
                                      <p:cBhvr>
                                        <p:cTn id="99" dur="500"/>
                                        <p:tgtEl>
                                          <p:spTgt spid="62466"/>
                                        </p:tgtEl>
                                      </p:cBhvr>
                                    </p:animEffect>
                                  </p:childTnLst>
                                </p:cTn>
                              </p:par>
                            </p:childTnLst>
                          </p:cTn>
                        </p:par>
                      </p:childTnLst>
                    </p:cTn>
                  </p:par>
                  <p:par>
                    <p:cTn id="100" fill="hold">
                      <p:stCondLst>
                        <p:cond delay="indefinite"/>
                      </p:stCondLst>
                      <p:childTnLst>
                        <p:par>
                          <p:cTn id="101" fill="hold">
                            <p:stCondLst>
                              <p:cond delay="0"/>
                            </p:stCondLst>
                            <p:childTnLst>
                              <p:par>
                                <p:cTn id="102" presetID="0" presetClass="path" presetSubtype="0" accel="50000" decel="50000" fill="hold" nodeType="clickEffect">
                                  <p:stCondLst>
                                    <p:cond delay="0"/>
                                  </p:stCondLst>
                                  <p:childTnLst>
                                    <p:animMotion origin="layout" path="M 1.11111E-6 -1.91489E-6 L 1.11111E-6 -0.38645 " pathEditMode="relative" rAng="0" ptsTypes="AA">
                                      <p:cBhvr>
                                        <p:cTn id="103" dur="2000" fill="hold"/>
                                        <p:tgtEl>
                                          <p:spTgt spid="62494"/>
                                        </p:tgtEl>
                                        <p:attrNameLst>
                                          <p:attrName>ppt_x</p:attrName>
                                          <p:attrName>ppt_y</p:attrName>
                                        </p:attrNameLst>
                                      </p:cBhvr>
                                      <p:rCtr x="0" y="-193"/>
                                    </p:animMotion>
                                  </p:childTnLst>
                                </p:cTn>
                              </p:par>
                            </p:childTnLst>
                          </p:cTn>
                        </p:par>
                        <p:par>
                          <p:cTn id="104" fill="hold">
                            <p:stCondLst>
                              <p:cond delay="2000"/>
                            </p:stCondLst>
                            <p:childTnLst>
                              <p:par>
                                <p:cTn id="105" presetID="3" presetClass="entr" presetSubtype="10" fill="hold" nodeType="after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blinds(horizontal)">
                                      <p:cBhvr>
                                        <p:cTn id="107" dur="500"/>
                                        <p:tgtEl>
                                          <p:spTgt spid="2"/>
                                        </p:tgtEl>
                                      </p:cBhvr>
                                    </p:animEffect>
                                  </p:childTnLst>
                                </p:cTn>
                              </p:par>
                              <p:par>
                                <p:cTn id="108" presetID="3" presetClass="exit" presetSubtype="10" fill="hold" nodeType="withEffect">
                                  <p:stCondLst>
                                    <p:cond delay="0"/>
                                  </p:stCondLst>
                                  <p:childTnLst>
                                    <p:animEffect transition="out" filter="blinds(horizontal)">
                                      <p:cBhvr>
                                        <p:cTn id="109" dur="500"/>
                                        <p:tgtEl>
                                          <p:spTgt spid="62494"/>
                                        </p:tgtEl>
                                      </p:cBhvr>
                                    </p:animEffect>
                                    <p:set>
                                      <p:cBhvr>
                                        <p:cTn id="110" dur="1" fill="hold">
                                          <p:stCondLst>
                                            <p:cond delay="499"/>
                                          </p:stCondLst>
                                        </p:cTn>
                                        <p:tgtEl>
                                          <p:spTgt spid="62494"/>
                                        </p:tgtEl>
                                        <p:attrNameLst>
                                          <p:attrName>style.visibility</p:attrName>
                                        </p:attrNameLst>
                                      </p:cBhvr>
                                      <p:to>
                                        <p:strVal val="hidden"/>
                                      </p:to>
                                    </p:set>
                                  </p:childTnLst>
                                </p:cTn>
                              </p:par>
                            </p:childTnLst>
                          </p:cTn>
                        </p:par>
                        <p:par>
                          <p:cTn id="111" fill="hold">
                            <p:stCondLst>
                              <p:cond delay="2500"/>
                            </p:stCondLst>
                            <p:childTnLst>
                              <p:par>
                                <p:cTn id="112" presetID="0" presetClass="path" presetSubtype="0" accel="50000" decel="50000" fill="hold" nodeType="afterEffect">
                                  <p:stCondLst>
                                    <p:cond delay="0"/>
                                  </p:stCondLst>
                                  <p:childTnLst>
                                    <p:animMotion origin="layout" path="M -8.33333E-7 1.3876E-6 L -0.00121 -0.34366 " pathEditMode="relative" rAng="0" ptsTypes="AA">
                                      <p:cBhvr>
                                        <p:cTn id="113" dur="2000" fill="hold"/>
                                        <p:tgtEl>
                                          <p:spTgt spid="62500"/>
                                        </p:tgtEl>
                                        <p:attrNameLst>
                                          <p:attrName>ppt_x</p:attrName>
                                          <p:attrName>ppt_y</p:attrName>
                                        </p:attrNameLst>
                                      </p:cBhvr>
                                      <p:rCtr x="-1" y="-172"/>
                                    </p:animMotion>
                                  </p:childTnLst>
                                </p:cTn>
                              </p:par>
                            </p:childTnLst>
                          </p:cTn>
                        </p:par>
                        <p:par>
                          <p:cTn id="114" fill="hold">
                            <p:stCondLst>
                              <p:cond delay="4500"/>
                            </p:stCondLst>
                            <p:childTnLst>
                              <p:par>
                                <p:cTn id="115" presetID="3" presetClass="entr" presetSubtype="10" fill="hold" nodeType="afterEffect">
                                  <p:stCondLst>
                                    <p:cond delay="0"/>
                                  </p:stCondLst>
                                  <p:childTnLst>
                                    <p:set>
                                      <p:cBhvr>
                                        <p:cTn id="116" dur="1" fill="hold">
                                          <p:stCondLst>
                                            <p:cond delay="0"/>
                                          </p:stCondLst>
                                        </p:cTn>
                                        <p:tgtEl>
                                          <p:spTgt spid="3"/>
                                        </p:tgtEl>
                                        <p:attrNameLst>
                                          <p:attrName>style.visibility</p:attrName>
                                        </p:attrNameLst>
                                      </p:cBhvr>
                                      <p:to>
                                        <p:strVal val="visible"/>
                                      </p:to>
                                    </p:set>
                                    <p:animEffect transition="in" filter="blinds(horizontal)">
                                      <p:cBhvr>
                                        <p:cTn id="117" dur="500"/>
                                        <p:tgtEl>
                                          <p:spTgt spid="3"/>
                                        </p:tgtEl>
                                      </p:cBhvr>
                                    </p:animEffect>
                                  </p:childTnLst>
                                </p:cTn>
                              </p:par>
                              <p:par>
                                <p:cTn id="118" presetID="3" presetClass="exit" presetSubtype="10" fill="hold" nodeType="withEffect">
                                  <p:stCondLst>
                                    <p:cond delay="0"/>
                                  </p:stCondLst>
                                  <p:childTnLst>
                                    <p:animEffect transition="out" filter="blinds(horizontal)">
                                      <p:cBhvr>
                                        <p:cTn id="119" dur="500"/>
                                        <p:tgtEl>
                                          <p:spTgt spid="62500"/>
                                        </p:tgtEl>
                                      </p:cBhvr>
                                    </p:animEffect>
                                    <p:set>
                                      <p:cBhvr>
                                        <p:cTn id="120" dur="1" fill="hold">
                                          <p:stCondLst>
                                            <p:cond delay="499"/>
                                          </p:stCondLst>
                                        </p:cTn>
                                        <p:tgtEl>
                                          <p:spTgt spid="6250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0" nodeType="clickEffect">
                                  <p:stCondLst>
                                    <p:cond delay="0"/>
                                  </p:stCondLst>
                                  <p:childTnLst>
                                    <p:set>
                                      <p:cBhvr>
                                        <p:cTn id="124" dur="1" fill="hold">
                                          <p:stCondLst>
                                            <p:cond delay="0"/>
                                          </p:stCondLst>
                                        </p:cTn>
                                        <p:tgtEl>
                                          <p:spTgt spid="62503"/>
                                        </p:tgtEl>
                                        <p:attrNameLst>
                                          <p:attrName>style.visibility</p:attrName>
                                        </p:attrNameLst>
                                      </p:cBhvr>
                                      <p:to>
                                        <p:strVal val="visible"/>
                                      </p:to>
                                    </p:set>
                                    <p:anim calcmode="lin" valueType="num">
                                      <p:cBhvr additive="base">
                                        <p:cTn id="125" dur="500" fill="hold"/>
                                        <p:tgtEl>
                                          <p:spTgt spid="62503"/>
                                        </p:tgtEl>
                                        <p:attrNameLst>
                                          <p:attrName>ppt_x</p:attrName>
                                        </p:attrNameLst>
                                      </p:cBhvr>
                                      <p:tavLst>
                                        <p:tav tm="0">
                                          <p:val>
                                            <p:strVal val="0-#ppt_w/2"/>
                                          </p:val>
                                        </p:tav>
                                        <p:tav tm="100000">
                                          <p:val>
                                            <p:strVal val="#ppt_x"/>
                                          </p:val>
                                        </p:tav>
                                      </p:tavLst>
                                    </p:anim>
                                    <p:anim calcmode="lin" valueType="num">
                                      <p:cBhvr additive="base">
                                        <p:cTn id="126" dur="500" fill="hold"/>
                                        <p:tgtEl>
                                          <p:spTgt spid="62503"/>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xit" presetSubtype="2" fill="hold" nodeType="clickEffect">
                                  <p:stCondLst>
                                    <p:cond delay="0"/>
                                  </p:stCondLst>
                                  <p:childTnLst>
                                    <p:anim calcmode="lin" valueType="num">
                                      <p:cBhvr additive="base">
                                        <p:cTn id="130" dur="500"/>
                                        <p:tgtEl>
                                          <p:spTgt spid="2"/>
                                        </p:tgtEl>
                                        <p:attrNameLst>
                                          <p:attrName>ppt_x</p:attrName>
                                        </p:attrNameLst>
                                      </p:cBhvr>
                                      <p:tavLst>
                                        <p:tav tm="0">
                                          <p:val>
                                            <p:strVal val="ppt_x"/>
                                          </p:val>
                                        </p:tav>
                                        <p:tav tm="100000">
                                          <p:val>
                                            <p:strVal val="1+ppt_w/2"/>
                                          </p:val>
                                        </p:tav>
                                      </p:tavLst>
                                    </p:anim>
                                    <p:anim calcmode="lin" valueType="num">
                                      <p:cBhvr additive="base">
                                        <p:cTn id="131" dur="500"/>
                                        <p:tgtEl>
                                          <p:spTgt spid="2"/>
                                        </p:tgtEl>
                                        <p:attrNameLst>
                                          <p:attrName>ppt_y</p:attrName>
                                        </p:attrNameLst>
                                      </p:cBhvr>
                                      <p:tavLst>
                                        <p:tav tm="0">
                                          <p:val>
                                            <p:strVal val="ppt_y"/>
                                          </p:val>
                                        </p:tav>
                                        <p:tav tm="100000">
                                          <p:val>
                                            <p:strVal val="ppt_y"/>
                                          </p:val>
                                        </p:tav>
                                      </p:tavLst>
                                    </p:anim>
                                    <p:set>
                                      <p:cBhvr>
                                        <p:cTn id="132" dur="1" fill="hold">
                                          <p:stCondLst>
                                            <p:cond delay="499"/>
                                          </p:stCondLst>
                                        </p:cTn>
                                        <p:tgtEl>
                                          <p:spTgt spid="2"/>
                                        </p:tgtEl>
                                        <p:attrNameLst>
                                          <p:attrName>style.visibility</p:attrName>
                                        </p:attrNameLst>
                                      </p:cBhvr>
                                      <p:to>
                                        <p:strVal val="hidden"/>
                                      </p:to>
                                    </p:set>
                                  </p:childTnLst>
                                </p:cTn>
                              </p:par>
                            </p:childTnLst>
                          </p:cTn>
                        </p:par>
                        <p:par>
                          <p:cTn id="133" fill="hold">
                            <p:stCondLst>
                              <p:cond delay="500"/>
                            </p:stCondLst>
                            <p:childTnLst>
                              <p:par>
                                <p:cTn id="134" presetID="2" presetClass="exit" presetSubtype="2" fill="hold" nodeType="afterEffect">
                                  <p:stCondLst>
                                    <p:cond delay="0"/>
                                  </p:stCondLst>
                                  <p:childTnLst>
                                    <p:anim calcmode="lin" valueType="num">
                                      <p:cBhvr additive="base">
                                        <p:cTn id="135" dur="500"/>
                                        <p:tgtEl>
                                          <p:spTgt spid="3"/>
                                        </p:tgtEl>
                                        <p:attrNameLst>
                                          <p:attrName>ppt_x</p:attrName>
                                        </p:attrNameLst>
                                      </p:cBhvr>
                                      <p:tavLst>
                                        <p:tav tm="0">
                                          <p:val>
                                            <p:strVal val="ppt_x"/>
                                          </p:val>
                                        </p:tav>
                                        <p:tav tm="100000">
                                          <p:val>
                                            <p:strVal val="1+ppt_w/2"/>
                                          </p:val>
                                        </p:tav>
                                      </p:tavLst>
                                    </p:anim>
                                    <p:anim calcmode="lin" valueType="num">
                                      <p:cBhvr additive="base">
                                        <p:cTn id="136" dur="500"/>
                                        <p:tgtEl>
                                          <p:spTgt spid="3"/>
                                        </p:tgtEl>
                                        <p:attrNameLst>
                                          <p:attrName>ppt_y</p:attrName>
                                        </p:attrNameLst>
                                      </p:cBhvr>
                                      <p:tavLst>
                                        <p:tav tm="0">
                                          <p:val>
                                            <p:strVal val="ppt_y"/>
                                          </p:val>
                                        </p:tav>
                                        <p:tav tm="100000">
                                          <p:val>
                                            <p:strVal val="ppt_y"/>
                                          </p:val>
                                        </p:tav>
                                      </p:tavLst>
                                    </p:anim>
                                    <p:set>
                                      <p:cBhvr>
                                        <p:cTn id="13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p:bldP spid="62478" grpId="0" animBg="1"/>
      <p:bldP spid="62479" grpId="0" animBg="1"/>
      <p:bldP spid="62480" grpId="0" animBg="1"/>
      <p:bldP spid="62481" grpId="0" animBg="1"/>
      <p:bldP spid="62482" grpId="0" animBg="1"/>
      <p:bldP spid="62483" grpId="0" animBg="1"/>
      <p:bldP spid="62484" grpId="0" animBg="1"/>
      <p:bldP spid="62485" grpId="0" animBg="1"/>
      <p:bldP spid="62486" grpId="0" animBg="1"/>
      <p:bldP spid="62487" grpId="0" animBg="1"/>
      <p:bldP spid="62488" grpId="0" animBg="1"/>
      <p:bldP spid="62489" grpId="0" animBg="1"/>
      <p:bldP spid="62490" grpId="0" animBg="1"/>
      <p:bldP spid="62491" grpId="0" animBg="1"/>
      <p:bldP spid="62502" grpId="0" animBg="1"/>
      <p:bldP spid="62503" grpId="0" animBg="1"/>
      <p:bldP spid="62504" grpId="0"/>
      <p:bldP spid="625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Workbench</a:t>
            </a:r>
            <a:endParaRPr lang="zh-CN" altLang="en-US"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6</a:t>
            </a:fld>
            <a:endParaRPr lang="en-US" altLang="zh-CN"/>
          </a:p>
        </p:txBody>
      </p:sp>
      <p:pic>
        <p:nvPicPr>
          <p:cNvPr id="1026" name="Picture 2"/>
          <p:cNvPicPr>
            <a:picLocks noGrp="1" noChangeAspect="1" noChangeArrowheads="1"/>
          </p:cNvPicPr>
          <p:nvPr>
            <p:ph idx="1"/>
          </p:nvPr>
        </p:nvPicPr>
        <p:blipFill>
          <a:blip r:embed="rId2" cstate="print"/>
          <a:srcRect/>
          <a:stretch>
            <a:fillRect/>
          </a:stretch>
        </p:blipFill>
        <p:spPr bwMode="auto">
          <a:xfrm>
            <a:off x="1096963" y="1519648"/>
            <a:ext cx="10058400" cy="4085404"/>
          </a:xfrm>
          <a:prstGeom prst="rect">
            <a:avLst/>
          </a:prstGeom>
          <a:noFill/>
          <a:ln w="9525">
            <a:noFill/>
            <a:miter lim="800000"/>
            <a:headEnd/>
            <a:tailEnd/>
          </a:ln>
        </p:spPr>
      </p:pic>
    </p:spTree>
    <p:extLst>
      <p:ext uri="{BB962C8B-B14F-4D97-AF65-F5344CB8AC3E}">
        <p14:creationId xmlns:p14="http://schemas.microsoft.com/office/powerpoint/2010/main" xmlns="" val="396588522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Workbench-</a:t>
            </a:r>
            <a:r>
              <a:rPr lang="zh-CN" altLang="en-US" dirty="0" smtClean="0"/>
              <a:t>项目编写</a:t>
            </a:r>
            <a:endParaRPr lang="zh-CN" altLang="en-US"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7</a:t>
            </a:fld>
            <a:endParaRPr lang="en-US" altLang="zh-CN"/>
          </a:p>
        </p:txBody>
      </p:sp>
      <p:pic>
        <p:nvPicPr>
          <p:cNvPr id="2050" name="Picture 2"/>
          <p:cNvPicPr>
            <a:picLocks noGrp="1" noChangeAspect="1" noChangeArrowheads="1"/>
          </p:cNvPicPr>
          <p:nvPr>
            <p:ph idx="1"/>
          </p:nvPr>
        </p:nvPicPr>
        <p:blipFill>
          <a:blip r:embed="rId2" cstate="print"/>
          <a:srcRect/>
          <a:stretch>
            <a:fillRect/>
          </a:stretch>
        </p:blipFill>
        <p:spPr bwMode="auto">
          <a:xfrm>
            <a:off x="2370279" y="1255713"/>
            <a:ext cx="7511768" cy="4613275"/>
          </a:xfrm>
          <a:prstGeom prst="rect">
            <a:avLst/>
          </a:prstGeom>
          <a:noFill/>
          <a:ln w="9525">
            <a:noFill/>
            <a:miter lim="800000"/>
            <a:headEnd/>
            <a:tailEnd/>
          </a:ln>
        </p:spPr>
      </p:pic>
    </p:spTree>
    <p:extLst>
      <p:ext uri="{BB962C8B-B14F-4D97-AF65-F5344CB8AC3E}">
        <p14:creationId xmlns:p14="http://schemas.microsoft.com/office/powerpoint/2010/main" xmlns="" val="396588522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Workbench-</a:t>
            </a:r>
            <a:r>
              <a:rPr lang="zh-CN" altLang="en-US" dirty="0" smtClean="0"/>
              <a:t>新建项目</a:t>
            </a:r>
            <a:endParaRPr lang="zh-CN" altLang="en-US"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8</a:t>
            </a:fld>
            <a:endParaRPr lang="en-US" altLang="zh-CN"/>
          </a:p>
        </p:txBody>
      </p:sp>
      <p:pic>
        <p:nvPicPr>
          <p:cNvPr id="5125" name="Picture 5"/>
          <p:cNvPicPr>
            <a:picLocks noGrp="1" noChangeAspect="1" noChangeArrowheads="1"/>
          </p:cNvPicPr>
          <p:nvPr>
            <p:ph idx="1"/>
          </p:nvPr>
        </p:nvPicPr>
        <p:blipFill>
          <a:blip r:embed="rId2" cstate="print"/>
          <a:srcRect/>
          <a:stretch>
            <a:fillRect/>
          </a:stretch>
        </p:blipFill>
        <p:spPr bwMode="auto">
          <a:xfrm>
            <a:off x="3192443" y="1255713"/>
            <a:ext cx="5867440" cy="4613275"/>
          </a:xfrm>
          <a:prstGeom prst="rect">
            <a:avLst/>
          </a:prstGeom>
          <a:noFill/>
          <a:ln w="9525">
            <a:noFill/>
            <a:miter lim="800000"/>
            <a:headEnd/>
            <a:tailEnd/>
          </a:ln>
        </p:spPr>
      </p:pic>
    </p:spTree>
    <p:extLst>
      <p:ext uri="{BB962C8B-B14F-4D97-AF65-F5344CB8AC3E}">
        <p14:creationId xmlns:p14="http://schemas.microsoft.com/office/powerpoint/2010/main" xmlns="" val="39658852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Workbench-</a:t>
            </a:r>
            <a:r>
              <a:rPr lang="zh-CN" altLang="en-US" dirty="0" smtClean="0"/>
              <a:t>数据对象（</a:t>
            </a:r>
            <a:r>
              <a:rPr lang="en-US" altLang="zh-CN" dirty="0" smtClean="0"/>
              <a:t>Fact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CC155706-A99D-4513-8A46-4137F9EE5D4B}" type="slidenum">
              <a:rPr lang="en-US" altLang="zh-CN" smtClean="0"/>
              <a:pPr/>
              <a:t>9</a:t>
            </a:fld>
            <a:endParaRPr lang="en-US" altLang="zh-CN"/>
          </a:p>
        </p:txBody>
      </p:sp>
      <p:pic>
        <p:nvPicPr>
          <p:cNvPr id="6149" name="Picture 5"/>
          <p:cNvPicPr>
            <a:picLocks noGrp="1" noChangeAspect="1" noChangeArrowheads="1"/>
          </p:cNvPicPr>
          <p:nvPr>
            <p:ph idx="1"/>
          </p:nvPr>
        </p:nvPicPr>
        <p:blipFill>
          <a:blip r:embed="rId2" cstate="print"/>
          <a:srcRect/>
          <a:stretch>
            <a:fillRect/>
          </a:stretch>
        </p:blipFill>
        <p:spPr bwMode="auto">
          <a:xfrm>
            <a:off x="1096963" y="1442002"/>
            <a:ext cx="10058400" cy="4240696"/>
          </a:xfrm>
          <a:prstGeom prst="rect">
            <a:avLst/>
          </a:prstGeom>
          <a:noFill/>
          <a:ln w="9525">
            <a:noFill/>
            <a:miter lim="800000"/>
            <a:headEnd/>
            <a:tailEnd/>
          </a:ln>
        </p:spPr>
      </p:pic>
    </p:spTree>
    <p:extLst>
      <p:ext uri="{BB962C8B-B14F-4D97-AF65-F5344CB8AC3E}">
        <p14:creationId xmlns:p14="http://schemas.microsoft.com/office/powerpoint/2010/main" xmlns="" val="3965885222"/>
      </p:ext>
    </p:extLst>
  </p:cSld>
  <p:clrMapOvr>
    <a:masterClrMapping/>
  </p:clrMapOvr>
  <p:transition/>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4648</TotalTime>
  <Words>2225</Words>
  <Application>Microsoft Office PowerPoint</Application>
  <PresentationFormat>自定义</PresentationFormat>
  <Paragraphs>491</Paragraphs>
  <Slides>45</Slides>
  <Notes>1</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回顾</vt:lpstr>
      <vt:lpstr>Drools &amp; Workbench</vt:lpstr>
      <vt:lpstr>Drools &amp; Workbench</vt:lpstr>
      <vt:lpstr>Fact对象</vt:lpstr>
      <vt:lpstr>Drools工作方式</vt:lpstr>
      <vt:lpstr>Drools工作方式</vt:lpstr>
      <vt:lpstr>Workbench</vt:lpstr>
      <vt:lpstr>Workbench-项目编写</vt:lpstr>
      <vt:lpstr>Workbench-新建项目</vt:lpstr>
      <vt:lpstr>Workbench-数据对象（Fact）</vt:lpstr>
      <vt:lpstr>Workbench-规则文件</vt:lpstr>
      <vt:lpstr>Workbench-项目构建</vt:lpstr>
      <vt:lpstr>Workbench-规则部署</vt:lpstr>
      <vt:lpstr>规则文件DRL</vt:lpstr>
      <vt:lpstr>规则文件</vt:lpstr>
      <vt:lpstr>规则属性</vt:lpstr>
      <vt:lpstr>规则属性</vt:lpstr>
      <vt:lpstr>定时器、日历</vt:lpstr>
      <vt:lpstr>类型定义</vt:lpstr>
      <vt:lpstr>类型定义</vt:lpstr>
      <vt:lpstr>元数据</vt:lpstr>
      <vt:lpstr>预定义的类级元数据</vt:lpstr>
      <vt:lpstr>Workbench-定义元数据</vt:lpstr>
      <vt:lpstr>规则语言</vt:lpstr>
      <vt:lpstr>LHS</vt:lpstr>
      <vt:lpstr>LHS-比较操作符</vt:lpstr>
      <vt:lpstr>LHS-操作符</vt:lpstr>
      <vt:lpstr>Workbench-列表</vt:lpstr>
      <vt:lpstr>LHS-操作符</vt:lpstr>
      <vt:lpstr>LHS-操作符</vt:lpstr>
      <vt:lpstr>LHS-操作符</vt:lpstr>
      <vt:lpstr>RHS</vt:lpstr>
      <vt:lpstr>RHS</vt:lpstr>
      <vt:lpstr>RHS</vt:lpstr>
      <vt:lpstr>Query Command</vt:lpstr>
      <vt:lpstr>复杂事件</vt:lpstr>
      <vt:lpstr>Workbench-流模式（Stream）</vt:lpstr>
      <vt:lpstr>复杂事件滑动窗口</vt:lpstr>
      <vt:lpstr>复杂事件内存管理</vt:lpstr>
      <vt:lpstr>时间推理—13种时间运算</vt:lpstr>
      <vt:lpstr>时间性操作符</vt:lpstr>
      <vt:lpstr>时间性操作符</vt:lpstr>
      <vt:lpstr>时间性操作符</vt:lpstr>
      <vt:lpstr>时间性操作符</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陈曦</dc:creator>
  <cp:lastModifiedBy>slave</cp:lastModifiedBy>
  <cp:revision>201</cp:revision>
  <dcterms:created xsi:type="dcterms:W3CDTF">2016-05-07T11:36:52Z</dcterms:created>
  <dcterms:modified xsi:type="dcterms:W3CDTF">2016-09-22T08:51:05Z</dcterms:modified>
</cp:coreProperties>
</file>