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0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5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7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32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4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934ADF-8A90-4CA6-83C8-0D3EFD4D09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6B9C18-3007-47B5-A967-5A9CAC8F78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loudinit.readthedocs.io/en/lat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stack.wh.zjrealtech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Openstack</a:t>
            </a:r>
            <a:r>
              <a:rPr lang="zh-CN" altLang="en-US" dirty="0"/>
              <a:t> 使用指导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0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149600" cy="4023360"/>
          </a:xfrm>
        </p:spPr>
        <p:txBody>
          <a:bodyPr/>
          <a:lstStyle/>
          <a:p>
            <a:r>
              <a:rPr lang="zh-CN" altLang="en-US" dirty="0"/>
              <a:t>密钥对：用于</a:t>
            </a:r>
            <a:r>
              <a:rPr lang="en-US" altLang="zh-CN" dirty="0"/>
              <a:t>SSH</a:t>
            </a:r>
            <a:r>
              <a:rPr lang="zh-CN" altLang="en-US" dirty="0"/>
              <a:t>免密登录</a:t>
            </a:r>
            <a:endParaRPr lang="en-US" altLang="zh-CN" dirty="0"/>
          </a:p>
          <a:p>
            <a:pPr lvl="1"/>
            <a:r>
              <a:rPr lang="zh-CN" altLang="en-US" dirty="0"/>
              <a:t>如果镜像有缺省用户名和密码，此步骤可以忽略</a:t>
            </a:r>
            <a:endParaRPr lang="en-US" altLang="zh-CN" dirty="0"/>
          </a:p>
          <a:p>
            <a:pPr lvl="1"/>
            <a:r>
              <a:rPr lang="zh-CN" altLang="en-US" dirty="0"/>
              <a:t>如果镜像没有缺省用户名和密码，必须配置此项或在下一步中编写配置用户名密码的脚本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和</a:t>
            </a:r>
            <a:r>
              <a:rPr lang="en-US" altLang="zh-CN" dirty="0"/>
              <a:t>CentOS</a:t>
            </a:r>
            <a:r>
              <a:rPr lang="zh-CN" altLang="en-US" dirty="0"/>
              <a:t>的官方镜像都必须配置</a:t>
            </a:r>
            <a:r>
              <a:rPr lang="en-US" altLang="zh-CN" dirty="0"/>
              <a:t>SSH</a:t>
            </a:r>
            <a:r>
              <a:rPr lang="zh-CN" altLang="en-US" dirty="0"/>
              <a:t>免密登录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286603"/>
            <a:ext cx="7681885" cy="59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274290" cy="4023360"/>
          </a:xfrm>
        </p:spPr>
        <p:txBody>
          <a:bodyPr/>
          <a:lstStyle/>
          <a:p>
            <a:r>
              <a:rPr lang="en-US" altLang="zh-CN" dirty="0"/>
              <a:t>Cloud-</a:t>
            </a:r>
            <a:r>
              <a:rPr lang="en-US" altLang="zh-CN" dirty="0" err="1"/>
              <a:t>init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虚机启动时执行的脚本，可用户初始化密码，导入公钥，其他配置等</a:t>
            </a:r>
            <a:endParaRPr lang="en-US" altLang="zh-CN" dirty="0"/>
          </a:p>
          <a:p>
            <a:pPr lvl="1"/>
            <a:r>
              <a:rPr lang="zh-CN" altLang="en-US" dirty="0"/>
              <a:t>磁盘分区，可配置磁盘和驱动器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0" y="286603"/>
            <a:ext cx="7549070" cy="58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元数据</a:t>
            </a:r>
            <a:endParaRPr lang="en-US" altLang="zh-CN" dirty="0"/>
          </a:p>
          <a:p>
            <a:pPr lvl="1"/>
            <a:r>
              <a:rPr lang="zh-CN" altLang="en-US" dirty="0"/>
              <a:t>缺省即可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93" y="286603"/>
            <a:ext cx="7640322" cy="59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8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虚机实例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-&gt;</a:t>
            </a:r>
            <a:r>
              <a:rPr lang="zh-CN" altLang="en-US" dirty="0"/>
              <a:t>计算</a:t>
            </a:r>
            <a:r>
              <a:rPr lang="en-US" altLang="zh-CN" dirty="0"/>
              <a:t>-&gt;</a:t>
            </a:r>
            <a:r>
              <a:rPr lang="zh-CN" altLang="en-US" dirty="0"/>
              <a:t>实例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24" y="286604"/>
            <a:ext cx="8304009" cy="59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虚机实例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664328" cy="4023360"/>
          </a:xfrm>
        </p:spPr>
        <p:txBody>
          <a:bodyPr/>
          <a:lstStyle/>
          <a:p>
            <a:r>
              <a:rPr lang="zh-CN" altLang="en-US" dirty="0"/>
              <a:t>控制台</a:t>
            </a:r>
            <a:endParaRPr lang="en-US" altLang="zh-CN" dirty="0"/>
          </a:p>
          <a:p>
            <a:pPr lvl="1"/>
            <a:r>
              <a:rPr lang="zh-CN" altLang="en-US" dirty="0"/>
              <a:t>点击实例名称</a:t>
            </a:r>
            <a:endParaRPr lang="en-US" altLang="zh-CN" dirty="0"/>
          </a:p>
          <a:p>
            <a:pPr lvl="1"/>
            <a:r>
              <a:rPr lang="zh-CN" altLang="en-US" dirty="0"/>
              <a:t>点击控制台</a:t>
            </a:r>
            <a:endParaRPr lang="en-US" altLang="zh-CN" dirty="0"/>
          </a:p>
          <a:p>
            <a:pPr lvl="1"/>
            <a:r>
              <a:rPr lang="zh-CN" altLang="en-US" dirty="0"/>
              <a:t>输入前，需要点击控制台下面空白处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608" y="286603"/>
            <a:ext cx="8294927" cy="59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0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虚机实例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664328" cy="4023360"/>
          </a:xfrm>
        </p:spPr>
        <p:txBody>
          <a:bodyPr/>
          <a:lstStyle/>
          <a:p>
            <a:r>
              <a:rPr lang="zh-CN" altLang="en-US" dirty="0"/>
              <a:t>控制台</a:t>
            </a:r>
            <a:endParaRPr lang="en-US" altLang="zh-CN" dirty="0"/>
          </a:p>
          <a:p>
            <a:pPr lvl="1"/>
            <a:r>
              <a:rPr lang="zh-CN" altLang="en-US" dirty="0"/>
              <a:t>点击实例名称</a:t>
            </a:r>
            <a:endParaRPr lang="en-US" altLang="zh-CN" dirty="0"/>
          </a:p>
          <a:p>
            <a:pPr lvl="1"/>
            <a:r>
              <a:rPr lang="zh-CN" altLang="en-US" dirty="0"/>
              <a:t>点击控制台</a:t>
            </a:r>
            <a:endParaRPr lang="en-US" altLang="zh-CN" dirty="0"/>
          </a:p>
          <a:p>
            <a:pPr lvl="1"/>
            <a:r>
              <a:rPr lang="zh-CN" altLang="en-US" dirty="0"/>
              <a:t>输入前，需要点击控制台下面空白处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142" y="286602"/>
            <a:ext cx="8601005" cy="6150917"/>
          </a:xfrm>
          <a:prstGeom prst="rect">
            <a:avLst/>
          </a:prstGeom>
        </p:spPr>
      </p:pic>
      <p:sp>
        <p:nvSpPr>
          <p:cNvPr id="6" name="标注: 线形 5"/>
          <p:cNvSpPr/>
          <p:nvPr/>
        </p:nvSpPr>
        <p:spPr>
          <a:xfrm>
            <a:off x="6913367" y="5128952"/>
            <a:ext cx="3618857" cy="266008"/>
          </a:xfrm>
          <a:prstGeom prst="borderCallout1">
            <a:avLst>
              <a:gd name="adj1" fmla="val 31250"/>
              <a:gd name="adj2" fmla="val -64"/>
              <a:gd name="adj3" fmla="val 181250"/>
              <a:gd name="adj4" fmla="val -1658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点击这个地方后，控制台才响应键盘输入</a:t>
            </a:r>
          </a:p>
        </p:txBody>
      </p:sp>
    </p:spTree>
    <p:extLst>
      <p:ext uri="{BB962C8B-B14F-4D97-AF65-F5344CB8AC3E}">
        <p14:creationId xmlns:p14="http://schemas.microsoft.com/office/powerpoint/2010/main" val="339409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虚机实例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外网访问虚机</a:t>
            </a:r>
            <a:endParaRPr lang="en-US" altLang="zh-CN" dirty="0"/>
          </a:p>
          <a:p>
            <a:pPr lvl="1"/>
            <a:r>
              <a:rPr lang="zh-CN" altLang="en-US" dirty="0"/>
              <a:t>关联浮动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12" y="286603"/>
            <a:ext cx="8327717" cy="5955479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10390909" y="3507971"/>
            <a:ext cx="864524" cy="266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1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虚机实例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97280" y="1845734"/>
            <a:ext cx="2512233" cy="4023360"/>
          </a:xfrm>
        </p:spPr>
        <p:txBody>
          <a:bodyPr/>
          <a:lstStyle/>
          <a:p>
            <a:r>
              <a:rPr lang="zh-CN" altLang="en-US" dirty="0"/>
              <a:t>关联浮动</a:t>
            </a:r>
            <a:r>
              <a:rPr lang="en-US" altLang="zh-CN" dirty="0"/>
              <a:t>IP</a:t>
            </a:r>
            <a:r>
              <a:rPr lang="zh-CN" altLang="en-US" dirty="0"/>
              <a:t>后，办公网可通过浮动</a:t>
            </a:r>
            <a:r>
              <a:rPr lang="en-US" altLang="zh-CN" dirty="0"/>
              <a:t>IP</a:t>
            </a:r>
            <a:r>
              <a:rPr lang="zh-CN" altLang="en-US" dirty="0"/>
              <a:t>访问虚机实例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14" y="286604"/>
            <a:ext cx="8201487" cy="5865206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7182047" y="3660371"/>
            <a:ext cx="864524" cy="266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官方镜像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</a:p>
          <a:p>
            <a:pPr lvl="1"/>
            <a:r>
              <a:rPr lang="zh-CN" altLang="en-US" dirty="0"/>
              <a:t>禁用</a:t>
            </a:r>
            <a:r>
              <a:rPr lang="en-US" altLang="zh-CN" dirty="0"/>
              <a:t>root</a:t>
            </a:r>
            <a:r>
              <a:rPr lang="zh-CN" altLang="en-US" dirty="0"/>
              <a:t>，必须使用</a:t>
            </a:r>
            <a:r>
              <a:rPr lang="en-US" altLang="zh-CN" dirty="0"/>
              <a:t>SSH</a:t>
            </a:r>
            <a:r>
              <a:rPr lang="zh-CN" altLang="en-US" dirty="0"/>
              <a:t>免密登录</a:t>
            </a:r>
            <a:endParaRPr lang="en-US" altLang="zh-CN" dirty="0"/>
          </a:p>
          <a:p>
            <a:pPr lvl="1"/>
            <a:r>
              <a:rPr lang="zh-CN" altLang="en-US" dirty="0"/>
              <a:t>缺省用户为</a:t>
            </a:r>
            <a:r>
              <a:rPr lang="en-US" altLang="zh-CN" dirty="0"/>
              <a:t>centos</a:t>
            </a:r>
            <a:r>
              <a:rPr lang="zh-CN" altLang="en-US" dirty="0"/>
              <a:t>，无密码</a:t>
            </a:r>
            <a:endParaRPr lang="en-US" altLang="zh-CN" dirty="0"/>
          </a:p>
          <a:p>
            <a:pPr lvl="1"/>
            <a:r>
              <a:rPr lang="en-US" altLang="zh-CN" dirty="0"/>
              <a:t>SSH</a:t>
            </a:r>
            <a:r>
              <a:rPr lang="zh-CN" altLang="en-US" dirty="0"/>
              <a:t>不支持密码登录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禁用</a:t>
            </a:r>
            <a:r>
              <a:rPr lang="en-US" altLang="zh-CN" dirty="0"/>
              <a:t>root</a:t>
            </a:r>
            <a:r>
              <a:rPr lang="zh-CN" altLang="en-US" dirty="0"/>
              <a:t>，必须使用</a:t>
            </a:r>
            <a:r>
              <a:rPr lang="en-US" altLang="zh-CN" dirty="0"/>
              <a:t>SSH</a:t>
            </a:r>
            <a:r>
              <a:rPr lang="zh-CN" altLang="en-US" dirty="0"/>
              <a:t>免密登录</a:t>
            </a:r>
            <a:endParaRPr lang="en-US" altLang="zh-CN" dirty="0"/>
          </a:p>
          <a:p>
            <a:pPr lvl="1"/>
            <a:r>
              <a:rPr lang="zh-CN" altLang="en-US" dirty="0"/>
              <a:t>缺省用户为</a:t>
            </a:r>
            <a:r>
              <a:rPr lang="en-US" altLang="zh-CN" dirty="0" err="1"/>
              <a:t>ubuntu</a:t>
            </a:r>
            <a:r>
              <a:rPr lang="zh-CN" altLang="en-US" dirty="0"/>
              <a:t>，无密码</a:t>
            </a:r>
            <a:endParaRPr lang="en-US" altLang="zh-CN" dirty="0"/>
          </a:p>
          <a:p>
            <a:pPr lvl="1"/>
            <a:r>
              <a:rPr lang="en-US" altLang="zh-CN" dirty="0"/>
              <a:t>SSH</a:t>
            </a:r>
            <a:r>
              <a:rPr lang="zh-CN" altLang="en-US" dirty="0"/>
              <a:t>不支持密码登录</a:t>
            </a:r>
          </a:p>
        </p:txBody>
      </p:sp>
    </p:spTree>
    <p:extLst>
      <p:ext uri="{BB962C8B-B14F-4D97-AF65-F5344CB8AC3E}">
        <p14:creationId xmlns:p14="http://schemas.microsoft.com/office/powerpoint/2010/main" val="324904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Cloud-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543695" cy="4023360"/>
          </a:xfrm>
        </p:spPr>
        <p:txBody>
          <a:bodyPr/>
          <a:lstStyle/>
          <a:p>
            <a:pPr lvl="1"/>
            <a:r>
              <a:rPr lang="zh-CN" altLang="en-US" dirty="0"/>
              <a:t>虚机初始化脚本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http://cloudinit.readthedocs.io/en/latest/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27" y="286603"/>
            <a:ext cx="8177693" cy="58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7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 http://openstack.wh.zjrealtech.com</a:t>
            </a:r>
            <a:endParaRPr lang="en-US" altLang="zh-CN" dirty="0"/>
          </a:p>
          <a:p>
            <a:r>
              <a:rPr lang="zh-CN" altLang="en-US" dirty="0"/>
              <a:t>域名：</a:t>
            </a:r>
            <a:r>
              <a:rPr lang="en-US" altLang="zh-CN" dirty="0" err="1"/>
              <a:t>wh</a:t>
            </a:r>
            <a:endParaRPr lang="en-US" altLang="zh-CN" dirty="0"/>
          </a:p>
          <a:p>
            <a:r>
              <a:rPr lang="zh-CN" altLang="en-US" dirty="0"/>
              <a:t>用户：</a:t>
            </a:r>
            <a:r>
              <a:rPr lang="en-US" altLang="zh-CN" dirty="0"/>
              <a:t>LDAP</a:t>
            </a:r>
            <a:r>
              <a:rPr lang="zh-CN" altLang="en-US" dirty="0"/>
              <a:t>用户名</a:t>
            </a:r>
            <a:endParaRPr lang="en-US" altLang="zh-CN" dirty="0"/>
          </a:p>
          <a:p>
            <a:r>
              <a:rPr lang="zh-CN" altLang="en-US" dirty="0"/>
              <a:t>密码：</a:t>
            </a:r>
            <a:r>
              <a:rPr lang="en-US" altLang="zh-CN" dirty="0"/>
              <a:t>LDAP</a:t>
            </a:r>
            <a:r>
              <a:rPr lang="zh-CN" altLang="en-US" dirty="0"/>
              <a:t>密码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747" y="311542"/>
            <a:ext cx="4998420" cy="54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6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Cloud-</a:t>
            </a:r>
            <a:r>
              <a:rPr lang="en-US" altLang="zh-CN" dirty="0" err="1"/>
              <a:t>init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825" y="2189683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#cloud-config</a:t>
            </a:r>
          </a:p>
          <a:p>
            <a:endParaRPr lang="en-US" altLang="zh-CN" dirty="0"/>
          </a:p>
          <a:p>
            <a:r>
              <a:rPr lang="en-US" altLang="zh-CN" dirty="0" err="1"/>
              <a:t>disable_root</a:t>
            </a:r>
            <a:r>
              <a:rPr lang="en-US" altLang="zh-CN" dirty="0"/>
              <a:t>: false</a:t>
            </a:r>
          </a:p>
          <a:p>
            <a:r>
              <a:rPr lang="en-US" altLang="zh-CN" dirty="0"/>
              <a:t>user: root</a:t>
            </a:r>
          </a:p>
          <a:p>
            <a:r>
              <a:rPr lang="en-US" altLang="zh-CN" dirty="0"/>
              <a:t>password: 123456</a:t>
            </a:r>
          </a:p>
          <a:p>
            <a:r>
              <a:rPr lang="en-US" altLang="zh-CN" dirty="0" err="1"/>
              <a:t>chpasswd</a:t>
            </a:r>
            <a:r>
              <a:rPr lang="en-US" altLang="zh-CN" dirty="0"/>
              <a:t>: { expire: False }</a:t>
            </a:r>
          </a:p>
          <a:p>
            <a:r>
              <a:rPr lang="en-US" altLang="zh-CN" dirty="0" err="1"/>
              <a:t>ssh_pwauth</a:t>
            </a:r>
            <a:r>
              <a:rPr lang="en-US" altLang="zh-CN" dirty="0"/>
              <a:t>: True</a:t>
            </a:r>
          </a:p>
          <a:p>
            <a:endParaRPr lang="en-US" altLang="zh-CN" dirty="0"/>
          </a:p>
          <a:p>
            <a:r>
              <a:rPr lang="en-US" altLang="zh-CN" dirty="0" err="1"/>
              <a:t>runcmd</a:t>
            </a:r>
            <a:r>
              <a:rPr lang="en-US" altLang="zh-CN" dirty="0"/>
              <a:t>:  </a:t>
            </a:r>
          </a:p>
          <a:p>
            <a:r>
              <a:rPr lang="en-US" altLang="zh-CN" dirty="0"/>
              <a:t>  - </a:t>
            </a:r>
            <a:r>
              <a:rPr lang="en-US" altLang="zh-CN" dirty="0" err="1"/>
              <a:t>sed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-e '/^</a:t>
            </a:r>
            <a:r>
              <a:rPr lang="en-US" altLang="zh-CN" dirty="0" err="1"/>
              <a:t>PermitRootLogin</a:t>
            </a:r>
            <a:r>
              <a:rPr lang="en-US" altLang="zh-CN" dirty="0"/>
              <a:t>/s/^.*$/</a:t>
            </a:r>
            <a:r>
              <a:rPr lang="en-US" altLang="zh-CN" dirty="0" err="1"/>
              <a:t>PermitRootLogin</a:t>
            </a:r>
            <a:r>
              <a:rPr lang="en-US" altLang="zh-CN" dirty="0"/>
              <a:t> yes/'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sshd_config</a:t>
            </a:r>
            <a:endParaRPr lang="en-US" altLang="zh-CN" dirty="0"/>
          </a:p>
          <a:p>
            <a:r>
              <a:rPr lang="en-US" altLang="zh-CN" dirty="0"/>
              <a:t>  - service </a:t>
            </a:r>
            <a:r>
              <a:rPr lang="en-US" altLang="zh-CN" dirty="0" err="1"/>
              <a:t>ssh</a:t>
            </a:r>
            <a:r>
              <a:rPr lang="en-US" altLang="zh-CN" dirty="0"/>
              <a:t> restart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02" y="733399"/>
            <a:ext cx="7366298" cy="46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网络拓扑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584" y="1846263"/>
            <a:ext cx="61391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1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-&gt;</a:t>
            </a:r>
            <a:r>
              <a:rPr lang="zh-CN" altLang="en-US" dirty="0"/>
              <a:t>计算</a:t>
            </a:r>
            <a:r>
              <a:rPr lang="en-US" altLang="zh-CN" dirty="0"/>
              <a:t>-&gt;</a:t>
            </a:r>
            <a:r>
              <a:rPr lang="zh-CN" altLang="en-US" dirty="0"/>
              <a:t>映像</a:t>
            </a:r>
            <a:endParaRPr lang="en-US" altLang="zh-CN" dirty="0"/>
          </a:p>
          <a:p>
            <a:r>
              <a:rPr lang="zh-CN" altLang="en-US" dirty="0"/>
              <a:t>启动要创建虚机的镜像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 err="1"/>
              <a:t>cirros</a:t>
            </a:r>
            <a:r>
              <a:rPr lang="zh-CN" altLang="en-US" dirty="0"/>
              <a:t>是测试用的小镜像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09" y="303228"/>
            <a:ext cx="7602344" cy="5931317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11006055" y="2558098"/>
            <a:ext cx="681644" cy="3264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3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05" y="286604"/>
            <a:ext cx="7665260" cy="5980404"/>
          </a:xfrm>
          <a:prstGeom prst="rect">
            <a:avLst/>
          </a:prstGeom>
        </p:spPr>
      </p:pic>
      <p:sp>
        <p:nvSpPr>
          <p:cNvPr id="6" name="标注: 线形 5"/>
          <p:cNvSpPr/>
          <p:nvPr/>
        </p:nvSpPr>
        <p:spPr>
          <a:xfrm>
            <a:off x="7872153" y="2061556"/>
            <a:ext cx="964276" cy="266008"/>
          </a:xfrm>
          <a:prstGeom prst="borderCallout1">
            <a:avLst>
              <a:gd name="adj1" fmla="val 18750"/>
              <a:gd name="adj2" fmla="val -8333"/>
              <a:gd name="adj3" fmla="val 178125"/>
              <a:gd name="adj4" fmla="val -616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虚机名称</a:t>
            </a:r>
          </a:p>
        </p:txBody>
      </p:sp>
      <p:sp>
        <p:nvSpPr>
          <p:cNvPr id="7" name="标注: 线形 6"/>
          <p:cNvSpPr/>
          <p:nvPr/>
        </p:nvSpPr>
        <p:spPr>
          <a:xfrm>
            <a:off x="7872153" y="3276806"/>
            <a:ext cx="964276" cy="266008"/>
          </a:xfrm>
          <a:prstGeom prst="borderCallout1">
            <a:avLst>
              <a:gd name="adj1" fmla="val 18750"/>
              <a:gd name="adj2" fmla="val -8333"/>
              <a:gd name="adj3" fmla="val 178125"/>
              <a:gd name="adj4" fmla="val -616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虚机个数</a:t>
            </a:r>
          </a:p>
        </p:txBody>
      </p:sp>
    </p:spTree>
    <p:extLst>
      <p:ext uri="{BB962C8B-B14F-4D97-AF65-F5344CB8AC3E}">
        <p14:creationId xmlns:p14="http://schemas.microsoft.com/office/powerpoint/2010/main" val="246502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68" y="286604"/>
            <a:ext cx="7668031" cy="59825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永久存储</a:t>
            </a:r>
            <a:endParaRPr lang="en-US" altLang="zh-CN" dirty="0"/>
          </a:p>
          <a:p>
            <a:pPr lvl="1"/>
            <a:r>
              <a:rPr lang="zh-CN" altLang="en-US" dirty="0"/>
              <a:t>实例删除后还存在</a:t>
            </a:r>
            <a:endParaRPr lang="en-US" altLang="zh-CN" dirty="0"/>
          </a:p>
          <a:p>
            <a:r>
              <a:rPr lang="zh-CN" altLang="en-US" dirty="0"/>
              <a:t>临时存储</a:t>
            </a:r>
            <a:endParaRPr lang="en-US" altLang="zh-CN" dirty="0"/>
          </a:p>
          <a:p>
            <a:pPr lvl="1"/>
            <a:r>
              <a:rPr lang="zh-CN" altLang="en-US" dirty="0"/>
              <a:t>实例删除后一起删除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标注: 线形 4"/>
          <p:cNvSpPr/>
          <p:nvPr/>
        </p:nvSpPr>
        <p:spPr>
          <a:xfrm>
            <a:off x="7930340" y="2119745"/>
            <a:ext cx="964276" cy="266008"/>
          </a:xfrm>
          <a:prstGeom prst="borderCallout1">
            <a:avLst>
              <a:gd name="adj1" fmla="val 18750"/>
              <a:gd name="adj2" fmla="val -8333"/>
              <a:gd name="adj3" fmla="val 178125"/>
              <a:gd name="adj4" fmla="val -616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硬盘来源</a:t>
            </a:r>
          </a:p>
        </p:txBody>
      </p:sp>
      <p:sp>
        <p:nvSpPr>
          <p:cNvPr id="6" name="标注: 线形 5"/>
          <p:cNvSpPr/>
          <p:nvPr/>
        </p:nvSpPr>
        <p:spPr>
          <a:xfrm>
            <a:off x="9933707" y="2119745"/>
            <a:ext cx="1280160" cy="565266"/>
          </a:xfrm>
          <a:prstGeom prst="borderCallout1">
            <a:avLst>
              <a:gd name="adj1" fmla="val 18750"/>
              <a:gd name="adj2" fmla="val -8333"/>
              <a:gd name="adj3" fmla="val 66360"/>
              <a:gd name="adj4" fmla="val -55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是：永久存储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否：临时存储</a:t>
            </a:r>
          </a:p>
        </p:txBody>
      </p:sp>
      <p:sp>
        <p:nvSpPr>
          <p:cNvPr id="8" name="标注: 线形 7"/>
          <p:cNvSpPr/>
          <p:nvPr/>
        </p:nvSpPr>
        <p:spPr>
          <a:xfrm>
            <a:off x="9925394" y="2959022"/>
            <a:ext cx="964276" cy="606354"/>
          </a:xfrm>
          <a:prstGeom prst="borderCallout1">
            <a:avLst>
              <a:gd name="adj1" fmla="val 18750"/>
              <a:gd name="adj2" fmla="val -8333"/>
              <a:gd name="adj3" fmla="val 38830"/>
              <a:gd name="adj4" fmla="val -65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实例删除时是否删除存储</a:t>
            </a:r>
          </a:p>
        </p:txBody>
      </p:sp>
    </p:spTree>
    <p:extLst>
      <p:ext uri="{BB962C8B-B14F-4D97-AF65-F5344CB8AC3E}">
        <p14:creationId xmlns:p14="http://schemas.microsoft.com/office/powerpoint/2010/main" val="309489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9" y="286604"/>
            <a:ext cx="7676927" cy="5989506"/>
          </a:xfrm>
          <a:prstGeom prst="rect">
            <a:avLst/>
          </a:prstGeom>
        </p:spPr>
      </p:pic>
      <p:sp>
        <p:nvSpPr>
          <p:cNvPr id="6" name="标注: 线形 5"/>
          <p:cNvSpPr/>
          <p:nvPr/>
        </p:nvSpPr>
        <p:spPr>
          <a:xfrm>
            <a:off x="8620298" y="2951018"/>
            <a:ext cx="1296783" cy="266008"/>
          </a:xfrm>
          <a:prstGeom prst="borderCallout1">
            <a:avLst>
              <a:gd name="adj1" fmla="val 43750"/>
              <a:gd name="adj2" fmla="val 105460"/>
              <a:gd name="adj3" fmla="val 443749"/>
              <a:gd name="adj4" fmla="val 1577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选择虚机配置</a:t>
            </a:r>
          </a:p>
        </p:txBody>
      </p:sp>
    </p:spTree>
    <p:extLst>
      <p:ext uri="{BB962C8B-B14F-4D97-AF65-F5344CB8AC3E}">
        <p14:creationId xmlns:p14="http://schemas.microsoft.com/office/powerpoint/2010/main" val="257926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添加网络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是内网</a:t>
            </a:r>
            <a:endParaRPr lang="en-US" altLang="zh-CN" dirty="0"/>
          </a:p>
          <a:p>
            <a:pPr lvl="1"/>
            <a:r>
              <a:rPr lang="zh-CN" altLang="en-US" dirty="0"/>
              <a:t>内网的虚机可以相互访问</a:t>
            </a:r>
            <a:endParaRPr lang="en-US" altLang="zh-CN" dirty="0"/>
          </a:p>
          <a:p>
            <a:pPr lvl="1"/>
            <a:r>
              <a:rPr lang="zh-CN" altLang="en-US" dirty="0"/>
              <a:t>内网的虚机可以访问外网</a:t>
            </a:r>
            <a:endParaRPr lang="en-US" altLang="zh-CN" dirty="0"/>
          </a:p>
          <a:p>
            <a:pPr lvl="1"/>
            <a:r>
              <a:rPr lang="zh-CN" altLang="en-US" dirty="0"/>
              <a:t>外网不能访问内网</a:t>
            </a: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r>
              <a:rPr lang="zh-CN" altLang="en-US" dirty="0"/>
              <a:t>*外网指办公网络</a:t>
            </a:r>
            <a:endParaRPr lang="en-US" altLang="zh-CN" dirty="0"/>
          </a:p>
          <a:p>
            <a:pPr marL="201168" lvl="1" indent="0">
              <a:buNone/>
            </a:pPr>
            <a:r>
              <a:rPr lang="zh-CN" altLang="en-US" dirty="0"/>
              <a:t>*内网是虚拟网络，虚机专用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79" y="286603"/>
            <a:ext cx="7673572" cy="59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网络设备端口连接</a:t>
            </a:r>
            <a:endParaRPr lang="en-US" altLang="zh-CN" dirty="0"/>
          </a:p>
          <a:p>
            <a:pPr lvl="1"/>
            <a:r>
              <a:rPr lang="zh-CN" altLang="en-US" dirty="0"/>
              <a:t>使用缺省即可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88" y="286604"/>
            <a:ext cx="7698237" cy="60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防火墙配置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default</a:t>
            </a:r>
            <a:r>
              <a:rPr lang="zh-CN" altLang="en-US" dirty="0"/>
              <a:t>即可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05" y="286604"/>
            <a:ext cx="7690198" cy="59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47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467</Words>
  <Application>Microsoft Office PowerPoint</Application>
  <PresentationFormat>宽屏</PresentationFormat>
  <Paragraphs>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Calibri</vt:lpstr>
      <vt:lpstr>Calibri Light</vt:lpstr>
      <vt:lpstr>回顾</vt:lpstr>
      <vt:lpstr>Openstack 使用指导</vt:lpstr>
      <vt:lpstr>登录</vt:lpstr>
      <vt:lpstr>创建虚机</vt:lpstr>
      <vt:lpstr>创建虚机</vt:lpstr>
      <vt:lpstr>创建虚机</vt:lpstr>
      <vt:lpstr>创建虚机</vt:lpstr>
      <vt:lpstr>创建虚机</vt:lpstr>
      <vt:lpstr>创建虚机</vt:lpstr>
      <vt:lpstr>创建虚机</vt:lpstr>
      <vt:lpstr>创建虚机</vt:lpstr>
      <vt:lpstr>创建虚机</vt:lpstr>
      <vt:lpstr>创建虚机</vt:lpstr>
      <vt:lpstr>虚机实例</vt:lpstr>
      <vt:lpstr>虚机实例</vt:lpstr>
      <vt:lpstr>虚机实例</vt:lpstr>
      <vt:lpstr>虚机实例</vt:lpstr>
      <vt:lpstr>虚机实例</vt:lpstr>
      <vt:lpstr>官方镜像</vt:lpstr>
      <vt:lpstr>Cloud-init</vt:lpstr>
      <vt:lpstr>Cloud-init脚本</vt:lpstr>
      <vt:lpstr>网络拓扑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使用指导</dc:title>
  <dc:creator>chenxi</dc:creator>
  <cp:lastModifiedBy>hao lei</cp:lastModifiedBy>
  <cp:revision>14</cp:revision>
  <dcterms:created xsi:type="dcterms:W3CDTF">2017-01-22T05:41:41Z</dcterms:created>
  <dcterms:modified xsi:type="dcterms:W3CDTF">2017-03-10T09:02:28Z</dcterms:modified>
</cp:coreProperties>
</file>