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6" r:id="rId4"/>
    <p:sldId id="265" r:id="rId5"/>
    <p:sldId id="289" r:id="rId6"/>
    <p:sldId id="291" r:id="rId7"/>
    <p:sldId id="290" r:id="rId8"/>
    <p:sldId id="292" r:id="rId9"/>
    <p:sldId id="293" r:id="rId10"/>
    <p:sldId id="294" r:id="rId11"/>
    <p:sldId id="298" r:id="rId12"/>
    <p:sldId id="299" r:id="rId13"/>
    <p:sldId id="295" r:id="rId14"/>
    <p:sldId id="268" r:id="rId15"/>
    <p:sldId id="296" r:id="rId16"/>
    <p:sldId id="297" r:id="rId17"/>
    <p:sldId id="300" r:id="rId18"/>
    <p:sldId id="301" r:id="rId19"/>
    <p:sldId id="306" r:id="rId20"/>
    <p:sldId id="307" r:id="rId21"/>
    <p:sldId id="302" r:id="rId22"/>
    <p:sldId id="303" r:id="rId23"/>
    <p:sldId id="305" r:id="rId24"/>
    <p:sldId id="308" r:id="rId25"/>
    <p:sldId id="304" r:id="rId26"/>
    <p:sldId id="309" r:id="rId27"/>
    <p:sldId id="274" r:id="rId28"/>
    <p:sldId id="278" r:id="rId29"/>
    <p:sldId id="276" r:id="rId30"/>
    <p:sldId id="282" r:id="rId31"/>
    <p:sldId id="310" r:id="rId32"/>
    <p:sldId id="283" r:id="rId33"/>
    <p:sldId id="288" r:id="rId34"/>
    <p:sldId id="31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1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2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4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94ABA-68D8-4C62-917A-C157D8B97154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731070-A03E-48B8-B1B7-048A02FC68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crumcn.com/agile/wp-content/uploads/2014/04/storypoint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流程培训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力太武研所</a:t>
            </a:r>
          </a:p>
        </p:txBody>
      </p:sp>
    </p:spTree>
    <p:extLst>
      <p:ext uri="{BB962C8B-B14F-4D97-AF65-F5344CB8AC3E}">
        <p14:creationId xmlns:p14="http://schemas.microsoft.com/office/powerpoint/2010/main" val="403031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的工件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800" dirty="0"/>
              <a:t>产品待办事项（</a:t>
            </a:r>
            <a:r>
              <a:rPr lang="en-US" altLang="zh-CN" sz="2800" dirty="0"/>
              <a:t>Product Backlog</a:t>
            </a:r>
            <a:r>
              <a:rPr lang="zh-CN" altLang="zh-CN" sz="2800" dirty="0"/>
              <a:t>）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800" dirty="0"/>
              <a:t>Sprint</a:t>
            </a:r>
            <a:r>
              <a:rPr lang="zh-CN" altLang="zh-CN" sz="2800" dirty="0"/>
              <a:t>待办事项（</a:t>
            </a:r>
            <a:r>
              <a:rPr lang="en-US" altLang="zh-CN" sz="2800" dirty="0"/>
              <a:t>Sprint Backlog</a:t>
            </a:r>
            <a:r>
              <a:rPr lang="zh-CN" altLang="zh-CN" sz="2800" dirty="0"/>
              <a:t>）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800" dirty="0"/>
              <a:t>燃尽图（</a:t>
            </a:r>
            <a:r>
              <a:rPr lang="en-US" altLang="zh-CN" sz="2800" dirty="0"/>
              <a:t>Burn-down Chart)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51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用户故事（</a:t>
            </a:r>
            <a:r>
              <a:rPr lang="en-US" altLang="zh-CN" dirty="0"/>
              <a:t>User Story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一个好的用户故事包括三个要素：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角色：谁要使用这个功能。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活动：需要完成什么样的功能。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商业价值：这个功能带来什么样的价值。</a:t>
            </a:r>
            <a:endParaRPr lang="en-US" altLang="zh-CN" sz="2600" dirty="0"/>
          </a:p>
          <a:p>
            <a:pPr marL="201168" lvl="1" indent="0">
              <a:buNone/>
            </a:pPr>
            <a:endParaRPr lang="en-US" altLang="zh-CN" sz="2600" dirty="0"/>
          </a:p>
          <a:p>
            <a:pPr marL="201168" lvl="1" indent="0">
              <a:buNone/>
            </a:pPr>
            <a:r>
              <a:rPr lang="zh-CN" altLang="en-US" sz="2600" dirty="0"/>
              <a:t>用户故事通常按照如下的格式来表达：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600" dirty="0"/>
              <a:t>作为一个</a:t>
            </a:r>
            <a:r>
              <a:rPr lang="en-US" altLang="zh-CN" sz="2600" dirty="0"/>
              <a:t>&lt;</a:t>
            </a:r>
            <a:r>
              <a:rPr lang="zh-CN" altLang="en-US" sz="2600" dirty="0"/>
              <a:t>角色</a:t>
            </a:r>
            <a:r>
              <a:rPr lang="en-US" altLang="zh-CN" sz="2600" dirty="0"/>
              <a:t>&gt;, </a:t>
            </a:r>
            <a:r>
              <a:rPr lang="zh-CN" altLang="en-US" sz="2600" dirty="0"/>
              <a:t>我想要</a:t>
            </a:r>
            <a:r>
              <a:rPr lang="en-US" altLang="zh-CN" sz="2600" dirty="0"/>
              <a:t>&lt;</a:t>
            </a:r>
            <a:r>
              <a:rPr lang="zh-CN" altLang="en-US" sz="2600" dirty="0"/>
              <a:t>活动</a:t>
            </a:r>
            <a:r>
              <a:rPr lang="en-US" altLang="zh-CN" sz="2600" dirty="0"/>
              <a:t>&gt;, </a:t>
            </a:r>
            <a:r>
              <a:rPr lang="zh-CN" altLang="en-US" sz="2600" dirty="0"/>
              <a:t>以便于</a:t>
            </a:r>
            <a:r>
              <a:rPr lang="en-US" altLang="zh-CN" sz="2600" dirty="0"/>
              <a:t>&lt;</a:t>
            </a:r>
            <a:r>
              <a:rPr lang="zh-CN" altLang="en-US" sz="2600" dirty="0"/>
              <a:t>商业价值</a:t>
            </a:r>
            <a:r>
              <a:rPr lang="en-US" altLang="zh-CN" sz="2600" dirty="0"/>
              <a:t>&gt;</a:t>
            </a:r>
          </a:p>
          <a:p>
            <a:pPr marL="201168" lvl="1" indent="0">
              <a:buNone/>
            </a:pPr>
            <a:r>
              <a:rPr lang="zh-CN" altLang="zh-CN" dirty="0"/>
              <a:t>举例：作为一个</a:t>
            </a:r>
            <a:r>
              <a:rPr lang="en-US" altLang="zh-CN" dirty="0"/>
              <a:t>“</a:t>
            </a:r>
            <a:r>
              <a:rPr lang="zh-CN" altLang="zh-CN" dirty="0"/>
              <a:t>网站管理员</a:t>
            </a:r>
            <a:r>
              <a:rPr lang="en-US" altLang="zh-CN" dirty="0"/>
              <a:t>”</a:t>
            </a:r>
            <a:r>
              <a:rPr lang="zh-CN" altLang="zh-CN" dirty="0"/>
              <a:t>，我想要</a:t>
            </a:r>
            <a:r>
              <a:rPr lang="en-US" altLang="zh-CN" dirty="0"/>
              <a:t>“</a:t>
            </a:r>
            <a:r>
              <a:rPr lang="zh-CN" altLang="zh-CN" dirty="0"/>
              <a:t>统计每天有多少人访问了我的网站</a:t>
            </a:r>
            <a:r>
              <a:rPr lang="en-US" altLang="zh-CN" dirty="0"/>
              <a:t>”</a:t>
            </a:r>
            <a:r>
              <a:rPr lang="zh-CN" altLang="zh-CN" dirty="0"/>
              <a:t>，以便于</a:t>
            </a:r>
            <a:r>
              <a:rPr lang="en-US" altLang="zh-CN" dirty="0"/>
              <a:t>“</a:t>
            </a:r>
            <a:r>
              <a:rPr lang="zh-CN" altLang="zh-CN" dirty="0"/>
              <a:t>我的赞助商了解我的网站会给他们带来什么收益。</a:t>
            </a:r>
            <a:r>
              <a:rPr lang="en-US" altLang="zh-CN" dirty="0"/>
              <a:t>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18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用户故事（</a:t>
            </a:r>
            <a:r>
              <a:rPr lang="en-US" altLang="zh-CN" dirty="0"/>
              <a:t>User Story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INVEST</a:t>
            </a:r>
            <a:r>
              <a:rPr lang="zh-CN" altLang="zh-CN" sz="2800" dirty="0"/>
              <a:t>原则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独立性（</a:t>
            </a:r>
            <a:r>
              <a:rPr lang="en-US" altLang="zh-CN" sz="2600" dirty="0"/>
              <a:t>Independent</a:t>
            </a:r>
            <a:r>
              <a:rPr lang="zh-CN" altLang="zh-CN" sz="2600" dirty="0"/>
              <a:t>）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可协商性（</a:t>
            </a:r>
            <a:r>
              <a:rPr lang="en-US" altLang="zh-CN" sz="2600" dirty="0"/>
              <a:t>Negotiable</a:t>
            </a:r>
            <a:r>
              <a:rPr lang="zh-CN" altLang="zh-CN" sz="2600" dirty="0"/>
              <a:t>）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有价值（</a:t>
            </a:r>
            <a:r>
              <a:rPr lang="en-US" altLang="zh-CN" sz="2600" dirty="0"/>
              <a:t>Valuable</a:t>
            </a:r>
            <a:r>
              <a:rPr lang="zh-CN" altLang="zh-CN" sz="2600" dirty="0"/>
              <a:t>）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可以估算性（</a:t>
            </a:r>
            <a:r>
              <a:rPr lang="en-US" altLang="zh-CN" sz="2600" dirty="0"/>
              <a:t>Estimable</a:t>
            </a:r>
            <a:r>
              <a:rPr lang="zh-CN" altLang="zh-CN" sz="2600" dirty="0"/>
              <a:t>）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短小（</a:t>
            </a:r>
            <a:r>
              <a:rPr lang="en-US" altLang="zh-CN" sz="2600" dirty="0"/>
              <a:t>Small</a:t>
            </a:r>
            <a:r>
              <a:rPr lang="zh-CN" altLang="zh-CN" sz="2600" dirty="0"/>
              <a:t>）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600" dirty="0"/>
              <a:t>可测试性（</a:t>
            </a:r>
            <a:r>
              <a:rPr lang="en-US" altLang="zh-CN" sz="2600" dirty="0"/>
              <a:t>Testable</a:t>
            </a:r>
            <a:r>
              <a:rPr lang="zh-CN" altLang="zh-CN" sz="26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1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产品待办事项（</a:t>
            </a:r>
            <a:r>
              <a:rPr lang="en-US" altLang="zh-CN" dirty="0"/>
              <a:t>Product Backlog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zh-CN" altLang="en-US" sz="2800" dirty="0"/>
              <a:t>产品待办事项列表是一个排序的用户故事列表</a:t>
            </a:r>
            <a:endParaRPr lang="en-US" altLang="zh-CN" sz="2800" dirty="0"/>
          </a:p>
          <a:p>
            <a:pPr fontAlgn="base">
              <a:buFont typeface="Wingdings" panose="05000000000000000000" pitchFamily="2" charset="2"/>
              <a:buChar char="u"/>
            </a:pPr>
            <a:r>
              <a:rPr lang="zh-CN" altLang="en-US" sz="2800" dirty="0"/>
              <a:t>产品待办事项列表是一个持续完善的清单</a:t>
            </a:r>
            <a:endParaRPr lang="en-US" altLang="zh-CN" sz="2800" dirty="0"/>
          </a:p>
          <a:p>
            <a:pPr fontAlgn="base">
              <a:buFont typeface="Wingdings" panose="05000000000000000000" pitchFamily="2" charset="2"/>
              <a:buChar char="u"/>
            </a:pPr>
            <a:r>
              <a:rPr lang="zh-CN" altLang="en-US" sz="2800" dirty="0"/>
              <a:t>产品待办事项列表列出了所有对未来发布产品进行的改变</a:t>
            </a:r>
            <a:endParaRPr lang="en-US" altLang="zh-CN" sz="2800" dirty="0"/>
          </a:p>
          <a:p>
            <a:pPr lvl="1" fontAlgn="base">
              <a:buFont typeface="Wingdings" panose="05000000000000000000" pitchFamily="2" charset="2"/>
              <a:buChar char="u"/>
            </a:pPr>
            <a:r>
              <a:rPr lang="zh-CN" altLang="en-US" sz="2600" dirty="0"/>
              <a:t>特性</a:t>
            </a:r>
            <a:endParaRPr lang="en-US" altLang="zh-CN" sz="2600" dirty="0"/>
          </a:p>
          <a:p>
            <a:pPr lvl="1" fontAlgn="base">
              <a:buFont typeface="Wingdings" panose="05000000000000000000" pitchFamily="2" charset="2"/>
              <a:buChar char="u"/>
            </a:pPr>
            <a:r>
              <a:rPr lang="zh-CN" altLang="en-US" sz="2600" dirty="0"/>
              <a:t>功能</a:t>
            </a:r>
            <a:endParaRPr lang="en-US" altLang="zh-CN" sz="2600" dirty="0"/>
          </a:p>
          <a:p>
            <a:pPr lvl="1" fontAlgn="base">
              <a:buFont typeface="Wingdings" panose="05000000000000000000" pitchFamily="2" charset="2"/>
              <a:buChar char="u"/>
            </a:pPr>
            <a:r>
              <a:rPr lang="zh-CN" altLang="en-US" sz="2600" dirty="0"/>
              <a:t>需求</a:t>
            </a:r>
            <a:endParaRPr lang="en-US" altLang="zh-CN" sz="2600" dirty="0"/>
          </a:p>
          <a:p>
            <a:pPr lvl="1" fontAlgn="base">
              <a:buFont typeface="Wingdings" panose="05000000000000000000" pitchFamily="2" charset="2"/>
              <a:buChar char="u"/>
            </a:pPr>
            <a:r>
              <a:rPr lang="zh-CN" altLang="en-US" sz="2600" dirty="0"/>
              <a:t>改进方法</a:t>
            </a:r>
            <a:endParaRPr lang="en-US" altLang="zh-CN" sz="2600" dirty="0"/>
          </a:p>
          <a:p>
            <a:pPr lvl="1" fontAlgn="base">
              <a:buFont typeface="Wingdings" panose="05000000000000000000" pitchFamily="2" charset="2"/>
              <a:buChar char="u"/>
            </a:pPr>
            <a:r>
              <a:rPr lang="zh-CN" altLang="en-US" sz="2600" dirty="0"/>
              <a:t>缺陷修复</a:t>
            </a:r>
            <a:endParaRPr lang="en-US" altLang="zh-CN" sz="2600" dirty="0"/>
          </a:p>
          <a:p>
            <a:pPr fontAlgn="base">
              <a:buFont typeface="Wingdings" panose="05000000000000000000" pitchFamily="2" charset="2"/>
              <a:buChar char="u"/>
            </a:pPr>
            <a:r>
              <a:rPr lang="zh-CN" altLang="en-US" sz="2800" dirty="0"/>
              <a:t>产品待办事项列表条目包含描述、次序和估算的特征</a:t>
            </a:r>
          </a:p>
        </p:txBody>
      </p:sp>
    </p:spTree>
    <p:extLst>
      <p:ext uri="{BB962C8B-B14F-4D97-AF65-F5344CB8AC3E}">
        <p14:creationId xmlns:p14="http://schemas.microsoft.com/office/powerpoint/2010/main" val="193597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268413"/>
            <a:ext cx="8877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1810"/>
          </a:xfrm>
        </p:spPr>
        <p:txBody>
          <a:bodyPr/>
          <a:lstStyle/>
          <a:p>
            <a:r>
              <a:rPr lang="zh-CN" altLang="zh-CN" dirty="0"/>
              <a:t>产品待办事项（</a:t>
            </a:r>
            <a:r>
              <a:rPr lang="en-US" altLang="zh-CN" dirty="0"/>
              <a:t>Product Backlog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76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</a:t>
            </a:r>
            <a:r>
              <a:rPr lang="zh-CN" altLang="zh-CN" dirty="0"/>
              <a:t>待办事项（</a:t>
            </a:r>
            <a:r>
              <a:rPr lang="en-US" altLang="zh-CN" dirty="0"/>
              <a:t>Sprint Backlog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Sprint </a:t>
            </a:r>
            <a:r>
              <a:rPr lang="zh-CN" altLang="zh-CN" sz="2800" dirty="0"/>
              <a:t>代办事项列表是一组为当前</a:t>
            </a:r>
            <a:r>
              <a:rPr lang="en-US" altLang="zh-CN" sz="2800" dirty="0"/>
              <a:t> Sprint </a:t>
            </a:r>
            <a:r>
              <a:rPr lang="zh-CN" altLang="zh-CN" sz="2800" dirty="0"/>
              <a:t>选出的产品代办事项列表条目</a:t>
            </a:r>
            <a:r>
              <a:rPr lang="en-US" altLang="zh-CN" sz="2800" dirty="0"/>
              <a:t>,</a:t>
            </a:r>
            <a:r>
              <a:rPr lang="zh-CN" altLang="zh-CN" sz="2800" dirty="0"/>
              <a:t>外加交付 产品增量和实现</a:t>
            </a:r>
            <a:r>
              <a:rPr lang="en-US" altLang="zh-CN" sz="2800" dirty="0"/>
              <a:t> Sprint </a:t>
            </a:r>
            <a:r>
              <a:rPr lang="zh-CN" altLang="zh-CN" sz="2800" dirty="0"/>
              <a:t>目标的计划。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Sprint </a:t>
            </a:r>
            <a:r>
              <a:rPr lang="zh-CN" altLang="zh-CN" sz="2800" dirty="0"/>
              <a:t>代办事项列表是开发团队对于哪些功能要包 含在下个增量中</a:t>
            </a:r>
            <a:r>
              <a:rPr lang="en-US" altLang="zh-CN" sz="2800" dirty="0"/>
              <a:t>,</a:t>
            </a:r>
            <a:r>
              <a:rPr lang="zh-CN" altLang="zh-CN" sz="2800" dirty="0"/>
              <a:t>以及交付那些功能所需工作的预计。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74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燃尽图（</a:t>
            </a:r>
            <a:r>
              <a:rPr lang="en-US" altLang="zh-CN" dirty="0"/>
              <a:t>Burn-down Chart)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Sprint Burndown Chart </a:t>
            </a:r>
            <a:r>
              <a:rPr lang="zh-CN" altLang="en-US" dirty="0"/>
              <a:t>显示了</a:t>
            </a:r>
            <a:r>
              <a:rPr lang="en-US" altLang="zh-CN" dirty="0"/>
              <a:t>Sprint</a:t>
            </a:r>
            <a:r>
              <a:rPr lang="zh-CN" altLang="en-US" dirty="0"/>
              <a:t>中累积剩余的工作量</a:t>
            </a:r>
          </a:p>
        </p:txBody>
      </p:sp>
      <p:pic>
        <p:nvPicPr>
          <p:cNvPr id="4" name="Picture 3" descr="dsc02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182" y="2274253"/>
            <a:ext cx="7315200" cy="40233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8791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的活动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产品梳理（</a:t>
            </a:r>
            <a:r>
              <a:rPr lang="en-US" altLang="zh-CN" sz="3200" dirty="0"/>
              <a:t>Product Backlog Refinement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计划会议（</a:t>
            </a:r>
            <a:r>
              <a:rPr lang="en-US" altLang="zh-CN" sz="3200" dirty="0"/>
              <a:t>Sprint Planning Meeting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每日立会（</a:t>
            </a:r>
            <a:r>
              <a:rPr lang="en-US" altLang="zh-CN" sz="3200" dirty="0"/>
              <a:t>Daily Scrum Meeting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评审会议（</a:t>
            </a:r>
            <a:r>
              <a:rPr lang="en-US" altLang="zh-CN" sz="3200" dirty="0"/>
              <a:t>Sprint Review Meeting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回顾会议（</a:t>
            </a:r>
            <a:r>
              <a:rPr lang="en-US" altLang="zh-CN" sz="3200" dirty="0"/>
              <a:t>Sprint Retrospective Meeting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761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产品梳理（</a:t>
            </a:r>
            <a:r>
              <a:rPr lang="en-US" altLang="zh-CN" dirty="0"/>
              <a:t>Product Backlog Refinement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保持产品待办事项列表有序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把看起来不再重要的事项移除或者降级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增加或提升涌现出来的或变得更重要的事项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将事项分解成更小的事项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将事项归并为更大的事项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2800" dirty="0"/>
              <a:t>对事项进行估算</a:t>
            </a:r>
          </a:p>
        </p:txBody>
      </p:sp>
    </p:spTree>
    <p:extLst>
      <p:ext uri="{BB962C8B-B14F-4D97-AF65-F5344CB8AC3E}">
        <p14:creationId xmlns:p14="http://schemas.microsoft.com/office/powerpoint/2010/main" val="415654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一个</a:t>
            </a:r>
            <a:r>
              <a:rPr lang="en-US" altLang="zh-CN" sz="2800" dirty="0"/>
              <a:t>Sprint</a:t>
            </a:r>
            <a:r>
              <a:rPr lang="zh-CN" altLang="zh-CN" sz="2800" dirty="0"/>
              <a:t>是指一个</a:t>
            </a:r>
            <a:r>
              <a:rPr lang="en-US" altLang="zh-CN" sz="2800" dirty="0"/>
              <a:t>1</a:t>
            </a:r>
            <a:r>
              <a:rPr lang="zh-CN" altLang="zh-CN" sz="2800" dirty="0"/>
              <a:t>周－</a:t>
            </a:r>
            <a:r>
              <a:rPr lang="en-US" altLang="zh-CN" sz="2800" dirty="0"/>
              <a:t>4</a:t>
            </a:r>
            <a:r>
              <a:rPr lang="zh-CN" altLang="zh-CN" sz="2800" dirty="0"/>
              <a:t>周的迭代，它是一个时间盒。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Sprint</a:t>
            </a:r>
            <a:r>
              <a:rPr lang="zh-CN" altLang="en-US" sz="2800" dirty="0"/>
              <a:t>的长度一旦确定，保持不变。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Sprint</a:t>
            </a:r>
            <a:r>
              <a:rPr lang="zh-CN" altLang="zh-CN" sz="2800" dirty="0"/>
              <a:t>的产出是“完成”的、可用的、潜在可发布的产品增量。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92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16" y="81097"/>
            <a:ext cx="8361406" cy="634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3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Sprint </a:t>
            </a:r>
            <a:r>
              <a:rPr lang="zh-CN" altLang="zh-CN" sz="2800" dirty="0"/>
              <a:t>包含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749808" lvl="1" indent="-457200">
              <a:buFont typeface="Wingdings" panose="05000000000000000000" pitchFamily="2" charset="2"/>
              <a:buChar char="ü"/>
            </a:pPr>
            <a:r>
              <a:rPr lang="en-US" altLang="zh-CN" sz="2600" dirty="0"/>
              <a:t>Sprint </a:t>
            </a:r>
            <a:r>
              <a:rPr lang="zh-CN" altLang="zh-CN" sz="2600" dirty="0"/>
              <a:t>计划会议</a:t>
            </a:r>
            <a:endParaRPr lang="en-US" altLang="zh-CN" sz="2600" dirty="0"/>
          </a:p>
          <a:p>
            <a:pPr marL="749808" lvl="1" indent="-457200">
              <a:buFont typeface="Wingdings" panose="05000000000000000000" pitchFamily="2" charset="2"/>
              <a:buChar char="ü"/>
            </a:pPr>
            <a:r>
              <a:rPr lang="zh-CN" altLang="zh-CN" sz="2600" dirty="0"/>
              <a:t>每日站会</a:t>
            </a:r>
            <a:endParaRPr lang="en-US" altLang="zh-CN" sz="2600" dirty="0"/>
          </a:p>
          <a:p>
            <a:pPr marL="749808" lvl="1" indent="-457200">
              <a:buFont typeface="Wingdings" panose="05000000000000000000" pitchFamily="2" charset="2"/>
              <a:buChar char="ü"/>
            </a:pPr>
            <a:r>
              <a:rPr lang="zh-CN" altLang="zh-CN" sz="2600" dirty="0"/>
              <a:t>开发工作</a:t>
            </a:r>
            <a:endParaRPr lang="en-US" altLang="zh-CN" sz="2600" dirty="0"/>
          </a:p>
          <a:p>
            <a:pPr marL="749808" lvl="1" indent="-457200">
              <a:buFont typeface="Wingdings" panose="05000000000000000000" pitchFamily="2" charset="2"/>
              <a:buChar char="ü"/>
            </a:pPr>
            <a:r>
              <a:rPr lang="en-US" altLang="zh-CN" sz="2600" dirty="0"/>
              <a:t>Sprint </a:t>
            </a:r>
            <a:r>
              <a:rPr lang="zh-CN" altLang="zh-CN" sz="2600" dirty="0"/>
              <a:t>评审会议</a:t>
            </a:r>
            <a:endParaRPr lang="en-US" altLang="zh-CN" sz="2600" dirty="0"/>
          </a:p>
          <a:p>
            <a:pPr marL="749808" lvl="1" indent="-457200">
              <a:buFont typeface="Wingdings" panose="05000000000000000000" pitchFamily="2" charset="2"/>
              <a:buChar char="ü"/>
            </a:pPr>
            <a:r>
              <a:rPr lang="en-US" altLang="zh-CN" sz="2600" dirty="0"/>
              <a:t>Sprint </a:t>
            </a:r>
            <a:r>
              <a:rPr lang="zh-CN" altLang="zh-CN" sz="2600" dirty="0"/>
              <a:t>回顾会议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8955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计划会议（</a:t>
            </a:r>
            <a:r>
              <a:rPr lang="en-US" altLang="zh-CN" dirty="0"/>
              <a:t>Sprint Planning Meeting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Sprint</a:t>
            </a:r>
            <a:r>
              <a:rPr lang="zh-CN" altLang="zh-CN" sz="2800" dirty="0"/>
              <a:t>计划会议有两部分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决定在</a:t>
            </a:r>
            <a:r>
              <a:rPr lang="en-US" altLang="zh-CN" sz="2600" dirty="0"/>
              <a:t>Sprint</a:t>
            </a:r>
            <a:r>
              <a:rPr lang="zh-CN" altLang="zh-CN" sz="2600" dirty="0"/>
              <a:t>中需要完成哪些工作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决定这些工作如何完成</a:t>
            </a:r>
          </a:p>
        </p:txBody>
      </p:sp>
    </p:spTree>
    <p:extLst>
      <p:ext uri="{BB962C8B-B14F-4D97-AF65-F5344CB8AC3E}">
        <p14:creationId xmlns:p14="http://schemas.microsoft.com/office/powerpoint/2010/main" val="273226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故事点（</a:t>
            </a:r>
            <a:r>
              <a:rPr lang="en-US" altLang="zh-CN" dirty="0"/>
              <a:t>Story Point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 descr="storypoint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99" y="1846263"/>
            <a:ext cx="6930650" cy="4457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72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纸牌游戏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582" y="1737360"/>
            <a:ext cx="6987430" cy="4566044"/>
          </a:xfrm>
          <a:ln/>
        </p:spPr>
      </p:pic>
    </p:spTree>
    <p:extLst>
      <p:ext uri="{BB962C8B-B14F-4D97-AF65-F5344CB8AC3E}">
        <p14:creationId xmlns:p14="http://schemas.microsoft.com/office/powerpoint/2010/main" val="1094623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索引卡</a:t>
            </a:r>
          </a:p>
        </p:txBody>
      </p:sp>
      <p:pic>
        <p:nvPicPr>
          <p:cNvPr id="4" name="Picture 3" descr="IndexCardGener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036" y="1794762"/>
            <a:ext cx="7064391" cy="4453638"/>
          </a:xfrm>
          <a:ln/>
        </p:spPr>
      </p:pic>
    </p:spTree>
    <p:extLst>
      <p:ext uri="{BB962C8B-B14F-4D97-AF65-F5344CB8AC3E}">
        <p14:creationId xmlns:p14="http://schemas.microsoft.com/office/powerpoint/2010/main" val="422601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en-US" altLang="zh-CN" dirty="0"/>
              <a:t>Sprint</a:t>
            </a:r>
            <a:r>
              <a:rPr lang="zh-CN" altLang="zh-CN" dirty="0"/>
              <a:t>待办事项（</a:t>
            </a:r>
            <a:r>
              <a:rPr lang="en-US" altLang="zh-CN" dirty="0"/>
              <a:t>Sprint Backlog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根据开发速度和优先级决定</a:t>
            </a:r>
            <a:r>
              <a:rPr lang="en-US" altLang="zh-CN" sz="2800" dirty="0"/>
              <a:t>Sprint Backlog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94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每日立会（</a:t>
            </a:r>
            <a:r>
              <a:rPr lang="en-US" altLang="zh-CN" dirty="0"/>
              <a:t>Daily Scrum Meeting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每日站会必须每天在同一时间、同一地点召开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每日站会</a:t>
            </a:r>
            <a:r>
              <a:rPr lang="zh-CN" altLang="en-US" sz="2800" dirty="0"/>
              <a:t>中</a:t>
            </a:r>
            <a:r>
              <a:rPr lang="zh-CN" altLang="zh-CN" sz="2800" dirty="0"/>
              <a:t>，团队需要在任务板上更新任务的状态。</a:t>
            </a:r>
            <a:endParaRPr lang="en-US" altLang="zh-CN" sz="2800" dirty="0"/>
          </a:p>
          <a:p>
            <a:r>
              <a:rPr lang="zh-CN" altLang="en-US" sz="2800" dirty="0"/>
              <a:t>会议时间最多不超过</a:t>
            </a:r>
            <a:r>
              <a:rPr lang="en-US" altLang="zh-CN" sz="2800" dirty="0"/>
              <a:t>15</a:t>
            </a:r>
            <a:r>
              <a:rPr lang="zh-CN" altLang="en-US" sz="2800" dirty="0"/>
              <a:t>分钟。</a:t>
            </a:r>
            <a:endParaRPr lang="en-US" altLang="zh-CN" sz="2800" dirty="0"/>
          </a:p>
          <a:p>
            <a:r>
              <a:rPr lang="zh-CN" altLang="en-US" sz="2800" dirty="0"/>
              <a:t>每日站会的内容：</a:t>
            </a:r>
            <a:endParaRPr lang="en-US" altLang="zh-CN" sz="2800" dirty="0"/>
          </a:p>
          <a:p>
            <a:pPr lvl="1"/>
            <a:r>
              <a:rPr lang="zh-CN" altLang="zh-CN" sz="2600" dirty="0"/>
              <a:t>我昨天完成了什么任务？</a:t>
            </a:r>
          </a:p>
          <a:p>
            <a:pPr lvl="1"/>
            <a:r>
              <a:rPr lang="zh-CN" altLang="zh-CN" sz="2600" dirty="0"/>
              <a:t>我今天打算做什么任务？</a:t>
            </a:r>
          </a:p>
          <a:p>
            <a:pPr lvl="1"/>
            <a:r>
              <a:rPr lang="zh-CN" altLang="zh-CN" sz="2600" dirty="0"/>
              <a:t>我遇到了哪些障碍或困难？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070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08" y="1846263"/>
            <a:ext cx="6650709" cy="4022725"/>
          </a:xfrm>
          <a:ln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每日立会（</a:t>
            </a:r>
            <a:r>
              <a:rPr lang="en-US" altLang="zh-CN" dirty="0"/>
              <a:t>Daily Scrum Meeting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0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00" y="1846263"/>
            <a:ext cx="6848284" cy="4457555"/>
          </a:xfrm>
          <a:ln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任务看板</a:t>
            </a:r>
          </a:p>
        </p:txBody>
      </p:sp>
    </p:spTree>
    <p:extLst>
      <p:ext uri="{BB962C8B-B14F-4D97-AF65-F5344CB8AC3E}">
        <p14:creationId xmlns:p14="http://schemas.microsoft.com/office/powerpoint/2010/main" val="169382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燃尽图</a:t>
            </a:r>
          </a:p>
        </p:txBody>
      </p:sp>
      <p:pic>
        <p:nvPicPr>
          <p:cNvPr id="51203" name="Picture 3" descr="dsc0264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46263"/>
            <a:ext cx="6521979" cy="4891485"/>
          </a:xfrm>
          <a:ln/>
        </p:spPr>
      </p:pic>
    </p:spTree>
    <p:extLst>
      <p:ext uri="{BB962C8B-B14F-4D97-AF65-F5344CB8AC3E}">
        <p14:creationId xmlns:p14="http://schemas.microsoft.com/office/powerpoint/2010/main" val="12619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开发模型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350" y="1846263"/>
            <a:ext cx="71356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sz="2800" dirty="0"/>
              <a:t>时间通常是</a:t>
            </a:r>
            <a:r>
              <a:rPr lang="en-US" altLang="zh-CN" sz="2800" dirty="0"/>
              <a:t>30~60</a:t>
            </a:r>
            <a:r>
              <a:rPr lang="zh-CN" altLang="zh-CN" sz="2800" dirty="0"/>
              <a:t>分钟，不要超过</a:t>
            </a:r>
            <a:r>
              <a:rPr lang="en-US" altLang="zh-CN" sz="2800" dirty="0"/>
              <a:t>2</a:t>
            </a:r>
            <a:r>
              <a:rPr lang="zh-CN" altLang="zh-CN" sz="2800" dirty="0"/>
              <a:t>小时。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800" dirty="0"/>
              <a:t>尽量邀请项目相关人员都参加</a:t>
            </a:r>
            <a:r>
              <a:rPr lang="zh-CN" altLang="en-US" sz="2800" dirty="0"/>
              <a:t>，让老板和客户看到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800" dirty="0"/>
              <a:t>集中精力演示可以实际工作的代码，让演示关注与业务层次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800" dirty="0"/>
              <a:t>产品负责人根据获得的信息，调整产品</a:t>
            </a:r>
            <a:r>
              <a:rPr lang="en-US" altLang="zh-CN" sz="2800" dirty="0"/>
              <a:t>Backlog</a:t>
            </a:r>
            <a:r>
              <a:rPr lang="zh-CN" altLang="zh-CN" sz="2800" dirty="0"/>
              <a:t>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ea typeface="宋体" panose="02010600030101010101" pitchFamily="2" charset="-122"/>
              </a:rPr>
              <a:t>非常的重要，绝对不可以被忽略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评审会议（</a:t>
            </a:r>
            <a:r>
              <a:rPr lang="en-US" altLang="zh-CN" dirty="0"/>
              <a:t>Sprint Review Meeting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5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回顾会议（</a:t>
            </a:r>
            <a:r>
              <a:rPr lang="en-US" altLang="zh-CN" dirty="0"/>
              <a:t>Sprint Retrospective Meeting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400" dirty="0"/>
              <a:t>检查上次回顾会议行动计划的执行结果。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400" dirty="0"/>
              <a:t>每位项目成员总结三方面的内容：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200" dirty="0"/>
              <a:t>哪些活动应该开始实施。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200" dirty="0"/>
              <a:t>哪些活动应该停止实施。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200" dirty="0"/>
              <a:t>哪些活动应该得到改进。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400" dirty="0"/>
              <a:t>对总结内容进行归结。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400" dirty="0"/>
              <a:t>对归结内容进行投票，每人最多</a:t>
            </a:r>
            <a:r>
              <a:rPr lang="en-US" altLang="zh-CN" sz="2400" dirty="0"/>
              <a:t>3</a:t>
            </a:r>
            <a:r>
              <a:rPr lang="zh-CN" altLang="zh-CN" sz="2400" dirty="0"/>
              <a:t>票。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400" dirty="0"/>
              <a:t>对票数较高的内容进行讨论，输出为行动计划，指定责任人。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321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回顾会议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时间在1-3个小时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找最舒适的地方（要有回顾看板）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开始的时候轮流发言，而不是主动发言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记录问题，总结，并讨论改进的方法，放在回顾看板上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每人三个磁铁，将最重要的2-3个点做为下一轮的产品需求</a:t>
            </a:r>
          </a:p>
        </p:txBody>
      </p:sp>
    </p:spTree>
    <p:extLst>
      <p:ext uri="{BB962C8B-B14F-4D97-AF65-F5344CB8AC3E}">
        <p14:creationId xmlns:p14="http://schemas.microsoft.com/office/powerpoint/2010/main" val="2901394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Rectangle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8638" y="274639"/>
            <a:ext cx="8412162" cy="1146175"/>
          </a:xfrm>
          <a:ln/>
        </p:spPr>
      </p:pic>
      <p:pic>
        <p:nvPicPr>
          <p:cNvPr id="6349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1412876"/>
            <a:ext cx="3467100" cy="4525963"/>
          </a:xfrm>
          <a:ln/>
        </p:spPr>
      </p:pic>
    </p:spTree>
    <p:extLst>
      <p:ext uri="{BB962C8B-B14F-4D97-AF65-F5344CB8AC3E}">
        <p14:creationId xmlns:p14="http://schemas.microsoft.com/office/powerpoint/2010/main" val="147146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开发模型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350" y="1846263"/>
            <a:ext cx="71356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的角色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产品负责人（</a:t>
            </a:r>
            <a:r>
              <a:rPr lang="en-US" altLang="zh-CN" sz="3200" dirty="0"/>
              <a:t>Product Owner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团队主持人（</a:t>
            </a:r>
            <a:r>
              <a:rPr lang="en-US" altLang="zh-CN" sz="3200" dirty="0"/>
              <a:t>Scrum Master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团队成员（</a:t>
            </a:r>
            <a:r>
              <a:rPr lang="en-US" altLang="zh-CN" sz="3200" dirty="0"/>
              <a:t>Scrum Team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521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产品负责人（</a:t>
            </a:r>
            <a:r>
              <a:rPr lang="en-US" altLang="zh-CN" dirty="0"/>
              <a:t>Product Owner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清晰地表达产品代办事项列表条目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对产品代办事项列表中的条目进行排序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确保开发团队所执行工作的价值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确保产品代办事项列表对所有人可见、透明、清晰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/>
              <a:t>确保开发团队对产品代办事项列表达到一定程度的理解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977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团队成员（</a:t>
            </a:r>
            <a:r>
              <a:rPr lang="en-US" altLang="zh-CN" dirty="0"/>
              <a:t>Scrum Team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他们是自组织的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开发团队是跨职能的</a:t>
            </a:r>
            <a:endParaRPr lang="en-US" altLang="zh-CN" sz="2800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2800" dirty="0"/>
              <a:t>Scrum </a:t>
            </a:r>
            <a:r>
              <a:rPr lang="zh-CN" altLang="zh-CN" sz="2800" dirty="0"/>
              <a:t>不认可开发团队成员的头衔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开发团队中的每个成员可以有特长和专注领域，但是责任归属于整个开发团队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开发团队不包含如测试或业务分析等负责特定领域的子团队。</a:t>
            </a:r>
          </a:p>
        </p:txBody>
      </p:sp>
    </p:spTree>
    <p:extLst>
      <p:ext uri="{BB962C8B-B14F-4D97-AF65-F5344CB8AC3E}">
        <p14:creationId xmlns:p14="http://schemas.microsoft.com/office/powerpoint/2010/main" val="38690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团队主持人（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Scrum Master </a:t>
            </a:r>
            <a:r>
              <a:rPr lang="zh-CN" altLang="zh-CN" sz="3200" dirty="0"/>
              <a:t>以各种方式服务于产品负责人</a:t>
            </a:r>
            <a:r>
              <a:rPr lang="en-US" altLang="zh-CN" sz="3200" dirty="0"/>
              <a:t>,</a:t>
            </a:r>
            <a:r>
              <a:rPr lang="zh-CN" altLang="zh-CN" sz="3200" dirty="0"/>
              <a:t>包括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lvl="1"/>
            <a:r>
              <a:rPr lang="zh-CN" altLang="zh-CN" sz="2800" dirty="0"/>
              <a:t>找到有效管理产品代办事项列表的技巧</a:t>
            </a:r>
          </a:p>
          <a:p>
            <a:pPr lvl="1"/>
            <a:r>
              <a:rPr lang="zh-CN" altLang="zh-CN" sz="2800" dirty="0"/>
              <a:t>清晰地和开发团队沟通愿景、目标和产品代表事项列表条目</a:t>
            </a:r>
          </a:p>
          <a:p>
            <a:pPr lvl="1"/>
            <a:r>
              <a:rPr lang="zh-CN" altLang="zh-CN" sz="2800" dirty="0"/>
              <a:t>教导开发团队创建清晰简明的产品代表事项列表条目</a:t>
            </a:r>
          </a:p>
          <a:p>
            <a:pPr lvl="1"/>
            <a:r>
              <a:rPr lang="zh-CN" altLang="zh-CN" sz="2800" dirty="0"/>
              <a:t>在经验主义环境中理解长期的产品规划</a:t>
            </a:r>
          </a:p>
          <a:p>
            <a:pPr lvl="1"/>
            <a:r>
              <a:rPr lang="zh-CN" altLang="zh-CN" sz="2800" dirty="0"/>
              <a:t>理解并实践敏捷</a:t>
            </a:r>
          </a:p>
          <a:p>
            <a:pPr lvl="1"/>
            <a:r>
              <a:rPr lang="zh-CN" altLang="zh-CN" sz="2800" dirty="0"/>
              <a:t>按需推动</a:t>
            </a:r>
            <a:r>
              <a:rPr lang="en-US" altLang="zh-CN" sz="2800" dirty="0"/>
              <a:t>Scrum</a:t>
            </a:r>
            <a:r>
              <a:rPr lang="zh-CN" altLang="zh-CN" sz="2800" dirty="0"/>
              <a:t>活动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团队主持人（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Scrum Master </a:t>
            </a:r>
            <a:r>
              <a:rPr lang="zh-CN" altLang="zh-CN" sz="3200" dirty="0"/>
              <a:t>以各种方式服务于开发团队</a:t>
            </a:r>
            <a:r>
              <a:rPr lang="en-US" altLang="zh-CN" sz="3200" dirty="0"/>
              <a:t>,</a:t>
            </a:r>
            <a:r>
              <a:rPr lang="zh-CN" altLang="zh-CN" sz="3200" dirty="0"/>
              <a:t>包括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lvl="1"/>
            <a:r>
              <a:rPr lang="zh-CN" altLang="zh-CN" sz="2800" dirty="0"/>
              <a:t>指导开发团队自组织和跨职能</a:t>
            </a:r>
          </a:p>
          <a:p>
            <a:pPr lvl="1"/>
            <a:r>
              <a:rPr lang="zh-CN" altLang="zh-CN" sz="2800" dirty="0"/>
              <a:t>教导并领导开发团队创造高价值的产品</a:t>
            </a:r>
          </a:p>
          <a:p>
            <a:pPr lvl="1"/>
            <a:r>
              <a:rPr lang="zh-CN" altLang="zh-CN" sz="2800" dirty="0"/>
              <a:t>移除开发团队进展过程中的障碍</a:t>
            </a:r>
          </a:p>
          <a:p>
            <a:pPr lvl="1"/>
            <a:r>
              <a:rPr lang="zh-CN" altLang="zh-CN" sz="2800" dirty="0"/>
              <a:t>按需推动</a:t>
            </a:r>
            <a:r>
              <a:rPr lang="en-US" altLang="zh-CN" sz="2800" dirty="0"/>
              <a:t>Scrum</a:t>
            </a:r>
            <a:r>
              <a:rPr lang="zh-CN" altLang="zh-CN" sz="2800" dirty="0"/>
              <a:t>活动</a:t>
            </a:r>
          </a:p>
          <a:p>
            <a:pPr lvl="1"/>
            <a:r>
              <a:rPr lang="zh-CN" altLang="zh-CN" sz="2800" dirty="0"/>
              <a:t>在</a:t>
            </a:r>
            <a:r>
              <a:rPr lang="en-US" altLang="zh-CN" sz="2800" dirty="0"/>
              <a:t> Scrum </a:t>
            </a:r>
            <a:r>
              <a:rPr lang="zh-CN" altLang="zh-CN" sz="2800" dirty="0"/>
              <a:t>还未完全被采纳和理解的组织环境下指导开发团队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51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团队主持人（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Scrum Master </a:t>
            </a:r>
            <a:r>
              <a:rPr lang="zh-CN" altLang="zh-CN" sz="3200" dirty="0"/>
              <a:t>以各种方式服务于组织</a:t>
            </a:r>
            <a:r>
              <a:rPr lang="en-US" altLang="zh-CN" sz="3200" dirty="0"/>
              <a:t>,</a:t>
            </a:r>
            <a:r>
              <a:rPr lang="zh-CN" altLang="zh-CN" sz="3200" dirty="0"/>
              <a:t>包括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lvl="1"/>
            <a:r>
              <a:rPr lang="zh-CN" altLang="zh-CN" sz="2800" dirty="0"/>
              <a:t>领导并指导组织采用</a:t>
            </a:r>
            <a:r>
              <a:rPr lang="en-US" altLang="zh-CN" sz="2800" dirty="0"/>
              <a:t> Scrum</a:t>
            </a:r>
            <a:endParaRPr lang="zh-CN" altLang="zh-CN" sz="2800" dirty="0"/>
          </a:p>
          <a:p>
            <a:pPr lvl="1"/>
            <a:r>
              <a:rPr lang="zh-CN" altLang="zh-CN" sz="2800" dirty="0"/>
              <a:t>在组织范围内计划</a:t>
            </a:r>
            <a:r>
              <a:rPr lang="en-US" altLang="zh-CN" sz="2800" dirty="0"/>
              <a:t> Scrum </a:t>
            </a:r>
            <a:r>
              <a:rPr lang="zh-CN" altLang="zh-CN" sz="2800" dirty="0"/>
              <a:t>的实施</a:t>
            </a:r>
          </a:p>
          <a:p>
            <a:pPr lvl="1"/>
            <a:r>
              <a:rPr lang="zh-CN" altLang="zh-CN" sz="2800" dirty="0"/>
              <a:t>帮助员工及干系人理解并实施</a:t>
            </a:r>
            <a:r>
              <a:rPr lang="en-US" altLang="zh-CN" sz="2800" dirty="0"/>
              <a:t> Scrum </a:t>
            </a:r>
            <a:r>
              <a:rPr lang="zh-CN" altLang="zh-CN" sz="2800" dirty="0"/>
              <a:t>和经验性产品开发</a:t>
            </a:r>
          </a:p>
          <a:p>
            <a:pPr lvl="1"/>
            <a:r>
              <a:rPr lang="zh-CN" altLang="zh-CN" sz="2800" dirty="0"/>
              <a:t>发起能提升</a:t>
            </a:r>
            <a:r>
              <a:rPr lang="en-US" altLang="zh-CN" sz="2800" dirty="0"/>
              <a:t>Scrum </a:t>
            </a:r>
            <a:r>
              <a:rPr lang="zh-CN" altLang="zh-CN" sz="2800" dirty="0"/>
              <a:t>团队生产力的变革</a:t>
            </a:r>
          </a:p>
          <a:p>
            <a:pPr lvl="1"/>
            <a:r>
              <a:rPr lang="zh-CN" altLang="zh-CN" sz="2800" dirty="0"/>
              <a:t>与其他</a:t>
            </a:r>
            <a:r>
              <a:rPr lang="en-US" altLang="zh-CN" sz="2800" dirty="0"/>
              <a:t> Scrum Master </a:t>
            </a:r>
            <a:r>
              <a:rPr lang="zh-CN" altLang="zh-CN" sz="2800" dirty="0"/>
              <a:t>一起工作</a:t>
            </a:r>
            <a:r>
              <a:rPr lang="en-US" altLang="zh-CN" sz="2800" dirty="0"/>
              <a:t>,</a:t>
            </a:r>
            <a:r>
              <a:rPr lang="zh-CN" altLang="zh-CN" sz="2800" dirty="0"/>
              <a:t>帮助组织更有效的应用</a:t>
            </a:r>
            <a:r>
              <a:rPr lang="en-US" altLang="zh-CN" sz="2800" dirty="0"/>
              <a:t>Scrum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48471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8889</TotalTime>
  <Words>1197</Words>
  <Application>Microsoft Office PowerPoint</Application>
  <PresentationFormat>宽屏</PresentationFormat>
  <Paragraphs>144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Calibri</vt:lpstr>
      <vt:lpstr>Calibri Light</vt:lpstr>
      <vt:lpstr>Wingdings</vt:lpstr>
      <vt:lpstr>回顾</vt:lpstr>
      <vt:lpstr>SCRUM流程培训</vt:lpstr>
      <vt:lpstr>PowerPoint 演示文稿</vt:lpstr>
      <vt:lpstr>Scrum开发模型</vt:lpstr>
      <vt:lpstr>Scrum的角色</vt:lpstr>
      <vt:lpstr>产品负责人（Product Owner）</vt:lpstr>
      <vt:lpstr>团队成员（Scrum Team）</vt:lpstr>
      <vt:lpstr>团队主持人（Scrum Master）</vt:lpstr>
      <vt:lpstr>团队主持人（Scrum Master）</vt:lpstr>
      <vt:lpstr>团队主持人（Scrum Master）</vt:lpstr>
      <vt:lpstr>Scrum的工件</vt:lpstr>
      <vt:lpstr>用户故事（User Story）</vt:lpstr>
      <vt:lpstr>用户故事（User Story）</vt:lpstr>
      <vt:lpstr>产品待办事项（Product Backlog）</vt:lpstr>
      <vt:lpstr>产品待办事项（Product Backlog）</vt:lpstr>
      <vt:lpstr>Sprint待办事项（Sprint Backlog）</vt:lpstr>
      <vt:lpstr>燃尽图（Burn-down Chart)</vt:lpstr>
      <vt:lpstr>Scrum的活动</vt:lpstr>
      <vt:lpstr>产品梳理（Product Backlog Refinement）</vt:lpstr>
      <vt:lpstr>Sprint</vt:lpstr>
      <vt:lpstr>Sprint</vt:lpstr>
      <vt:lpstr>计划会议（Sprint Planning Meeting）</vt:lpstr>
      <vt:lpstr>故事点（Story Point）</vt:lpstr>
      <vt:lpstr>纸牌游戏</vt:lpstr>
      <vt:lpstr>索引卡</vt:lpstr>
      <vt:lpstr>确定Sprint待办事项（Sprint Backlog）</vt:lpstr>
      <vt:lpstr>每日立会（Daily Scrum Meeting）</vt:lpstr>
      <vt:lpstr>每日立会（Daily Scrum Meeting）</vt:lpstr>
      <vt:lpstr>任务看板</vt:lpstr>
      <vt:lpstr>燃尽图</vt:lpstr>
      <vt:lpstr>评审会议（Sprint Review Meeting）</vt:lpstr>
      <vt:lpstr>回顾会议（Sprint Retrospective Meeting）</vt:lpstr>
      <vt:lpstr>回顾会议</vt:lpstr>
      <vt:lpstr>PowerPoint 演示文稿</vt:lpstr>
      <vt:lpstr>Scrum开发模型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SCRUM流程培训</dc:title>
  <dc:creator>chenxi</dc:creator>
  <cp:lastModifiedBy>chenxi</cp:lastModifiedBy>
  <cp:revision>20</cp:revision>
  <dcterms:created xsi:type="dcterms:W3CDTF">2016-06-21T09:43:09Z</dcterms:created>
  <dcterms:modified xsi:type="dcterms:W3CDTF">2016-11-03T04:44:05Z</dcterms:modified>
</cp:coreProperties>
</file>