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10" r:id="rId3"/>
    <p:sldId id="281" r:id="rId4"/>
    <p:sldId id="295" r:id="rId5"/>
    <p:sldId id="294" r:id="rId6"/>
    <p:sldId id="292" r:id="rId7"/>
    <p:sldId id="290" r:id="rId8"/>
    <p:sldId id="293" r:id="rId9"/>
    <p:sldId id="291" r:id="rId10"/>
    <p:sldId id="285" r:id="rId11"/>
    <p:sldId id="283" r:id="rId12"/>
    <p:sldId id="284" r:id="rId13"/>
    <p:sldId id="308" r:id="rId14"/>
    <p:sldId id="296" r:id="rId15"/>
    <p:sldId id="297" r:id="rId16"/>
    <p:sldId id="286" r:id="rId17"/>
    <p:sldId id="311" r:id="rId18"/>
    <p:sldId id="298" r:id="rId19"/>
    <p:sldId id="299" r:id="rId20"/>
    <p:sldId id="302" r:id="rId21"/>
    <p:sldId id="303" r:id="rId22"/>
    <p:sldId id="300" r:id="rId23"/>
    <p:sldId id="313" r:id="rId24"/>
    <p:sldId id="301" r:id="rId25"/>
    <p:sldId id="307" r:id="rId26"/>
    <p:sldId id="304" r:id="rId27"/>
    <p:sldId id="305" r:id="rId28"/>
    <p:sldId id="306" r:id="rId29"/>
    <p:sldId id="312" r:id="rId30"/>
    <p:sldId id="30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4726"/>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napToGrid="0">
      <p:cViewPr varScale="1">
        <p:scale>
          <a:sx n="114" d="100"/>
          <a:sy n="114" d="100"/>
        </p:scale>
        <p:origin x="41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git://git.apache.org/hadoop.git" TargetMode="External"/><Relationship Id="rId2" Type="http://schemas.openxmlformats.org/officeDocument/2006/relationships/hyperlink" Target="http://hadoop.apache.org/docs/r2.7.1/"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altLang="zh-CN" sz="4800" dirty="0">
                <a:solidFill>
                  <a:schemeClr val="bg1"/>
                </a:solidFill>
              </a:rPr>
              <a:t>Hadoop </a:t>
            </a:r>
            <a:r>
              <a:rPr lang="zh-CN" altLang="en-US" sz="4800" dirty="0">
                <a:solidFill>
                  <a:schemeClr val="bg1"/>
                </a:solidFill>
              </a:rPr>
              <a:t>基础</a:t>
            </a:r>
            <a:endParaRPr lang="en-US" sz="4800" dirty="0">
              <a:solidFill>
                <a:schemeClr val="bg1"/>
              </a:solidFill>
            </a:endParaRPr>
          </a:p>
        </p:txBody>
      </p:sp>
      <p:sp>
        <p:nvSpPr>
          <p:cNvPr id="3" name="Subtitle 2"/>
          <p:cNvSpPr>
            <a:spLocks noGrp="1"/>
          </p:cNvSpPr>
          <p:nvPr>
            <p:ph type="subTitle" idx="4294967295"/>
          </p:nvPr>
        </p:nvSpPr>
        <p:spPr>
          <a:xfrm>
            <a:off x="897564" y="3959604"/>
            <a:ext cx="9582736" cy="1117973"/>
          </a:xfrm>
        </p:spPr>
        <p:txBody>
          <a:bodyPr>
            <a:normAutofit/>
          </a:bodyPr>
          <a:lstStyle/>
          <a:p>
            <a:pPr marL="0" indent="0">
              <a:buNone/>
            </a:pPr>
            <a:r>
              <a:rPr lang="en-US" altLang="zh-CN" sz="2400" dirty="0">
                <a:solidFill>
                  <a:schemeClr val="bg1"/>
                </a:solidFill>
                <a:latin typeface="+mj-lt"/>
              </a:rPr>
              <a:t>By </a:t>
            </a:r>
            <a:r>
              <a:rPr lang="zh-CN" altLang="en-US" sz="2400" dirty="0">
                <a:solidFill>
                  <a:schemeClr val="bg1"/>
                </a:solidFill>
                <a:latin typeface="+mj-lt"/>
              </a:rPr>
              <a:t>李律</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447348" y="1827317"/>
            <a:ext cx="7654707" cy="3456964"/>
          </a:xfrm>
          <a:prstGeom prst="rect">
            <a:avLst/>
          </a:prstGeom>
        </p:spPr>
      </p:pic>
      <p:sp>
        <p:nvSpPr>
          <p:cNvPr id="3" name="Title 2"/>
          <p:cNvSpPr>
            <a:spLocks noGrp="1"/>
          </p:cNvSpPr>
          <p:nvPr>
            <p:ph type="title"/>
          </p:nvPr>
        </p:nvSpPr>
        <p:spPr/>
        <p:txBody>
          <a:bodyPr/>
          <a:lstStyle/>
          <a:p>
            <a:r>
              <a:rPr lang="en-US" b="1" dirty="0" err="1"/>
              <a:t>WordCount</a:t>
            </a:r>
            <a:r>
              <a:rPr lang="en-US" b="1" dirty="0"/>
              <a:t> </a:t>
            </a:r>
            <a:r>
              <a:rPr lang="en-US" altLang="zh-CN" b="1" dirty="0"/>
              <a:t>——job configuration</a:t>
            </a:r>
            <a:r>
              <a:rPr lang="zh-CN" altLang="en-US" b="1" dirty="0"/>
              <a:t>实现</a:t>
            </a:r>
            <a:endParaRPr lang="en-US" dirty="0"/>
          </a:p>
        </p:txBody>
      </p:sp>
    </p:spTree>
    <p:extLst>
      <p:ext uri="{BB962C8B-B14F-4D97-AF65-F5344CB8AC3E}">
        <p14:creationId xmlns:p14="http://schemas.microsoft.com/office/powerpoint/2010/main" val="363372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err="1"/>
              <a:t>WordCount</a:t>
            </a:r>
            <a:r>
              <a:rPr lang="en-US" altLang="zh-CN" b="1" dirty="0"/>
              <a:t>——map</a:t>
            </a:r>
            <a:r>
              <a:rPr lang="zh-CN" altLang="en-US" b="1" dirty="0"/>
              <a:t>实现</a:t>
            </a:r>
            <a:endParaRPr lang="en-US" dirty="0"/>
          </a:p>
        </p:txBody>
      </p:sp>
      <p:pic>
        <p:nvPicPr>
          <p:cNvPr id="6" name="Picture 5"/>
          <p:cNvPicPr>
            <a:picLocks noChangeAspect="1"/>
          </p:cNvPicPr>
          <p:nvPr/>
        </p:nvPicPr>
        <p:blipFill>
          <a:blip r:embed="rId2"/>
          <a:stretch>
            <a:fillRect/>
          </a:stretch>
        </p:blipFill>
        <p:spPr>
          <a:xfrm>
            <a:off x="1390347" y="1800224"/>
            <a:ext cx="8907335" cy="4201805"/>
          </a:xfrm>
          <a:prstGeom prst="rect">
            <a:avLst/>
          </a:prstGeom>
        </p:spPr>
      </p:pic>
    </p:spTree>
    <p:extLst>
      <p:ext uri="{BB962C8B-B14F-4D97-AF65-F5344CB8AC3E}">
        <p14:creationId xmlns:p14="http://schemas.microsoft.com/office/powerpoint/2010/main" val="312563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t>WordCount</a:t>
            </a:r>
            <a:r>
              <a:rPr lang="en-US" b="1" dirty="0"/>
              <a:t> </a:t>
            </a:r>
            <a:r>
              <a:rPr lang="en-US" altLang="zh-CN" b="1" dirty="0"/>
              <a:t>——reduce</a:t>
            </a:r>
            <a:r>
              <a:rPr lang="zh-CN" altLang="en-US" b="1" dirty="0"/>
              <a:t>实现</a:t>
            </a:r>
            <a:endParaRPr lang="en-US" dirty="0"/>
          </a:p>
        </p:txBody>
      </p:sp>
      <p:pic>
        <p:nvPicPr>
          <p:cNvPr id="6" name="Content Placeholder 5"/>
          <p:cNvPicPr>
            <a:picLocks noGrp="1" noChangeAspect="1"/>
          </p:cNvPicPr>
          <p:nvPr>
            <p:ph sz="half" idx="2"/>
          </p:nvPr>
        </p:nvPicPr>
        <p:blipFill>
          <a:blip r:embed="rId2"/>
          <a:stretch>
            <a:fillRect/>
          </a:stretch>
        </p:blipFill>
        <p:spPr>
          <a:xfrm>
            <a:off x="1371848" y="1701187"/>
            <a:ext cx="8971778" cy="4121182"/>
          </a:xfrm>
          <a:prstGeom prst="rect">
            <a:avLst/>
          </a:prstGeom>
        </p:spPr>
      </p:pic>
    </p:spTree>
    <p:extLst>
      <p:ext uri="{BB962C8B-B14F-4D97-AF65-F5344CB8AC3E}">
        <p14:creationId xmlns:p14="http://schemas.microsoft.com/office/powerpoint/2010/main" val="232181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2122416" y="1274644"/>
            <a:ext cx="7264866" cy="5155710"/>
          </a:xfrm>
          <a:prstGeom prst="rect">
            <a:avLst/>
          </a:prstGeom>
        </p:spPr>
      </p:pic>
      <p:sp>
        <p:nvSpPr>
          <p:cNvPr id="3" name="Title 2"/>
          <p:cNvSpPr>
            <a:spLocks noGrp="1"/>
          </p:cNvSpPr>
          <p:nvPr>
            <p:ph type="title"/>
          </p:nvPr>
        </p:nvSpPr>
        <p:spPr/>
        <p:txBody>
          <a:bodyPr/>
          <a:lstStyle/>
          <a:p>
            <a:r>
              <a:rPr lang="en-US" altLang="zh-CN" dirty="0"/>
              <a:t>MapReduce </a:t>
            </a:r>
            <a:r>
              <a:rPr lang="zh-CN" altLang="en-US" dirty="0"/>
              <a:t>概览</a:t>
            </a:r>
            <a:endParaRPr lang="en-US" dirty="0"/>
          </a:p>
        </p:txBody>
      </p:sp>
    </p:spTree>
    <p:extLst>
      <p:ext uri="{BB962C8B-B14F-4D97-AF65-F5344CB8AC3E}">
        <p14:creationId xmlns:p14="http://schemas.microsoft.com/office/powerpoint/2010/main" val="28576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67446" y="3626042"/>
            <a:ext cx="10708026" cy="1239574"/>
          </a:xfrm>
        </p:spPr>
        <p:txBody>
          <a:bodyPr>
            <a:normAutofit/>
          </a:bodyPr>
          <a:lstStyle/>
          <a:p>
            <a:r>
              <a:rPr lang="en-US" sz="2000" dirty="0">
                <a:latin typeface="+mn-lt"/>
              </a:rPr>
              <a:t>The Hadoop Distributed File System (HDFS) is a distributed file system designed to run on commodity hardware. HDFS is highly fault-tolerant and is designed to be deployed on low-cost hardware. HDFS provides high throughput access to application data and is suitable for applications that have large data sets. </a:t>
            </a:r>
          </a:p>
        </p:txBody>
      </p:sp>
      <p:sp>
        <p:nvSpPr>
          <p:cNvPr id="4" name="Title 3"/>
          <p:cNvSpPr>
            <a:spLocks noGrp="1"/>
          </p:cNvSpPr>
          <p:nvPr>
            <p:ph type="title"/>
          </p:nvPr>
        </p:nvSpPr>
        <p:spPr/>
        <p:txBody>
          <a:bodyPr/>
          <a:lstStyle/>
          <a:p>
            <a:r>
              <a:rPr lang="en-US" altLang="zh-CN" dirty="0"/>
              <a:t>HDFS</a:t>
            </a:r>
            <a:endParaRPr lang="en-US" dirty="0"/>
          </a:p>
        </p:txBody>
      </p:sp>
    </p:spTree>
    <p:extLst>
      <p:ext uri="{BB962C8B-B14F-4D97-AF65-F5344CB8AC3E}">
        <p14:creationId xmlns:p14="http://schemas.microsoft.com/office/powerpoint/2010/main" val="379439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843614" y="1459684"/>
            <a:ext cx="10120796" cy="4882392"/>
          </a:xfrm>
        </p:spPr>
        <p:txBody>
          <a:bodyPr/>
          <a:lstStyle/>
          <a:p>
            <a:pPr marL="0" indent="0">
              <a:buNone/>
            </a:pPr>
            <a:r>
              <a:rPr lang="zh-CN" altLang="en-US" sz="2000" dirty="0"/>
              <a:t>适用场景：</a:t>
            </a:r>
            <a:endParaRPr lang="en-US" sz="2000" dirty="0"/>
          </a:p>
          <a:p>
            <a:r>
              <a:rPr lang="en-US" sz="1800" dirty="0"/>
              <a:t>Very large files</a:t>
            </a:r>
          </a:p>
          <a:p>
            <a:r>
              <a:rPr lang="en-US" sz="1800" dirty="0"/>
              <a:t>Streaming data access</a:t>
            </a:r>
          </a:p>
          <a:p>
            <a:r>
              <a:rPr lang="en-US" sz="1800" dirty="0"/>
              <a:t>Commodity hardware</a:t>
            </a:r>
          </a:p>
          <a:p>
            <a:pPr marL="0" indent="0">
              <a:buNone/>
            </a:pPr>
            <a:endParaRPr lang="en-US" sz="1800" dirty="0"/>
          </a:p>
          <a:p>
            <a:pPr marL="0" indent="0">
              <a:buNone/>
            </a:pPr>
            <a:r>
              <a:rPr lang="zh-CN" altLang="en-US" sz="1800" dirty="0"/>
              <a:t>不适用场景：</a:t>
            </a:r>
            <a:endParaRPr lang="en-US" altLang="zh-CN" sz="1800" dirty="0"/>
          </a:p>
          <a:p>
            <a:r>
              <a:rPr lang="en-US" sz="2000" dirty="0"/>
              <a:t>Low-latency data access</a:t>
            </a:r>
          </a:p>
          <a:p>
            <a:r>
              <a:rPr lang="en-US" sz="2000" dirty="0"/>
              <a:t>Lots of small files</a:t>
            </a:r>
          </a:p>
          <a:p>
            <a:r>
              <a:rPr lang="en-US" sz="2000" dirty="0"/>
              <a:t>Multiple writers, arbitrary file modifications</a:t>
            </a:r>
          </a:p>
          <a:p>
            <a:pPr marL="0" indent="0">
              <a:buNone/>
            </a:pPr>
            <a:endParaRPr lang="en-US" dirty="0"/>
          </a:p>
        </p:txBody>
      </p:sp>
      <p:sp>
        <p:nvSpPr>
          <p:cNvPr id="4" name="Title 3"/>
          <p:cNvSpPr>
            <a:spLocks noGrp="1"/>
          </p:cNvSpPr>
          <p:nvPr>
            <p:ph type="title"/>
          </p:nvPr>
        </p:nvSpPr>
        <p:spPr/>
        <p:txBody>
          <a:bodyPr/>
          <a:lstStyle/>
          <a:p>
            <a:r>
              <a:rPr lang="en-US" altLang="zh-CN" dirty="0"/>
              <a:t>HDFS</a:t>
            </a:r>
            <a:r>
              <a:rPr lang="zh-CN" altLang="en-US" dirty="0"/>
              <a:t>设计</a:t>
            </a:r>
            <a:endParaRPr lang="en-US" dirty="0"/>
          </a:p>
        </p:txBody>
      </p:sp>
    </p:spTree>
    <p:extLst>
      <p:ext uri="{BB962C8B-B14F-4D97-AF65-F5344CB8AC3E}">
        <p14:creationId xmlns:p14="http://schemas.microsoft.com/office/powerpoint/2010/main" val="220751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2072082" y="1489910"/>
            <a:ext cx="7043447" cy="4873779"/>
          </a:xfrm>
          <a:prstGeom prst="rect">
            <a:avLst/>
          </a:prstGeom>
        </p:spPr>
      </p:pic>
      <p:sp>
        <p:nvSpPr>
          <p:cNvPr id="3" name="Title 2"/>
          <p:cNvSpPr>
            <a:spLocks noGrp="1"/>
          </p:cNvSpPr>
          <p:nvPr>
            <p:ph type="title"/>
          </p:nvPr>
        </p:nvSpPr>
        <p:spPr/>
        <p:txBody>
          <a:bodyPr/>
          <a:lstStyle/>
          <a:p>
            <a:r>
              <a:rPr lang="en-US" altLang="zh-CN" dirty="0"/>
              <a:t>HDFS</a:t>
            </a:r>
            <a:r>
              <a:rPr lang="zh-CN" altLang="en-US" dirty="0"/>
              <a:t> 架构</a:t>
            </a:r>
            <a:endParaRPr lang="en-US" dirty="0"/>
          </a:p>
        </p:txBody>
      </p:sp>
    </p:spTree>
    <p:extLst>
      <p:ext uri="{BB962C8B-B14F-4D97-AF65-F5344CB8AC3E}">
        <p14:creationId xmlns:p14="http://schemas.microsoft.com/office/powerpoint/2010/main" val="271983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041530" y="1800126"/>
            <a:ext cx="4413626" cy="3978275"/>
          </a:xfrm>
        </p:spPr>
        <p:txBody>
          <a:bodyPr/>
          <a:lstStyle/>
          <a:p>
            <a:r>
              <a:rPr lang="en-US" sz="2000" dirty="0"/>
              <a:t>Blocks</a:t>
            </a:r>
          </a:p>
          <a:p>
            <a:r>
              <a:rPr lang="en-US" sz="2000" dirty="0" err="1"/>
              <a:t>Namenodes</a:t>
            </a:r>
            <a:r>
              <a:rPr lang="en-US" sz="2000" dirty="0"/>
              <a:t> and </a:t>
            </a:r>
            <a:r>
              <a:rPr lang="en-US" sz="2000" dirty="0" err="1"/>
              <a:t>Datanodes</a:t>
            </a:r>
            <a:endParaRPr lang="en-US" sz="2000" dirty="0"/>
          </a:p>
          <a:p>
            <a:r>
              <a:rPr lang="en-US" sz="2000" dirty="0"/>
              <a:t>Block Caching</a:t>
            </a:r>
          </a:p>
          <a:p>
            <a:r>
              <a:rPr lang="en-US" sz="2000" dirty="0"/>
              <a:t>Federation</a:t>
            </a:r>
          </a:p>
          <a:p>
            <a:r>
              <a:rPr lang="en-US" sz="2000" dirty="0"/>
              <a:t>High Availability</a:t>
            </a:r>
          </a:p>
          <a:p>
            <a:r>
              <a:rPr lang="en-US" sz="2000" dirty="0"/>
              <a:t>HDFS Short-Circuit Local Reads</a:t>
            </a:r>
          </a:p>
          <a:p>
            <a:r>
              <a:rPr lang="en-US" sz="2000" dirty="0"/>
              <a:t>Rack Awareness</a:t>
            </a:r>
          </a:p>
          <a:p>
            <a:endParaRPr lang="en-US" dirty="0"/>
          </a:p>
        </p:txBody>
      </p:sp>
      <p:sp>
        <p:nvSpPr>
          <p:cNvPr id="3" name="Title 2"/>
          <p:cNvSpPr>
            <a:spLocks noGrp="1"/>
          </p:cNvSpPr>
          <p:nvPr>
            <p:ph type="title"/>
          </p:nvPr>
        </p:nvSpPr>
        <p:spPr/>
        <p:txBody>
          <a:bodyPr/>
          <a:lstStyle/>
          <a:p>
            <a:r>
              <a:rPr lang="en-US" altLang="zh-CN" dirty="0"/>
              <a:t>HDFS </a:t>
            </a:r>
            <a:r>
              <a:rPr lang="zh-CN" altLang="en-US" dirty="0"/>
              <a:t>主要概念</a:t>
            </a:r>
            <a:endParaRPr lang="en-US" dirty="0"/>
          </a:p>
        </p:txBody>
      </p:sp>
    </p:spTree>
    <p:extLst>
      <p:ext uri="{BB962C8B-B14F-4D97-AF65-F5344CB8AC3E}">
        <p14:creationId xmlns:p14="http://schemas.microsoft.com/office/powerpoint/2010/main" val="66951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761688" y="1460424"/>
            <a:ext cx="8288323" cy="4554023"/>
          </a:xfrm>
          <a:prstGeom prst="rect">
            <a:avLst/>
          </a:prstGeom>
        </p:spPr>
      </p:pic>
      <p:sp>
        <p:nvSpPr>
          <p:cNvPr id="3" name="Title 2"/>
          <p:cNvSpPr>
            <a:spLocks noGrp="1"/>
          </p:cNvSpPr>
          <p:nvPr>
            <p:ph type="title"/>
          </p:nvPr>
        </p:nvSpPr>
        <p:spPr/>
        <p:txBody>
          <a:bodyPr/>
          <a:lstStyle/>
          <a:p>
            <a:r>
              <a:rPr lang="en-US" altLang="zh-CN" dirty="0"/>
              <a:t>HDFS </a:t>
            </a:r>
            <a:r>
              <a:rPr lang="zh-CN" altLang="en-US" dirty="0"/>
              <a:t>读文件流程</a:t>
            </a:r>
            <a:endParaRPr lang="en-US" dirty="0"/>
          </a:p>
        </p:txBody>
      </p:sp>
    </p:spTree>
    <p:extLst>
      <p:ext uri="{BB962C8B-B14F-4D97-AF65-F5344CB8AC3E}">
        <p14:creationId xmlns:p14="http://schemas.microsoft.com/office/powerpoint/2010/main" val="121854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1531239" y="1463431"/>
            <a:ext cx="8311425" cy="4618587"/>
          </a:xfrm>
          <a:prstGeom prst="rect">
            <a:avLst/>
          </a:prstGeom>
        </p:spPr>
      </p:pic>
      <p:sp>
        <p:nvSpPr>
          <p:cNvPr id="3" name="Title 2"/>
          <p:cNvSpPr>
            <a:spLocks noGrp="1"/>
          </p:cNvSpPr>
          <p:nvPr>
            <p:ph type="title"/>
          </p:nvPr>
        </p:nvSpPr>
        <p:spPr/>
        <p:txBody>
          <a:bodyPr/>
          <a:lstStyle/>
          <a:p>
            <a:r>
              <a:rPr lang="en-US" altLang="zh-CN" dirty="0"/>
              <a:t>HDFS </a:t>
            </a:r>
            <a:r>
              <a:rPr lang="zh-CN" altLang="en-US" dirty="0"/>
              <a:t>写文件流程</a:t>
            </a:r>
            <a:endParaRPr lang="en-US" dirty="0"/>
          </a:p>
        </p:txBody>
      </p:sp>
    </p:spTree>
    <p:extLst>
      <p:ext uri="{BB962C8B-B14F-4D97-AF65-F5344CB8AC3E}">
        <p14:creationId xmlns:p14="http://schemas.microsoft.com/office/powerpoint/2010/main" val="323745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738231" y="1431011"/>
            <a:ext cx="10612074" cy="4374172"/>
          </a:xfrm>
        </p:spPr>
        <p:txBody>
          <a:bodyPr>
            <a:normAutofit/>
          </a:bodyPr>
          <a:lstStyle/>
          <a:p>
            <a:r>
              <a:rPr lang="en-US" sz="2000" dirty="0"/>
              <a:t>Hadoop was created by Doug Cutting, the creator of Apache Lucene, the widely used text search library. Hadoop has its origins in Apache </a:t>
            </a:r>
            <a:r>
              <a:rPr lang="en-US" sz="2000" dirty="0" err="1"/>
              <a:t>Nutch</a:t>
            </a:r>
            <a:r>
              <a:rPr lang="en-US" sz="2000" dirty="0"/>
              <a:t>, an open source web search engine, itself a part of the Lucene project.</a:t>
            </a:r>
          </a:p>
          <a:p>
            <a:endParaRPr lang="en-US" sz="2000" dirty="0"/>
          </a:p>
          <a:p>
            <a:r>
              <a:rPr lang="en-US" sz="2000" dirty="0"/>
              <a:t>In January 2008, Hadoop was made its own top-level project at Apache, confirming its success and its diverse, active community. By this time, Hadoop was being used by many other companies besides Yahoo!, such as Last.fm, Facebook, and the New York Times.</a:t>
            </a:r>
          </a:p>
          <a:p>
            <a:endParaRPr lang="en-US" sz="2000" dirty="0"/>
          </a:p>
          <a:p>
            <a:r>
              <a:rPr lang="en-US" sz="2000" dirty="0"/>
              <a:t>Today, Hadoop is widely used in mainstream enterprises. Hadoop’s role as a general purpose storage and analysis platform for big data has been recognized by the industry, and this fact is reflected in the number of products that use or incorporate Hadoop in some way.</a:t>
            </a:r>
          </a:p>
        </p:txBody>
      </p:sp>
      <p:sp>
        <p:nvSpPr>
          <p:cNvPr id="3" name="Title 2"/>
          <p:cNvSpPr>
            <a:spLocks noGrp="1"/>
          </p:cNvSpPr>
          <p:nvPr>
            <p:ph type="title"/>
          </p:nvPr>
        </p:nvSpPr>
        <p:spPr/>
        <p:txBody>
          <a:bodyPr/>
          <a:lstStyle/>
          <a:p>
            <a:r>
              <a:rPr lang="en-US" altLang="zh-CN" dirty="0"/>
              <a:t>Hadoop </a:t>
            </a:r>
            <a:r>
              <a:rPr lang="zh-CN" altLang="en-US" dirty="0"/>
              <a:t>历史</a:t>
            </a:r>
            <a:endParaRPr lang="en-US" dirty="0"/>
          </a:p>
        </p:txBody>
      </p:sp>
    </p:spTree>
    <p:extLst>
      <p:ext uri="{BB962C8B-B14F-4D97-AF65-F5344CB8AC3E}">
        <p14:creationId xmlns:p14="http://schemas.microsoft.com/office/powerpoint/2010/main" val="99819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732574" y="1391582"/>
            <a:ext cx="7377869" cy="4788825"/>
          </a:xfrm>
          <a:prstGeom prst="rect">
            <a:avLst/>
          </a:prstGeom>
        </p:spPr>
      </p:pic>
      <p:sp>
        <p:nvSpPr>
          <p:cNvPr id="3" name="Title 2"/>
          <p:cNvSpPr>
            <a:spLocks noGrp="1"/>
          </p:cNvSpPr>
          <p:nvPr>
            <p:ph type="title"/>
          </p:nvPr>
        </p:nvSpPr>
        <p:spPr/>
        <p:txBody>
          <a:bodyPr/>
          <a:lstStyle/>
          <a:p>
            <a:r>
              <a:rPr lang="en-US" altLang="zh-CN" dirty="0"/>
              <a:t>HDFS http</a:t>
            </a:r>
            <a:r>
              <a:rPr lang="zh-CN" altLang="en-US" dirty="0"/>
              <a:t>接口</a:t>
            </a:r>
            <a:endParaRPr lang="en-US" dirty="0"/>
          </a:p>
        </p:txBody>
      </p:sp>
    </p:spTree>
    <p:extLst>
      <p:ext uri="{BB962C8B-B14F-4D97-AF65-F5344CB8AC3E}">
        <p14:creationId xmlns:p14="http://schemas.microsoft.com/office/powerpoint/2010/main" val="238507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623516" y="1593645"/>
            <a:ext cx="7973490" cy="4414973"/>
          </a:xfrm>
          <a:prstGeom prst="rect">
            <a:avLst/>
          </a:prstGeom>
        </p:spPr>
      </p:pic>
      <p:sp>
        <p:nvSpPr>
          <p:cNvPr id="3" name="Title 2"/>
          <p:cNvSpPr>
            <a:spLocks noGrp="1"/>
          </p:cNvSpPr>
          <p:nvPr>
            <p:ph type="title"/>
          </p:nvPr>
        </p:nvSpPr>
        <p:spPr/>
        <p:txBody>
          <a:bodyPr/>
          <a:lstStyle/>
          <a:p>
            <a:r>
              <a:rPr lang="en-US" altLang="zh-CN" dirty="0"/>
              <a:t>HDFS java</a:t>
            </a:r>
            <a:r>
              <a:rPr lang="zh-CN" altLang="en-US" dirty="0"/>
              <a:t>接口</a:t>
            </a:r>
            <a:endParaRPr lang="en-US" dirty="0"/>
          </a:p>
        </p:txBody>
      </p:sp>
    </p:spTree>
    <p:extLst>
      <p:ext uri="{BB962C8B-B14F-4D97-AF65-F5344CB8AC3E}">
        <p14:creationId xmlns:p14="http://schemas.microsoft.com/office/powerpoint/2010/main" val="23166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33889" y="3475039"/>
            <a:ext cx="10590579" cy="1449299"/>
          </a:xfrm>
        </p:spPr>
        <p:txBody>
          <a:bodyPr>
            <a:normAutofit/>
          </a:bodyPr>
          <a:lstStyle/>
          <a:p>
            <a:r>
              <a:rPr lang="en-US" sz="2000" dirty="0">
                <a:latin typeface="+mn-lt"/>
              </a:rPr>
              <a:t>The fundamental idea of </a:t>
            </a:r>
            <a:r>
              <a:rPr lang="en-US" altLang="zh-CN" sz="2000" dirty="0">
                <a:latin typeface="+mn-lt"/>
              </a:rPr>
              <a:t>YARN</a:t>
            </a:r>
            <a:r>
              <a:rPr lang="en-US" sz="2000" dirty="0">
                <a:latin typeface="+mn-lt"/>
              </a:rPr>
              <a:t> is to split up the two major functionalities of the </a:t>
            </a:r>
            <a:r>
              <a:rPr lang="en-US" sz="2000" dirty="0" err="1">
                <a:latin typeface="+mn-lt"/>
              </a:rPr>
              <a:t>JobTracker</a:t>
            </a:r>
            <a:r>
              <a:rPr lang="en-US" sz="2000" dirty="0">
                <a:latin typeface="+mn-lt"/>
              </a:rPr>
              <a:t>, resource management and job scheduling/monitoring, into separate daemons. The idea is to have a global </a:t>
            </a:r>
            <a:r>
              <a:rPr lang="en-US" sz="2000" dirty="0" err="1">
                <a:latin typeface="+mn-lt"/>
              </a:rPr>
              <a:t>ResourceManager</a:t>
            </a:r>
            <a:r>
              <a:rPr lang="en-US" sz="2000" dirty="0">
                <a:latin typeface="+mn-lt"/>
              </a:rPr>
              <a:t> (</a:t>
            </a:r>
            <a:r>
              <a:rPr lang="en-US" sz="2000" i="1" dirty="0">
                <a:latin typeface="+mn-lt"/>
              </a:rPr>
              <a:t>RM</a:t>
            </a:r>
            <a:r>
              <a:rPr lang="en-US" sz="2000" dirty="0">
                <a:latin typeface="+mn-lt"/>
              </a:rPr>
              <a:t>) and per-application </a:t>
            </a:r>
            <a:r>
              <a:rPr lang="en-US" sz="2000" dirty="0" err="1">
                <a:latin typeface="+mn-lt"/>
              </a:rPr>
              <a:t>ApplicationMaster</a:t>
            </a:r>
            <a:r>
              <a:rPr lang="en-US" sz="2000" dirty="0">
                <a:latin typeface="+mn-lt"/>
              </a:rPr>
              <a:t> (</a:t>
            </a:r>
            <a:r>
              <a:rPr lang="en-US" sz="2000" i="1" dirty="0">
                <a:latin typeface="+mn-lt"/>
              </a:rPr>
              <a:t>AM</a:t>
            </a:r>
            <a:r>
              <a:rPr lang="en-US" sz="2000" dirty="0">
                <a:latin typeface="+mn-lt"/>
              </a:rPr>
              <a:t>). An application is either a single job in the classical sense of Map-Reduce jobs or a DAG of jobs.</a:t>
            </a:r>
          </a:p>
        </p:txBody>
      </p:sp>
      <p:sp>
        <p:nvSpPr>
          <p:cNvPr id="4" name="Title 3"/>
          <p:cNvSpPr>
            <a:spLocks noGrp="1"/>
          </p:cNvSpPr>
          <p:nvPr>
            <p:ph type="title"/>
          </p:nvPr>
        </p:nvSpPr>
        <p:spPr/>
        <p:txBody>
          <a:bodyPr/>
          <a:lstStyle/>
          <a:p>
            <a:r>
              <a:rPr lang="en-US" altLang="zh-CN" dirty="0"/>
              <a:t>YARN</a:t>
            </a:r>
            <a:endParaRPr lang="en-US" dirty="0"/>
          </a:p>
        </p:txBody>
      </p:sp>
    </p:spTree>
    <p:extLst>
      <p:ext uri="{BB962C8B-B14F-4D97-AF65-F5344CB8AC3E}">
        <p14:creationId xmlns:p14="http://schemas.microsoft.com/office/powerpoint/2010/main" val="125826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069844" y="2217135"/>
            <a:ext cx="9705830" cy="2816260"/>
          </a:xfrm>
          <a:prstGeom prst="rect">
            <a:avLst/>
          </a:prstGeom>
        </p:spPr>
      </p:pic>
      <p:sp>
        <p:nvSpPr>
          <p:cNvPr id="3" name="Title 2"/>
          <p:cNvSpPr>
            <a:spLocks noGrp="1"/>
          </p:cNvSpPr>
          <p:nvPr>
            <p:ph type="title"/>
          </p:nvPr>
        </p:nvSpPr>
        <p:spPr/>
        <p:txBody>
          <a:bodyPr/>
          <a:lstStyle/>
          <a:p>
            <a:r>
              <a:rPr lang="en-US" altLang="zh-CN" dirty="0"/>
              <a:t>YARN </a:t>
            </a:r>
            <a:r>
              <a:rPr lang="zh-CN" altLang="en-US" dirty="0"/>
              <a:t>在平台中的位置</a:t>
            </a:r>
            <a:endParaRPr lang="en-US" dirty="0"/>
          </a:p>
        </p:txBody>
      </p:sp>
    </p:spTree>
    <p:extLst>
      <p:ext uri="{BB962C8B-B14F-4D97-AF65-F5344CB8AC3E}">
        <p14:creationId xmlns:p14="http://schemas.microsoft.com/office/powerpoint/2010/main" val="1324770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stretch>
            <a:fillRect/>
          </a:stretch>
        </p:blipFill>
        <p:spPr>
          <a:xfrm>
            <a:off x="2004969" y="1303896"/>
            <a:ext cx="7357144" cy="5212806"/>
          </a:xfrm>
          <a:prstGeom prst="rect">
            <a:avLst/>
          </a:prstGeom>
        </p:spPr>
      </p:pic>
      <p:sp>
        <p:nvSpPr>
          <p:cNvPr id="4" name="Title 3"/>
          <p:cNvSpPr>
            <a:spLocks noGrp="1"/>
          </p:cNvSpPr>
          <p:nvPr>
            <p:ph type="title"/>
          </p:nvPr>
        </p:nvSpPr>
        <p:spPr/>
        <p:txBody>
          <a:bodyPr/>
          <a:lstStyle/>
          <a:p>
            <a:r>
              <a:rPr lang="en-US" altLang="zh-CN" dirty="0"/>
              <a:t>YARN </a:t>
            </a:r>
            <a:r>
              <a:rPr lang="zh-CN" altLang="en-US" dirty="0"/>
              <a:t>架构</a:t>
            </a:r>
            <a:endParaRPr lang="en-US" dirty="0"/>
          </a:p>
        </p:txBody>
      </p:sp>
    </p:spTree>
    <p:extLst>
      <p:ext uri="{BB962C8B-B14F-4D97-AF65-F5344CB8AC3E}">
        <p14:creationId xmlns:p14="http://schemas.microsoft.com/office/powerpoint/2010/main" val="84401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2745483" y="1279336"/>
            <a:ext cx="5411397" cy="5188575"/>
          </a:xfrm>
          <a:prstGeom prst="rect">
            <a:avLst/>
          </a:prstGeom>
        </p:spPr>
      </p:pic>
      <p:sp>
        <p:nvSpPr>
          <p:cNvPr id="3" name="Title 2"/>
          <p:cNvSpPr>
            <a:spLocks noGrp="1"/>
          </p:cNvSpPr>
          <p:nvPr>
            <p:ph type="title"/>
          </p:nvPr>
        </p:nvSpPr>
        <p:spPr/>
        <p:txBody>
          <a:bodyPr/>
          <a:lstStyle/>
          <a:p>
            <a:r>
              <a:rPr lang="zh-CN" altLang="en-US" dirty="0"/>
              <a:t>基于</a:t>
            </a:r>
            <a:r>
              <a:rPr lang="en-US" altLang="zh-CN" dirty="0"/>
              <a:t>YARN</a:t>
            </a:r>
            <a:r>
              <a:rPr lang="zh-CN" altLang="en-US" dirty="0"/>
              <a:t>实现</a:t>
            </a:r>
            <a:r>
              <a:rPr lang="en-US" altLang="zh-CN" dirty="0"/>
              <a:t>MapReduce</a:t>
            </a:r>
            <a:endParaRPr lang="en-US" dirty="0"/>
          </a:p>
        </p:txBody>
      </p:sp>
    </p:spTree>
    <p:extLst>
      <p:ext uri="{BB962C8B-B14F-4D97-AF65-F5344CB8AC3E}">
        <p14:creationId xmlns:p14="http://schemas.microsoft.com/office/powerpoint/2010/main" val="4281903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2957366" y="1527025"/>
            <a:ext cx="5347735" cy="3935755"/>
          </a:xfrm>
          <a:prstGeom prst="rect">
            <a:avLst/>
          </a:prstGeom>
        </p:spPr>
      </p:pic>
      <p:sp>
        <p:nvSpPr>
          <p:cNvPr id="3" name="Title 2"/>
          <p:cNvSpPr>
            <a:spLocks noGrp="1"/>
          </p:cNvSpPr>
          <p:nvPr>
            <p:ph type="title"/>
          </p:nvPr>
        </p:nvSpPr>
        <p:spPr/>
        <p:txBody>
          <a:bodyPr/>
          <a:lstStyle/>
          <a:p>
            <a:r>
              <a:rPr lang="zh-CN" altLang="en-US" dirty="0"/>
              <a:t>调度器</a:t>
            </a:r>
            <a:r>
              <a:rPr lang="en-US" altLang="zh-CN" dirty="0"/>
              <a:t>——</a:t>
            </a:r>
            <a:r>
              <a:rPr lang="en-US" dirty="0"/>
              <a:t>FIFO</a:t>
            </a:r>
          </a:p>
        </p:txBody>
      </p:sp>
    </p:spTree>
    <p:extLst>
      <p:ext uri="{BB962C8B-B14F-4D97-AF65-F5344CB8AC3E}">
        <p14:creationId xmlns:p14="http://schemas.microsoft.com/office/powerpoint/2010/main" val="256919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3144571" y="1436484"/>
            <a:ext cx="4942415" cy="4360309"/>
          </a:xfrm>
          <a:prstGeom prst="rect">
            <a:avLst/>
          </a:prstGeom>
        </p:spPr>
      </p:pic>
      <p:sp>
        <p:nvSpPr>
          <p:cNvPr id="3" name="Title 2"/>
          <p:cNvSpPr>
            <a:spLocks noGrp="1"/>
          </p:cNvSpPr>
          <p:nvPr>
            <p:ph type="title"/>
          </p:nvPr>
        </p:nvSpPr>
        <p:spPr/>
        <p:txBody>
          <a:bodyPr/>
          <a:lstStyle/>
          <a:p>
            <a:r>
              <a:rPr lang="zh-CN" altLang="en-US" dirty="0"/>
              <a:t>调度器</a:t>
            </a:r>
            <a:r>
              <a:rPr lang="en-US" altLang="zh-CN" dirty="0"/>
              <a:t>——</a:t>
            </a:r>
            <a:r>
              <a:rPr lang="en-US" dirty="0"/>
              <a:t>Capacity</a:t>
            </a:r>
          </a:p>
        </p:txBody>
      </p:sp>
    </p:spTree>
    <p:extLst>
      <p:ext uri="{BB962C8B-B14F-4D97-AF65-F5344CB8AC3E}">
        <p14:creationId xmlns:p14="http://schemas.microsoft.com/office/powerpoint/2010/main" val="179914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199626" y="1667707"/>
            <a:ext cx="4504888" cy="3466067"/>
          </a:xfrm>
          <a:prstGeom prst="rect">
            <a:avLst/>
          </a:prstGeom>
        </p:spPr>
      </p:pic>
      <p:sp>
        <p:nvSpPr>
          <p:cNvPr id="3" name="Title 2"/>
          <p:cNvSpPr>
            <a:spLocks noGrp="1"/>
          </p:cNvSpPr>
          <p:nvPr>
            <p:ph type="title"/>
          </p:nvPr>
        </p:nvSpPr>
        <p:spPr/>
        <p:txBody>
          <a:bodyPr/>
          <a:lstStyle/>
          <a:p>
            <a:r>
              <a:rPr lang="zh-CN" altLang="en-US" dirty="0"/>
              <a:t>调度器</a:t>
            </a:r>
            <a:r>
              <a:rPr lang="en-US" altLang="zh-CN" dirty="0"/>
              <a:t>——</a:t>
            </a:r>
            <a:r>
              <a:rPr lang="en-US" dirty="0"/>
              <a:t>Fair</a:t>
            </a:r>
          </a:p>
        </p:txBody>
      </p:sp>
      <p:pic>
        <p:nvPicPr>
          <p:cNvPr id="2" name="Picture 1"/>
          <p:cNvPicPr>
            <a:picLocks noChangeAspect="1"/>
          </p:cNvPicPr>
          <p:nvPr/>
        </p:nvPicPr>
        <p:blipFill>
          <a:blip r:embed="rId3"/>
          <a:stretch>
            <a:fillRect/>
          </a:stretch>
        </p:blipFill>
        <p:spPr>
          <a:xfrm>
            <a:off x="6179309" y="1667706"/>
            <a:ext cx="4117334" cy="3466067"/>
          </a:xfrm>
          <a:prstGeom prst="rect">
            <a:avLst/>
          </a:prstGeom>
        </p:spPr>
      </p:pic>
    </p:spTree>
    <p:extLst>
      <p:ext uri="{BB962C8B-B14F-4D97-AF65-F5344CB8AC3E}">
        <p14:creationId xmlns:p14="http://schemas.microsoft.com/office/powerpoint/2010/main" val="3253893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638858" y="2462856"/>
            <a:ext cx="5246793" cy="1932974"/>
          </a:xfrm>
        </p:spPr>
        <p:txBody>
          <a:bodyPr>
            <a:normAutofit/>
          </a:bodyPr>
          <a:lstStyle/>
          <a:p>
            <a:r>
              <a:rPr lang="en-US" sz="1800" dirty="0"/>
              <a:t>Client&lt;--&gt;</a:t>
            </a:r>
            <a:r>
              <a:rPr lang="en-US" sz="1800" dirty="0" err="1"/>
              <a:t>ResourceManager</a:t>
            </a:r>
            <a:endParaRPr lang="en-US" sz="1800" dirty="0"/>
          </a:p>
          <a:p>
            <a:r>
              <a:rPr lang="en-US" sz="1800" dirty="0" err="1"/>
              <a:t>ApplicationMaster</a:t>
            </a:r>
            <a:r>
              <a:rPr lang="en-US" sz="1800" dirty="0"/>
              <a:t>&lt;--&gt;</a:t>
            </a:r>
            <a:r>
              <a:rPr lang="en-US" sz="1800" dirty="0" err="1"/>
              <a:t>ResourceManager</a:t>
            </a:r>
            <a:endParaRPr lang="en-US" sz="1800" dirty="0"/>
          </a:p>
          <a:p>
            <a:r>
              <a:rPr lang="en-US" sz="1800" dirty="0" err="1"/>
              <a:t>ApplicationMaster</a:t>
            </a:r>
            <a:r>
              <a:rPr lang="en-US" sz="1800" dirty="0"/>
              <a:t>&lt;--&gt;</a:t>
            </a:r>
            <a:r>
              <a:rPr lang="en-US" sz="1800" dirty="0" err="1"/>
              <a:t>NodeManager</a:t>
            </a:r>
            <a:endParaRPr lang="en-US" sz="1800" dirty="0"/>
          </a:p>
        </p:txBody>
      </p:sp>
      <p:sp>
        <p:nvSpPr>
          <p:cNvPr id="3" name="Title 2"/>
          <p:cNvSpPr>
            <a:spLocks noGrp="1"/>
          </p:cNvSpPr>
          <p:nvPr>
            <p:ph type="title"/>
          </p:nvPr>
        </p:nvSpPr>
        <p:spPr/>
        <p:txBody>
          <a:bodyPr/>
          <a:lstStyle/>
          <a:p>
            <a:r>
              <a:rPr lang="en-US" altLang="zh-CN" dirty="0"/>
              <a:t>YARN </a:t>
            </a:r>
            <a:r>
              <a:rPr lang="zh-CN" altLang="en-US" dirty="0"/>
              <a:t>编程模型</a:t>
            </a:r>
            <a:endParaRPr lang="en-US" dirty="0"/>
          </a:p>
        </p:txBody>
      </p:sp>
    </p:spTree>
    <p:extLst>
      <p:ext uri="{BB962C8B-B14F-4D97-AF65-F5344CB8AC3E}">
        <p14:creationId xmlns:p14="http://schemas.microsoft.com/office/powerpoint/2010/main" val="359015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1610" y="1431010"/>
            <a:ext cx="11043585" cy="4416117"/>
          </a:xfrm>
        </p:spPr>
        <p:txBody>
          <a:bodyPr>
            <a:normAutofit/>
          </a:bodyPr>
          <a:lstStyle/>
          <a:p>
            <a:r>
              <a:rPr lang="en-US" sz="2000" b="1" dirty="0"/>
              <a:t>Hadoop Common</a:t>
            </a:r>
            <a:r>
              <a:rPr lang="en-US" sz="2000" dirty="0"/>
              <a:t>: The common utilities that support the other Hadoop modules.</a:t>
            </a:r>
          </a:p>
          <a:p>
            <a:endParaRPr lang="en-US" sz="2000" dirty="0"/>
          </a:p>
          <a:p>
            <a:r>
              <a:rPr lang="en-US" sz="2000" b="1" dirty="0"/>
              <a:t>Hadoop Distributed File System (HDFS™)</a:t>
            </a:r>
            <a:r>
              <a:rPr lang="en-US" sz="2000" dirty="0"/>
              <a:t>: A distributed file system that provides high-throughput access to application data.</a:t>
            </a:r>
          </a:p>
          <a:p>
            <a:endParaRPr lang="en-US" sz="2000" dirty="0"/>
          </a:p>
          <a:p>
            <a:r>
              <a:rPr lang="en-US" sz="2000" b="1" dirty="0"/>
              <a:t>Hadoop YARN</a:t>
            </a:r>
            <a:r>
              <a:rPr lang="en-US" sz="2000" dirty="0"/>
              <a:t>: A framework for job scheduling and cluster resource management.</a:t>
            </a:r>
          </a:p>
          <a:p>
            <a:endParaRPr lang="en-US" sz="2000" dirty="0"/>
          </a:p>
          <a:p>
            <a:r>
              <a:rPr lang="en-US" sz="2000" b="1" dirty="0"/>
              <a:t>Hadoop MapReduce</a:t>
            </a:r>
            <a:r>
              <a:rPr lang="en-US" sz="2000" dirty="0"/>
              <a:t>: A YARN-based system for parallel processing of large data sets.</a:t>
            </a:r>
          </a:p>
        </p:txBody>
      </p:sp>
      <p:sp>
        <p:nvSpPr>
          <p:cNvPr id="3" name="Title 2"/>
          <p:cNvSpPr>
            <a:spLocks noGrp="1"/>
          </p:cNvSpPr>
          <p:nvPr>
            <p:ph type="title"/>
          </p:nvPr>
        </p:nvSpPr>
        <p:spPr/>
        <p:txBody>
          <a:bodyPr/>
          <a:lstStyle/>
          <a:p>
            <a:r>
              <a:rPr lang="en-US" altLang="zh-CN" dirty="0"/>
              <a:t>Hadoop </a:t>
            </a:r>
            <a:r>
              <a:rPr lang="zh-CN" altLang="en-US" dirty="0"/>
              <a:t>基础模块</a:t>
            </a:r>
            <a:endParaRPr lang="en-US" dirty="0"/>
          </a:p>
        </p:txBody>
      </p:sp>
    </p:spTree>
    <p:extLst>
      <p:ext uri="{BB962C8B-B14F-4D97-AF65-F5344CB8AC3E}">
        <p14:creationId xmlns:p14="http://schemas.microsoft.com/office/powerpoint/2010/main" val="2137038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994617" y="2936146"/>
            <a:ext cx="9442648" cy="2315361"/>
          </a:xfrm>
        </p:spPr>
        <p:txBody>
          <a:bodyPr/>
          <a:lstStyle/>
          <a:p>
            <a:endParaRPr lang="en-US" dirty="0"/>
          </a:p>
          <a:p>
            <a:r>
              <a:rPr lang="en-US" dirty="0"/>
              <a:t>Hadoop The Definitive Guide </a:t>
            </a:r>
            <a:r>
              <a:rPr lang="zh-CN" altLang="en-US" dirty="0"/>
              <a:t>以及参考文献</a:t>
            </a:r>
            <a:endParaRPr lang="en-US" dirty="0"/>
          </a:p>
          <a:p>
            <a:r>
              <a:rPr lang="en-US" dirty="0">
                <a:hlinkClick r:id="rId2"/>
              </a:rPr>
              <a:t>http://hadoop.apache.org/docs/r2.7.1/</a:t>
            </a:r>
            <a:endParaRPr lang="en-US" dirty="0"/>
          </a:p>
          <a:p>
            <a:r>
              <a:rPr lang="en-US" dirty="0">
                <a:hlinkClick r:id="rId3"/>
              </a:rPr>
              <a:t>git://git.apache.org/hadoop.git</a:t>
            </a:r>
            <a:endParaRPr lang="en-US" dirty="0"/>
          </a:p>
          <a:p>
            <a:pPr marL="0" indent="0">
              <a:buNone/>
            </a:pPr>
            <a:endParaRPr lang="en-US" dirty="0"/>
          </a:p>
        </p:txBody>
      </p:sp>
      <p:sp>
        <p:nvSpPr>
          <p:cNvPr id="4" name="Title 3"/>
          <p:cNvSpPr>
            <a:spLocks noGrp="1"/>
          </p:cNvSpPr>
          <p:nvPr>
            <p:ph type="title"/>
          </p:nvPr>
        </p:nvSpPr>
        <p:spPr/>
        <p:txBody>
          <a:bodyPr/>
          <a:lstStyle/>
          <a:p>
            <a:r>
              <a:rPr lang="zh-CN" altLang="en-US" dirty="0"/>
              <a:t>参考资料</a:t>
            </a:r>
            <a:endParaRPr lang="en-US" dirty="0"/>
          </a:p>
        </p:txBody>
      </p:sp>
    </p:spTree>
    <p:extLst>
      <p:ext uri="{BB962C8B-B14F-4D97-AF65-F5344CB8AC3E}">
        <p14:creationId xmlns:p14="http://schemas.microsoft.com/office/powerpoint/2010/main" val="299549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587229" y="3441484"/>
            <a:ext cx="10763076" cy="1004682"/>
          </a:xfrm>
        </p:spPr>
        <p:txBody>
          <a:bodyPr>
            <a:normAutofit/>
          </a:bodyPr>
          <a:lstStyle/>
          <a:p>
            <a:r>
              <a:rPr lang="en-US" sz="2000" dirty="0">
                <a:latin typeface="+mn-lt"/>
              </a:rPr>
              <a:t>Hadoop MapReduce is a software framework for easily writing applications which process vast amounts of data (multi-terabyte data-sets) in-parallel on large clusters (thousands of nodes) of commodity hardware in a reliable, fault-tolerant manner.</a:t>
            </a:r>
          </a:p>
        </p:txBody>
      </p:sp>
      <p:sp>
        <p:nvSpPr>
          <p:cNvPr id="4" name="Title 3"/>
          <p:cNvSpPr>
            <a:spLocks noGrp="1"/>
          </p:cNvSpPr>
          <p:nvPr>
            <p:ph type="title"/>
          </p:nvPr>
        </p:nvSpPr>
        <p:spPr/>
        <p:txBody>
          <a:bodyPr/>
          <a:lstStyle/>
          <a:p>
            <a:r>
              <a:rPr lang="en-US" b="1" dirty="0"/>
              <a:t>MapReduce</a:t>
            </a:r>
            <a:endParaRPr lang="en-US" dirty="0"/>
          </a:p>
        </p:txBody>
      </p:sp>
    </p:spTree>
    <p:extLst>
      <p:ext uri="{BB962C8B-B14F-4D97-AF65-F5344CB8AC3E}">
        <p14:creationId xmlns:p14="http://schemas.microsoft.com/office/powerpoint/2010/main" val="31768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826837" y="1934350"/>
            <a:ext cx="10238242" cy="2713151"/>
          </a:xfrm>
        </p:spPr>
        <p:txBody>
          <a:bodyPr>
            <a:normAutofit/>
          </a:bodyPr>
          <a:lstStyle/>
          <a:p>
            <a:pPr marL="0" lvl="0" indent="0" eaLnBrk="0" fontAlgn="base" hangingPunct="0">
              <a:lnSpc>
                <a:spcPct val="100000"/>
              </a:lnSpc>
              <a:spcBef>
                <a:spcPct val="0"/>
              </a:spcBef>
              <a:spcAft>
                <a:spcPct val="0"/>
              </a:spcAft>
              <a:buNone/>
            </a:pPr>
            <a:r>
              <a:rPr lang="en-US" altLang="en-US" sz="1800" dirty="0">
                <a:solidFill>
                  <a:srgbClr val="000000"/>
                </a:solidFill>
                <a:latin typeface="Verdana" panose="020B0604030504040204" pitchFamily="34" charset="0"/>
              </a:rPr>
              <a:t>The MapReduce framework operates exclusively on </a:t>
            </a:r>
            <a:r>
              <a:rPr lang="en-US" altLang="en-US" sz="1800" dirty="0">
                <a:solidFill>
                  <a:srgbClr val="000000"/>
                </a:solidFill>
                <a:latin typeface="Arial Unicode MS"/>
              </a:rPr>
              <a:t>&lt;key, value&gt;</a:t>
            </a:r>
            <a:r>
              <a:rPr lang="en-US" altLang="en-US" sz="1800" dirty="0">
                <a:solidFill>
                  <a:srgbClr val="000000"/>
                </a:solidFill>
                <a:latin typeface="Verdana" panose="020B0604030504040204" pitchFamily="34" charset="0"/>
              </a:rPr>
              <a:t> pairs, that is, the framework views the input to the job as a set of </a:t>
            </a:r>
            <a:r>
              <a:rPr lang="en-US" altLang="en-US" sz="1800" dirty="0">
                <a:solidFill>
                  <a:srgbClr val="000000"/>
                </a:solidFill>
                <a:latin typeface="Arial Unicode MS"/>
              </a:rPr>
              <a:t>&lt;key, value&gt;</a:t>
            </a:r>
            <a:r>
              <a:rPr lang="en-US" altLang="en-US" sz="1800" dirty="0">
                <a:solidFill>
                  <a:srgbClr val="000000"/>
                </a:solidFill>
                <a:latin typeface="Verdana" panose="020B0604030504040204" pitchFamily="34" charset="0"/>
              </a:rPr>
              <a:t> pairs and produces a set of </a:t>
            </a:r>
            <a:r>
              <a:rPr lang="en-US" altLang="en-US" sz="1800" dirty="0">
                <a:solidFill>
                  <a:srgbClr val="000000"/>
                </a:solidFill>
                <a:latin typeface="Arial Unicode MS"/>
              </a:rPr>
              <a:t>&lt;key, value&gt;</a:t>
            </a:r>
            <a:r>
              <a:rPr lang="en-US" altLang="en-US" sz="1800" dirty="0">
                <a:solidFill>
                  <a:srgbClr val="000000"/>
                </a:solidFill>
                <a:latin typeface="Verdana" panose="020B0604030504040204" pitchFamily="34" charset="0"/>
              </a:rPr>
              <a:t> pairs as the output of the job, conceivably of different types.</a:t>
            </a:r>
            <a:endParaRPr lang="en-US" altLang="en-US" sz="1800" dirty="0">
              <a:solidFill>
                <a:prstClr val="black"/>
              </a:solidFill>
            </a:endParaRPr>
          </a:p>
          <a:p>
            <a:pPr marL="0" lvl="0" indent="0" eaLnBrk="0" fontAlgn="base" hangingPunct="0">
              <a:lnSpc>
                <a:spcPct val="100000"/>
              </a:lnSpc>
              <a:spcBef>
                <a:spcPct val="0"/>
              </a:spcBef>
              <a:spcAft>
                <a:spcPct val="0"/>
              </a:spcAft>
              <a:buNone/>
            </a:pPr>
            <a:endParaRPr lang="en-US" altLang="en-US" sz="1800" dirty="0">
              <a:solidFill>
                <a:prstClr val="black"/>
              </a:solidFill>
            </a:endParaRPr>
          </a:p>
          <a:p>
            <a:pPr marL="0" lvl="0" indent="0" eaLnBrk="0" fontAlgn="base" hangingPunct="0">
              <a:lnSpc>
                <a:spcPct val="100000"/>
              </a:lnSpc>
              <a:spcBef>
                <a:spcPct val="0"/>
              </a:spcBef>
              <a:spcAft>
                <a:spcPct val="0"/>
              </a:spcAft>
              <a:buNone/>
            </a:pPr>
            <a:r>
              <a:rPr lang="en-US" altLang="en-US" sz="1800" dirty="0">
                <a:solidFill>
                  <a:srgbClr val="000000"/>
                </a:solidFill>
                <a:latin typeface="Verdana" panose="020B0604030504040204" pitchFamily="34" charset="0"/>
              </a:rPr>
              <a:t>Input and Output types of a MapReduce job:</a:t>
            </a:r>
          </a:p>
          <a:p>
            <a:pPr marL="0" lvl="0" indent="0" eaLnBrk="0" fontAlgn="base" hangingPunct="0">
              <a:lnSpc>
                <a:spcPct val="100000"/>
              </a:lnSpc>
              <a:spcBef>
                <a:spcPct val="0"/>
              </a:spcBef>
              <a:spcAft>
                <a:spcPct val="0"/>
              </a:spcAft>
              <a:buNone/>
            </a:pPr>
            <a:endParaRPr lang="en-US" altLang="en-US" sz="1800" dirty="0">
              <a:solidFill>
                <a:prstClr val="black"/>
              </a:solidFill>
            </a:endParaRPr>
          </a:p>
          <a:p>
            <a:pPr marL="0" lvl="0" indent="0" eaLnBrk="0" fontAlgn="base" hangingPunct="0">
              <a:lnSpc>
                <a:spcPct val="100000"/>
              </a:lnSpc>
              <a:spcBef>
                <a:spcPct val="0"/>
              </a:spcBef>
              <a:spcAft>
                <a:spcPct val="0"/>
              </a:spcAft>
              <a:buNone/>
            </a:pPr>
            <a:r>
              <a:rPr lang="en-US" altLang="en-US" sz="1800" dirty="0">
                <a:solidFill>
                  <a:srgbClr val="000000"/>
                </a:solidFill>
                <a:latin typeface="Arial Unicode MS"/>
              </a:rPr>
              <a:t>&lt;k1, v1&gt; -&gt;</a:t>
            </a:r>
            <a:r>
              <a:rPr lang="en-US" altLang="en-US" sz="1800" dirty="0">
                <a:solidFill>
                  <a:srgbClr val="000000"/>
                </a:solidFill>
                <a:latin typeface="Verdana" panose="020B0604030504040204" pitchFamily="34" charset="0"/>
              </a:rPr>
              <a:t> </a:t>
            </a:r>
            <a:r>
              <a:rPr lang="en-US" altLang="en-US" sz="1800" b="1" dirty="0">
                <a:solidFill>
                  <a:srgbClr val="000000"/>
                </a:solidFill>
                <a:latin typeface="Verdana" panose="020B0604030504040204" pitchFamily="34" charset="0"/>
              </a:rPr>
              <a:t>map</a:t>
            </a:r>
            <a:r>
              <a:rPr lang="en-US" altLang="en-US" sz="1800" dirty="0">
                <a:solidFill>
                  <a:srgbClr val="000000"/>
                </a:solidFill>
                <a:latin typeface="Verdana" panose="020B0604030504040204" pitchFamily="34" charset="0"/>
              </a:rPr>
              <a:t> </a:t>
            </a:r>
            <a:r>
              <a:rPr lang="en-US" altLang="en-US" sz="1800" dirty="0">
                <a:solidFill>
                  <a:srgbClr val="000000"/>
                </a:solidFill>
                <a:latin typeface="Arial Unicode MS"/>
              </a:rPr>
              <a:t>-&gt; &lt;k2, v2&gt; -&gt;</a:t>
            </a:r>
            <a:r>
              <a:rPr lang="en-US" altLang="en-US" sz="1800" dirty="0">
                <a:solidFill>
                  <a:srgbClr val="000000"/>
                </a:solidFill>
                <a:latin typeface="Verdana" panose="020B0604030504040204" pitchFamily="34" charset="0"/>
              </a:rPr>
              <a:t> </a:t>
            </a:r>
            <a:r>
              <a:rPr lang="en-US" altLang="en-US" sz="1800" b="1" dirty="0">
                <a:solidFill>
                  <a:srgbClr val="000000"/>
                </a:solidFill>
                <a:latin typeface="Verdana" panose="020B0604030504040204" pitchFamily="34" charset="0"/>
              </a:rPr>
              <a:t>combine</a:t>
            </a:r>
            <a:r>
              <a:rPr lang="en-US" altLang="en-US" sz="1800" dirty="0">
                <a:solidFill>
                  <a:srgbClr val="000000"/>
                </a:solidFill>
                <a:latin typeface="Verdana" panose="020B0604030504040204" pitchFamily="34" charset="0"/>
              </a:rPr>
              <a:t> </a:t>
            </a:r>
            <a:r>
              <a:rPr lang="en-US" altLang="en-US" sz="1800" dirty="0">
                <a:solidFill>
                  <a:srgbClr val="000000"/>
                </a:solidFill>
                <a:latin typeface="Arial Unicode MS"/>
              </a:rPr>
              <a:t>-&gt; &lt;k2, v2&gt; -&gt;</a:t>
            </a:r>
            <a:r>
              <a:rPr lang="en-US" altLang="en-US" sz="1800" dirty="0">
                <a:solidFill>
                  <a:srgbClr val="000000"/>
                </a:solidFill>
                <a:latin typeface="Verdana" panose="020B0604030504040204" pitchFamily="34" charset="0"/>
              </a:rPr>
              <a:t> </a:t>
            </a:r>
            <a:r>
              <a:rPr lang="en-US" altLang="en-US" sz="1800" b="1" dirty="0">
                <a:solidFill>
                  <a:srgbClr val="000000"/>
                </a:solidFill>
                <a:latin typeface="Verdana" panose="020B0604030504040204" pitchFamily="34" charset="0"/>
              </a:rPr>
              <a:t>reduce</a:t>
            </a:r>
            <a:r>
              <a:rPr lang="en-US" altLang="en-US" sz="1800" dirty="0">
                <a:solidFill>
                  <a:srgbClr val="000000"/>
                </a:solidFill>
                <a:latin typeface="Verdana" panose="020B0604030504040204" pitchFamily="34" charset="0"/>
              </a:rPr>
              <a:t> </a:t>
            </a:r>
            <a:r>
              <a:rPr lang="en-US" altLang="en-US" sz="1800" dirty="0">
                <a:solidFill>
                  <a:srgbClr val="000000"/>
                </a:solidFill>
                <a:latin typeface="Arial Unicode MS"/>
              </a:rPr>
              <a:t>-&gt; &lt;k3, v3&gt;</a:t>
            </a:r>
            <a:endParaRPr lang="en-US" dirty="0"/>
          </a:p>
        </p:txBody>
      </p:sp>
      <p:sp>
        <p:nvSpPr>
          <p:cNvPr id="3" name="Title 2"/>
          <p:cNvSpPr>
            <a:spLocks noGrp="1"/>
          </p:cNvSpPr>
          <p:nvPr>
            <p:ph type="title"/>
          </p:nvPr>
        </p:nvSpPr>
        <p:spPr/>
        <p:txBody>
          <a:bodyPr/>
          <a:lstStyle/>
          <a:p>
            <a:r>
              <a:rPr lang="en-US" dirty="0"/>
              <a:t>MapReduce</a:t>
            </a:r>
            <a:r>
              <a:rPr lang="zh-CN" altLang="en-US" dirty="0"/>
              <a:t> 编程模型</a:t>
            </a:r>
            <a:endParaRPr lang="en-US" dirty="0"/>
          </a:p>
        </p:txBody>
      </p:sp>
    </p:spTree>
    <p:extLst>
      <p:ext uri="{BB962C8B-B14F-4D97-AF65-F5344CB8AC3E}">
        <p14:creationId xmlns:p14="http://schemas.microsoft.com/office/powerpoint/2010/main" val="19243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194241" y="2429301"/>
            <a:ext cx="7285317" cy="2193034"/>
          </a:xfrm>
        </p:spPr>
        <p:txBody>
          <a:bodyPr/>
          <a:lstStyle/>
          <a:p>
            <a:pPr marL="0" lvl="0" indent="0" eaLnBrk="0" fontAlgn="base" hangingPunct="0">
              <a:lnSpc>
                <a:spcPct val="100000"/>
              </a:lnSpc>
              <a:spcBef>
                <a:spcPct val="0"/>
              </a:spcBef>
              <a:spcAft>
                <a:spcPct val="0"/>
              </a:spcAft>
              <a:buNone/>
            </a:pPr>
            <a:r>
              <a:rPr lang="en-US" altLang="en-US" sz="2000" dirty="0">
                <a:solidFill>
                  <a:srgbClr val="000000"/>
                </a:solidFill>
              </a:rPr>
              <a:t>$ bin/</a:t>
            </a:r>
            <a:r>
              <a:rPr lang="en-US" altLang="en-US" sz="2000" dirty="0" err="1">
                <a:solidFill>
                  <a:srgbClr val="000000"/>
                </a:solidFill>
              </a:rPr>
              <a:t>hadoop</a:t>
            </a:r>
            <a:r>
              <a:rPr lang="en-US" altLang="en-US" sz="2000" dirty="0">
                <a:solidFill>
                  <a:srgbClr val="000000"/>
                </a:solidFill>
              </a:rPr>
              <a:t> fs -cat /user/joe/wordcount/input/file01 </a:t>
            </a:r>
          </a:p>
          <a:p>
            <a:pPr marL="0" lvl="0" indent="0" eaLnBrk="0" fontAlgn="base" hangingPunct="0">
              <a:lnSpc>
                <a:spcPct val="100000"/>
              </a:lnSpc>
              <a:spcBef>
                <a:spcPct val="0"/>
              </a:spcBef>
              <a:spcAft>
                <a:spcPct val="0"/>
              </a:spcAft>
              <a:buNone/>
            </a:pPr>
            <a:r>
              <a:rPr lang="en-US" altLang="en-US" sz="2000" dirty="0">
                <a:solidFill>
                  <a:srgbClr val="000000"/>
                </a:solidFill>
              </a:rPr>
              <a:t>Hello World Bye World </a:t>
            </a:r>
          </a:p>
          <a:p>
            <a:pPr marL="0" lvl="0" indent="0" eaLnBrk="0" fontAlgn="base" hangingPunct="0">
              <a:lnSpc>
                <a:spcPct val="100000"/>
              </a:lnSpc>
              <a:spcBef>
                <a:spcPct val="0"/>
              </a:spcBef>
              <a:spcAft>
                <a:spcPct val="0"/>
              </a:spcAft>
              <a:buNone/>
            </a:pPr>
            <a:endParaRPr lang="en-US" altLang="en-US" sz="2000" dirty="0">
              <a:solidFill>
                <a:srgbClr val="000000"/>
              </a:solidFill>
            </a:endParaRPr>
          </a:p>
          <a:p>
            <a:pPr marL="0" lvl="0" indent="0" eaLnBrk="0" fontAlgn="base" hangingPunct="0">
              <a:lnSpc>
                <a:spcPct val="100000"/>
              </a:lnSpc>
              <a:spcBef>
                <a:spcPct val="0"/>
              </a:spcBef>
              <a:spcAft>
                <a:spcPct val="0"/>
              </a:spcAft>
              <a:buNone/>
            </a:pPr>
            <a:r>
              <a:rPr lang="en-US" altLang="en-US" sz="2000" dirty="0">
                <a:solidFill>
                  <a:srgbClr val="000000"/>
                </a:solidFill>
              </a:rPr>
              <a:t>$ bin/</a:t>
            </a:r>
            <a:r>
              <a:rPr lang="en-US" altLang="en-US" sz="2000" dirty="0" err="1">
                <a:solidFill>
                  <a:srgbClr val="000000"/>
                </a:solidFill>
              </a:rPr>
              <a:t>hadoop</a:t>
            </a:r>
            <a:r>
              <a:rPr lang="en-US" altLang="en-US" sz="2000" dirty="0">
                <a:solidFill>
                  <a:srgbClr val="000000"/>
                </a:solidFill>
              </a:rPr>
              <a:t> fs -cat /user/joe/wordcount/input/file02 </a:t>
            </a:r>
          </a:p>
          <a:p>
            <a:pPr marL="0" lvl="0" indent="0" eaLnBrk="0" fontAlgn="base" hangingPunct="0">
              <a:lnSpc>
                <a:spcPct val="100000"/>
              </a:lnSpc>
              <a:spcBef>
                <a:spcPct val="0"/>
              </a:spcBef>
              <a:spcAft>
                <a:spcPct val="0"/>
              </a:spcAft>
              <a:buNone/>
            </a:pPr>
            <a:r>
              <a:rPr lang="en-US" altLang="en-US" sz="2000" dirty="0">
                <a:solidFill>
                  <a:srgbClr val="000000"/>
                </a:solidFill>
              </a:rPr>
              <a:t>Hello Hadoop Goodbye Hadoop</a:t>
            </a:r>
            <a:r>
              <a:rPr lang="en-US" altLang="en-US" sz="2000" dirty="0">
                <a:solidFill>
                  <a:prstClr val="black"/>
                </a:solidFill>
              </a:rPr>
              <a:t> </a:t>
            </a:r>
          </a:p>
          <a:p>
            <a:endParaRPr lang="en-US" dirty="0"/>
          </a:p>
        </p:txBody>
      </p:sp>
      <p:sp>
        <p:nvSpPr>
          <p:cNvPr id="3" name="Title 2"/>
          <p:cNvSpPr>
            <a:spLocks noGrp="1"/>
          </p:cNvSpPr>
          <p:nvPr>
            <p:ph type="title"/>
          </p:nvPr>
        </p:nvSpPr>
        <p:spPr/>
        <p:txBody>
          <a:bodyPr/>
          <a:lstStyle/>
          <a:p>
            <a:r>
              <a:rPr lang="en-US" b="1" dirty="0" err="1"/>
              <a:t>WordCount</a:t>
            </a:r>
            <a:r>
              <a:rPr lang="en-US" b="1" dirty="0"/>
              <a:t> </a:t>
            </a:r>
            <a:r>
              <a:rPr lang="en-US" altLang="zh-CN" b="1" dirty="0"/>
              <a:t>——job</a:t>
            </a:r>
            <a:r>
              <a:rPr lang="zh-CN" altLang="en-US" b="1" dirty="0"/>
              <a:t>输入</a:t>
            </a:r>
            <a:endParaRPr lang="en-US" dirty="0"/>
          </a:p>
        </p:txBody>
      </p:sp>
    </p:spTree>
    <p:extLst>
      <p:ext uri="{BB962C8B-B14F-4D97-AF65-F5344CB8AC3E}">
        <p14:creationId xmlns:p14="http://schemas.microsoft.com/office/powerpoint/2010/main" val="840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708360" y="1495222"/>
            <a:ext cx="10729519" cy="4575507"/>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1900" dirty="0">
                <a:solidFill>
                  <a:srgbClr val="000000"/>
                </a:solidFill>
              </a:rPr>
              <a:t>The Mapper implementation, via the map method, processes one line at a time, as provided by the specified </a:t>
            </a:r>
            <a:r>
              <a:rPr lang="en-US" altLang="en-US" sz="1900" dirty="0" err="1">
                <a:solidFill>
                  <a:srgbClr val="000000"/>
                </a:solidFill>
              </a:rPr>
              <a:t>TextInputFormat</a:t>
            </a:r>
            <a:r>
              <a:rPr lang="en-US" altLang="en-US" sz="1900" dirty="0">
                <a:solidFill>
                  <a:srgbClr val="000000"/>
                </a:solidFill>
              </a:rPr>
              <a:t>. It then splits the line into tokens separated by whitespaces, via the </a:t>
            </a:r>
            <a:r>
              <a:rPr lang="en-US" altLang="en-US" sz="1900" dirty="0" err="1">
                <a:solidFill>
                  <a:srgbClr val="000000"/>
                </a:solidFill>
              </a:rPr>
              <a:t>StringTokenizer</a:t>
            </a:r>
            <a:r>
              <a:rPr lang="en-US" altLang="en-US" sz="1900" dirty="0">
                <a:solidFill>
                  <a:srgbClr val="000000"/>
                </a:solidFill>
              </a:rPr>
              <a:t>, and emits a key-value pair of &lt; &lt;word&gt;, 1&gt;.</a:t>
            </a:r>
          </a:p>
          <a:p>
            <a:pPr marL="0" lvl="0" indent="0" eaLnBrk="0" fontAlgn="base" hangingPunct="0">
              <a:lnSpc>
                <a:spcPct val="100000"/>
              </a:lnSpc>
              <a:spcBef>
                <a:spcPct val="0"/>
              </a:spcBef>
              <a:spcAft>
                <a:spcPct val="0"/>
              </a:spcAft>
              <a:buNone/>
            </a:pPr>
            <a:endParaRPr lang="en-US" altLang="en-US" sz="1900" dirty="0">
              <a:solidFill>
                <a:srgbClr val="000000"/>
              </a:solidFill>
            </a:endParaRPr>
          </a:p>
          <a:p>
            <a:pPr marL="0" lvl="0" indent="0" eaLnBrk="0" fontAlgn="base" hangingPunct="0">
              <a:lnSpc>
                <a:spcPct val="100000"/>
              </a:lnSpc>
              <a:spcBef>
                <a:spcPct val="0"/>
              </a:spcBef>
              <a:spcAft>
                <a:spcPct val="0"/>
              </a:spcAft>
              <a:buNone/>
            </a:pPr>
            <a:r>
              <a:rPr lang="en-US" altLang="en-US" sz="1900" dirty="0">
                <a:solidFill>
                  <a:srgbClr val="000000"/>
                </a:solidFill>
              </a:rPr>
              <a:t>For the given sample input the first map emits:</a:t>
            </a:r>
          </a:p>
          <a:p>
            <a:pPr marL="0" lvl="0" indent="0" eaLnBrk="0" fontAlgn="base" hangingPunct="0">
              <a:lnSpc>
                <a:spcPct val="100000"/>
              </a:lnSpc>
              <a:spcBef>
                <a:spcPct val="0"/>
              </a:spcBef>
              <a:spcAft>
                <a:spcPct val="0"/>
              </a:spcAft>
              <a:buNone/>
            </a:pPr>
            <a:endParaRPr lang="en-US" altLang="en-US" sz="1900" dirty="0">
              <a:solidFill>
                <a:srgbClr val="000000"/>
              </a:solidFill>
            </a:endParaRPr>
          </a:p>
          <a:p>
            <a:pPr marL="0" lvl="0" indent="0" eaLnBrk="0" fontAlgn="base" hangingPunct="0">
              <a:lnSpc>
                <a:spcPct val="100000"/>
              </a:lnSpc>
              <a:spcBef>
                <a:spcPct val="0"/>
              </a:spcBef>
              <a:spcAft>
                <a:spcPct val="0"/>
              </a:spcAft>
              <a:buNone/>
            </a:pPr>
            <a:r>
              <a:rPr lang="en-US" altLang="en-US" sz="1900" dirty="0">
                <a:solidFill>
                  <a:srgbClr val="000000"/>
                </a:solidFill>
              </a:rPr>
              <a:t>&lt; Hello, 1&gt; </a:t>
            </a:r>
          </a:p>
          <a:p>
            <a:pPr marL="0" lvl="0" indent="0" eaLnBrk="0" fontAlgn="base" hangingPunct="0">
              <a:lnSpc>
                <a:spcPct val="100000"/>
              </a:lnSpc>
              <a:spcBef>
                <a:spcPct val="0"/>
              </a:spcBef>
              <a:spcAft>
                <a:spcPct val="0"/>
              </a:spcAft>
              <a:buNone/>
            </a:pPr>
            <a:r>
              <a:rPr lang="en-US" altLang="en-US" sz="1900" dirty="0">
                <a:solidFill>
                  <a:srgbClr val="000000"/>
                </a:solidFill>
              </a:rPr>
              <a:t>&lt; World, 1&gt; </a:t>
            </a:r>
          </a:p>
          <a:p>
            <a:pPr marL="0" lvl="0" indent="0" eaLnBrk="0" fontAlgn="base" hangingPunct="0">
              <a:lnSpc>
                <a:spcPct val="100000"/>
              </a:lnSpc>
              <a:spcBef>
                <a:spcPct val="0"/>
              </a:spcBef>
              <a:spcAft>
                <a:spcPct val="0"/>
              </a:spcAft>
              <a:buNone/>
            </a:pPr>
            <a:r>
              <a:rPr lang="en-US" altLang="en-US" sz="1900" dirty="0">
                <a:solidFill>
                  <a:srgbClr val="000000"/>
                </a:solidFill>
              </a:rPr>
              <a:t>&lt; Bye, 1&gt;</a:t>
            </a:r>
          </a:p>
          <a:p>
            <a:pPr marL="0" lvl="0" indent="0" eaLnBrk="0" fontAlgn="base" hangingPunct="0">
              <a:lnSpc>
                <a:spcPct val="100000"/>
              </a:lnSpc>
              <a:spcBef>
                <a:spcPct val="0"/>
              </a:spcBef>
              <a:spcAft>
                <a:spcPct val="0"/>
              </a:spcAft>
              <a:buNone/>
            </a:pPr>
            <a:r>
              <a:rPr lang="en-US" altLang="en-US" sz="1900" dirty="0">
                <a:solidFill>
                  <a:srgbClr val="000000"/>
                </a:solidFill>
              </a:rPr>
              <a:t> &lt; World, 1&gt;</a:t>
            </a:r>
            <a:r>
              <a:rPr lang="en-US" altLang="en-US" sz="1900" dirty="0">
                <a:solidFill>
                  <a:prstClr val="black"/>
                </a:solidFill>
              </a:rPr>
              <a:t> </a:t>
            </a:r>
          </a:p>
          <a:p>
            <a:pPr marL="0" lvl="0" indent="0" eaLnBrk="0" fontAlgn="base" hangingPunct="0">
              <a:lnSpc>
                <a:spcPct val="100000"/>
              </a:lnSpc>
              <a:spcBef>
                <a:spcPct val="0"/>
              </a:spcBef>
              <a:spcAft>
                <a:spcPct val="0"/>
              </a:spcAft>
              <a:buNone/>
            </a:pPr>
            <a:endParaRPr lang="en-US" altLang="en-US" sz="1900" dirty="0">
              <a:solidFill>
                <a:prstClr val="black"/>
              </a:solidFill>
            </a:endParaRPr>
          </a:p>
          <a:p>
            <a:pPr marL="0" lvl="0" indent="0" eaLnBrk="0" fontAlgn="base" hangingPunct="0">
              <a:lnSpc>
                <a:spcPct val="100000"/>
              </a:lnSpc>
              <a:spcBef>
                <a:spcPct val="0"/>
              </a:spcBef>
              <a:spcAft>
                <a:spcPct val="0"/>
              </a:spcAft>
              <a:buNone/>
            </a:pPr>
            <a:r>
              <a:rPr lang="en-US" altLang="en-US" sz="1900" dirty="0">
                <a:solidFill>
                  <a:prstClr val="black"/>
                </a:solidFill>
              </a:rPr>
              <a:t>The second map emits:</a:t>
            </a:r>
          </a:p>
          <a:p>
            <a:pPr marL="0" lvl="0" indent="0" eaLnBrk="0" fontAlgn="base" hangingPunct="0">
              <a:lnSpc>
                <a:spcPct val="100000"/>
              </a:lnSpc>
              <a:spcBef>
                <a:spcPct val="0"/>
              </a:spcBef>
              <a:spcAft>
                <a:spcPct val="0"/>
              </a:spcAft>
              <a:buNone/>
            </a:pPr>
            <a:endParaRPr lang="en-US" altLang="en-US" sz="1900" dirty="0">
              <a:solidFill>
                <a:prstClr val="black"/>
              </a:solidFill>
            </a:endParaRPr>
          </a:p>
          <a:p>
            <a:pPr marL="0" lvl="0" indent="0" eaLnBrk="0" fontAlgn="base" hangingPunct="0">
              <a:lnSpc>
                <a:spcPct val="100000"/>
              </a:lnSpc>
              <a:spcBef>
                <a:spcPct val="0"/>
              </a:spcBef>
              <a:spcAft>
                <a:spcPct val="0"/>
              </a:spcAft>
              <a:buNone/>
            </a:pPr>
            <a:r>
              <a:rPr lang="en-US" altLang="en-US" sz="1900" dirty="0">
                <a:solidFill>
                  <a:prstClr val="black"/>
                </a:solidFill>
              </a:rPr>
              <a:t>&lt; Hello, 1&gt;</a:t>
            </a:r>
          </a:p>
          <a:p>
            <a:pPr marL="0" lvl="0" indent="0" eaLnBrk="0" fontAlgn="base" hangingPunct="0">
              <a:lnSpc>
                <a:spcPct val="100000"/>
              </a:lnSpc>
              <a:spcBef>
                <a:spcPct val="0"/>
              </a:spcBef>
              <a:spcAft>
                <a:spcPct val="0"/>
              </a:spcAft>
              <a:buNone/>
            </a:pPr>
            <a:r>
              <a:rPr lang="en-US" altLang="en-US" sz="1900" dirty="0">
                <a:solidFill>
                  <a:prstClr val="black"/>
                </a:solidFill>
              </a:rPr>
              <a:t>&lt; Hadoop, 1&gt;</a:t>
            </a:r>
          </a:p>
          <a:p>
            <a:pPr marL="0" lvl="0" indent="0" eaLnBrk="0" fontAlgn="base" hangingPunct="0">
              <a:lnSpc>
                <a:spcPct val="100000"/>
              </a:lnSpc>
              <a:spcBef>
                <a:spcPct val="0"/>
              </a:spcBef>
              <a:spcAft>
                <a:spcPct val="0"/>
              </a:spcAft>
              <a:buNone/>
            </a:pPr>
            <a:r>
              <a:rPr lang="en-US" altLang="en-US" sz="1900" dirty="0">
                <a:solidFill>
                  <a:prstClr val="black"/>
                </a:solidFill>
              </a:rPr>
              <a:t>&lt; Goodbye, 1&gt;</a:t>
            </a:r>
          </a:p>
          <a:p>
            <a:pPr marL="0" lvl="0" indent="0" eaLnBrk="0" fontAlgn="base" hangingPunct="0">
              <a:lnSpc>
                <a:spcPct val="100000"/>
              </a:lnSpc>
              <a:spcBef>
                <a:spcPct val="0"/>
              </a:spcBef>
              <a:spcAft>
                <a:spcPct val="0"/>
              </a:spcAft>
              <a:buNone/>
            </a:pPr>
            <a:r>
              <a:rPr lang="en-US" altLang="en-US" sz="1900" dirty="0">
                <a:solidFill>
                  <a:prstClr val="black"/>
                </a:solidFill>
              </a:rPr>
              <a:t>&lt; Hadoop, 1&gt;</a:t>
            </a:r>
          </a:p>
          <a:p>
            <a:endParaRPr lang="en-US" dirty="0"/>
          </a:p>
        </p:txBody>
      </p:sp>
      <p:sp>
        <p:nvSpPr>
          <p:cNvPr id="3" name="Title 2"/>
          <p:cNvSpPr>
            <a:spLocks noGrp="1"/>
          </p:cNvSpPr>
          <p:nvPr>
            <p:ph type="title"/>
          </p:nvPr>
        </p:nvSpPr>
        <p:spPr/>
        <p:txBody>
          <a:bodyPr/>
          <a:lstStyle/>
          <a:p>
            <a:r>
              <a:rPr lang="en-US" b="1" dirty="0" err="1"/>
              <a:t>WordCount</a:t>
            </a:r>
            <a:r>
              <a:rPr lang="en-US" altLang="zh-CN" b="1" dirty="0"/>
              <a:t>——</a:t>
            </a:r>
            <a:r>
              <a:rPr lang="en-US" altLang="zh-CN" dirty="0"/>
              <a:t>map</a:t>
            </a:r>
            <a:r>
              <a:rPr lang="zh-CN" altLang="en-US" b="1" dirty="0"/>
              <a:t>输出</a:t>
            </a:r>
            <a:endParaRPr lang="en-US" dirty="0"/>
          </a:p>
        </p:txBody>
      </p:sp>
    </p:spTree>
    <p:extLst>
      <p:ext uri="{BB962C8B-B14F-4D97-AF65-F5344CB8AC3E}">
        <p14:creationId xmlns:p14="http://schemas.microsoft.com/office/powerpoint/2010/main" val="193002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t>WordCount</a:t>
            </a:r>
            <a:r>
              <a:rPr lang="en-US" altLang="zh-CN" b="1" dirty="0"/>
              <a:t>——</a:t>
            </a:r>
            <a:r>
              <a:rPr lang="en-US" dirty="0"/>
              <a:t>combiner</a:t>
            </a:r>
            <a:r>
              <a:rPr lang="zh-CN" altLang="en-US" b="1" dirty="0"/>
              <a:t>输出</a:t>
            </a:r>
            <a:endParaRPr lang="en-US" dirty="0"/>
          </a:p>
        </p:txBody>
      </p:sp>
      <p:sp>
        <p:nvSpPr>
          <p:cNvPr id="5" name="Rectangle 2"/>
          <p:cNvSpPr>
            <a:spLocks noGrp="1" noChangeArrowheads="1"/>
          </p:cNvSpPr>
          <p:nvPr>
            <p:ph sz="half" idx="2"/>
          </p:nvPr>
        </p:nvSpPr>
        <p:spPr bwMode="auto">
          <a:xfrm>
            <a:off x="726169" y="1640440"/>
            <a:ext cx="1064091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Unicode MS"/>
              </a:rPr>
              <a:t>WordCount</a:t>
            </a:r>
            <a:r>
              <a:rPr kumimoji="0" lang="en-US" altLang="en-US" sz="1800" b="0" i="0" u="none" strike="noStrike" cap="none" normalizeH="0" baseline="0" dirty="0">
                <a:ln>
                  <a:noFill/>
                </a:ln>
                <a:solidFill>
                  <a:srgbClr val="000000"/>
                </a:solidFill>
                <a:effectLst/>
                <a:latin typeface="Verdana" panose="020B0604030504040204" pitchFamily="34" charset="0"/>
              </a:rPr>
              <a:t> also specifies a </a:t>
            </a:r>
            <a:r>
              <a:rPr kumimoji="0" lang="en-US" altLang="en-US" sz="1800" b="0" i="0" u="none" strike="noStrike" cap="none" normalizeH="0" baseline="0" dirty="0">
                <a:ln>
                  <a:noFill/>
                </a:ln>
                <a:solidFill>
                  <a:srgbClr val="000000"/>
                </a:solidFill>
                <a:effectLst/>
                <a:latin typeface="Arial Unicode MS"/>
              </a:rPr>
              <a:t>combiner</a:t>
            </a:r>
            <a:r>
              <a:rPr kumimoji="0" lang="en-US" altLang="en-US" sz="1800" b="0" i="0" u="none" strike="noStrike" cap="none" normalizeH="0" baseline="0" dirty="0">
                <a:ln>
                  <a:noFill/>
                </a:ln>
                <a:solidFill>
                  <a:srgbClr val="000000"/>
                </a:solidFill>
                <a:effectLst/>
                <a:latin typeface="Verdana" panose="020B0604030504040204" pitchFamily="34" charset="0"/>
              </a:rPr>
              <a:t>. Hence, the output of each map is passed through the local combiner (which is same as the </a:t>
            </a:r>
            <a:r>
              <a:rPr kumimoji="0" lang="en-US" altLang="en-US" sz="1800" b="0" i="0" u="none" strike="noStrike" cap="none" normalizeH="0" baseline="0" dirty="0">
                <a:ln>
                  <a:noFill/>
                </a:ln>
                <a:solidFill>
                  <a:srgbClr val="000000"/>
                </a:solidFill>
                <a:effectLst/>
                <a:latin typeface="Arial Unicode MS"/>
              </a:rPr>
              <a:t>Reducer</a:t>
            </a:r>
            <a:r>
              <a:rPr kumimoji="0" lang="en-US" altLang="en-US" sz="1800" b="0" i="0" u="none" strike="noStrike" cap="none" normalizeH="0" baseline="0" dirty="0">
                <a:ln>
                  <a:noFill/>
                </a:ln>
                <a:solidFill>
                  <a:srgbClr val="000000"/>
                </a:solidFill>
                <a:effectLst/>
                <a:latin typeface="Verdana" panose="020B0604030504040204" pitchFamily="34" charset="0"/>
              </a:rPr>
              <a:t> as per the job configuration) for local aggregation, after being sorted on the *key*s.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output of the first map: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lvl="0" indent="0">
              <a:lnSpc>
                <a:spcPct val="100000"/>
              </a:lnSpc>
              <a:buNone/>
            </a:pPr>
            <a:r>
              <a:rPr lang="en-US" altLang="en-US" sz="1800" dirty="0"/>
              <a:t>&lt; Bye, 1&gt;</a:t>
            </a:r>
          </a:p>
          <a:p>
            <a:pPr marL="0" lvl="0" indent="0">
              <a:lnSpc>
                <a:spcPct val="100000"/>
              </a:lnSpc>
              <a:buNone/>
            </a:pPr>
            <a:r>
              <a:rPr lang="en-US" altLang="en-US" sz="1800" dirty="0"/>
              <a:t>&lt; Hello, 1&gt;</a:t>
            </a:r>
          </a:p>
          <a:p>
            <a:pPr marL="0" lvl="0" indent="0">
              <a:lnSpc>
                <a:spcPct val="100000"/>
              </a:lnSpc>
              <a:buNone/>
            </a:pPr>
            <a:r>
              <a:rPr lang="en-US" altLang="en-US" sz="1800" dirty="0"/>
              <a:t>&lt; World, 2&gt;</a:t>
            </a:r>
          </a:p>
          <a:p>
            <a:pPr marL="0" lvl="0" indent="0">
              <a:lnSpc>
                <a:spcPct val="100000"/>
              </a:lnSpc>
              <a:buNone/>
            </a:pPr>
            <a:endParaRPr kumimoji="0" lang="en-US" altLang="en-US" sz="1800" b="0" i="0" u="none" strike="noStrike" cap="none" normalizeH="0" baseline="0" dirty="0">
              <a:ln>
                <a:noFill/>
              </a:ln>
              <a:solidFill>
                <a:schemeClr val="tx1"/>
              </a:solidFill>
              <a:effectLst/>
            </a:endParaRPr>
          </a:p>
          <a:p>
            <a:pPr marL="0" lvl="0" indent="0">
              <a:lnSpc>
                <a:spcPct val="100000"/>
              </a:lnSpc>
              <a:buNone/>
            </a:pPr>
            <a:r>
              <a:rPr lang="en-US" altLang="en-US" sz="1800" dirty="0"/>
              <a:t>The output of the second map:</a:t>
            </a:r>
          </a:p>
          <a:p>
            <a:pPr marL="0" lvl="0" indent="0">
              <a:lnSpc>
                <a:spcPct val="100000"/>
              </a:lnSpc>
              <a:buNone/>
            </a:pPr>
            <a:r>
              <a:rPr lang="nl-NL" altLang="en-US" sz="1800" dirty="0"/>
              <a:t>&lt; Goodbye, 1&gt;</a:t>
            </a:r>
          </a:p>
          <a:p>
            <a:pPr marL="0" lvl="0" indent="0">
              <a:lnSpc>
                <a:spcPct val="100000"/>
              </a:lnSpc>
              <a:buNone/>
            </a:pPr>
            <a:r>
              <a:rPr lang="nl-NL" altLang="en-US" sz="1800" dirty="0"/>
              <a:t>&lt; Hadoop, 2&gt;</a:t>
            </a:r>
          </a:p>
          <a:p>
            <a:pPr marL="0" lvl="0" indent="0">
              <a:lnSpc>
                <a:spcPct val="100000"/>
              </a:lnSpc>
              <a:buNone/>
            </a:pPr>
            <a:r>
              <a:rPr lang="nl-NL" altLang="en-US" sz="1800" dirty="0"/>
              <a:t>&lt; Hello, 1&gt;</a:t>
            </a:r>
            <a:endParaRPr kumimoji="0" lang="en-US" altLang="en-US" sz="1800" b="0" i="0" u="none" strike="noStrike" cap="none" normalizeH="0" baseline="0" dirty="0">
              <a:ln>
                <a:noFill/>
              </a:ln>
              <a:solidFill>
                <a:schemeClr val="tx1"/>
              </a:solidFill>
              <a:effectLst/>
            </a:endParaRPr>
          </a:p>
          <a:p>
            <a:pPr marL="0" lvl="0" indent="0">
              <a:lnSpc>
                <a:spcPct val="100000"/>
              </a:lnSpc>
              <a:buNone/>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8245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t>WordCount</a:t>
            </a:r>
            <a:r>
              <a:rPr lang="en-US" altLang="zh-CN" b="1" dirty="0"/>
              <a:t>——</a:t>
            </a:r>
            <a:r>
              <a:rPr lang="en-US" altLang="zh-CN" dirty="0"/>
              <a:t>reduce</a:t>
            </a:r>
            <a:r>
              <a:rPr lang="zh-CN" altLang="en-US" b="1" dirty="0"/>
              <a:t>输出</a:t>
            </a:r>
            <a:endParaRPr lang="en-US" dirty="0"/>
          </a:p>
        </p:txBody>
      </p:sp>
      <p:sp>
        <p:nvSpPr>
          <p:cNvPr id="4" name="Rectangle 1"/>
          <p:cNvSpPr>
            <a:spLocks noGrp="1" noChangeArrowheads="1"/>
          </p:cNvSpPr>
          <p:nvPr>
            <p:ph sz="half" idx="2"/>
          </p:nvPr>
        </p:nvSpPr>
        <p:spPr bwMode="auto">
          <a:xfrm>
            <a:off x="726167" y="1955431"/>
            <a:ext cx="1064091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000000"/>
                </a:solidFill>
                <a:effectLst/>
                <a:latin typeface="Arial Unicode MS"/>
              </a:rPr>
              <a:t>Reducer</a:t>
            </a:r>
            <a:r>
              <a:rPr kumimoji="0" lang="en-US" altLang="en-US" sz="1800" b="0" i="0" u="none" strike="noStrike" cap="none" normalizeH="0" baseline="0" dirty="0">
                <a:ln>
                  <a:noFill/>
                </a:ln>
                <a:solidFill>
                  <a:srgbClr val="000000"/>
                </a:solidFill>
                <a:effectLst/>
                <a:latin typeface="Verdana" panose="020B0604030504040204" pitchFamily="34" charset="0"/>
              </a:rPr>
              <a:t> implementation, via the </a:t>
            </a:r>
            <a:r>
              <a:rPr kumimoji="0" lang="en-US" altLang="en-US" sz="1800" b="0" i="0" u="none" strike="noStrike" cap="none" normalizeH="0" baseline="0" dirty="0">
                <a:ln>
                  <a:noFill/>
                </a:ln>
                <a:solidFill>
                  <a:srgbClr val="000000"/>
                </a:solidFill>
                <a:effectLst/>
                <a:latin typeface="Arial Unicode MS"/>
              </a:rPr>
              <a:t>reduce</a:t>
            </a:r>
            <a:r>
              <a:rPr kumimoji="0" lang="en-US" altLang="en-US" sz="1800" b="0" i="0" u="none" strike="noStrike" cap="none" normalizeH="0" baseline="0" dirty="0">
                <a:ln>
                  <a:noFill/>
                </a:ln>
                <a:solidFill>
                  <a:srgbClr val="000000"/>
                </a:solidFill>
                <a:effectLst/>
                <a:latin typeface="Verdana" panose="020B0604030504040204" pitchFamily="34" charset="0"/>
              </a:rPr>
              <a:t> method just sums up the values, which are the </a:t>
            </a:r>
            <a:r>
              <a:rPr kumimoji="0" lang="en-US" altLang="en-US" sz="1800" b="0" i="0" u="none" strike="noStrike" cap="none" normalizeH="0" baseline="0" dirty="0" err="1">
                <a:ln>
                  <a:noFill/>
                </a:ln>
                <a:solidFill>
                  <a:srgbClr val="000000"/>
                </a:solidFill>
                <a:effectLst/>
                <a:latin typeface="Verdana" panose="020B0604030504040204" pitchFamily="34" charset="0"/>
              </a:rPr>
              <a:t>occurence</a:t>
            </a:r>
            <a:r>
              <a:rPr kumimoji="0" lang="en-US" altLang="en-US" sz="1800" b="0" i="0" u="none" strike="noStrike" cap="none" normalizeH="0" baseline="0" dirty="0">
                <a:ln>
                  <a:noFill/>
                </a:ln>
                <a:solidFill>
                  <a:srgbClr val="000000"/>
                </a:solidFill>
                <a:effectLst/>
                <a:latin typeface="Verdana" panose="020B0604030504040204" pitchFamily="34" charset="0"/>
              </a:rPr>
              <a:t> counts for each key (i.e. words 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Thus the output of the job 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lvl="0" indent="0">
              <a:lnSpc>
                <a:spcPct val="100000"/>
              </a:lnSpc>
              <a:buNone/>
            </a:pPr>
            <a:r>
              <a:rPr lang="en-US" altLang="en-US" sz="1800" dirty="0"/>
              <a:t>&lt; Bye, 1&gt;</a:t>
            </a:r>
          </a:p>
          <a:p>
            <a:pPr marL="0" lvl="0" indent="0">
              <a:lnSpc>
                <a:spcPct val="100000"/>
              </a:lnSpc>
              <a:buNone/>
            </a:pPr>
            <a:r>
              <a:rPr lang="en-US" altLang="en-US" sz="1800" dirty="0"/>
              <a:t>&lt; Goodbye, 1&gt;</a:t>
            </a:r>
          </a:p>
          <a:p>
            <a:pPr marL="0" lvl="0" indent="0">
              <a:lnSpc>
                <a:spcPct val="100000"/>
              </a:lnSpc>
              <a:buNone/>
            </a:pPr>
            <a:r>
              <a:rPr lang="en-US" altLang="en-US" sz="1800" dirty="0"/>
              <a:t>&lt; Hadoop, 2&gt;</a:t>
            </a:r>
          </a:p>
          <a:p>
            <a:pPr marL="0" lvl="0" indent="0">
              <a:lnSpc>
                <a:spcPct val="100000"/>
              </a:lnSpc>
              <a:buNone/>
            </a:pPr>
            <a:r>
              <a:rPr lang="en-US" altLang="en-US" sz="1800" dirty="0"/>
              <a:t>&lt; Hello, 2&gt;</a:t>
            </a:r>
          </a:p>
          <a:p>
            <a:pPr marL="0" lvl="0" indent="0">
              <a:lnSpc>
                <a:spcPct val="100000"/>
              </a:lnSpc>
              <a:buNone/>
            </a:pPr>
            <a:r>
              <a:rPr lang="en-US" altLang="en-US" sz="1800" dirty="0"/>
              <a:t>&lt; World, 2&gt;</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9654269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634</TotalTime>
  <Words>702</Words>
  <Application>Microsoft Office PowerPoint</Application>
  <PresentationFormat>Widescreen</PresentationFormat>
  <Paragraphs>116</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Unicode MS</vt:lpstr>
      <vt:lpstr>Arial</vt:lpstr>
      <vt:lpstr>Calibri</vt:lpstr>
      <vt:lpstr>Segoe UI</vt:lpstr>
      <vt:lpstr>Segoe UI Light</vt:lpstr>
      <vt:lpstr>Verdana</vt:lpstr>
      <vt:lpstr>WelcomeDoc</vt:lpstr>
      <vt:lpstr>Hadoop 基础</vt:lpstr>
      <vt:lpstr>Hadoop 历史</vt:lpstr>
      <vt:lpstr>Hadoop 基础模块</vt:lpstr>
      <vt:lpstr>MapReduce</vt:lpstr>
      <vt:lpstr>MapReduce 编程模型</vt:lpstr>
      <vt:lpstr>WordCount ——job输入</vt:lpstr>
      <vt:lpstr>WordCount——map输出</vt:lpstr>
      <vt:lpstr>WordCount——combiner输出</vt:lpstr>
      <vt:lpstr>WordCount——reduce输出</vt:lpstr>
      <vt:lpstr>WordCount ——job configuration实现</vt:lpstr>
      <vt:lpstr>WordCount——map实现</vt:lpstr>
      <vt:lpstr>WordCount ——reduce实现</vt:lpstr>
      <vt:lpstr>MapReduce 概览</vt:lpstr>
      <vt:lpstr>HDFS</vt:lpstr>
      <vt:lpstr>HDFS设计</vt:lpstr>
      <vt:lpstr>HDFS 架构</vt:lpstr>
      <vt:lpstr>HDFS 主要概念</vt:lpstr>
      <vt:lpstr>HDFS 读文件流程</vt:lpstr>
      <vt:lpstr>HDFS 写文件流程</vt:lpstr>
      <vt:lpstr>HDFS http接口</vt:lpstr>
      <vt:lpstr>HDFS java接口</vt:lpstr>
      <vt:lpstr>YARN</vt:lpstr>
      <vt:lpstr>YARN 在平台中的位置</vt:lpstr>
      <vt:lpstr>YARN 架构</vt:lpstr>
      <vt:lpstr>基于YARN实现MapReduce</vt:lpstr>
      <vt:lpstr>调度器——FIFO</vt:lpstr>
      <vt:lpstr>调度器——Capacity</vt:lpstr>
      <vt:lpstr>调度器——Fair</vt:lpstr>
      <vt:lpstr>YARN 编程模型</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lilv</dc:creator>
  <cp:keywords/>
  <cp:lastModifiedBy>lilv</cp:lastModifiedBy>
  <cp:revision>32</cp:revision>
  <dcterms:created xsi:type="dcterms:W3CDTF">2016-11-21T02:40:02Z</dcterms:created>
  <dcterms:modified xsi:type="dcterms:W3CDTF">2016-11-22T09:26:50Z</dcterms:modified>
  <cp:version/>
</cp:coreProperties>
</file>