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881" r:id="rId2"/>
  </p:sldMasterIdLst>
  <p:notesMasterIdLst>
    <p:notesMasterId r:id="rId11"/>
  </p:notesMasterIdLst>
  <p:handoutMasterIdLst>
    <p:handoutMasterId r:id="rId12"/>
  </p:handoutMasterIdLst>
  <p:sldIdLst>
    <p:sldId id="288" r:id="rId3"/>
    <p:sldId id="289" r:id="rId4"/>
    <p:sldId id="290" r:id="rId5"/>
    <p:sldId id="295" r:id="rId6"/>
    <p:sldId id="291" r:id="rId7"/>
    <p:sldId id="292" r:id="rId8"/>
    <p:sldId id="293" r:id="rId9"/>
    <p:sldId id="294" r:id="rId10"/>
  </p:sldIdLst>
  <p:sldSz cx="9144000" cy="5143500" type="screen16x9"/>
  <p:notesSz cx="6858000" cy="9144000"/>
  <p:defaultTextStyle>
    <a:defPPr>
      <a:defRPr lang="de-DE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8C3D173-1845-4F05-8F76-B1DD95FBDCFC}">
          <p14:sldIdLst>
            <p14:sldId id="288"/>
            <p14:sldId id="289"/>
            <p14:sldId id="290"/>
            <p14:sldId id="295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451"/>
    <a:srgbClr val="262A31"/>
    <a:srgbClr val="B2B2B2"/>
    <a:srgbClr val="C9C9C9"/>
    <a:srgbClr val="969696"/>
    <a:srgbClr val="4D4D4D"/>
    <a:srgbClr val="242424"/>
    <a:srgbClr val="79B2D4"/>
    <a:srgbClr val="91B7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597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686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2D1D50A-91A0-4313-AF41-8FA8C1A6F672}" type="datetimeFigureOut">
              <a:rPr lang="de-DE" altLang="de-DE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15.01.2024</a:t>
            </a:fld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835DF71-E1E2-47C3-B9FA-47C07B346B8B}" type="slidenum">
              <a:rPr lang="de-DE" altLang="de-DE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7005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1E3895C-9893-433E-BD86-ABF19E357674}" type="datetimeFigureOut">
              <a:rPr lang="de-DE" altLang="de-DE" smtClean="0"/>
              <a:pPr>
                <a:defRPr/>
              </a:pPr>
              <a:t>15.01.2024</a:t>
            </a:fld>
            <a:endParaRPr lang="de-DE" alt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dirty="0"/>
              <a:t>Mastertextformat bearbeiten</a:t>
            </a:r>
          </a:p>
          <a:p>
            <a:pPr lvl="1"/>
            <a:r>
              <a:rPr lang="de-DE" altLang="de-DE" noProof="0" dirty="0"/>
              <a:t>Zweite Ebene</a:t>
            </a:r>
          </a:p>
          <a:p>
            <a:pPr lvl="2"/>
            <a:r>
              <a:rPr lang="de-DE" altLang="de-DE" noProof="0" dirty="0"/>
              <a:t>Dritte Ebene</a:t>
            </a:r>
          </a:p>
          <a:p>
            <a:pPr lvl="3"/>
            <a:r>
              <a:rPr lang="de-DE" altLang="de-DE" noProof="0" dirty="0"/>
              <a:t>Vierte Ebene</a:t>
            </a:r>
          </a:p>
          <a:p>
            <a:pPr lvl="4"/>
            <a:r>
              <a:rPr lang="de-DE" alt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75416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1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44306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002" y="0"/>
            <a:ext cx="3524250" cy="51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093"/>
            <a:ext cx="3429000" cy="144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5687" y="2078847"/>
            <a:ext cx="8092705" cy="1487313"/>
          </a:xfrm>
        </p:spPr>
        <p:txBody>
          <a:bodyPr anchor="t"/>
          <a:lstStyle>
            <a:lvl1pPr>
              <a:defRPr sz="28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5687" y="1606876"/>
            <a:ext cx="6400800" cy="471971"/>
          </a:xfrm>
        </p:spPr>
        <p:txBody>
          <a:bodyPr anchor="b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1"/>
          </p:nvPr>
        </p:nvSpPr>
        <p:spPr>
          <a:xfrm>
            <a:off x="295687" y="4439286"/>
            <a:ext cx="2098597" cy="517525"/>
          </a:xfrm>
        </p:spPr>
        <p:txBody>
          <a:bodyPr>
            <a:noAutofit/>
          </a:bodyPr>
          <a:lstStyle>
            <a:lvl1pPr marL="0" indent="0" algn="l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2"/>
          </p:nvPr>
        </p:nvSpPr>
        <p:spPr>
          <a:xfrm>
            <a:off x="2453698" y="4444369"/>
            <a:ext cx="2184476" cy="517525"/>
          </a:xfrm>
        </p:spPr>
        <p:txBody>
          <a:bodyPr>
            <a:noAutofit/>
          </a:bodyPr>
          <a:lstStyle>
            <a:lvl1pPr marL="0" indent="0" algn="l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641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3501688" y="-5922"/>
            <a:ext cx="5654316" cy="5152775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4316" h="5177448">
                <a:moveTo>
                  <a:pt x="2417147" y="5174079"/>
                </a:moveTo>
                <a:lnTo>
                  <a:pt x="0" y="4609"/>
                </a:lnTo>
                <a:lnTo>
                  <a:pt x="5643017" y="0"/>
                </a:lnTo>
                <a:cubicBezTo>
                  <a:pt x="5640970" y="1720656"/>
                  <a:pt x="5656173" y="3456792"/>
                  <a:pt x="5654126" y="5177448"/>
                </a:cubicBezTo>
                <a:lnTo>
                  <a:pt x="2417147" y="51740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defRPr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>
            <a:off x="4429719" y="-4153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FF5451">
              <a:alpha val="5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solidFill>
                    <a:srgbClr val="FF5451"/>
                  </a:solidFill>
                </a:ln>
                <a:solidFill>
                  <a:srgbClr val="FF5451"/>
                </a:solidFill>
              </a:defRPr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13728" y="1066801"/>
            <a:ext cx="3562911" cy="350998"/>
          </a:xfrm>
        </p:spPr>
        <p:txBody>
          <a:bodyPr anchor="b"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0"/>
          </p:nvPr>
        </p:nvSpPr>
        <p:spPr bwMode="auto">
          <a:xfrm>
            <a:off x="-1" y="0"/>
            <a:ext cx="6115051" cy="514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800" baseline="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13728" y="1447164"/>
            <a:ext cx="3562911" cy="2201545"/>
          </a:xfrm>
        </p:spPr>
        <p:txBody>
          <a:bodyPr anchor="t"/>
          <a:lstStyle>
            <a:lvl1pPr algn="r">
              <a:defRPr sz="2800" b="1" cap="all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419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 bwMode="auto">
          <a:xfrm flipH="1">
            <a:off x="-14439" y="-5922"/>
            <a:ext cx="5654316" cy="5152775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4316" h="5177448">
                <a:moveTo>
                  <a:pt x="2417147" y="5174079"/>
                </a:moveTo>
                <a:lnTo>
                  <a:pt x="0" y="4609"/>
                </a:lnTo>
                <a:lnTo>
                  <a:pt x="5643017" y="0"/>
                </a:lnTo>
                <a:cubicBezTo>
                  <a:pt x="5640970" y="1720656"/>
                  <a:pt x="5656173" y="3456792"/>
                  <a:pt x="5654126" y="5177448"/>
                </a:cubicBezTo>
                <a:lnTo>
                  <a:pt x="2417147" y="51740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noFill/>
                </a:ln>
                <a:noFill/>
              </a:defRPr>
            </a:lvl4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 flipH="1">
            <a:off x="-14439" y="-4153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FF5451">
              <a:alpha val="5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noFill/>
                </a:ln>
                <a:noFill/>
              </a:defRPr>
            </a:lvl4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1878" y="1066801"/>
            <a:ext cx="3562911" cy="350998"/>
          </a:xfrm>
        </p:spPr>
        <p:txBody>
          <a:bodyPr anchor="b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0"/>
          </p:nvPr>
        </p:nvSpPr>
        <p:spPr bwMode="auto">
          <a:xfrm>
            <a:off x="2711450" y="0"/>
            <a:ext cx="6432551" cy="514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800" baseline="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878" y="1447164"/>
            <a:ext cx="3562911" cy="2201545"/>
          </a:xfrm>
        </p:spPr>
        <p:txBody>
          <a:bodyPr anchor="t"/>
          <a:lstStyle>
            <a:lvl1pPr algn="l">
              <a:defRPr sz="2800" b="1" cap="all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71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0"/>
            <a:ext cx="33147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7588" y="2078847"/>
            <a:ext cx="6400800" cy="1487313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262A3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cxnSp>
        <p:nvCxnSpPr>
          <p:cNvPr id="9" name="Gerade Verbindung 10"/>
          <p:cNvCxnSpPr/>
          <p:nvPr userDrawn="1"/>
        </p:nvCxnSpPr>
        <p:spPr>
          <a:xfrm>
            <a:off x="457200" y="4713670"/>
            <a:ext cx="5731459" cy="0"/>
          </a:xfrm>
          <a:prstGeom prst="line">
            <a:avLst/>
          </a:prstGeom>
          <a:ln w="3175" cmpd="sng">
            <a:solidFill>
              <a:srgbClr val="D8413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69366"/>
            <a:ext cx="547323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0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093"/>
            <a:ext cx="3429000" cy="144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628" y="0"/>
            <a:ext cx="3524250" cy="51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5495" y="2078847"/>
            <a:ext cx="7984797" cy="562753"/>
          </a:xfrm>
        </p:spPr>
        <p:txBody>
          <a:bodyPr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8" name="Inhaltsplatzhalter 3"/>
          <p:cNvSpPr>
            <a:spLocks noGrp="1"/>
          </p:cNvSpPr>
          <p:nvPr>
            <p:ph sz="half" idx="2"/>
          </p:nvPr>
        </p:nvSpPr>
        <p:spPr>
          <a:xfrm>
            <a:off x="365495" y="2834640"/>
            <a:ext cx="4672172" cy="1847427"/>
          </a:xfrm>
        </p:spPr>
        <p:txBody>
          <a:bodyPr>
            <a:noAutofit/>
          </a:bodyPr>
          <a:lstStyle>
            <a:lvl1pPr marL="0" indent="0">
              <a:buNone/>
              <a:defRPr sz="1100" baseline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457200" indent="0">
              <a:buNone/>
              <a:defRPr sz="11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66464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ohne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304799"/>
            <a:ext cx="8234363" cy="7588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1223492"/>
            <a:ext cx="8234363" cy="3379199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63750" indent="-2349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232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304799"/>
            <a:ext cx="8234363" cy="7588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1617134"/>
            <a:ext cx="8234363" cy="2985558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63750" indent="-2349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25940"/>
            <a:ext cx="8234363" cy="37774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248790C2-FB8D-4AD1-BFB1-8D82BB9A4283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043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316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063625"/>
            <a:ext cx="8229600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SUBHEADLINE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84" r:id="rId2"/>
    <p:sldLayoutId id="2147483885" r:id="rId3"/>
    <p:sldLayoutId id="2147483870" r:id="rId4"/>
    <p:sldLayoutId id="2147483879" r:id="rId5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262A3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Symbol" panose="05050102010706020507" pitchFamily="18" charset="2"/>
        <a:defRPr sz="1200" kern="1200">
          <a:solidFill>
            <a:srgbClr val="262A3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18288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9"/>
          <p:cNvCxnSpPr/>
          <p:nvPr userDrawn="1"/>
        </p:nvCxnSpPr>
        <p:spPr>
          <a:xfrm>
            <a:off x="0" y="155575"/>
            <a:ext cx="457200" cy="0"/>
          </a:xfrm>
          <a:prstGeom prst="line">
            <a:avLst/>
          </a:prstGeom>
          <a:ln w="3175" cmpd="sng">
            <a:solidFill>
              <a:srgbClr val="262A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69366"/>
            <a:ext cx="547323" cy="324000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>
          <a:xfrm>
            <a:off x="457200" y="22671"/>
            <a:ext cx="7001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Anwendung künstlicher Intelligenz im Informatikunterricht</a:t>
            </a:r>
            <a:r>
              <a:rPr lang="de-DE" sz="1200" b="1" baseline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de-DE" sz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9" name="Gerade Verbindung 10"/>
          <p:cNvCxnSpPr/>
          <p:nvPr userDrawn="1"/>
        </p:nvCxnSpPr>
        <p:spPr>
          <a:xfrm>
            <a:off x="457200" y="4713670"/>
            <a:ext cx="8229600" cy="0"/>
          </a:xfrm>
          <a:prstGeom prst="line">
            <a:avLst/>
          </a:prstGeom>
          <a:ln w="3175" cmpd="sng">
            <a:solidFill>
              <a:srgbClr val="D8413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1154545" y="4837382"/>
            <a:ext cx="6785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Bachelorseminar, </a:t>
            </a:r>
            <a:r>
              <a:rPr lang="de-DE" sz="9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WiSe</a:t>
            </a:r>
            <a:r>
              <a:rPr lang="de-DE" sz="9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23/ 24</a:t>
            </a:r>
          </a:p>
        </p:txBody>
      </p:sp>
    </p:spTree>
    <p:extLst>
      <p:ext uri="{BB962C8B-B14F-4D97-AF65-F5344CB8AC3E}">
        <p14:creationId xmlns:p14="http://schemas.microsoft.com/office/powerpoint/2010/main" val="339280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71" r:id="rId2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Symbol" panose="05050102010706020507" pitchFamily="18" charset="2"/>
        <a:defRPr sz="1200" kern="1200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18288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ctrTitle"/>
          </p:nvPr>
        </p:nvSpPr>
        <p:spPr bwMode="auto">
          <a:xfrm>
            <a:off x="295275" y="2079625"/>
            <a:ext cx="8093075" cy="14859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2800" cap="none" dirty="0">
                <a:latin typeface="Arial" panose="020B0604020202020204" pitchFamily="34" charset="0"/>
                <a:cs typeface="Arial" panose="020B0604020202020204" pitchFamily="34" charset="0"/>
              </a:rPr>
              <a:t>Die Anwendung künstlicher Intelligenz im Informatikunterricht</a:t>
            </a:r>
          </a:p>
        </p:txBody>
      </p:sp>
      <p:sp>
        <p:nvSpPr>
          <p:cNvPr id="17414" name="Inhaltsplatzhalter 3"/>
          <p:cNvSpPr>
            <a:spLocks noGrp="1"/>
          </p:cNvSpPr>
          <p:nvPr>
            <p:ph sz="half" idx="4294967295"/>
          </p:nvPr>
        </p:nvSpPr>
        <p:spPr>
          <a:xfrm>
            <a:off x="295275" y="3600450"/>
            <a:ext cx="3744913" cy="517525"/>
          </a:xfrm>
        </p:spPr>
        <p:txBody>
          <a:bodyPr/>
          <a:lstStyle/>
          <a:p>
            <a:pPr marL="0" indent="0" eaLnBrk="1" hangingPunct="1"/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Leipzig, 01.02.2024</a:t>
            </a:r>
          </a:p>
          <a:p>
            <a:pPr marL="0" indent="0" eaLnBrk="1" hangingPunct="1"/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Daniel Voß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E9946E5-7F98-39B4-4937-4F105C1B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506D10E-C07B-2B87-8127-908F40085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Related work</a:t>
            </a:r>
          </a:p>
          <a:p>
            <a:r>
              <a:rPr lang="en-US" dirty="0" err="1"/>
              <a:t>Methodik</a:t>
            </a:r>
            <a:endParaRPr lang="en-US" dirty="0"/>
          </a:p>
          <a:p>
            <a:r>
              <a:rPr lang="en-US" dirty="0"/>
              <a:t>Experimental Setup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834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42CA006-8E58-93A0-FC70-70794560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4E93448-22D8-2399-FC02-DDD7EBBD1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Lehrplanänderung 2023</a:t>
            </a:r>
          </a:p>
          <a:p>
            <a:r>
              <a:rPr lang="de-DE" dirty="0"/>
              <a:t>Demographie der Lehrkräfte sehr alt</a:t>
            </a:r>
          </a:p>
          <a:p>
            <a:r>
              <a:rPr lang="de-DE" dirty="0"/>
              <a:t>Lehrkräfte entlasten und unterstützen</a:t>
            </a:r>
          </a:p>
          <a:p>
            <a:r>
              <a:rPr lang="de-DE" dirty="0"/>
              <a:t>KI zukunftsrelevant</a:t>
            </a:r>
          </a:p>
          <a:p>
            <a:r>
              <a:rPr lang="de-DE" dirty="0"/>
              <a:t>Wichtig für SuS den Umgang mit KI zu erlernen</a:t>
            </a:r>
          </a:p>
          <a:p>
            <a:r>
              <a:rPr lang="de-DE" dirty="0"/>
              <a:t>Auch erklären, wie eine KI erstellt und trainiert wird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06A150-9390-3A22-AF0A-4AAF4597E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48790C2-FB8D-4AD1-BFB1-8D82BB9A4283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03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4F688C9-B9CB-1F37-C4A8-ACFCA6D9E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Moodlekurs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0A044D7-92ED-9C7B-3766-7C3DD9B0B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C00721-A05C-2C9C-64F3-E4AA6A7CB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48790C2-FB8D-4AD1-BFB1-8D82BB9A4283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4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5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35523DA-D3BD-CCBF-6D66-31D8BCCD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Lehrplanbezug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B6AB6AD-74C2-31C6-D7E8-8D2CDA948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0EAF1B-F443-109A-92C9-9830A8CDC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48790C2-FB8D-4AD1-BFB1-8D82BB9A4283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5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58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7137728-7FAB-64E4-FADB-C920D1D2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Lern- und Kompetenzziele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4027CA7-3104-5947-D795-764E28924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A8983A-91A8-51DA-2CFA-5DF6227F9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48790C2-FB8D-4AD1-BFB1-8D82BB9A4283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6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10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6A70BC8-7AD3-AB14-11CC-228FF19A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Erprobung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A3BC093-175F-A405-A0A9-5B64BD710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Test in 7. und 9. Klasse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5CB133-C741-7030-914C-08B3A0087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48790C2-FB8D-4AD1-BFB1-8D82BB9A4283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7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969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0D34ACA-B041-9660-B253-E228747B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20E78AA-5184-6EA7-D9E1-50DE1B611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 relevant und wichtig für die Zukunft der SuS</a:t>
            </a:r>
          </a:p>
          <a:p>
            <a:r>
              <a:rPr lang="de-DE" dirty="0"/>
              <a:t>Möglichkeit zur Verbesserung der Lernprozesses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174E8E-8A1B-8791-0FBA-F33AAD7C9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48790C2-FB8D-4AD1-BFB1-8D82BB9A4283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8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43036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1_UniLeipzig_PPT Vorlage">
  <a:themeElements>
    <a:clrScheme name="Universität Leipzig">
      <a:dk1>
        <a:sysClr val="windowText" lastClr="000000"/>
      </a:dk1>
      <a:lt1>
        <a:sysClr val="window" lastClr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3" id="{AA3811EE-87AB-4157-BF6A-CA98FB19B3FB}" vid="{E4B97ED7-CF37-42B7-8231-9AE5F36B40E6}"/>
    </a:ext>
  </a:extLst>
</a:theme>
</file>

<file path=ppt/theme/theme2.xml><?xml version="1.0" encoding="utf-8"?>
<a:theme xmlns:a="http://schemas.openxmlformats.org/drawingml/2006/main" name="Master2_UniLeipzig_PPT Vorlage">
  <a:themeElements>
    <a:clrScheme name="Universität Leipzig">
      <a:dk1>
        <a:sysClr val="windowText" lastClr="000000"/>
      </a:dk1>
      <a:lt1>
        <a:sysClr val="window" lastClr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i="0" smtClean="0">
            <a:latin typeface="+mn-lt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AA3811EE-87AB-4157-BF6A-CA98FB19B3FB}" vid="{37F2F89E-360A-4BB8-8E2F-86A14CE96FE5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PowerPoint_Vorlage_16zu9</Template>
  <TotalTime>0</TotalTime>
  <Words>90</Words>
  <Application>Microsoft Office PowerPoint</Application>
  <PresentationFormat>Bildschirmpräsentation (16:9)</PresentationFormat>
  <Paragraphs>32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Arial Unicode MS</vt:lpstr>
      <vt:lpstr>Calibri</vt:lpstr>
      <vt:lpstr>Futura</vt:lpstr>
      <vt:lpstr>Symbol</vt:lpstr>
      <vt:lpstr>Master1_UniLeipzig_PPT Vorlage</vt:lpstr>
      <vt:lpstr>Master2_UniLeipzig_PPT Vorlage</vt:lpstr>
      <vt:lpstr>Die Anwendung künstlicher Intelligenz im Informatikunterricht</vt:lpstr>
      <vt:lpstr>Gliederung</vt:lpstr>
      <vt:lpstr>Motivation</vt:lpstr>
      <vt:lpstr>Vorstellung Moodlekurs</vt:lpstr>
      <vt:lpstr>Lehrplanbezug</vt:lpstr>
      <vt:lpstr>Lern- und Kompetenzziele</vt:lpstr>
      <vt:lpstr>Erprobung</vt:lpstr>
      <vt:lpstr>Zusammenfassung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Anwendung künstlicher Intelligenz im Informatikunterricht</dc:title>
  <dc:creator>Voß, Daniel</dc:creator>
  <cp:lastModifiedBy>Voß, Daniel</cp:lastModifiedBy>
  <cp:revision>1</cp:revision>
  <cp:lastPrinted>2017-09-28T12:33:25Z</cp:lastPrinted>
  <dcterms:created xsi:type="dcterms:W3CDTF">2024-01-14T23:08:17Z</dcterms:created>
  <dcterms:modified xsi:type="dcterms:W3CDTF">2024-01-14T23:18:52Z</dcterms:modified>
</cp:coreProperties>
</file>