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7"/>
  </p:notesMasterIdLst>
  <p:handoutMasterIdLst>
    <p:handoutMasterId r:id="rId18"/>
  </p:handoutMasterIdLst>
  <p:sldIdLst>
    <p:sldId id="288" r:id="rId3"/>
    <p:sldId id="289" r:id="rId4"/>
    <p:sldId id="290" r:id="rId5"/>
    <p:sldId id="301" r:id="rId6"/>
    <p:sldId id="298" r:id="rId7"/>
    <p:sldId id="299" r:id="rId8"/>
    <p:sldId id="302" r:id="rId9"/>
    <p:sldId id="291" r:id="rId10"/>
    <p:sldId id="296" r:id="rId11"/>
    <p:sldId id="292" r:id="rId12"/>
    <p:sldId id="297" r:id="rId13"/>
    <p:sldId id="303" r:id="rId14"/>
    <p:sldId id="293" r:id="rId15"/>
    <p:sldId id="294" r:id="rId16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8C3D173-1845-4F05-8F76-B1DD95FBDCFC}">
          <p14:sldIdLst>
            <p14:sldId id="288"/>
            <p14:sldId id="289"/>
            <p14:sldId id="290"/>
            <p14:sldId id="301"/>
            <p14:sldId id="298"/>
            <p14:sldId id="299"/>
            <p14:sldId id="302"/>
            <p14:sldId id="291"/>
            <p14:sldId id="296"/>
            <p14:sldId id="292"/>
            <p14:sldId id="297"/>
            <p14:sldId id="303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97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68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20.01.2024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20.01.2024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4430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04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9" r:id="rId5"/>
    <p:sldLayoutId id="2147483886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Anwendung künstlicher Intelligenz im Informatikunterricht</a:t>
            </a:r>
            <a:r>
              <a:rPr lang="de-DE" sz="1200" b="1" baseline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de-D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1154545" y="4837382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Bachelorseminar, </a:t>
            </a:r>
            <a:r>
              <a:rPr lang="de-DE" sz="9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WiSe</a:t>
            </a:r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23/ 24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eachablemachine.withgoogle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Die Anwendung künstlicher Intelligenz im Informatikunterricht</a:t>
            </a:r>
          </a:p>
        </p:txBody>
      </p:sp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3744913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Leipzig, 01.02.2024</a:t>
            </a:r>
          </a:p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Daniel Voß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7137728-7FAB-64E4-FADB-C920D1D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Lern- und Kompetenzziele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4027CA7-3104-5947-D795-764E2892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Lernziele:</a:t>
            </a:r>
          </a:p>
          <a:p>
            <a:r>
              <a:rPr lang="de-DE" dirty="0"/>
              <a:t>Die SuS diskutieren die Ergebnisse einer Klassifikationsaufgabe anhand der von </a:t>
            </a:r>
            <a:r>
              <a:rPr lang="de-DE" dirty="0" err="1"/>
              <a:t>teachable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bereitgestellten Faktoren.</a:t>
            </a:r>
          </a:p>
          <a:p>
            <a:r>
              <a:rPr lang="de-DE" dirty="0"/>
              <a:t>Die SuS gewinnen einen Einblick in die Datenverarbeitung, welche für das Training von </a:t>
            </a:r>
            <a:r>
              <a:rPr lang="de-DE" dirty="0" err="1"/>
              <a:t>KI’s</a:t>
            </a:r>
            <a:r>
              <a:rPr lang="de-DE" dirty="0"/>
              <a:t> notwendig ist.</a:t>
            </a:r>
          </a:p>
          <a:p>
            <a:r>
              <a:rPr lang="de-DE" dirty="0"/>
              <a:t>Die SuS kennen die Eigenschaften, welche eine gute Datengrundlage für ein möglichst gutes Ergebnis des Trainings haben sollte.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Die SuS arbeiten in Gruppen –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(affektiv)</a:t>
            </a:r>
          </a:p>
          <a:p>
            <a:r>
              <a:rPr lang="de-DE" dirty="0"/>
              <a:t>Die SuS lernen den Umgang mit Bildverarbeitungssoftware? – nicht, wenn sie das zu Hause machen?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A8983A-91A8-51DA-2CFA-5DF6227F9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0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CA6A7BDD-24CE-9999-9F91-D547E9DF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4" y="1063624"/>
            <a:ext cx="7064092" cy="3537752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15349E1-09E3-F349-D43A-589C7218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Teachable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E078B4-BC3A-D577-B282-48724EA12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775077D9-A12B-B603-46D3-9447F7C3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367" y="1063624"/>
            <a:ext cx="3811266" cy="3566582"/>
          </a:xfrm>
          <a:prstGeom prst="rect">
            <a:avLst/>
          </a:prstGeom>
        </p:spPr>
      </p:pic>
      <p:pic>
        <p:nvPicPr>
          <p:cNvPr id="9" name="Grafik 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649A5188-7139-7B55-0CFF-195BAE0FB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171" y="1516229"/>
            <a:ext cx="5341658" cy="21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09E4575-A489-536F-697F-D7D40F38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Teachable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C58871-78D9-7E8C-89FC-D2FA2F52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 Hund – Katze zeigen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teachablemachine.withgoogle.com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D21B1A-E12C-E989-EC09-609E04FC2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9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6A70BC8-7AD3-AB14-11CC-228FF19A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3BC093-175F-A405-A0A9-5B64BD71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Erprobung mit 7. Klässlern im Rahmen einer AG an der EAH-Jena</a:t>
            </a:r>
          </a:p>
          <a:p>
            <a:r>
              <a:rPr lang="de-DE" dirty="0"/>
              <a:t>Erprobung mit 9. Klässlern im regulären Informatikunterricht an der Max-Klinger-Schule Leipzig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CB133-C741-7030-914C-08B3A0087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6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0D34ACA-B041-9660-B253-E228747B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20E78AA-5184-6EA7-D9E1-50DE1B61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 relevant und wichtig für die Zukunft der SuS</a:t>
            </a:r>
          </a:p>
          <a:p>
            <a:r>
              <a:rPr lang="de-DE" dirty="0"/>
              <a:t>Möglichkeit zur Verbesserung der Lernprozesses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74E8E-8A1B-8791-0FBA-F33AAD7C9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3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9946E5-7F98-39B4-4937-4F105C1B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506D10E-C07B-2B87-8127-908F4008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 err="1"/>
              <a:t>Ontologie</a:t>
            </a:r>
            <a:endParaRPr lang="en-US" dirty="0"/>
          </a:p>
          <a:p>
            <a:r>
              <a:rPr lang="en-US" dirty="0" err="1"/>
              <a:t>Moodlekurs</a:t>
            </a:r>
            <a:r>
              <a:rPr lang="en-US" dirty="0"/>
              <a:t> (</a:t>
            </a:r>
            <a:r>
              <a:rPr lang="en-US" dirty="0" err="1"/>
              <a:t>UndiMeS</a:t>
            </a:r>
            <a:r>
              <a:rPr lang="en-US" dirty="0"/>
              <a:t>)</a:t>
            </a:r>
          </a:p>
          <a:p>
            <a:r>
              <a:rPr lang="en-US" dirty="0" err="1"/>
              <a:t>Lehrplanbezug</a:t>
            </a:r>
            <a:endParaRPr lang="en-US" dirty="0"/>
          </a:p>
          <a:p>
            <a:r>
              <a:rPr lang="en-US" dirty="0" err="1"/>
              <a:t>Kompetenz-Ziele</a:t>
            </a:r>
            <a:endParaRPr lang="en-US" dirty="0"/>
          </a:p>
          <a:p>
            <a:r>
              <a:rPr lang="en-US" dirty="0"/>
              <a:t>Workflow der </a:t>
            </a:r>
            <a:r>
              <a:rPr lang="en-US" dirty="0" err="1"/>
              <a:t>SuS</a:t>
            </a:r>
            <a:endParaRPr lang="en-US" dirty="0"/>
          </a:p>
          <a:p>
            <a:r>
              <a:rPr lang="en-US" dirty="0" err="1"/>
              <a:t>Erprobung</a:t>
            </a:r>
            <a:endParaRPr lang="en-US" dirty="0"/>
          </a:p>
          <a:p>
            <a:r>
              <a:rPr lang="en-US" dirty="0" err="1"/>
              <a:t>Zusammenfassung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42CA006-8E58-93A0-FC70-70794560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4E93448-22D8-2399-FC02-DDD7EBBD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Lehrplanänderung 2023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Lehrkräfte entlasten und unterstützen</a:t>
            </a:r>
          </a:p>
          <a:p>
            <a:r>
              <a:rPr lang="de-DE" dirty="0"/>
              <a:t>KI zukunftsrelevant für SuS</a:t>
            </a:r>
          </a:p>
          <a:p>
            <a:pPr lvl="1"/>
            <a:r>
              <a:rPr lang="de-DE" dirty="0"/>
              <a:t>Wichtig für SuS den Umgang mit KI zu erlernen</a:t>
            </a:r>
          </a:p>
          <a:p>
            <a:pPr lvl="1"/>
            <a:r>
              <a:rPr lang="de-DE" dirty="0"/>
              <a:t>Wie wird eine KI erstellt und trainier?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6A150-9390-3A22-AF0A-4AAF4597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D83FDB4-DCE4-A8D4-EBED-400B180F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73" y="241887"/>
            <a:ext cx="6048054" cy="49016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31A16E-AB4F-8A52-4BFE-13F1205D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68" y="259331"/>
            <a:ext cx="952381" cy="28571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D3B83CD3-86F0-628D-02E5-36A4A7B621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1215854"/>
                  </p:ext>
                </p:extLst>
              </p:nvPr>
            </p:nvGraphicFramePr>
            <p:xfrm>
              <a:off x="3679001" y="1724722"/>
              <a:ext cx="373566" cy="395542"/>
            </p:xfrm>
            <a:graphic>
              <a:graphicData uri="http://schemas.microsoft.com/office/powerpoint/2016/slidezoom">
                <pslz:sldZm>
                  <pslz:sldZmObj sldId="298" cId="192380210">
                    <pslz:zmPr id="{493531CB-A825-402B-8EAD-8C71E783A82C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66" cy="395542"/>
                        </a:xfrm>
                        <a:prstGeom prst="rect">
                          <a:avLst/>
                        </a:prstGeom>
                        <a:noFill/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3B83CD3-86F0-628D-02E5-36A4A7B621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9001" y="1724722"/>
                <a:ext cx="373566" cy="395542"/>
              </a:xfrm>
              <a:prstGeom prst="rect">
                <a:avLst/>
              </a:prstGeom>
              <a:noFill/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4BE5C24-AE7C-5E79-C854-95B295E894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5362389"/>
                  </p:ext>
                </p:extLst>
              </p:nvPr>
            </p:nvGraphicFramePr>
            <p:xfrm>
              <a:off x="4463828" y="3248490"/>
              <a:ext cx="373566" cy="395542"/>
            </p:xfrm>
            <a:graphic>
              <a:graphicData uri="http://schemas.microsoft.com/office/powerpoint/2016/slidezoom">
                <pslz:sldZm>
                  <pslz:sldZmObj sldId="299" cId="2629472954">
                    <pslz:zmPr id="{7DA5A6BA-102C-4A74-9E8C-7F7278862C04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66" cy="39554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4BE5C24-AE7C-5E79-C854-95B295E89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3828" y="3248490"/>
                <a:ext cx="373566" cy="39554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7" name="Grafik3">
            <a:extLst>
              <a:ext uri="{FF2B5EF4-FFF2-40B4-BE49-F238E27FC236}">
                <a16:creationId xmlns:a16="http://schemas.microsoft.com/office/drawing/2014/main" id="{0DBA1698-B22C-CFB5-42BA-DA7C74A1752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20" t="5194" r="5020" b="10270"/>
          <a:stretch>
            <a:fillRect/>
          </a:stretch>
        </p:blipFill>
        <p:spPr bwMode="auto">
          <a:xfrm>
            <a:off x="0" y="4653915"/>
            <a:ext cx="1238250" cy="489585"/>
          </a:xfrm>
          <a:prstGeom prst="rect">
            <a:avLst/>
          </a:prstGeom>
        </p:spPr>
      </p:pic>
      <p:pic>
        <p:nvPicPr>
          <p:cNvPr id="9" name="Grafik2">
            <a:extLst>
              <a:ext uri="{FF2B5EF4-FFF2-40B4-BE49-F238E27FC236}">
                <a16:creationId xmlns:a16="http://schemas.microsoft.com/office/drawing/2014/main" id="{FD86392F-3875-798A-DDFB-1CCFD5EA97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163376" y="259331"/>
            <a:ext cx="1259840" cy="34544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A72278F2-8046-D33E-A6B6-ADBD7E0444A8}"/>
              </a:ext>
            </a:extLst>
          </p:cNvPr>
          <p:cNvSpPr/>
          <p:nvPr/>
        </p:nvSpPr>
        <p:spPr>
          <a:xfrm>
            <a:off x="3858322" y="292996"/>
            <a:ext cx="1219200" cy="303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34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3">
            <a:extLst>
              <a:ext uri="{FF2B5EF4-FFF2-40B4-BE49-F238E27FC236}">
                <a16:creationId xmlns:a16="http://schemas.microsoft.com/office/drawing/2014/main" id="{13759A8C-2462-D04A-F701-FBB68388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20" t="5194" r="5020" b="10270"/>
          <a:stretch>
            <a:fillRect/>
          </a:stretch>
        </p:blipFill>
        <p:spPr bwMode="auto">
          <a:xfrm>
            <a:off x="0" y="4653915"/>
            <a:ext cx="1238250" cy="489585"/>
          </a:xfrm>
          <a:prstGeom prst="rect">
            <a:avLst/>
          </a:prstGeom>
        </p:spPr>
      </p:pic>
      <p:pic>
        <p:nvPicPr>
          <p:cNvPr id="7" name="Grafik2">
            <a:extLst>
              <a:ext uri="{FF2B5EF4-FFF2-40B4-BE49-F238E27FC236}">
                <a16:creationId xmlns:a16="http://schemas.microsoft.com/office/drawing/2014/main" id="{7280F2CB-9AFB-63C9-079E-F240C59F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3376" y="259331"/>
            <a:ext cx="1259840" cy="345440"/>
          </a:xfrm>
          <a:prstGeom prst="rect">
            <a:avLst/>
          </a:prstGeom>
        </p:spPr>
      </p:pic>
      <p:pic>
        <p:nvPicPr>
          <p:cNvPr id="4" name="Grafik 3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7AC30A80-BC7A-107B-DC1B-F56D379BD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789" y="384744"/>
            <a:ext cx="6050422" cy="44619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F6FFE20-4812-7C4C-365E-905249720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468" y="259331"/>
            <a:ext cx="952381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41AF5383-F928-84E7-E9E7-929BE600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39" y="527601"/>
            <a:ext cx="5354521" cy="45492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5B29FA-E714-BB97-94B9-0F1C6BB6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68" y="259331"/>
            <a:ext cx="952381" cy="285714"/>
          </a:xfrm>
          <a:prstGeom prst="rect">
            <a:avLst/>
          </a:prstGeom>
        </p:spPr>
      </p:pic>
      <p:pic>
        <p:nvPicPr>
          <p:cNvPr id="7" name="Grafik3">
            <a:extLst>
              <a:ext uri="{FF2B5EF4-FFF2-40B4-BE49-F238E27FC236}">
                <a16:creationId xmlns:a16="http://schemas.microsoft.com/office/drawing/2014/main" id="{37ADCD0A-AD00-6EE9-F287-2B24623FE1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20" t="5194" r="5020" b="10270"/>
          <a:stretch>
            <a:fillRect/>
          </a:stretch>
        </p:blipFill>
        <p:spPr bwMode="auto">
          <a:xfrm>
            <a:off x="0" y="4653915"/>
            <a:ext cx="1238250" cy="489585"/>
          </a:xfrm>
          <a:prstGeom prst="rect">
            <a:avLst/>
          </a:prstGeom>
        </p:spPr>
      </p:pic>
      <p:pic>
        <p:nvPicPr>
          <p:cNvPr id="8" name="Grafik2">
            <a:extLst>
              <a:ext uri="{FF2B5EF4-FFF2-40B4-BE49-F238E27FC236}">
                <a16:creationId xmlns:a16="http://schemas.microsoft.com/office/drawing/2014/main" id="{2768A97C-FCCC-0487-2E14-5FBDDBB35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63376" y="259331"/>
            <a:ext cx="1259840" cy="3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7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1EF2F16-6FC5-A5C1-E5C7-1010FDE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73" y="241887"/>
            <a:ext cx="6048054" cy="4901613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1397307-01D6-D821-293A-DC0D88EA3149}"/>
              </a:ext>
            </a:extLst>
          </p:cNvPr>
          <p:cNvSpPr/>
          <p:nvPr/>
        </p:nvSpPr>
        <p:spPr>
          <a:xfrm>
            <a:off x="1547973" y="4217028"/>
            <a:ext cx="5611110" cy="466485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C74AB0-9FFE-84AE-D1D8-0BA82A7E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68" y="259331"/>
            <a:ext cx="952381" cy="285714"/>
          </a:xfrm>
          <a:prstGeom prst="rect">
            <a:avLst/>
          </a:prstGeom>
        </p:spPr>
      </p:pic>
      <p:pic>
        <p:nvPicPr>
          <p:cNvPr id="6" name="Grafik3">
            <a:extLst>
              <a:ext uri="{FF2B5EF4-FFF2-40B4-BE49-F238E27FC236}">
                <a16:creationId xmlns:a16="http://schemas.microsoft.com/office/drawing/2014/main" id="{4131E43D-685E-263A-FE64-975484AF44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20" t="5194" r="5020" b="10270"/>
          <a:stretch>
            <a:fillRect/>
          </a:stretch>
        </p:blipFill>
        <p:spPr bwMode="auto">
          <a:xfrm>
            <a:off x="0" y="4653915"/>
            <a:ext cx="1238250" cy="489585"/>
          </a:xfrm>
          <a:prstGeom prst="rect">
            <a:avLst/>
          </a:prstGeom>
        </p:spPr>
      </p:pic>
      <p:pic>
        <p:nvPicPr>
          <p:cNvPr id="7" name="Grafik2">
            <a:extLst>
              <a:ext uri="{FF2B5EF4-FFF2-40B4-BE49-F238E27FC236}">
                <a16:creationId xmlns:a16="http://schemas.microsoft.com/office/drawing/2014/main" id="{494BAABB-8A3A-B929-5357-06EA6BD55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63376" y="259331"/>
            <a:ext cx="1259840" cy="34544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13F81FE-6CFB-3D92-C262-8F8C1146E0D5}"/>
              </a:ext>
            </a:extLst>
          </p:cNvPr>
          <p:cNvSpPr/>
          <p:nvPr/>
        </p:nvSpPr>
        <p:spPr>
          <a:xfrm>
            <a:off x="3858322" y="292996"/>
            <a:ext cx="1219200" cy="303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5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35523DA-D3BD-CCBF-6D66-31D8BCCD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Lehrplanbezug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EAF1B-F443-109A-92C9-9830A8CDC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99E896-8761-3EA1-B636-553141D6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0" y="1086138"/>
            <a:ext cx="5663379" cy="354942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5F9E019-6D51-1F73-3CC8-BA7EA51EE0B9}"/>
              </a:ext>
            </a:extLst>
          </p:cNvPr>
          <p:cNvSpPr/>
          <p:nvPr/>
        </p:nvSpPr>
        <p:spPr>
          <a:xfrm>
            <a:off x="1740310" y="1773799"/>
            <a:ext cx="5519888" cy="680644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A53D9E-6070-B22A-F42F-8C241D03A47F}"/>
              </a:ext>
            </a:extLst>
          </p:cNvPr>
          <p:cNvSpPr/>
          <p:nvPr/>
        </p:nvSpPr>
        <p:spPr>
          <a:xfrm>
            <a:off x="1740310" y="3034999"/>
            <a:ext cx="5519888" cy="370601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4B315A1-42E8-B43D-2B0D-F014ABA1E5B7}"/>
              </a:ext>
            </a:extLst>
          </p:cNvPr>
          <p:cNvSpPr/>
          <p:nvPr/>
        </p:nvSpPr>
        <p:spPr>
          <a:xfrm>
            <a:off x="1740310" y="4392000"/>
            <a:ext cx="5519888" cy="2748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5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35523DA-D3BD-CCBF-6D66-31D8BCCD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Lehrplanbezug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EAF1B-F443-109A-92C9-9830A8CDC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99E896-8761-3EA1-B636-553141D6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1116" y="1355965"/>
            <a:ext cx="6381767" cy="323076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D192914-5221-E67E-B640-8C174BA6DC11}"/>
              </a:ext>
            </a:extLst>
          </p:cNvPr>
          <p:cNvSpPr/>
          <p:nvPr/>
        </p:nvSpPr>
        <p:spPr>
          <a:xfrm>
            <a:off x="1452310" y="3960000"/>
            <a:ext cx="6186890" cy="547199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9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3" id="{AA3811EE-87AB-4157-BF6A-CA98FB19B3FB}" vid="{E4B97ED7-CF37-42B7-8231-9AE5F36B40E6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AA3811EE-87AB-4157-BF6A-CA98FB19B3FB}" vid="{37F2F89E-360A-4BB8-8E2F-86A14CE96FE5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PowerPoint_Vorlage_16zu9</Template>
  <TotalTime>0</TotalTime>
  <Words>205</Words>
  <Application>Microsoft Office PowerPoint</Application>
  <PresentationFormat>Bildschirmpräsentation (16:9)</PresentationFormat>
  <Paragraphs>52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Futura</vt:lpstr>
      <vt:lpstr>Symbol</vt:lpstr>
      <vt:lpstr>Master1_UniLeipzig_PPT Vorlage</vt:lpstr>
      <vt:lpstr>Master2_UniLeipzig_PPT Vorlage</vt:lpstr>
      <vt:lpstr>Die Anwendung künstlicher Intelligenz im Informatikunterricht</vt:lpstr>
      <vt:lpstr>Gliederung</vt:lpstr>
      <vt:lpstr>Motivation</vt:lpstr>
      <vt:lpstr>PowerPoint-Präsentation</vt:lpstr>
      <vt:lpstr>PowerPoint-Präsentation</vt:lpstr>
      <vt:lpstr>PowerPoint-Präsentation</vt:lpstr>
      <vt:lpstr>PowerPoint-Präsentation</vt:lpstr>
      <vt:lpstr>Lehrplanbezug</vt:lpstr>
      <vt:lpstr>Lehrplanbezug</vt:lpstr>
      <vt:lpstr>Lern- und Kompetenzziele</vt:lpstr>
      <vt:lpstr>Teachable Machine</vt:lpstr>
      <vt:lpstr>Teachable Machine</vt:lpstr>
      <vt:lpstr>Erprobung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Anwendung künstlicher Intelligenz im Informatikunterricht</dc:title>
  <dc:creator>Voß, Daniel</dc:creator>
  <cp:lastModifiedBy>Voß, Daniel</cp:lastModifiedBy>
  <cp:revision>7</cp:revision>
  <cp:lastPrinted>2017-09-28T12:33:25Z</cp:lastPrinted>
  <dcterms:created xsi:type="dcterms:W3CDTF">2024-01-14T23:08:17Z</dcterms:created>
  <dcterms:modified xsi:type="dcterms:W3CDTF">2024-01-20T13:06:25Z</dcterms:modified>
</cp:coreProperties>
</file>