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8" r:id="rId4"/>
    <p:sldId id="277" r:id="rId5"/>
    <p:sldId id="258" r:id="rId6"/>
    <p:sldId id="259" r:id="rId7"/>
    <p:sldId id="263" r:id="rId8"/>
    <p:sldId id="265" r:id="rId9"/>
    <p:sldId id="261" r:id="rId10"/>
    <p:sldId id="262" r:id="rId11"/>
    <p:sldId id="264" r:id="rId12"/>
    <p:sldId id="266" r:id="rId13"/>
    <p:sldId id="267" r:id="rId14"/>
    <p:sldId id="269" r:id="rId15"/>
    <p:sldId id="268" r:id="rId16"/>
    <p:sldId id="270" r:id="rId17"/>
    <p:sldId id="271" r:id="rId18"/>
    <p:sldId id="272" r:id="rId19"/>
    <p:sldId id="273" r:id="rId20"/>
    <p:sldId id="274" r:id="rId21"/>
    <p:sldId id="275" r:id="rId22"/>
    <p:sldId id="27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D8661"/>
    <a:srgbClr val="C5B7A1"/>
    <a:srgbClr val="FDFBF8"/>
    <a:srgbClr val="E9DDCA"/>
    <a:srgbClr val="F7F2F2"/>
    <a:srgbClr val="FFF6E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106" d="100"/>
          <a:sy n="106" d="100"/>
        </p:scale>
        <p:origin x="144" y="19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gradFill flip="none" rotWithShape="1">
          <a:gsLst>
            <a:gs pos="0">
              <a:srgbClr val="FFF6EB"/>
            </a:gs>
            <a:gs pos="100000">
              <a:srgbClr val="F7F2F2"/>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C409A-C7A1-F6A8-9D9C-43110ABB830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929A1EDC-459A-B616-EA0A-A317C91E316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5F1538E5-E57B-E677-A06D-BA414FC8A76F}"/>
              </a:ext>
            </a:extLst>
          </p:cNvPr>
          <p:cNvSpPr>
            <a:spLocks noGrp="1"/>
          </p:cNvSpPr>
          <p:nvPr>
            <p:ph type="dt" sz="half" idx="10"/>
          </p:nvPr>
        </p:nvSpPr>
        <p:spPr/>
        <p:txBody>
          <a:bodyPr/>
          <a:lstStyle/>
          <a:p>
            <a:fld id="{3A4AD6BF-325D-4DCB-9FF4-98B8DF75175B}" type="datetimeFigureOut">
              <a:rPr lang="en-AU" smtClean="0"/>
              <a:t>1/10/2023</a:t>
            </a:fld>
            <a:endParaRPr lang="en-AU"/>
          </a:p>
        </p:txBody>
      </p:sp>
      <p:sp>
        <p:nvSpPr>
          <p:cNvPr id="5" name="Footer Placeholder 4">
            <a:extLst>
              <a:ext uri="{FF2B5EF4-FFF2-40B4-BE49-F238E27FC236}">
                <a16:creationId xmlns:a16="http://schemas.microsoft.com/office/drawing/2014/main" id="{20A826D1-6A5A-9633-8B8E-775B979C2C42}"/>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5C7E425C-5715-3F5F-FC0D-11FD57B998A5}"/>
              </a:ext>
            </a:extLst>
          </p:cNvPr>
          <p:cNvSpPr>
            <a:spLocks noGrp="1"/>
          </p:cNvSpPr>
          <p:nvPr>
            <p:ph type="sldNum" sz="quarter" idx="12"/>
          </p:nvPr>
        </p:nvSpPr>
        <p:spPr/>
        <p:txBody>
          <a:bodyPr/>
          <a:lstStyle/>
          <a:p>
            <a:fld id="{FD8D0CA8-61FF-45A9-A8F9-FEE92479A95B}" type="slidenum">
              <a:rPr lang="en-AU" smtClean="0"/>
              <a:t>‹#›</a:t>
            </a:fld>
            <a:endParaRPr lang="en-AU"/>
          </a:p>
        </p:txBody>
      </p:sp>
    </p:spTree>
    <p:extLst>
      <p:ext uri="{BB962C8B-B14F-4D97-AF65-F5344CB8AC3E}">
        <p14:creationId xmlns:p14="http://schemas.microsoft.com/office/powerpoint/2010/main" val="34567661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636F8-6ED6-6337-8B59-A10DFD3F616C}"/>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26398706-4E61-78BA-DEEC-4DD6657228E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E16187E8-C1C8-DBCD-F7FE-D616A5EDC6F3}"/>
              </a:ext>
            </a:extLst>
          </p:cNvPr>
          <p:cNvSpPr>
            <a:spLocks noGrp="1"/>
          </p:cNvSpPr>
          <p:nvPr>
            <p:ph type="dt" sz="half" idx="10"/>
          </p:nvPr>
        </p:nvSpPr>
        <p:spPr/>
        <p:txBody>
          <a:bodyPr/>
          <a:lstStyle/>
          <a:p>
            <a:fld id="{3A4AD6BF-325D-4DCB-9FF4-98B8DF75175B}" type="datetimeFigureOut">
              <a:rPr lang="en-AU" smtClean="0"/>
              <a:t>1/10/2023</a:t>
            </a:fld>
            <a:endParaRPr lang="en-AU"/>
          </a:p>
        </p:txBody>
      </p:sp>
      <p:sp>
        <p:nvSpPr>
          <p:cNvPr id="5" name="Footer Placeholder 4">
            <a:extLst>
              <a:ext uri="{FF2B5EF4-FFF2-40B4-BE49-F238E27FC236}">
                <a16:creationId xmlns:a16="http://schemas.microsoft.com/office/drawing/2014/main" id="{7252BBD3-58E8-7FBF-BB37-3E7134807C31}"/>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3C1D2096-B8DE-895D-CC5D-5CADC836F36D}"/>
              </a:ext>
            </a:extLst>
          </p:cNvPr>
          <p:cNvSpPr>
            <a:spLocks noGrp="1"/>
          </p:cNvSpPr>
          <p:nvPr>
            <p:ph type="sldNum" sz="quarter" idx="12"/>
          </p:nvPr>
        </p:nvSpPr>
        <p:spPr/>
        <p:txBody>
          <a:bodyPr/>
          <a:lstStyle/>
          <a:p>
            <a:fld id="{FD8D0CA8-61FF-45A9-A8F9-FEE92479A95B}" type="slidenum">
              <a:rPr lang="en-AU" smtClean="0"/>
              <a:t>‹#›</a:t>
            </a:fld>
            <a:endParaRPr lang="en-AU"/>
          </a:p>
        </p:txBody>
      </p:sp>
    </p:spTree>
    <p:extLst>
      <p:ext uri="{BB962C8B-B14F-4D97-AF65-F5344CB8AC3E}">
        <p14:creationId xmlns:p14="http://schemas.microsoft.com/office/powerpoint/2010/main" val="34423730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FF880D4-9F7C-2CEF-4900-6B1E5EDCBD0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B64F0D50-B333-218B-05A2-F98AD8EE3B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61F95742-84AB-1945-8CB8-9897A968EFD7}"/>
              </a:ext>
            </a:extLst>
          </p:cNvPr>
          <p:cNvSpPr>
            <a:spLocks noGrp="1"/>
          </p:cNvSpPr>
          <p:nvPr>
            <p:ph type="dt" sz="half" idx="10"/>
          </p:nvPr>
        </p:nvSpPr>
        <p:spPr/>
        <p:txBody>
          <a:bodyPr/>
          <a:lstStyle/>
          <a:p>
            <a:fld id="{3A4AD6BF-325D-4DCB-9FF4-98B8DF75175B}" type="datetimeFigureOut">
              <a:rPr lang="en-AU" smtClean="0"/>
              <a:t>1/10/2023</a:t>
            </a:fld>
            <a:endParaRPr lang="en-AU"/>
          </a:p>
        </p:txBody>
      </p:sp>
      <p:sp>
        <p:nvSpPr>
          <p:cNvPr id="5" name="Footer Placeholder 4">
            <a:extLst>
              <a:ext uri="{FF2B5EF4-FFF2-40B4-BE49-F238E27FC236}">
                <a16:creationId xmlns:a16="http://schemas.microsoft.com/office/drawing/2014/main" id="{5176E934-B1D7-EF52-E244-AE0F59ED819D}"/>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FC1F50A1-520F-97E3-913D-ADEE8936F105}"/>
              </a:ext>
            </a:extLst>
          </p:cNvPr>
          <p:cNvSpPr>
            <a:spLocks noGrp="1"/>
          </p:cNvSpPr>
          <p:nvPr>
            <p:ph type="sldNum" sz="quarter" idx="12"/>
          </p:nvPr>
        </p:nvSpPr>
        <p:spPr/>
        <p:txBody>
          <a:bodyPr/>
          <a:lstStyle/>
          <a:p>
            <a:fld id="{FD8D0CA8-61FF-45A9-A8F9-FEE92479A95B}" type="slidenum">
              <a:rPr lang="en-AU" smtClean="0"/>
              <a:t>‹#›</a:t>
            </a:fld>
            <a:endParaRPr lang="en-AU"/>
          </a:p>
        </p:txBody>
      </p:sp>
    </p:spTree>
    <p:extLst>
      <p:ext uri="{BB962C8B-B14F-4D97-AF65-F5344CB8AC3E}">
        <p14:creationId xmlns:p14="http://schemas.microsoft.com/office/powerpoint/2010/main" val="2316491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A238D-948F-FA7B-DB3B-80A501A080F0}"/>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CE80B513-EEEF-AFEC-D31C-24A0141814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79728A57-ECC2-0BC0-09D0-3FC6A2EE5B76}"/>
              </a:ext>
            </a:extLst>
          </p:cNvPr>
          <p:cNvSpPr>
            <a:spLocks noGrp="1"/>
          </p:cNvSpPr>
          <p:nvPr>
            <p:ph type="dt" sz="half" idx="10"/>
          </p:nvPr>
        </p:nvSpPr>
        <p:spPr/>
        <p:txBody>
          <a:bodyPr/>
          <a:lstStyle/>
          <a:p>
            <a:fld id="{3A4AD6BF-325D-4DCB-9FF4-98B8DF75175B}" type="datetimeFigureOut">
              <a:rPr lang="en-AU" smtClean="0"/>
              <a:t>1/10/2023</a:t>
            </a:fld>
            <a:endParaRPr lang="en-AU"/>
          </a:p>
        </p:txBody>
      </p:sp>
      <p:sp>
        <p:nvSpPr>
          <p:cNvPr id="5" name="Footer Placeholder 4">
            <a:extLst>
              <a:ext uri="{FF2B5EF4-FFF2-40B4-BE49-F238E27FC236}">
                <a16:creationId xmlns:a16="http://schemas.microsoft.com/office/drawing/2014/main" id="{3B26BB80-BCA6-7D56-441A-397678ED28CC}"/>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55E50A3B-23A8-4203-5C59-2328B81FB57C}"/>
              </a:ext>
            </a:extLst>
          </p:cNvPr>
          <p:cNvSpPr>
            <a:spLocks noGrp="1"/>
          </p:cNvSpPr>
          <p:nvPr>
            <p:ph type="sldNum" sz="quarter" idx="12"/>
          </p:nvPr>
        </p:nvSpPr>
        <p:spPr/>
        <p:txBody>
          <a:bodyPr/>
          <a:lstStyle/>
          <a:p>
            <a:fld id="{FD8D0CA8-61FF-45A9-A8F9-FEE92479A95B}" type="slidenum">
              <a:rPr lang="en-AU" smtClean="0"/>
              <a:t>‹#›</a:t>
            </a:fld>
            <a:endParaRPr lang="en-AU"/>
          </a:p>
        </p:txBody>
      </p:sp>
    </p:spTree>
    <p:extLst>
      <p:ext uri="{BB962C8B-B14F-4D97-AF65-F5344CB8AC3E}">
        <p14:creationId xmlns:p14="http://schemas.microsoft.com/office/powerpoint/2010/main" val="39847325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3F293-23EF-ADDA-C967-DD16B5AF8A8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11630F1D-0AC3-CD0C-E414-C7D4E27F731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3D87F8D-A429-62FB-DE8E-347E73CCD829}"/>
              </a:ext>
            </a:extLst>
          </p:cNvPr>
          <p:cNvSpPr>
            <a:spLocks noGrp="1"/>
          </p:cNvSpPr>
          <p:nvPr>
            <p:ph type="dt" sz="half" idx="10"/>
          </p:nvPr>
        </p:nvSpPr>
        <p:spPr/>
        <p:txBody>
          <a:bodyPr/>
          <a:lstStyle/>
          <a:p>
            <a:fld id="{3A4AD6BF-325D-4DCB-9FF4-98B8DF75175B}" type="datetimeFigureOut">
              <a:rPr lang="en-AU" smtClean="0"/>
              <a:t>1/10/2023</a:t>
            </a:fld>
            <a:endParaRPr lang="en-AU"/>
          </a:p>
        </p:txBody>
      </p:sp>
      <p:sp>
        <p:nvSpPr>
          <p:cNvPr id="5" name="Footer Placeholder 4">
            <a:extLst>
              <a:ext uri="{FF2B5EF4-FFF2-40B4-BE49-F238E27FC236}">
                <a16:creationId xmlns:a16="http://schemas.microsoft.com/office/drawing/2014/main" id="{7EDC41EC-5AFA-374A-8445-800154932FBA}"/>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D23AE047-C9B0-5AAC-090B-16398A6026CE}"/>
              </a:ext>
            </a:extLst>
          </p:cNvPr>
          <p:cNvSpPr>
            <a:spLocks noGrp="1"/>
          </p:cNvSpPr>
          <p:nvPr>
            <p:ph type="sldNum" sz="quarter" idx="12"/>
          </p:nvPr>
        </p:nvSpPr>
        <p:spPr/>
        <p:txBody>
          <a:bodyPr/>
          <a:lstStyle/>
          <a:p>
            <a:fld id="{FD8D0CA8-61FF-45A9-A8F9-FEE92479A95B}" type="slidenum">
              <a:rPr lang="en-AU" smtClean="0"/>
              <a:t>‹#›</a:t>
            </a:fld>
            <a:endParaRPr lang="en-AU"/>
          </a:p>
        </p:txBody>
      </p:sp>
    </p:spTree>
    <p:extLst>
      <p:ext uri="{BB962C8B-B14F-4D97-AF65-F5344CB8AC3E}">
        <p14:creationId xmlns:p14="http://schemas.microsoft.com/office/powerpoint/2010/main" val="36110837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1C212-6912-5F68-02BA-01C1366DC4B2}"/>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9E71F9A6-2920-725C-4478-0DD71807EE1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3A7285C0-61D9-2F44-56FF-85675A5284C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D5EF452F-D3C9-72D5-3B9D-5F4D2BDB1C10}"/>
              </a:ext>
            </a:extLst>
          </p:cNvPr>
          <p:cNvSpPr>
            <a:spLocks noGrp="1"/>
          </p:cNvSpPr>
          <p:nvPr>
            <p:ph type="dt" sz="half" idx="10"/>
          </p:nvPr>
        </p:nvSpPr>
        <p:spPr/>
        <p:txBody>
          <a:bodyPr/>
          <a:lstStyle/>
          <a:p>
            <a:fld id="{3A4AD6BF-325D-4DCB-9FF4-98B8DF75175B}" type="datetimeFigureOut">
              <a:rPr lang="en-AU" smtClean="0"/>
              <a:t>1/10/2023</a:t>
            </a:fld>
            <a:endParaRPr lang="en-AU"/>
          </a:p>
        </p:txBody>
      </p:sp>
      <p:sp>
        <p:nvSpPr>
          <p:cNvPr id="6" name="Footer Placeholder 5">
            <a:extLst>
              <a:ext uri="{FF2B5EF4-FFF2-40B4-BE49-F238E27FC236}">
                <a16:creationId xmlns:a16="http://schemas.microsoft.com/office/drawing/2014/main" id="{78B67E06-CA87-0A62-251E-2F190BA3227E}"/>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C8BCCC74-FDF9-7D5B-5BE7-04EBBA19A037}"/>
              </a:ext>
            </a:extLst>
          </p:cNvPr>
          <p:cNvSpPr>
            <a:spLocks noGrp="1"/>
          </p:cNvSpPr>
          <p:nvPr>
            <p:ph type="sldNum" sz="quarter" idx="12"/>
          </p:nvPr>
        </p:nvSpPr>
        <p:spPr/>
        <p:txBody>
          <a:bodyPr/>
          <a:lstStyle/>
          <a:p>
            <a:fld id="{FD8D0CA8-61FF-45A9-A8F9-FEE92479A95B}" type="slidenum">
              <a:rPr lang="en-AU" smtClean="0"/>
              <a:t>‹#›</a:t>
            </a:fld>
            <a:endParaRPr lang="en-AU"/>
          </a:p>
        </p:txBody>
      </p:sp>
    </p:spTree>
    <p:extLst>
      <p:ext uri="{BB962C8B-B14F-4D97-AF65-F5344CB8AC3E}">
        <p14:creationId xmlns:p14="http://schemas.microsoft.com/office/powerpoint/2010/main" val="496509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7B29A-DDA4-66F8-40D5-CE84CDE014B5}"/>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F88E9F80-61CE-4FC9-6487-91A20B431ED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2513410-E96E-5610-6C33-164E20EF4E5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5492A5F9-E7ED-3DE0-C344-4A56BBB45C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9DBD087-71E8-5300-E94A-69DAB659316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F6699425-95AB-C1D9-2061-65150C4E7888}"/>
              </a:ext>
            </a:extLst>
          </p:cNvPr>
          <p:cNvSpPr>
            <a:spLocks noGrp="1"/>
          </p:cNvSpPr>
          <p:nvPr>
            <p:ph type="dt" sz="half" idx="10"/>
          </p:nvPr>
        </p:nvSpPr>
        <p:spPr/>
        <p:txBody>
          <a:bodyPr/>
          <a:lstStyle/>
          <a:p>
            <a:fld id="{3A4AD6BF-325D-4DCB-9FF4-98B8DF75175B}" type="datetimeFigureOut">
              <a:rPr lang="en-AU" smtClean="0"/>
              <a:t>1/10/2023</a:t>
            </a:fld>
            <a:endParaRPr lang="en-AU"/>
          </a:p>
        </p:txBody>
      </p:sp>
      <p:sp>
        <p:nvSpPr>
          <p:cNvPr id="8" name="Footer Placeholder 7">
            <a:extLst>
              <a:ext uri="{FF2B5EF4-FFF2-40B4-BE49-F238E27FC236}">
                <a16:creationId xmlns:a16="http://schemas.microsoft.com/office/drawing/2014/main" id="{EDE3801A-9D00-36BE-4AEE-609E3BDE6110}"/>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411AF079-ACCB-98CF-6711-D4ED9AFDA409}"/>
              </a:ext>
            </a:extLst>
          </p:cNvPr>
          <p:cNvSpPr>
            <a:spLocks noGrp="1"/>
          </p:cNvSpPr>
          <p:nvPr>
            <p:ph type="sldNum" sz="quarter" idx="12"/>
          </p:nvPr>
        </p:nvSpPr>
        <p:spPr/>
        <p:txBody>
          <a:bodyPr/>
          <a:lstStyle/>
          <a:p>
            <a:fld id="{FD8D0CA8-61FF-45A9-A8F9-FEE92479A95B}" type="slidenum">
              <a:rPr lang="en-AU" smtClean="0"/>
              <a:t>‹#›</a:t>
            </a:fld>
            <a:endParaRPr lang="en-AU"/>
          </a:p>
        </p:txBody>
      </p:sp>
    </p:spTree>
    <p:extLst>
      <p:ext uri="{BB962C8B-B14F-4D97-AF65-F5344CB8AC3E}">
        <p14:creationId xmlns:p14="http://schemas.microsoft.com/office/powerpoint/2010/main" val="3875158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0C24C-E0C4-D8F7-9CE7-908AAFADC351}"/>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4220E9D7-51AE-B5E1-AD42-0F8D8BDB512C}"/>
              </a:ext>
            </a:extLst>
          </p:cNvPr>
          <p:cNvSpPr>
            <a:spLocks noGrp="1"/>
          </p:cNvSpPr>
          <p:nvPr>
            <p:ph type="dt" sz="half" idx="10"/>
          </p:nvPr>
        </p:nvSpPr>
        <p:spPr/>
        <p:txBody>
          <a:bodyPr/>
          <a:lstStyle/>
          <a:p>
            <a:fld id="{3A4AD6BF-325D-4DCB-9FF4-98B8DF75175B}" type="datetimeFigureOut">
              <a:rPr lang="en-AU" smtClean="0"/>
              <a:t>1/10/2023</a:t>
            </a:fld>
            <a:endParaRPr lang="en-AU"/>
          </a:p>
        </p:txBody>
      </p:sp>
      <p:sp>
        <p:nvSpPr>
          <p:cNvPr id="4" name="Footer Placeholder 3">
            <a:extLst>
              <a:ext uri="{FF2B5EF4-FFF2-40B4-BE49-F238E27FC236}">
                <a16:creationId xmlns:a16="http://schemas.microsoft.com/office/drawing/2014/main" id="{D6ED5207-982C-048C-522D-9805F3128FC0}"/>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F2DA3A2D-D312-ECAC-CA49-934482DB117A}"/>
              </a:ext>
            </a:extLst>
          </p:cNvPr>
          <p:cNvSpPr>
            <a:spLocks noGrp="1"/>
          </p:cNvSpPr>
          <p:nvPr>
            <p:ph type="sldNum" sz="quarter" idx="12"/>
          </p:nvPr>
        </p:nvSpPr>
        <p:spPr/>
        <p:txBody>
          <a:bodyPr/>
          <a:lstStyle/>
          <a:p>
            <a:fld id="{FD8D0CA8-61FF-45A9-A8F9-FEE92479A95B}" type="slidenum">
              <a:rPr lang="en-AU" smtClean="0"/>
              <a:t>‹#›</a:t>
            </a:fld>
            <a:endParaRPr lang="en-AU"/>
          </a:p>
        </p:txBody>
      </p:sp>
    </p:spTree>
    <p:extLst>
      <p:ext uri="{BB962C8B-B14F-4D97-AF65-F5344CB8AC3E}">
        <p14:creationId xmlns:p14="http://schemas.microsoft.com/office/powerpoint/2010/main" val="6729459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87408F-5BBF-3134-4C5B-82CE80D644D5}"/>
              </a:ext>
            </a:extLst>
          </p:cNvPr>
          <p:cNvSpPr>
            <a:spLocks noGrp="1"/>
          </p:cNvSpPr>
          <p:nvPr>
            <p:ph type="dt" sz="half" idx="10"/>
          </p:nvPr>
        </p:nvSpPr>
        <p:spPr/>
        <p:txBody>
          <a:bodyPr/>
          <a:lstStyle/>
          <a:p>
            <a:fld id="{3A4AD6BF-325D-4DCB-9FF4-98B8DF75175B}" type="datetimeFigureOut">
              <a:rPr lang="en-AU" smtClean="0"/>
              <a:t>1/10/2023</a:t>
            </a:fld>
            <a:endParaRPr lang="en-AU"/>
          </a:p>
        </p:txBody>
      </p:sp>
      <p:sp>
        <p:nvSpPr>
          <p:cNvPr id="3" name="Footer Placeholder 2">
            <a:extLst>
              <a:ext uri="{FF2B5EF4-FFF2-40B4-BE49-F238E27FC236}">
                <a16:creationId xmlns:a16="http://schemas.microsoft.com/office/drawing/2014/main" id="{9DB0407F-BD1B-3FDB-8637-29594C6441A2}"/>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B693CB29-7070-C6E0-A89A-B38FC5DDAD32}"/>
              </a:ext>
            </a:extLst>
          </p:cNvPr>
          <p:cNvSpPr>
            <a:spLocks noGrp="1"/>
          </p:cNvSpPr>
          <p:nvPr>
            <p:ph type="sldNum" sz="quarter" idx="12"/>
          </p:nvPr>
        </p:nvSpPr>
        <p:spPr/>
        <p:txBody>
          <a:bodyPr/>
          <a:lstStyle/>
          <a:p>
            <a:fld id="{FD8D0CA8-61FF-45A9-A8F9-FEE92479A95B}" type="slidenum">
              <a:rPr lang="en-AU" smtClean="0"/>
              <a:t>‹#›</a:t>
            </a:fld>
            <a:endParaRPr lang="en-AU"/>
          </a:p>
        </p:txBody>
      </p:sp>
    </p:spTree>
    <p:extLst>
      <p:ext uri="{BB962C8B-B14F-4D97-AF65-F5344CB8AC3E}">
        <p14:creationId xmlns:p14="http://schemas.microsoft.com/office/powerpoint/2010/main" val="9861610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DA8CF-F8AC-E0B6-5558-A396F1084C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9870EB43-4946-F698-89E0-C63D512D98B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6AAFD6E9-DAB4-CBD4-4F26-12333147BC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017A80-4E4B-DD6A-E97A-CA80AF1AB02A}"/>
              </a:ext>
            </a:extLst>
          </p:cNvPr>
          <p:cNvSpPr>
            <a:spLocks noGrp="1"/>
          </p:cNvSpPr>
          <p:nvPr>
            <p:ph type="dt" sz="half" idx="10"/>
          </p:nvPr>
        </p:nvSpPr>
        <p:spPr/>
        <p:txBody>
          <a:bodyPr/>
          <a:lstStyle/>
          <a:p>
            <a:fld id="{3A4AD6BF-325D-4DCB-9FF4-98B8DF75175B}" type="datetimeFigureOut">
              <a:rPr lang="en-AU" smtClean="0"/>
              <a:t>1/10/2023</a:t>
            </a:fld>
            <a:endParaRPr lang="en-AU"/>
          </a:p>
        </p:txBody>
      </p:sp>
      <p:sp>
        <p:nvSpPr>
          <p:cNvPr id="6" name="Footer Placeholder 5">
            <a:extLst>
              <a:ext uri="{FF2B5EF4-FFF2-40B4-BE49-F238E27FC236}">
                <a16:creationId xmlns:a16="http://schemas.microsoft.com/office/drawing/2014/main" id="{3321E3B8-5CAE-620F-DACE-FE412C486AA7}"/>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60A26725-9B21-9CBE-12DC-8AA55FA5EACE}"/>
              </a:ext>
            </a:extLst>
          </p:cNvPr>
          <p:cNvSpPr>
            <a:spLocks noGrp="1"/>
          </p:cNvSpPr>
          <p:nvPr>
            <p:ph type="sldNum" sz="quarter" idx="12"/>
          </p:nvPr>
        </p:nvSpPr>
        <p:spPr/>
        <p:txBody>
          <a:bodyPr/>
          <a:lstStyle/>
          <a:p>
            <a:fld id="{FD8D0CA8-61FF-45A9-A8F9-FEE92479A95B}" type="slidenum">
              <a:rPr lang="en-AU" smtClean="0"/>
              <a:t>‹#›</a:t>
            </a:fld>
            <a:endParaRPr lang="en-AU"/>
          </a:p>
        </p:txBody>
      </p:sp>
    </p:spTree>
    <p:extLst>
      <p:ext uri="{BB962C8B-B14F-4D97-AF65-F5344CB8AC3E}">
        <p14:creationId xmlns:p14="http://schemas.microsoft.com/office/powerpoint/2010/main" val="6927936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598EC-28EF-6F01-AA3B-2C9004BBED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447FAB1D-6B75-668C-78E0-B101BB519CE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BCD27EA5-0F9A-FA29-7C93-A5E763126C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A81784-AFC3-9916-1CD3-0330B896F5EB}"/>
              </a:ext>
            </a:extLst>
          </p:cNvPr>
          <p:cNvSpPr>
            <a:spLocks noGrp="1"/>
          </p:cNvSpPr>
          <p:nvPr>
            <p:ph type="dt" sz="half" idx="10"/>
          </p:nvPr>
        </p:nvSpPr>
        <p:spPr/>
        <p:txBody>
          <a:bodyPr/>
          <a:lstStyle/>
          <a:p>
            <a:fld id="{3A4AD6BF-325D-4DCB-9FF4-98B8DF75175B}" type="datetimeFigureOut">
              <a:rPr lang="en-AU" smtClean="0"/>
              <a:t>1/10/2023</a:t>
            </a:fld>
            <a:endParaRPr lang="en-AU"/>
          </a:p>
        </p:txBody>
      </p:sp>
      <p:sp>
        <p:nvSpPr>
          <p:cNvPr id="6" name="Footer Placeholder 5">
            <a:extLst>
              <a:ext uri="{FF2B5EF4-FFF2-40B4-BE49-F238E27FC236}">
                <a16:creationId xmlns:a16="http://schemas.microsoft.com/office/drawing/2014/main" id="{F7E8B346-0420-4E15-9F38-450A188AE4F7}"/>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DA5288F6-159F-277F-85F2-1A8F29A601F5}"/>
              </a:ext>
            </a:extLst>
          </p:cNvPr>
          <p:cNvSpPr>
            <a:spLocks noGrp="1"/>
          </p:cNvSpPr>
          <p:nvPr>
            <p:ph type="sldNum" sz="quarter" idx="12"/>
          </p:nvPr>
        </p:nvSpPr>
        <p:spPr/>
        <p:txBody>
          <a:bodyPr/>
          <a:lstStyle/>
          <a:p>
            <a:fld id="{FD8D0CA8-61FF-45A9-A8F9-FEE92479A95B}" type="slidenum">
              <a:rPr lang="en-AU" smtClean="0"/>
              <a:t>‹#›</a:t>
            </a:fld>
            <a:endParaRPr lang="en-AU"/>
          </a:p>
        </p:txBody>
      </p:sp>
    </p:spTree>
    <p:extLst>
      <p:ext uri="{BB962C8B-B14F-4D97-AF65-F5344CB8AC3E}">
        <p14:creationId xmlns:p14="http://schemas.microsoft.com/office/powerpoint/2010/main" val="26281672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FFF6EB"/>
            </a:gs>
            <a:gs pos="100000">
              <a:srgbClr val="F7F2F2"/>
            </a:gs>
          </a:gsLst>
          <a:lin ang="12000000" scaled="0"/>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C2447F-8BA5-F10E-9657-1FE502AECCB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827ECFC5-A068-0195-A442-61121AC5E6F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37B20E84-6892-D0CE-3E51-A114DDEAD4B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4AD6BF-325D-4DCB-9FF4-98B8DF75175B}" type="datetimeFigureOut">
              <a:rPr lang="en-AU" smtClean="0"/>
              <a:t>1/10/2023</a:t>
            </a:fld>
            <a:endParaRPr lang="en-AU"/>
          </a:p>
        </p:txBody>
      </p:sp>
      <p:sp>
        <p:nvSpPr>
          <p:cNvPr id="5" name="Footer Placeholder 4">
            <a:extLst>
              <a:ext uri="{FF2B5EF4-FFF2-40B4-BE49-F238E27FC236}">
                <a16:creationId xmlns:a16="http://schemas.microsoft.com/office/drawing/2014/main" id="{58571DC0-2B28-0F2D-7605-83A0D16916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5A9DEED6-9049-B5D5-F918-3DC61B166C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8D0CA8-61FF-45A9-A8F9-FEE92479A95B}" type="slidenum">
              <a:rPr lang="en-AU" smtClean="0"/>
              <a:t>‹#›</a:t>
            </a:fld>
            <a:endParaRPr lang="en-AU"/>
          </a:p>
        </p:txBody>
      </p:sp>
    </p:spTree>
    <p:extLst>
      <p:ext uri="{BB962C8B-B14F-4D97-AF65-F5344CB8AC3E}">
        <p14:creationId xmlns:p14="http://schemas.microsoft.com/office/powerpoint/2010/main" val="31215967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xml"/><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xml"/><Relationship Id="rId4" Type="http://schemas.openxmlformats.org/officeDocument/2006/relationships/image" Target="../media/image32.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B89A8197-A7D2-B68A-D877-BF98E17B4C4B}"/>
              </a:ext>
            </a:extLst>
          </p:cNvPr>
          <p:cNvSpPr/>
          <p:nvPr/>
        </p:nvSpPr>
        <p:spPr>
          <a:xfrm>
            <a:off x="3854648" y="881062"/>
            <a:ext cx="4482703" cy="5095875"/>
          </a:xfrm>
          <a:prstGeom prst="roundRect">
            <a:avLst/>
          </a:prstGeom>
          <a:solidFill>
            <a:srgbClr val="FDFBF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sz="4000" dirty="0">
                <a:solidFill>
                  <a:schemeClr val="tx1"/>
                </a:solidFill>
                <a:latin typeface="Maven Pro" pitchFamily="2" charset="0"/>
              </a:rPr>
              <a:t>T1A2: Portfolio</a:t>
            </a:r>
          </a:p>
          <a:p>
            <a:pPr algn="ctr"/>
            <a:br>
              <a:rPr lang="en-AU" dirty="0">
                <a:solidFill>
                  <a:schemeClr val="tx1"/>
                </a:solidFill>
                <a:latin typeface="Caveat" pitchFamily="2" charset="0"/>
              </a:rPr>
            </a:br>
            <a:endParaRPr lang="en-AU" dirty="0">
              <a:solidFill>
                <a:schemeClr val="tx1"/>
              </a:solidFill>
              <a:latin typeface="Caveat" pitchFamily="2" charset="0"/>
            </a:endParaRPr>
          </a:p>
          <a:p>
            <a:pPr algn="ctr"/>
            <a:r>
              <a:rPr lang="en-AU" sz="2800" dirty="0">
                <a:solidFill>
                  <a:schemeClr val="tx1"/>
                </a:solidFill>
                <a:latin typeface="Caveat" pitchFamily="2" charset="0"/>
              </a:rPr>
              <a:t>Daisy Lin</a:t>
            </a:r>
            <a:endParaRPr lang="en-AU" dirty="0">
              <a:solidFill>
                <a:schemeClr val="tx1"/>
              </a:solidFill>
              <a:latin typeface="Caveat" pitchFamily="2" charset="0"/>
            </a:endParaRPr>
          </a:p>
        </p:txBody>
      </p:sp>
      <p:cxnSp>
        <p:nvCxnSpPr>
          <p:cNvPr id="15" name="Straight Connector 14">
            <a:extLst>
              <a:ext uri="{FF2B5EF4-FFF2-40B4-BE49-F238E27FC236}">
                <a16:creationId xmlns:a16="http://schemas.microsoft.com/office/drawing/2014/main" id="{C04DCE9B-F89E-6828-708D-C7B577224899}"/>
              </a:ext>
            </a:extLst>
          </p:cNvPr>
          <p:cNvCxnSpPr>
            <a:cxnSpLocks/>
          </p:cNvCxnSpPr>
          <p:nvPr/>
        </p:nvCxnSpPr>
        <p:spPr>
          <a:xfrm>
            <a:off x="5967412" y="3562350"/>
            <a:ext cx="257175" cy="0"/>
          </a:xfrm>
          <a:prstGeom prst="line">
            <a:avLst/>
          </a:prstGeom>
          <a:ln w="34925">
            <a:solidFill>
              <a:srgbClr val="C5B7A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40377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D6F505F7-E26D-812D-1CCF-1D4D82196A04}"/>
              </a:ext>
            </a:extLst>
          </p:cNvPr>
          <p:cNvGrpSpPr/>
          <p:nvPr/>
        </p:nvGrpSpPr>
        <p:grpSpPr>
          <a:xfrm>
            <a:off x="5103911" y="223424"/>
            <a:ext cx="1984177" cy="662982"/>
            <a:chOff x="263723" y="327616"/>
            <a:chExt cx="1984177" cy="662982"/>
          </a:xfrm>
          <a:solidFill>
            <a:srgbClr val="E9DDCA"/>
          </a:solidFill>
        </p:grpSpPr>
        <p:sp>
          <p:nvSpPr>
            <p:cNvPr id="9" name="Rectangle: Rounded Corners 8">
              <a:extLst>
                <a:ext uri="{FF2B5EF4-FFF2-40B4-BE49-F238E27FC236}">
                  <a16:creationId xmlns:a16="http://schemas.microsoft.com/office/drawing/2014/main" id="{017D4A3D-5E7B-0E86-C2E3-A905860E375E}"/>
                </a:ext>
              </a:extLst>
            </p:cNvPr>
            <p:cNvSpPr/>
            <p:nvPr/>
          </p:nvSpPr>
          <p:spPr>
            <a:xfrm>
              <a:off x="263723" y="327616"/>
              <a:ext cx="1984177" cy="662982"/>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sz="2800" dirty="0">
                  <a:solidFill>
                    <a:schemeClr val="tx1"/>
                  </a:solidFill>
                  <a:latin typeface="Caveat" pitchFamily="2" charset="0"/>
                </a:rPr>
                <a:t>Wireframes</a:t>
              </a:r>
            </a:p>
          </p:txBody>
        </p:sp>
        <p:cxnSp>
          <p:nvCxnSpPr>
            <p:cNvPr id="10" name="Straight Connector 9">
              <a:extLst>
                <a:ext uri="{FF2B5EF4-FFF2-40B4-BE49-F238E27FC236}">
                  <a16:creationId xmlns:a16="http://schemas.microsoft.com/office/drawing/2014/main" id="{D93E054A-A81C-4927-C347-05BE93312356}"/>
                </a:ext>
              </a:extLst>
            </p:cNvPr>
            <p:cNvCxnSpPr>
              <a:cxnSpLocks/>
            </p:cNvCxnSpPr>
            <p:nvPr/>
          </p:nvCxnSpPr>
          <p:spPr>
            <a:xfrm>
              <a:off x="1127223" y="882328"/>
              <a:ext cx="257175" cy="0"/>
            </a:xfrm>
            <a:prstGeom prst="line">
              <a:avLst/>
            </a:prstGeom>
            <a:grpFill/>
            <a:ln w="34925">
              <a:solidFill>
                <a:srgbClr val="FDFBF8"/>
              </a:solidFill>
            </a:ln>
          </p:spPr>
          <p:style>
            <a:lnRef idx="1">
              <a:schemeClr val="accent1"/>
            </a:lnRef>
            <a:fillRef idx="0">
              <a:schemeClr val="accent1"/>
            </a:fillRef>
            <a:effectRef idx="0">
              <a:schemeClr val="accent1"/>
            </a:effectRef>
            <a:fontRef idx="minor">
              <a:schemeClr val="tx1"/>
            </a:fontRef>
          </p:style>
        </p:cxnSp>
      </p:grpSp>
      <p:pic>
        <p:nvPicPr>
          <p:cNvPr id="3" name="Picture 2">
            <a:extLst>
              <a:ext uri="{FF2B5EF4-FFF2-40B4-BE49-F238E27FC236}">
                <a16:creationId xmlns:a16="http://schemas.microsoft.com/office/drawing/2014/main" id="{0754D959-C4EA-C3A3-FB86-73030D45AB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35496" y="1233260"/>
            <a:ext cx="6321008" cy="5175193"/>
          </a:xfrm>
          <a:prstGeom prst="rect">
            <a:avLst/>
          </a:prstGeom>
        </p:spPr>
      </p:pic>
    </p:spTree>
    <p:extLst>
      <p:ext uri="{BB962C8B-B14F-4D97-AF65-F5344CB8AC3E}">
        <p14:creationId xmlns:p14="http://schemas.microsoft.com/office/powerpoint/2010/main" val="33803900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6A710347-5D65-F419-A729-19F739B013E3}"/>
              </a:ext>
            </a:extLst>
          </p:cNvPr>
          <p:cNvSpPr/>
          <p:nvPr/>
        </p:nvSpPr>
        <p:spPr>
          <a:xfrm>
            <a:off x="205273" y="1051847"/>
            <a:ext cx="11781453" cy="5582720"/>
          </a:xfrm>
          <a:prstGeom prst="roundRect">
            <a:avLst/>
          </a:prstGeom>
          <a:solidFill>
            <a:srgbClr val="FDFBF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latin typeface="Caveat" pitchFamily="2" charset="0"/>
            </a:endParaRPr>
          </a:p>
        </p:txBody>
      </p:sp>
      <p:grpSp>
        <p:nvGrpSpPr>
          <p:cNvPr id="7" name="Group 6">
            <a:extLst>
              <a:ext uri="{FF2B5EF4-FFF2-40B4-BE49-F238E27FC236}">
                <a16:creationId xmlns:a16="http://schemas.microsoft.com/office/drawing/2014/main" id="{CF5534A5-57B6-23F2-2106-064DE2E5BFDC}"/>
              </a:ext>
            </a:extLst>
          </p:cNvPr>
          <p:cNvGrpSpPr/>
          <p:nvPr/>
        </p:nvGrpSpPr>
        <p:grpSpPr>
          <a:xfrm>
            <a:off x="5103911" y="223424"/>
            <a:ext cx="1984177" cy="662982"/>
            <a:chOff x="263723" y="327616"/>
            <a:chExt cx="1984177" cy="662982"/>
          </a:xfrm>
          <a:solidFill>
            <a:srgbClr val="E9DDCA"/>
          </a:solidFill>
        </p:grpSpPr>
        <p:sp>
          <p:nvSpPr>
            <p:cNvPr id="8" name="Rectangle: Rounded Corners 7">
              <a:extLst>
                <a:ext uri="{FF2B5EF4-FFF2-40B4-BE49-F238E27FC236}">
                  <a16:creationId xmlns:a16="http://schemas.microsoft.com/office/drawing/2014/main" id="{F3358327-4DD3-660B-60D1-0BF2D69CA1AA}"/>
                </a:ext>
              </a:extLst>
            </p:cNvPr>
            <p:cNvSpPr/>
            <p:nvPr/>
          </p:nvSpPr>
          <p:spPr>
            <a:xfrm>
              <a:off x="263723" y="327616"/>
              <a:ext cx="1984177" cy="662982"/>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sz="2800" dirty="0">
                  <a:solidFill>
                    <a:schemeClr val="tx1"/>
                  </a:solidFill>
                  <a:latin typeface="Caveat" pitchFamily="2" charset="0"/>
                </a:rPr>
                <a:t>Screenshots</a:t>
              </a:r>
            </a:p>
          </p:txBody>
        </p:sp>
        <p:cxnSp>
          <p:nvCxnSpPr>
            <p:cNvPr id="9" name="Straight Connector 8">
              <a:extLst>
                <a:ext uri="{FF2B5EF4-FFF2-40B4-BE49-F238E27FC236}">
                  <a16:creationId xmlns:a16="http://schemas.microsoft.com/office/drawing/2014/main" id="{841DC899-24EA-E0C4-6746-F342B3629D2F}"/>
                </a:ext>
              </a:extLst>
            </p:cNvPr>
            <p:cNvCxnSpPr>
              <a:cxnSpLocks/>
            </p:cNvCxnSpPr>
            <p:nvPr/>
          </p:nvCxnSpPr>
          <p:spPr>
            <a:xfrm>
              <a:off x="1127223" y="882328"/>
              <a:ext cx="257175" cy="0"/>
            </a:xfrm>
            <a:prstGeom prst="line">
              <a:avLst/>
            </a:prstGeom>
            <a:grpFill/>
            <a:ln w="34925">
              <a:solidFill>
                <a:srgbClr val="FDFBF8"/>
              </a:solidFill>
            </a:ln>
          </p:spPr>
          <p:style>
            <a:lnRef idx="1">
              <a:schemeClr val="accent1"/>
            </a:lnRef>
            <a:fillRef idx="0">
              <a:schemeClr val="accent1"/>
            </a:fillRef>
            <a:effectRef idx="0">
              <a:schemeClr val="accent1"/>
            </a:effectRef>
            <a:fontRef idx="minor">
              <a:schemeClr val="tx1"/>
            </a:fontRef>
          </p:style>
        </p:cxnSp>
      </p:grpSp>
      <p:pic>
        <p:nvPicPr>
          <p:cNvPr id="13" name="Picture 12">
            <a:extLst>
              <a:ext uri="{FF2B5EF4-FFF2-40B4-BE49-F238E27FC236}">
                <a16:creationId xmlns:a16="http://schemas.microsoft.com/office/drawing/2014/main" id="{9E1D578F-BC41-60D1-73AB-22F31D3E73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914" y="2456320"/>
            <a:ext cx="4637997" cy="2774852"/>
          </a:xfrm>
          <a:prstGeom prst="rect">
            <a:avLst/>
          </a:prstGeom>
          <a:ln>
            <a:solidFill>
              <a:srgbClr val="C5B7A1"/>
            </a:solidFill>
          </a:ln>
        </p:spPr>
      </p:pic>
      <p:pic>
        <p:nvPicPr>
          <p:cNvPr id="15" name="Picture 14">
            <a:extLst>
              <a:ext uri="{FF2B5EF4-FFF2-40B4-BE49-F238E27FC236}">
                <a16:creationId xmlns:a16="http://schemas.microsoft.com/office/drawing/2014/main" id="{FC49078E-C696-1311-D2C0-A3B6EA5F38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64552" y="1319816"/>
            <a:ext cx="2286114" cy="5047861"/>
          </a:xfrm>
          <a:prstGeom prst="rect">
            <a:avLst/>
          </a:prstGeom>
          <a:ln>
            <a:solidFill>
              <a:srgbClr val="C5B7A1"/>
            </a:solidFill>
          </a:ln>
        </p:spPr>
      </p:pic>
      <p:pic>
        <p:nvPicPr>
          <p:cNvPr id="19" name="Picture 18">
            <a:extLst>
              <a:ext uri="{FF2B5EF4-FFF2-40B4-BE49-F238E27FC236}">
                <a16:creationId xmlns:a16="http://schemas.microsoft.com/office/drawing/2014/main" id="{3BDE2F66-29CF-7D16-6C62-94AEC3280C9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11307" y="1810513"/>
            <a:ext cx="3433089" cy="4066467"/>
          </a:xfrm>
          <a:prstGeom prst="rect">
            <a:avLst/>
          </a:prstGeom>
          <a:ln>
            <a:solidFill>
              <a:srgbClr val="C5B7A1"/>
            </a:solidFill>
          </a:ln>
        </p:spPr>
      </p:pic>
    </p:spTree>
    <p:extLst>
      <p:ext uri="{BB962C8B-B14F-4D97-AF65-F5344CB8AC3E}">
        <p14:creationId xmlns:p14="http://schemas.microsoft.com/office/powerpoint/2010/main" val="9434028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6A710347-5D65-F419-A729-19F739B013E3}"/>
              </a:ext>
            </a:extLst>
          </p:cNvPr>
          <p:cNvSpPr/>
          <p:nvPr/>
        </p:nvSpPr>
        <p:spPr>
          <a:xfrm>
            <a:off x="205273" y="1051847"/>
            <a:ext cx="11781453" cy="5582720"/>
          </a:xfrm>
          <a:prstGeom prst="roundRect">
            <a:avLst/>
          </a:prstGeom>
          <a:solidFill>
            <a:srgbClr val="FDFBF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latin typeface="Caveat" pitchFamily="2" charset="0"/>
            </a:endParaRPr>
          </a:p>
        </p:txBody>
      </p:sp>
      <p:grpSp>
        <p:nvGrpSpPr>
          <p:cNvPr id="7" name="Group 6">
            <a:extLst>
              <a:ext uri="{FF2B5EF4-FFF2-40B4-BE49-F238E27FC236}">
                <a16:creationId xmlns:a16="http://schemas.microsoft.com/office/drawing/2014/main" id="{CF5534A5-57B6-23F2-2106-064DE2E5BFDC}"/>
              </a:ext>
            </a:extLst>
          </p:cNvPr>
          <p:cNvGrpSpPr/>
          <p:nvPr/>
        </p:nvGrpSpPr>
        <p:grpSpPr>
          <a:xfrm>
            <a:off x="5103911" y="223424"/>
            <a:ext cx="1984177" cy="662982"/>
            <a:chOff x="263723" y="327616"/>
            <a:chExt cx="1984177" cy="662982"/>
          </a:xfrm>
          <a:solidFill>
            <a:srgbClr val="E9DDCA"/>
          </a:solidFill>
        </p:grpSpPr>
        <p:sp>
          <p:nvSpPr>
            <p:cNvPr id="8" name="Rectangle: Rounded Corners 7">
              <a:extLst>
                <a:ext uri="{FF2B5EF4-FFF2-40B4-BE49-F238E27FC236}">
                  <a16:creationId xmlns:a16="http://schemas.microsoft.com/office/drawing/2014/main" id="{F3358327-4DD3-660B-60D1-0BF2D69CA1AA}"/>
                </a:ext>
              </a:extLst>
            </p:cNvPr>
            <p:cNvSpPr/>
            <p:nvPr/>
          </p:nvSpPr>
          <p:spPr>
            <a:xfrm>
              <a:off x="263723" y="327616"/>
              <a:ext cx="1984177" cy="662982"/>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sz="2800" dirty="0">
                  <a:solidFill>
                    <a:schemeClr val="tx1"/>
                  </a:solidFill>
                  <a:latin typeface="Caveat" pitchFamily="2" charset="0"/>
                </a:rPr>
                <a:t>Components</a:t>
              </a:r>
            </a:p>
          </p:txBody>
        </p:sp>
        <p:cxnSp>
          <p:nvCxnSpPr>
            <p:cNvPr id="9" name="Straight Connector 8">
              <a:extLst>
                <a:ext uri="{FF2B5EF4-FFF2-40B4-BE49-F238E27FC236}">
                  <a16:creationId xmlns:a16="http://schemas.microsoft.com/office/drawing/2014/main" id="{841DC899-24EA-E0C4-6746-F342B3629D2F}"/>
                </a:ext>
              </a:extLst>
            </p:cNvPr>
            <p:cNvCxnSpPr>
              <a:cxnSpLocks/>
            </p:cNvCxnSpPr>
            <p:nvPr/>
          </p:nvCxnSpPr>
          <p:spPr>
            <a:xfrm>
              <a:off x="1127223" y="882328"/>
              <a:ext cx="257175" cy="0"/>
            </a:xfrm>
            <a:prstGeom prst="line">
              <a:avLst/>
            </a:prstGeom>
            <a:grpFill/>
            <a:ln w="34925">
              <a:solidFill>
                <a:srgbClr val="FDFBF8"/>
              </a:solidFill>
            </a:ln>
          </p:spPr>
          <p:style>
            <a:lnRef idx="1">
              <a:schemeClr val="accent1"/>
            </a:lnRef>
            <a:fillRef idx="0">
              <a:schemeClr val="accent1"/>
            </a:fillRef>
            <a:effectRef idx="0">
              <a:schemeClr val="accent1"/>
            </a:effectRef>
            <a:fontRef idx="minor">
              <a:schemeClr val="tx1"/>
            </a:fontRef>
          </p:style>
        </p:cxnSp>
      </p:grpSp>
      <p:pic>
        <p:nvPicPr>
          <p:cNvPr id="4" name="Picture 3">
            <a:extLst>
              <a:ext uri="{FF2B5EF4-FFF2-40B4-BE49-F238E27FC236}">
                <a16:creationId xmlns:a16="http://schemas.microsoft.com/office/drawing/2014/main" id="{753126DB-10F2-08E0-0C1B-BFBD6AEE9778}"/>
              </a:ext>
            </a:extLst>
          </p:cNvPr>
          <p:cNvPicPr>
            <a:picLocks noChangeAspect="1"/>
          </p:cNvPicPr>
          <p:nvPr/>
        </p:nvPicPr>
        <p:blipFill>
          <a:blip r:embed="rId2"/>
          <a:stretch>
            <a:fillRect/>
          </a:stretch>
        </p:blipFill>
        <p:spPr>
          <a:xfrm>
            <a:off x="1021417" y="3176364"/>
            <a:ext cx="3258005" cy="1333686"/>
          </a:xfrm>
          <a:prstGeom prst="rect">
            <a:avLst/>
          </a:prstGeom>
        </p:spPr>
      </p:pic>
      <p:pic>
        <p:nvPicPr>
          <p:cNvPr id="6" name="Picture 5">
            <a:extLst>
              <a:ext uri="{FF2B5EF4-FFF2-40B4-BE49-F238E27FC236}">
                <a16:creationId xmlns:a16="http://schemas.microsoft.com/office/drawing/2014/main" id="{5D54F39C-08AD-5F31-884D-1F32509AD78D}"/>
              </a:ext>
            </a:extLst>
          </p:cNvPr>
          <p:cNvPicPr>
            <a:picLocks noChangeAspect="1"/>
          </p:cNvPicPr>
          <p:nvPr/>
        </p:nvPicPr>
        <p:blipFill>
          <a:blip r:embed="rId3"/>
          <a:stretch>
            <a:fillRect/>
          </a:stretch>
        </p:blipFill>
        <p:spPr>
          <a:xfrm>
            <a:off x="1987894" y="4897691"/>
            <a:ext cx="2314898" cy="647790"/>
          </a:xfrm>
          <a:prstGeom prst="rect">
            <a:avLst/>
          </a:prstGeom>
        </p:spPr>
      </p:pic>
      <p:pic>
        <p:nvPicPr>
          <p:cNvPr id="11" name="Picture 10">
            <a:extLst>
              <a:ext uri="{FF2B5EF4-FFF2-40B4-BE49-F238E27FC236}">
                <a16:creationId xmlns:a16="http://schemas.microsoft.com/office/drawing/2014/main" id="{EBABE99A-B02E-FF30-356A-A813F2D0E90C}"/>
              </a:ext>
            </a:extLst>
          </p:cNvPr>
          <p:cNvPicPr>
            <a:picLocks noChangeAspect="1"/>
          </p:cNvPicPr>
          <p:nvPr/>
        </p:nvPicPr>
        <p:blipFill>
          <a:blip r:embed="rId4"/>
          <a:stretch>
            <a:fillRect/>
          </a:stretch>
        </p:blipFill>
        <p:spPr>
          <a:xfrm>
            <a:off x="2702369" y="1575868"/>
            <a:ext cx="1600423" cy="1076475"/>
          </a:xfrm>
          <a:prstGeom prst="rect">
            <a:avLst/>
          </a:prstGeom>
        </p:spPr>
      </p:pic>
      <p:sp>
        <p:nvSpPr>
          <p:cNvPr id="12" name="TextBox 11">
            <a:extLst>
              <a:ext uri="{FF2B5EF4-FFF2-40B4-BE49-F238E27FC236}">
                <a16:creationId xmlns:a16="http://schemas.microsoft.com/office/drawing/2014/main" id="{FE9A37E2-D4F2-FDE3-6537-766578F495E8}"/>
              </a:ext>
            </a:extLst>
          </p:cNvPr>
          <p:cNvSpPr txBox="1"/>
          <p:nvPr/>
        </p:nvSpPr>
        <p:spPr>
          <a:xfrm>
            <a:off x="4698748" y="1790939"/>
            <a:ext cx="6672404" cy="646331"/>
          </a:xfrm>
          <a:prstGeom prst="rect">
            <a:avLst/>
          </a:prstGeom>
          <a:noFill/>
        </p:spPr>
        <p:txBody>
          <a:bodyPr wrap="square" rtlCol="0">
            <a:spAutoFit/>
          </a:bodyPr>
          <a:lstStyle/>
          <a:p>
            <a:r>
              <a:rPr lang="en-AU" dirty="0">
                <a:latin typeface="Maven Pro" pitchFamily="2" charset="0"/>
              </a:rPr>
              <a:t>- Friendly Welcome &amp; Photo – </a:t>
            </a:r>
            <a:r>
              <a:rPr lang="en-AU" dirty="0">
                <a:solidFill>
                  <a:srgbClr val="9D8661"/>
                </a:solidFill>
                <a:latin typeface="Maven Pro" pitchFamily="2" charset="0"/>
              </a:rPr>
              <a:t>Helps users to feel engaged with me and my website and feel at ease.</a:t>
            </a:r>
          </a:p>
        </p:txBody>
      </p:sp>
      <p:sp>
        <p:nvSpPr>
          <p:cNvPr id="13" name="TextBox 12">
            <a:extLst>
              <a:ext uri="{FF2B5EF4-FFF2-40B4-BE49-F238E27FC236}">
                <a16:creationId xmlns:a16="http://schemas.microsoft.com/office/drawing/2014/main" id="{5E520CC0-FF43-7FD7-5F55-288AAD1B7F2F}"/>
              </a:ext>
            </a:extLst>
          </p:cNvPr>
          <p:cNvSpPr txBox="1"/>
          <p:nvPr/>
        </p:nvSpPr>
        <p:spPr>
          <a:xfrm>
            <a:off x="4698748" y="3520041"/>
            <a:ext cx="6672404" cy="369332"/>
          </a:xfrm>
          <a:prstGeom prst="rect">
            <a:avLst/>
          </a:prstGeom>
          <a:noFill/>
        </p:spPr>
        <p:txBody>
          <a:bodyPr wrap="square" rtlCol="0">
            <a:spAutoFit/>
          </a:bodyPr>
          <a:lstStyle/>
          <a:p>
            <a:r>
              <a:rPr lang="en-AU" dirty="0">
                <a:latin typeface="Maven Pro" pitchFamily="2" charset="0"/>
              </a:rPr>
              <a:t>- HTML Bullet points – </a:t>
            </a:r>
            <a:r>
              <a:rPr lang="en-AU" dirty="0">
                <a:solidFill>
                  <a:srgbClr val="9D8661"/>
                </a:solidFill>
                <a:latin typeface="Maven Pro" pitchFamily="2" charset="0"/>
              </a:rPr>
              <a:t>Shows off a small technical ability</a:t>
            </a:r>
          </a:p>
        </p:txBody>
      </p:sp>
      <p:sp>
        <p:nvSpPr>
          <p:cNvPr id="14" name="TextBox 13">
            <a:extLst>
              <a:ext uri="{FF2B5EF4-FFF2-40B4-BE49-F238E27FC236}">
                <a16:creationId xmlns:a16="http://schemas.microsoft.com/office/drawing/2014/main" id="{D1EB676F-3686-F9B7-F24C-1D3C21F9A87A}"/>
              </a:ext>
            </a:extLst>
          </p:cNvPr>
          <p:cNvSpPr txBox="1"/>
          <p:nvPr/>
        </p:nvSpPr>
        <p:spPr>
          <a:xfrm>
            <a:off x="4698748" y="5143750"/>
            <a:ext cx="6672404" cy="923330"/>
          </a:xfrm>
          <a:prstGeom prst="rect">
            <a:avLst/>
          </a:prstGeom>
          <a:noFill/>
        </p:spPr>
        <p:txBody>
          <a:bodyPr wrap="square" rtlCol="0">
            <a:spAutoFit/>
          </a:bodyPr>
          <a:lstStyle/>
          <a:p>
            <a:r>
              <a:rPr lang="en-AU" dirty="0">
                <a:latin typeface="Maven Pro" pitchFamily="2" charset="0"/>
              </a:rPr>
              <a:t>- Link to download resume – </a:t>
            </a:r>
            <a:r>
              <a:rPr lang="en-AU" dirty="0">
                <a:solidFill>
                  <a:srgbClr val="9D8661"/>
                </a:solidFill>
                <a:latin typeface="Maven Pro" pitchFamily="2" charset="0"/>
              </a:rPr>
              <a:t>Allows potential future employers to easily view my resume for download and distribution. </a:t>
            </a:r>
          </a:p>
        </p:txBody>
      </p:sp>
    </p:spTree>
    <p:extLst>
      <p:ext uri="{BB962C8B-B14F-4D97-AF65-F5344CB8AC3E}">
        <p14:creationId xmlns:p14="http://schemas.microsoft.com/office/powerpoint/2010/main" val="21702027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B89A8197-A7D2-B68A-D877-BF98E17B4C4B}"/>
              </a:ext>
            </a:extLst>
          </p:cNvPr>
          <p:cNvSpPr/>
          <p:nvPr/>
        </p:nvSpPr>
        <p:spPr>
          <a:xfrm>
            <a:off x="3854648" y="881062"/>
            <a:ext cx="4482703" cy="5095875"/>
          </a:xfrm>
          <a:prstGeom prst="roundRect">
            <a:avLst/>
          </a:prstGeom>
          <a:solidFill>
            <a:srgbClr val="C5B7A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sz="4000" dirty="0">
                <a:solidFill>
                  <a:schemeClr val="tx1"/>
                </a:solidFill>
                <a:latin typeface="Caveat" pitchFamily="2" charset="0"/>
              </a:rPr>
              <a:t>Blog</a:t>
            </a:r>
          </a:p>
        </p:txBody>
      </p:sp>
      <p:cxnSp>
        <p:nvCxnSpPr>
          <p:cNvPr id="15" name="Straight Connector 14">
            <a:extLst>
              <a:ext uri="{FF2B5EF4-FFF2-40B4-BE49-F238E27FC236}">
                <a16:creationId xmlns:a16="http://schemas.microsoft.com/office/drawing/2014/main" id="{C04DCE9B-F89E-6828-708D-C7B577224899}"/>
              </a:ext>
            </a:extLst>
          </p:cNvPr>
          <p:cNvCxnSpPr>
            <a:cxnSpLocks/>
          </p:cNvCxnSpPr>
          <p:nvPr/>
        </p:nvCxnSpPr>
        <p:spPr>
          <a:xfrm>
            <a:off x="5967412" y="3924300"/>
            <a:ext cx="257175" cy="0"/>
          </a:xfrm>
          <a:prstGeom prst="line">
            <a:avLst/>
          </a:prstGeom>
          <a:ln w="34925">
            <a:solidFill>
              <a:srgbClr val="FDFBF8"/>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513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D6F505F7-E26D-812D-1CCF-1D4D82196A04}"/>
              </a:ext>
            </a:extLst>
          </p:cNvPr>
          <p:cNvGrpSpPr/>
          <p:nvPr/>
        </p:nvGrpSpPr>
        <p:grpSpPr>
          <a:xfrm>
            <a:off x="5103911" y="223424"/>
            <a:ext cx="1984177" cy="662982"/>
            <a:chOff x="263723" y="327616"/>
            <a:chExt cx="1984177" cy="662982"/>
          </a:xfrm>
          <a:solidFill>
            <a:srgbClr val="E9DDCA"/>
          </a:solidFill>
        </p:grpSpPr>
        <p:sp>
          <p:nvSpPr>
            <p:cNvPr id="9" name="Rectangle: Rounded Corners 8">
              <a:extLst>
                <a:ext uri="{FF2B5EF4-FFF2-40B4-BE49-F238E27FC236}">
                  <a16:creationId xmlns:a16="http://schemas.microsoft.com/office/drawing/2014/main" id="{017D4A3D-5E7B-0E86-C2E3-A905860E375E}"/>
                </a:ext>
              </a:extLst>
            </p:cNvPr>
            <p:cNvSpPr/>
            <p:nvPr/>
          </p:nvSpPr>
          <p:spPr>
            <a:xfrm>
              <a:off x="263723" y="327616"/>
              <a:ext cx="1984177" cy="662982"/>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sz="2800" dirty="0">
                  <a:solidFill>
                    <a:schemeClr val="tx1"/>
                  </a:solidFill>
                  <a:latin typeface="Caveat" pitchFamily="2" charset="0"/>
                </a:rPr>
                <a:t>Wireframes</a:t>
              </a:r>
            </a:p>
          </p:txBody>
        </p:sp>
        <p:cxnSp>
          <p:nvCxnSpPr>
            <p:cNvPr id="10" name="Straight Connector 9">
              <a:extLst>
                <a:ext uri="{FF2B5EF4-FFF2-40B4-BE49-F238E27FC236}">
                  <a16:creationId xmlns:a16="http://schemas.microsoft.com/office/drawing/2014/main" id="{D93E054A-A81C-4927-C347-05BE93312356}"/>
                </a:ext>
              </a:extLst>
            </p:cNvPr>
            <p:cNvCxnSpPr>
              <a:cxnSpLocks/>
            </p:cNvCxnSpPr>
            <p:nvPr/>
          </p:nvCxnSpPr>
          <p:spPr>
            <a:xfrm>
              <a:off x="1127223" y="882328"/>
              <a:ext cx="257175" cy="0"/>
            </a:xfrm>
            <a:prstGeom prst="line">
              <a:avLst/>
            </a:prstGeom>
            <a:grpFill/>
            <a:ln w="34925">
              <a:solidFill>
                <a:srgbClr val="FDFBF8"/>
              </a:solidFill>
            </a:ln>
          </p:spPr>
          <p:style>
            <a:lnRef idx="1">
              <a:schemeClr val="accent1"/>
            </a:lnRef>
            <a:fillRef idx="0">
              <a:schemeClr val="accent1"/>
            </a:fillRef>
            <a:effectRef idx="0">
              <a:schemeClr val="accent1"/>
            </a:effectRef>
            <a:fontRef idx="minor">
              <a:schemeClr val="tx1"/>
            </a:fontRef>
          </p:style>
        </p:cxnSp>
      </p:grpSp>
      <p:pic>
        <p:nvPicPr>
          <p:cNvPr id="7" name="Picture 6">
            <a:extLst>
              <a:ext uri="{FF2B5EF4-FFF2-40B4-BE49-F238E27FC236}">
                <a16:creationId xmlns:a16="http://schemas.microsoft.com/office/drawing/2014/main" id="{020AF1DE-068B-7B30-BF13-3BE5AD8CBD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717" y="2019044"/>
            <a:ext cx="4863275" cy="3736753"/>
          </a:xfrm>
          <a:prstGeom prst="rect">
            <a:avLst/>
          </a:prstGeom>
        </p:spPr>
      </p:pic>
      <p:pic>
        <p:nvPicPr>
          <p:cNvPr id="12" name="Picture 11">
            <a:extLst>
              <a:ext uri="{FF2B5EF4-FFF2-40B4-BE49-F238E27FC236}">
                <a16:creationId xmlns:a16="http://schemas.microsoft.com/office/drawing/2014/main" id="{C2E9DCB3-24B1-26F0-8BB1-97FF973AE4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94395" y="1632418"/>
            <a:ext cx="4122888" cy="3955241"/>
          </a:xfrm>
          <a:prstGeom prst="rect">
            <a:avLst/>
          </a:prstGeom>
        </p:spPr>
      </p:pic>
      <p:pic>
        <p:nvPicPr>
          <p:cNvPr id="14" name="Picture 13">
            <a:extLst>
              <a:ext uri="{FF2B5EF4-FFF2-40B4-BE49-F238E27FC236}">
                <a16:creationId xmlns:a16="http://schemas.microsoft.com/office/drawing/2014/main" id="{3BDADCDC-4DEA-051E-D713-4A228744F6F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90176" y="1377736"/>
            <a:ext cx="2552034" cy="4931010"/>
          </a:xfrm>
          <a:prstGeom prst="rect">
            <a:avLst/>
          </a:prstGeom>
        </p:spPr>
      </p:pic>
    </p:spTree>
    <p:extLst>
      <p:ext uri="{BB962C8B-B14F-4D97-AF65-F5344CB8AC3E}">
        <p14:creationId xmlns:p14="http://schemas.microsoft.com/office/powerpoint/2010/main" val="14577775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6A710347-5D65-F419-A729-19F739B013E3}"/>
              </a:ext>
            </a:extLst>
          </p:cNvPr>
          <p:cNvSpPr/>
          <p:nvPr/>
        </p:nvSpPr>
        <p:spPr>
          <a:xfrm>
            <a:off x="205273" y="1051847"/>
            <a:ext cx="11781453" cy="5582720"/>
          </a:xfrm>
          <a:prstGeom prst="roundRect">
            <a:avLst/>
          </a:prstGeom>
          <a:solidFill>
            <a:srgbClr val="FDFBF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latin typeface="Caveat" pitchFamily="2" charset="0"/>
            </a:endParaRPr>
          </a:p>
        </p:txBody>
      </p:sp>
      <p:grpSp>
        <p:nvGrpSpPr>
          <p:cNvPr id="7" name="Group 6">
            <a:extLst>
              <a:ext uri="{FF2B5EF4-FFF2-40B4-BE49-F238E27FC236}">
                <a16:creationId xmlns:a16="http://schemas.microsoft.com/office/drawing/2014/main" id="{CF5534A5-57B6-23F2-2106-064DE2E5BFDC}"/>
              </a:ext>
            </a:extLst>
          </p:cNvPr>
          <p:cNvGrpSpPr/>
          <p:nvPr/>
        </p:nvGrpSpPr>
        <p:grpSpPr>
          <a:xfrm>
            <a:off x="5103911" y="223424"/>
            <a:ext cx="1984177" cy="662982"/>
            <a:chOff x="263723" y="327616"/>
            <a:chExt cx="1984177" cy="662982"/>
          </a:xfrm>
          <a:solidFill>
            <a:srgbClr val="E9DDCA"/>
          </a:solidFill>
        </p:grpSpPr>
        <p:sp>
          <p:nvSpPr>
            <p:cNvPr id="8" name="Rectangle: Rounded Corners 7">
              <a:extLst>
                <a:ext uri="{FF2B5EF4-FFF2-40B4-BE49-F238E27FC236}">
                  <a16:creationId xmlns:a16="http://schemas.microsoft.com/office/drawing/2014/main" id="{F3358327-4DD3-660B-60D1-0BF2D69CA1AA}"/>
                </a:ext>
              </a:extLst>
            </p:cNvPr>
            <p:cNvSpPr/>
            <p:nvPr/>
          </p:nvSpPr>
          <p:spPr>
            <a:xfrm>
              <a:off x="263723" y="327616"/>
              <a:ext cx="1984177" cy="662982"/>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sz="2800" dirty="0">
                  <a:solidFill>
                    <a:schemeClr val="tx1"/>
                  </a:solidFill>
                  <a:latin typeface="Caveat" pitchFamily="2" charset="0"/>
                </a:rPr>
                <a:t>Screenshots</a:t>
              </a:r>
            </a:p>
          </p:txBody>
        </p:sp>
        <p:cxnSp>
          <p:nvCxnSpPr>
            <p:cNvPr id="9" name="Straight Connector 8">
              <a:extLst>
                <a:ext uri="{FF2B5EF4-FFF2-40B4-BE49-F238E27FC236}">
                  <a16:creationId xmlns:a16="http://schemas.microsoft.com/office/drawing/2014/main" id="{841DC899-24EA-E0C4-6746-F342B3629D2F}"/>
                </a:ext>
              </a:extLst>
            </p:cNvPr>
            <p:cNvCxnSpPr>
              <a:cxnSpLocks/>
            </p:cNvCxnSpPr>
            <p:nvPr/>
          </p:nvCxnSpPr>
          <p:spPr>
            <a:xfrm>
              <a:off x="1127223" y="882328"/>
              <a:ext cx="257175" cy="0"/>
            </a:xfrm>
            <a:prstGeom prst="line">
              <a:avLst/>
            </a:prstGeom>
            <a:grpFill/>
            <a:ln w="34925">
              <a:solidFill>
                <a:srgbClr val="FDFBF8"/>
              </a:solidFill>
            </a:ln>
          </p:spPr>
          <p:style>
            <a:lnRef idx="1">
              <a:schemeClr val="accent1"/>
            </a:lnRef>
            <a:fillRef idx="0">
              <a:schemeClr val="accent1"/>
            </a:fillRef>
            <a:effectRef idx="0">
              <a:schemeClr val="accent1"/>
            </a:effectRef>
            <a:fontRef idx="minor">
              <a:schemeClr val="tx1"/>
            </a:fontRef>
          </p:style>
        </p:cxnSp>
      </p:grpSp>
      <p:pic>
        <p:nvPicPr>
          <p:cNvPr id="4" name="Picture 3">
            <a:extLst>
              <a:ext uri="{FF2B5EF4-FFF2-40B4-BE49-F238E27FC236}">
                <a16:creationId xmlns:a16="http://schemas.microsoft.com/office/drawing/2014/main" id="{FBA7ABFB-0B73-D312-1D61-8CD6E0A781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1013" y="2358566"/>
            <a:ext cx="5672317" cy="2937255"/>
          </a:xfrm>
          <a:prstGeom prst="rect">
            <a:avLst/>
          </a:prstGeom>
          <a:ln>
            <a:solidFill>
              <a:srgbClr val="C5B7A1"/>
            </a:solidFill>
          </a:ln>
        </p:spPr>
      </p:pic>
      <p:pic>
        <p:nvPicPr>
          <p:cNvPr id="6" name="Picture 5">
            <a:extLst>
              <a:ext uri="{FF2B5EF4-FFF2-40B4-BE49-F238E27FC236}">
                <a16:creationId xmlns:a16="http://schemas.microsoft.com/office/drawing/2014/main" id="{FC99423A-7314-7258-8E17-BAD4433CEC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5842" y="1205369"/>
            <a:ext cx="1800415" cy="5243648"/>
          </a:xfrm>
          <a:prstGeom prst="rect">
            <a:avLst/>
          </a:prstGeom>
          <a:ln>
            <a:solidFill>
              <a:srgbClr val="C5B7A1"/>
            </a:solidFill>
          </a:ln>
        </p:spPr>
      </p:pic>
      <p:pic>
        <p:nvPicPr>
          <p:cNvPr id="11" name="Picture 10">
            <a:extLst>
              <a:ext uri="{FF2B5EF4-FFF2-40B4-BE49-F238E27FC236}">
                <a16:creationId xmlns:a16="http://schemas.microsoft.com/office/drawing/2014/main" id="{8F7682C9-C3A1-05F1-D6D4-EC0F38BA652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27986" y="1872248"/>
            <a:ext cx="3000361" cy="3909890"/>
          </a:xfrm>
          <a:prstGeom prst="rect">
            <a:avLst/>
          </a:prstGeom>
          <a:ln>
            <a:solidFill>
              <a:srgbClr val="C5B7A1"/>
            </a:solidFill>
          </a:ln>
        </p:spPr>
      </p:pic>
    </p:spTree>
    <p:extLst>
      <p:ext uri="{BB962C8B-B14F-4D97-AF65-F5344CB8AC3E}">
        <p14:creationId xmlns:p14="http://schemas.microsoft.com/office/powerpoint/2010/main" val="21840728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6A710347-5D65-F419-A729-19F739B013E3}"/>
              </a:ext>
            </a:extLst>
          </p:cNvPr>
          <p:cNvSpPr/>
          <p:nvPr/>
        </p:nvSpPr>
        <p:spPr>
          <a:xfrm>
            <a:off x="205271" y="1051845"/>
            <a:ext cx="11781453" cy="5582720"/>
          </a:xfrm>
          <a:prstGeom prst="roundRect">
            <a:avLst/>
          </a:prstGeom>
          <a:solidFill>
            <a:srgbClr val="FDFBF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latin typeface="Caveat" pitchFamily="2" charset="0"/>
            </a:endParaRPr>
          </a:p>
        </p:txBody>
      </p:sp>
      <p:grpSp>
        <p:nvGrpSpPr>
          <p:cNvPr id="7" name="Group 6">
            <a:extLst>
              <a:ext uri="{FF2B5EF4-FFF2-40B4-BE49-F238E27FC236}">
                <a16:creationId xmlns:a16="http://schemas.microsoft.com/office/drawing/2014/main" id="{CF5534A5-57B6-23F2-2106-064DE2E5BFDC}"/>
              </a:ext>
            </a:extLst>
          </p:cNvPr>
          <p:cNvGrpSpPr/>
          <p:nvPr/>
        </p:nvGrpSpPr>
        <p:grpSpPr>
          <a:xfrm>
            <a:off x="5103911" y="223424"/>
            <a:ext cx="1984177" cy="662982"/>
            <a:chOff x="263723" y="327616"/>
            <a:chExt cx="1984177" cy="662982"/>
          </a:xfrm>
          <a:solidFill>
            <a:srgbClr val="E9DDCA"/>
          </a:solidFill>
        </p:grpSpPr>
        <p:sp>
          <p:nvSpPr>
            <p:cNvPr id="8" name="Rectangle: Rounded Corners 7">
              <a:extLst>
                <a:ext uri="{FF2B5EF4-FFF2-40B4-BE49-F238E27FC236}">
                  <a16:creationId xmlns:a16="http://schemas.microsoft.com/office/drawing/2014/main" id="{F3358327-4DD3-660B-60D1-0BF2D69CA1AA}"/>
                </a:ext>
              </a:extLst>
            </p:cNvPr>
            <p:cNvSpPr/>
            <p:nvPr/>
          </p:nvSpPr>
          <p:spPr>
            <a:xfrm>
              <a:off x="263723" y="327616"/>
              <a:ext cx="1984177" cy="662982"/>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sz="2800" dirty="0">
                  <a:solidFill>
                    <a:schemeClr val="tx1"/>
                  </a:solidFill>
                  <a:latin typeface="Caveat" pitchFamily="2" charset="0"/>
                </a:rPr>
                <a:t>Components</a:t>
              </a:r>
            </a:p>
          </p:txBody>
        </p:sp>
        <p:cxnSp>
          <p:nvCxnSpPr>
            <p:cNvPr id="9" name="Straight Connector 8">
              <a:extLst>
                <a:ext uri="{FF2B5EF4-FFF2-40B4-BE49-F238E27FC236}">
                  <a16:creationId xmlns:a16="http://schemas.microsoft.com/office/drawing/2014/main" id="{841DC899-24EA-E0C4-6746-F342B3629D2F}"/>
                </a:ext>
              </a:extLst>
            </p:cNvPr>
            <p:cNvCxnSpPr>
              <a:cxnSpLocks/>
            </p:cNvCxnSpPr>
            <p:nvPr/>
          </p:nvCxnSpPr>
          <p:spPr>
            <a:xfrm>
              <a:off x="1127223" y="882328"/>
              <a:ext cx="257175" cy="0"/>
            </a:xfrm>
            <a:prstGeom prst="line">
              <a:avLst/>
            </a:prstGeom>
            <a:grpFill/>
            <a:ln w="34925">
              <a:solidFill>
                <a:srgbClr val="FDFBF8"/>
              </a:solidFill>
            </a:ln>
          </p:spPr>
          <p:style>
            <a:lnRef idx="1">
              <a:schemeClr val="accent1"/>
            </a:lnRef>
            <a:fillRef idx="0">
              <a:schemeClr val="accent1"/>
            </a:fillRef>
            <a:effectRef idx="0">
              <a:schemeClr val="accent1"/>
            </a:effectRef>
            <a:fontRef idx="minor">
              <a:schemeClr val="tx1"/>
            </a:fontRef>
          </p:style>
        </p:cxnSp>
      </p:grpSp>
      <p:pic>
        <p:nvPicPr>
          <p:cNvPr id="4" name="Picture 3">
            <a:extLst>
              <a:ext uri="{FF2B5EF4-FFF2-40B4-BE49-F238E27FC236}">
                <a16:creationId xmlns:a16="http://schemas.microsoft.com/office/drawing/2014/main" id="{96EDA71B-BBA8-9211-2EFD-2E9D4B0BED95}"/>
              </a:ext>
            </a:extLst>
          </p:cNvPr>
          <p:cNvPicPr>
            <a:picLocks noChangeAspect="1"/>
          </p:cNvPicPr>
          <p:nvPr/>
        </p:nvPicPr>
        <p:blipFill>
          <a:blip r:embed="rId2"/>
          <a:stretch>
            <a:fillRect/>
          </a:stretch>
        </p:blipFill>
        <p:spPr>
          <a:xfrm>
            <a:off x="746266" y="1552236"/>
            <a:ext cx="3476712" cy="4581941"/>
          </a:xfrm>
          <a:prstGeom prst="rect">
            <a:avLst/>
          </a:prstGeom>
        </p:spPr>
      </p:pic>
      <p:sp>
        <p:nvSpPr>
          <p:cNvPr id="5" name="TextBox 4">
            <a:extLst>
              <a:ext uri="{FF2B5EF4-FFF2-40B4-BE49-F238E27FC236}">
                <a16:creationId xmlns:a16="http://schemas.microsoft.com/office/drawing/2014/main" id="{485B94BE-D31F-1D94-8157-F16CA92C91BD}"/>
              </a:ext>
            </a:extLst>
          </p:cNvPr>
          <p:cNvSpPr txBox="1"/>
          <p:nvPr/>
        </p:nvSpPr>
        <p:spPr>
          <a:xfrm>
            <a:off x="4632822" y="3843205"/>
            <a:ext cx="6672404" cy="646331"/>
          </a:xfrm>
          <a:prstGeom prst="rect">
            <a:avLst/>
          </a:prstGeom>
          <a:noFill/>
        </p:spPr>
        <p:txBody>
          <a:bodyPr wrap="square" rtlCol="0">
            <a:spAutoFit/>
          </a:bodyPr>
          <a:lstStyle/>
          <a:p>
            <a:r>
              <a:rPr lang="en-AU" dirty="0">
                <a:latin typeface="Maven Pro" pitchFamily="2" charset="0"/>
              </a:rPr>
              <a:t>- Blog Photo – </a:t>
            </a:r>
            <a:r>
              <a:rPr lang="en-AU" dirty="0">
                <a:solidFill>
                  <a:srgbClr val="9D8661"/>
                </a:solidFill>
                <a:latin typeface="Maven Pro" pitchFamily="2" charset="0"/>
              </a:rPr>
              <a:t>This is to make my cat famous so he can start paying off his share of the mortgage.</a:t>
            </a:r>
          </a:p>
        </p:txBody>
      </p:sp>
      <p:sp>
        <p:nvSpPr>
          <p:cNvPr id="6" name="TextBox 5">
            <a:extLst>
              <a:ext uri="{FF2B5EF4-FFF2-40B4-BE49-F238E27FC236}">
                <a16:creationId xmlns:a16="http://schemas.microsoft.com/office/drawing/2014/main" id="{450F3F7A-4A9E-5624-5C1A-61526CEC0E78}"/>
              </a:ext>
            </a:extLst>
          </p:cNvPr>
          <p:cNvSpPr txBox="1"/>
          <p:nvPr/>
        </p:nvSpPr>
        <p:spPr>
          <a:xfrm>
            <a:off x="4632822" y="2599999"/>
            <a:ext cx="6672404" cy="923330"/>
          </a:xfrm>
          <a:prstGeom prst="rect">
            <a:avLst/>
          </a:prstGeom>
          <a:noFill/>
        </p:spPr>
        <p:txBody>
          <a:bodyPr wrap="square" rtlCol="0">
            <a:spAutoFit/>
          </a:bodyPr>
          <a:lstStyle/>
          <a:p>
            <a:r>
              <a:rPr lang="en-AU" dirty="0">
                <a:latin typeface="Maven Pro" pitchFamily="2" charset="0"/>
              </a:rPr>
              <a:t>- Date – </a:t>
            </a:r>
            <a:r>
              <a:rPr lang="en-AU" dirty="0">
                <a:solidFill>
                  <a:srgbClr val="9D8661"/>
                </a:solidFill>
                <a:latin typeface="Maven Pro" pitchFamily="2" charset="0"/>
              </a:rPr>
              <a:t>Keeps track of my progress and life. Gives users a deeper understanding of when my thoughts/photos were uploaded and so they can chronologically connect. </a:t>
            </a:r>
          </a:p>
        </p:txBody>
      </p:sp>
    </p:spTree>
    <p:extLst>
      <p:ext uri="{BB962C8B-B14F-4D97-AF65-F5344CB8AC3E}">
        <p14:creationId xmlns:p14="http://schemas.microsoft.com/office/powerpoint/2010/main" val="31136743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B89A8197-A7D2-B68A-D877-BF98E17B4C4B}"/>
              </a:ext>
            </a:extLst>
          </p:cNvPr>
          <p:cNvSpPr/>
          <p:nvPr/>
        </p:nvSpPr>
        <p:spPr>
          <a:xfrm>
            <a:off x="3854648" y="881062"/>
            <a:ext cx="4482703" cy="5095875"/>
          </a:xfrm>
          <a:prstGeom prst="roundRect">
            <a:avLst/>
          </a:prstGeom>
          <a:solidFill>
            <a:srgbClr val="C5B7A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sz="4000" dirty="0">
                <a:solidFill>
                  <a:schemeClr val="tx1"/>
                </a:solidFill>
                <a:latin typeface="Caveat" pitchFamily="2" charset="0"/>
              </a:rPr>
              <a:t>Contact</a:t>
            </a:r>
          </a:p>
        </p:txBody>
      </p:sp>
      <p:cxnSp>
        <p:nvCxnSpPr>
          <p:cNvPr id="15" name="Straight Connector 14">
            <a:extLst>
              <a:ext uri="{FF2B5EF4-FFF2-40B4-BE49-F238E27FC236}">
                <a16:creationId xmlns:a16="http://schemas.microsoft.com/office/drawing/2014/main" id="{C04DCE9B-F89E-6828-708D-C7B577224899}"/>
              </a:ext>
            </a:extLst>
          </p:cNvPr>
          <p:cNvCxnSpPr>
            <a:cxnSpLocks/>
          </p:cNvCxnSpPr>
          <p:nvPr/>
        </p:nvCxnSpPr>
        <p:spPr>
          <a:xfrm>
            <a:off x="5967412" y="3924300"/>
            <a:ext cx="257175" cy="0"/>
          </a:xfrm>
          <a:prstGeom prst="line">
            <a:avLst/>
          </a:prstGeom>
          <a:ln w="34925">
            <a:solidFill>
              <a:srgbClr val="FDFBF8"/>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21984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D6F505F7-E26D-812D-1CCF-1D4D82196A04}"/>
              </a:ext>
            </a:extLst>
          </p:cNvPr>
          <p:cNvGrpSpPr/>
          <p:nvPr/>
        </p:nvGrpSpPr>
        <p:grpSpPr>
          <a:xfrm>
            <a:off x="5103911" y="223424"/>
            <a:ext cx="1984177" cy="662982"/>
            <a:chOff x="263723" y="327616"/>
            <a:chExt cx="1984177" cy="662982"/>
          </a:xfrm>
          <a:solidFill>
            <a:srgbClr val="E9DDCA"/>
          </a:solidFill>
        </p:grpSpPr>
        <p:sp>
          <p:nvSpPr>
            <p:cNvPr id="9" name="Rectangle: Rounded Corners 8">
              <a:extLst>
                <a:ext uri="{FF2B5EF4-FFF2-40B4-BE49-F238E27FC236}">
                  <a16:creationId xmlns:a16="http://schemas.microsoft.com/office/drawing/2014/main" id="{017D4A3D-5E7B-0E86-C2E3-A905860E375E}"/>
                </a:ext>
              </a:extLst>
            </p:cNvPr>
            <p:cNvSpPr/>
            <p:nvPr/>
          </p:nvSpPr>
          <p:spPr>
            <a:xfrm>
              <a:off x="263723" y="327616"/>
              <a:ext cx="1984177" cy="662982"/>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sz="2800" dirty="0">
                  <a:solidFill>
                    <a:schemeClr val="tx1"/>
                  </a:solidFill>
                  <a:latin typeface="Caveat" pitchFamily="2" charset="0"/>
                </a:rPr>
                <a:t>Wireframes</a:t>
              </a:r>
            </a:p>
          </p:txBody>
        </p:sp>
        <p:cxnSp>
          <p:nvCxnSpPr>
            <p:cNvPr id="10" name="Straight Connector 9">
              <a:extLst>
                <a:ext uri="{FF2B5EF4-FFF2-40B4-BE49-F238E27FC236}">
                  <a16:creationId xmlns:a16="http://schemas.microsoft.com/office/drawing/2014/main" id="{D93E054A-A81C-4927-C347-05BE93312356}"/>
                </a:ext>
              </a:extLst>
            </p:cNvPr>
            <p:cNvCxnSpPr>
              <a:cxnSpLocks/>
            </p:cNvCxnSpPr>
            <p:nvPr/>
          </p:nvCxnSpPr>
          <p:spPr>
            <a:xfrm>
              <a:off x="1127223" y="882328"/>
              <a:ext cx="257175" cy="0"/>
            </a:xfrm>
            <a:prstGeom prst="line">
              <a:avLst/>
            </a:prstGeom>
            <a:grpFill/>
            <a:ln w="34925">
              <a:solidFill>
                <a:srgbClr val="FDFBF8"/>
              </a:solidFill>
            </a:ln>
          </p:spPr>
          <p:style>
            <a:lnRef idx="1">
              <a:schemeClr val="accent1"/>
            </a:lnRef>
            <a:fillRef idx="0">
              <a:schemeClr val="accent1"/>
            </a:fillRef>
            <a:effectRef idx="0">
              <a:schemeClr val="accent1"/>
            </a:effectRef>
            <a:fontRef idx="minor">
              <a:schemeClr val="tx1"/>
            </a:fontRef>
          </p:style>
        </p:cxnSp>
      </p:grpSp>
      <p:pic>
        <p:nvPicPr>
          <p:cNvPr id="5" name="Picture 4">
            <a:extLst>
              <a:ext uri="{FF2B5EF4-FFF2-40B4-BE49-F238E27FC236}">
                <a16:creationId xmlns:a16="http://schemas.microsoft.com/office/drawing/2014/main" id="{EEAE94B6-CFB4-25FB-E88F-529D387ED9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020" y="2326610"/>
            <a:ext cx="4431518" cy="2823327"/>
          </a:xfrm>
          <a:prstGeom prst="rect">
            <a:avLst/>
          </a:prstGeom>
        </p:spPr>
      </p:pic>
      <p:pic>
        <p:nvPicPr>
          <p:cNvPr id="7" name="Picture 6">
            <a:extLst>
              <a:ext uri="{FF2B5EF4-FFF2-40B4-BE49-F238E27FC236}">
                <a16:creationId xmlns:a16="http://schemas.microsoft.com/office/drawing/2014/main" id="{33EC6E5C-729D-E893-3FB7-E8EB081E30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38287" y="1490750"/>
            <a:ext cx="2391077" cy="4495046"/>
          </a:xfrm>
          <a:prstGeom prst="rect">
            <a:avLst/>
          </a:prstGeom>
        </p:spPr>
      </p:pic>
      <p:pic>
        <p:nvPicPr>
          <p:cNvPr id="12" name="Picture 11">
            <a:extLst>
              <a:ext uri="{FF2B5EF4-FFF2-40B4-BE49-F238E27FC236}">
                <a16:creationId xmlns:a16="http://schemas.microsoft.com/office/drawing/2014/main" id="{7E9E46EC-1053-022D-82DC-C1C13A6958B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82113" y="1312752"/>
            <a:ext cx="4355867" cy="4851043"/>
          </a:xfrm>
          <a:prstGeom prst="rect">
            <a:avLst/>
          </a:prstGeom>
        </p:spPr>
      </p:pic>
    </p:spTree>
    <p:extLst>
      <p:ext uri="{BB962C8B-B14F-4D97-AF65-F5344CB8AC3E}">
        <p14:creationId xmlns:p14="http://schemas.microsoft.com/office/powerpoint/2010/main" val="31355910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6A710347-5D65-F419-A729-19F739B013E3}"/>
              </a:ext>
            </a:extLst>
          </p:cNvPr>
          <p:cNvSpPr/>
          <p:nvPr/>
        </p:nvSpPr>
        <p:spPr>
          <a:xfrm>
            <a:off x="205273" y="1051847"/>
            <a:ext cx="11781453" cy="5582720"/>
          </a:xfrm>
          <a:prstGeom prst="roundRect">
            <a:avLst/>
          </a:prstGeom>
          <a:solidFill>
            <a:srgbClr val="FDFBF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latin typeface="Caveat" pitchFamily="2" charset="0"/>
            </a:endParaRPr>
          </a:p>
        </p:txBody>
      </p:sp>
      <p:grpSp>
        <p:nvGrpSpPr>
          <p:cNvPr id="7" name="Group 6">
            <a:extLst>
              <a:ext uri="{FF2B5EF4-FFF2-40B4-BE49-F238E27FC236}">
                <a16:creationId xmlns:a16="http://schemas.microsoft.com/office/drawing/2014/main" id="{CF5534A5-57B6-23F2-2106-064DE2E5BFDC}"/>
              </a:ext>
            </a:extLst>
          </p:cNvPr>
          <p:cNvGrpSpPr/>
          <p:nvPr/>
        </p:nvGrpSpPr>
        <p:grpSpPr>
          <a:xfrm>
            <a:off x="5103911" y="223424"/>
            <a:ext cx="1984177" cy="662982"/>
            <a:chOff x="263723" y="327616"/>
            <a:chExt cx="1984177" cy="662982"/>
          </a:xfrm>
          <a:solidFill>
            <a:srgbClr val="E9DDCA"/>
          </a:solidFill>
        </p:grpSpPr>
        <p:sp>
          <p:nvSpPr>
            <p:cNvPr id="8" name="Rectangle: Rounded Corners 7">
              <a:extLst>
                <a:ext uri="{FF2B5EF4-FFF2-40B4-BE49-F238E27FC236}">
                  <a16:creationId xmlns:a16="http://schemas.microsoft.com/office/drawing/2014/main" id="{F3358327-4DD3-660B-60D1-0BF2D69CA1AA}"/>
                </a:ext>
              </a:extLst>
            </p:cNvPr>
            <p:cNvSpPr/>
            <p:nvPr/>
          </p:nvSpPr>
          <p:spPr>
            <a:xfrm>
              <a:off x="263723" y="327616"/>
              <a:ext cx="1984177" cy="662982"/>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sz="2800" dirty="0">
                  <a:solidFill>
                    <a:schemeClr val="tx1"/>
                  </a:solidFill>
                  <a:latin typeface="Caveat" pitchFamily="2" charset="0"/>
                </a:rPr>
                <a:t>Screenshots</a:t>
              </a:r>
            </a:p>
          </p:txBody>
        </p:sp>
        <p:cxnSp>
          <p:nvCxnSpPr>
            <p:cNvPr id="9" name="Straight Connector 8">
              <a:extLst>
                <a:ext uri="{FF2B5EF4-FFF2-40B4-BE49-F238E27FC236}">
                  <a16:creationId xmlns:a16="http://schemas.microsoft.com/office/drawing/2014/main" id="{841DC899-24EA-E0C4-6746-F342B3629D2F}"/>
                </a:ext>
              </a:extLst>
            </p:cNvPr>
            <p:cNvCxnSpPr>
              <a:cxnSpLocks/>
            </p:cNvCxnSpPr>
            <p:nvPr/>
          </p:nvCxnSpPr>
          <p:spPr>
            <a:xfrm>
              <a:off x="1127223" y="882328"/>
              <a:ext cx="257175" cy="0"/>
            </a:xfrm>
            <a:prstGeom prst="line">
              <a:avLst/>
            </a:prstGeom>
            <a:grpFill/>
            <a:ln w="34925">
              <a:solidFill>
                <a:srgbClr val="FDFBF8"/>
              </a:solidFill>
            </a:ln>
          </p:spPr>
          <p:style>
            <a:lnRef idx="1">
              <a:schemeClr val="accent1"/>
            </a:lnRef>
            <a:fillRef idx="0">
              <a:schemeClr val="accent1"/>
            </a:fillRef>
            <a:effectRef idx="0">
              <a:schemeClr val="accent1"/>
            </a:effectRef>
            <a:fontRef idx="minor">
              <a:schemeClr val="tx1"/>
            </a:fontRef>
          </p:style>
        </p:cxnSp>
      </p:grpSp>
      <p:pic>
        <p:nvPicPr>
          <p:cNvPr id="4" name="Picture 3">
            <a:extLst>
              <a:ext uri="{FF2B5EF4-FFF2-40B4-BE49-F238E27FC236}">
                <a16:creationId xmlns:a16="http://schemas.microsoft.com/office/drawing/2014/main" id="{2CCF3C75-E190-FCFE-B253-A87307F10D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1436" y="2496602"/>
            <a:ext cx="4535931" cy="2693209"/>
          </a:xfrm>
          <a:prstGeom prst="rect">
            <a:avLst/>
          </a:prstGeom>
          <a:ln>
            <a:solidFill>
              <a:srgbClr val="C5B7A1"/>
            </a:solidFill>
          </a:ln>
        </p:spPr>
      </p:pic>
      <p:pic>
        <p:nvPicPr>
          <p:cNvPr id="6" name="Picture 5">
            <a:extLst>
              <a:ext uri="{FF2B5EF4-FFF2-40B4-BE49-F238E27FC236}">
                <a16:creationId xmlns:a16="http://schemas.microsoft.com/office/drawing/2014/main" id="{9985A702-DB79-1CEA-5DDA-88D34C4F4E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73530" y="1301237"/>
            <a:ext cx="2878291" cy="5083939"/>
          </a:xfrm>
          <a:prstGeom prst="rect">
            <a:avLst/>
          </a:prstGeom>
          <a:ln>
            <a:solidFill>
              <a:srgbClr val="C5B7A1"/>
            </a:solidFill>
          </a:ln>
        </p:spPr>
      </p:pic>
      <p:pic>
        <p:nvPicPr>
          <p:cNvPr id="11" name="Picture 10">
            <a:extLst>
              <a:ext uri="{FF2B5EF4-FFF2-40B4-BE49-F238E27FC236}">
                <a16:creationId xmlns:a16="http://schemas.microsoft.com/office/drawing/2014/main" id="{A33992EB-7F50-71A5-B1FC-A699A48144B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87718" y="1580533"/>
            <a:ext cx="3275811" cy="4525347"/>
          </a:xfrm>
          <a:prstGeom prst="rect">
            <a:avLst/>
          </a:prstGeom>
          <a:ln>
            <a:solidFill>
              <a:srgbClr val="C5B7A1"/>
            </a:solidFill>
          </a:ln>
        </p:spPr>
      </p:pic>
    </p:spTree>
    <p:extLst>
      <p:ext uri="{BB962C8B-B14F-4D97-AF65-F5344CB8AC3E}">
        <p14:creationId xmlns:p14="http://schemas.microsoft.com/office/powerpoint/2010/main" val="31284535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6C51D63-A979-73CC-1420-91A5076D8C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2975" y="1469110"/>
            <a:ext cx="10306050" cy="4550843"/>
          </a:xfrm>
          <a:prstGeom prst="roundRect">
            <a:avLst>
              <a:gd name="adj" fmla="val 4167"/>
            </a:avLst>
          </a:prstGeom>
          <a:solidFill>
            <a:srgbClr val="FFFFFF"/>
          </a:solidFill>
          <a:ln w="76200" cap="sq">
            <a:noFill/>
            <a:miter lim="800000"/>
          </a:ln>
          <a:effectLst/>
        </p:spPr>
      </p:pic>
      <p:grpSp>
        <p:nvGrpSpPr>
          <p:cNvPr id="6" name="Group 5">
            <a:extLst>
              <a:ext uri="{FF2B5EF4-FFF2-40B4-BE49-F238E27FC236}">
                <a16:creationId xmlns:a16="http://schemas.microsoft.com/office/drawing/2014/main" id="{60A13960-5C9B-7A7B-3CB5-8DBC738645DA}"/>
              </a:ext>
            </a:extLst>
          </p:cNvPr>
          <p:cNvGrpSpPr/>
          <p:nvPr/>
        </p:nvGrpSpPr>
        <p:grpSpPr>
          <a:xfrm>
            <a:off x="5103910" y="251416"/>
            <a:ext cx="1984177" cy="662982"/>
            <a:chOff x="263723" y="327616"/>
            <a:chExt cx="1984177" cy="662982"/>
          </a:xfrm>
          <a:solidFill>
            <a:srgbClr val="E9DDCA"/>
          </a:solidFill>
        </p:grpSpPr>
        <p:sp>
          <p:nvSpPr>
            <p:cNvPr id="4" name="Rectangle: Rounded Corners 3">
              <a:extLst>
                <a:ext uri="{FF2B5EF4-FFF2-40B4-BE49-F238E27FC236}">
                  <a16:creationId xmlns:a16="http://schemas.microsoft.com/office/drawing/2014/main" id="{B89A8197-A7D2-B68A-D877-BF98E17B4C4B}"/>
                </a:ext>
              </a:extLst>
            </p:cNvPr>
            <p:cNvSpPr/>
            <p:nvPr/>
          </p:nvSpPr>
          <p:spPr>
            <a:xfrm>
              <a:off x="263723" y="327616"/>
              <a:ext cx="1984177" cy="662982"/>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sz="2800" dirty="0">
                  <a:solidFill>
                    <a:schemeClr val="tx1"/>
                  </a:solidFill>
                  <a:latin typeface="Caveat" pitchFamily="2" charset="0"/>
                </a:rPr>
                <a:t>Sitemap</a:t>
              </a:r>
            </a:p>
          </p:txBody>
        </p:sp>
        <p:cxnSp>
          <p:nvCxnSpPr>
            <p:cNvPr id="2" name="Straight Connector 1">
              <a:extLst>
                <a:ext uri="{FF2B5EF4-FFF2-40B4-BE49-F238E27FC236}">
                  <a16:creationId xmlns:a16="http://schemas.microsoft.com/office/drawing/2014/main" id="{477CC0F1-3D5B-EA81-9A31-6EA9BEA083E7}"/>
                </a:ext>
              </a:extLst>
            </p:cNvPr>
            <p:cNvCxnSpPr>
              <a:cxnSpLocks/>
            </p:cNvCxnSpPr>
            <p:nvPr/>
          </p:nvCxnSpPr>
          <p:spPr>
            <a:xfrm>
              <a:off x="1127223" y="882328"/>
              <a:ext cx="257175" cy="0"/>
            </a:xfrm>
            <a:prstGeom prst="line">
              <a:avLst/>
            </a:prstGeom>
            <a:grpFill/>
            <a:ln w="34925">
              <a:solidFill>
                <a:srgbClr val="FDFBF8"/>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347914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6A710347-5D65-F419-A729-19F739B013E3}"/>
              </a:ext>
            </a:extLst>
          </p:cNvPr>
          <p:cNvSpPr/>
          <p:nvPr/>
        </p:nvSpPr>
        <p:spPr>
          <a:xfrm>
            <a:off x="205273" y="1051847"/>
            <a:ext cx="11781453" cy="5582720"/>
          </a:xfrm>
          <a:prstGeom prst="roundRect">
            <a:avLst/>
          </a:prstGeom>
          <a:solidFill>
            <a:srgbClr val="FDFBF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latin typeface="Caveat" pitchFamily="2" charset="0"/>
            </a:endParaRPr>
          </a:p>
        </p:txBody>
      </p:sp>
      <p:grpSp>
        <p:nvGrpSpPr>
          <p:cNvPr id="7" name="Group 6">
            <a:extLst>
              <a:ext uri="{FF2B5EF4-FFF2-40B4-BE49-F238E27FC236}">
                <a16:creationId xmlns:a16="http://schemas.microsoft.com/office/drawing/2014/main" id="{CF5534A5-57B6-23F2-2106-064DE2E5BFDC}"/>
              </a:ext>
            </a:extLst>
          </p:cNvPr>
          <p:cNvGrpSpPr/>
          <p:nvPr/>
        </p:nvGrpSpPr>
        <p:grpSpPr>
          <a:xfrm>
            <a:off x="5103911" y="223424"/>
            <a:ext cx="1984177" cy="662982"/>
            <a:chOff x="263723" y="327616"/>
            <a:chExt cx="1984177" cy="662982"/>
          </a:xfrm>
          <a:solidFill>
            <a:srgbClr val="E9DDCA"/>
          </a:solidFill>
        </p:grpSpPr>
        <p:sp>
          <p:nvSpPr>
            <p:cNvPr id="8" name="Rectangle: Rounded Corners 7">
              <a:extLst>
                <a:ext uri="{FF2B5EF4-FFF2-40B4-BE49-F238E27FC236}">
                  <a16:creationId xmlns:a16="http://schemas.microsoft.com/office/drawing/2014/main" id="{F3358327-4DD3-660B-60D1-0BF2D69CA1AA}"/>
                </a:ext>
              </a:extLst>
            </p:cNvPr>
            <p:cNvSpPr/>
            <p:nvPr/>
          </p:nvSpPr>
          <p:spPr>
            <a:xfrm>
              <a:off x="263723" y="327616"/>
              <a:ext cx="1984177" cy="662982"/>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sz="2800" dirty="0">
                  <a:solidFill>
                    <a:schemeClr val="tx1"/>
                  </a:solidFill>
                  <a:latin typeface="Caveat" pitchFamily="2" charset="0"/>
                </a:rPr>
                <a:t>Components</a:t>
              </a:r>
            </a:p>
          </p:txBody>
        </p:sp>
        <p:cxnSp>
          <p:nvCxnSpPr>
            <p:cNvPr id="9" name="Straight Connector 8">
              <a:extLst>
                <a:ext uri="{FF2B5EF4-FFF2-40B4-BE49-F238E27FC236}">
                  <a16:creationId xmlns:a16="http://schemas.microsoft.com/office/drawing/2014/main" id="{841DC899-24EA-E0C4-6746-F342B3629D2F}"/>
                </a:ext>
              </a:extLst>
            </p:cNvPr>
            <p:cNvCxnSpPr>
              <a:cxnSpLocks/>
            </p:cNvCxnSpPr>
            <p:nvPr/>
          </p:nvCxnSpPr>
          <p:spPr>
            <a:xfrm>
              <a:off x="1127223" y="882328"/>
              <a:ext cx="257175" cy="0"/>
            </a:xfrm>
            <a:prstGeom prst="line">
              <a:avLst/>
            </a:prstGeom>
            <a:grpFill/>
            <a:ln w="34925">
              <a:solidFill>
                <a:srgbClr val="FDFBF8"/>
              </a:solidFill>
            </a:ln>
          </p:spPr>
          <p:style>
            <a:lnRef idx="1">
              <a:schemeClr val="accent1"/>
            </a:lnRef>
            <a:fillRef idx="0">
              <a:schemeClr val="accent1"/>
            </a:fillRef>
            <a:effectRef idx="0">
              <a:schemeClr val="accent1"/>
            </a:effectRef>
            <a:fontRef idx="minor">
              <a:schemeClr val="tx1"/>
            </a:fontRef>
          </p:style>
        </p:cxnSp>
      </p:grpSp>
      <p:pic>
        <p:nvPicPr>
          <p:cNvPr id="4" name="Picture 3">
            <a:extLst>
              <a:ext uri="{FF2B5EF4-FFF2-40B4-BE49-F238E27FC236}">
                <a16:creationId xmlns:a16="http://schemas.microsoft.com/office/drawing/2014/main" id="{89066ADF-90E7-C533-0180-8CDB3AC5CDC5}"/>
              </a:ext>
            </a:extLst>
          </p:cNvPr>
          <p:cNvPicPr>
            <a:picLocks noChangeAspect="1"/>
          </p:cNvPicPr>
          <p:nvPr/>
        </p:nvPicPr>
        <p:blipFill>
          <a:blip r:embed="rId2"/>
          <a:stretch>
            <a:fillRect/>
          </a:stretch>
        </p:blipFill>
        <p:spPr>
          <a:xfrm>
            <a:off x="560491" y="3429000"/>
            <a:ext cx="2343477" cy="695422"/>
          </a:xfrm>
          <a:prstGeom prst="rect">
            <a:avLst/>
          </a:prstGeom>
        </p:spPr>
      </p:pic>
      <p:sp>
        <p:nvSpPr>
          <p:cNvPr id="5" name="TextBox 4">
            <a:extLst>
              <a:ext uri="{FF2B5EF4-FFF2-40B4-BE49-F238E27FC236}">
                <a16:creationId xmlns:a16="http://schemas.microsoft.com/office/drawing/2014/main" id="{C402B71E-195D-9873-326E-802DEB59D0EF}"/>
              </a:ext>
            </a:extLst>
          </p:cNvPr>
          <p:cNvSpPr txBox="1"/>
          <p:nvPr/>
        </p:nvSpPr>
        <p:spPr>
          <a:xfrm>
            <a:off x="3751886" y="3429000"/>
            <a:ext cx="6672404" cy="646331"/>
          </a:xfrm>
          <a:prstGeom prst="rect">
            <a:avLst/>
          </a:prstGeom>
          <a:noFill/>
        </p:spPr>
        <p:txBody>
          <a:bodyPr wrap="square" rtlCol="0">
            <a:spAutoFit/>
          </a:bodyPr>
          <a:lstStyle/>
          <a:p>
            <a:r>
              <a:rPr lang="en-AU" dirty="0">
                <a:latin typeface="Maven Pro" pitchFamily="2" charset="0"/>
              </a:rPr>
              <a:t>- Contact Details – </a:t>
            </a:r>
            <a:r>
              <a:rPr lang="en-AU" dirty="0">
                <a:solidFill>
                  <a:srgbClr val="9D8661"/>
                </a:solidFill>
                <a:latin typeface="Maven Pro" pitchFamily="2" charset="0"/>
              </a:rPr>
              <a:t>Users or potential employers or even scammers can easily contact me when required. </a:t>
            </a:r>
          </a:p>
        </p:txBody>
      </p:sp>
    </p:spTree>
    <p:extLst>
      <p:ext uri="{BB962C8B-B14F-4D97-AF65-F5344CB8AC3E}">
        <p14:creationId xmlns:p14="http://schemas.microsoft.com/office/powerpoint/2010/main" val="9545824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B89A8197-A7D2-B68A-D877-BF98E17B4C4B}"/>
              </a:ext>
            </a:extLst>
          </p:cNvPr>
          <p:cNvSpPr/>
          <p:nvPr/>
        </p:nvSpPr>
        <p:spPr>
          <a:xfrm>
            <a:off x="3854648" y="881062"/>
            <a:ext cx="4482703" cy="5095875"/>
          </a:xfrm>
          <a:prstGeom prst="roundRect">
            <a:avLst/>
          </a:prstGeom>
          <a:solidFill>
            <a:srgbClr val="FDFBF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sz="4000" dirty="0">
                <a:solidFill>
                  <a:schemeClr val="tx1"/>
                </a:solidFill>
                <a:latin typeface="Caveat" pitchFamily="2" charset="0"/>
              </a:rPr>
              <a:t>Final Thoughts</a:t>
            </a:r>
          </a:p>
        </p:txBody>
      </p:sp>
      <p:cxnSp>
        <p:nvCxnSpPr>
          <p:cNvPr id="15" name="Straight Connector 14">
            <a:extLst>
              <a:ext uri="{FF2B5EF4-FFF2-40B4-BE49-F238E27FC236}">
                <a16:creationId xmlns:a16="http://schemas.microsoft.com/office/drawing/2014/main" id="{C04DCE9B-F89E-6828-708D-C7B577224899}"/>
              </a:ext>
            </a:extLst>
          </p:cNvPr>
          <p:cNvCxnSpPr>
            <a:cxnSpLocks/>
          </p:cNvCxnSpPr>
          <p:nvPr/>
        </p:nvCxnSpPr>
        <p:spPr>
          <a:xfrm>
            <a:off x="5967412" y="3832937"/>
            <a:ext cx="257175" cy="0"/>
          </a:xfrm>
          <a:prstGeom prst="line">
            <a:avLst/>
          </a:prstGeom>
          <a:ln w="34925">
            <a:solidFill>
              <a:srgbClr val="C5B7A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90705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6A710347-5D65-F419-A729-19F739B013E3}"/>
              </a:ext>
            </a:extLst>
          </p:cNvPr>
          <p:cNvSpPr/>
          <p:nvPr/>
        </p:nvSpPr>
        <p:spPr>
          <a:xfrm>
            <a:off x="205273" y="1051847"/>
            <a:ext cx="11781453" cy="5582720"/>
          </a:xfrm>
          <a:prstGeom prst="roundRect">
            <a:avLst/>
          </a:prstGeom>
          <a:solidFill>
            <a:srgbClr val="FDFBF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AU" dirty="0">
                <a:solidFill>
                  <a:schemeClr val="tx1"/>
                </a:solidFill>
                <a:latin typeface="Maven Pro" pitchFamily="2" charset="0"/>
              </a:rPr>
              <a:t>First of all, I thoroughly enjoyed being able to build my own website. I feel accomplished as a budding software engineer now that I have completed this project. The fact I was able to explore my personality through this medium was thrilling and I know it allowed me to connect to myself in a greater way. </a:t>
            </a:r>
          </a:p>
          <a:p>
            <a:endParaRPr lang="en-AU" dirty="0">
              <a:solidFill>
                <a:schemeClr val="tx1"/>
              </a:solidFill>
              <a:latin typeface="Maven Pro" pitchFamily="2" charset="0"/>
            </a:endParaRPr>
          </a:p>
          <a:p>
            <a:r>
              <a:rPr lang="en-AU" dirty="0">
                <a:solidFill>
                  <a:schemeClr val="tx1"/>
                </a:solidFill>
                <a:latin typeface="Maven Pro" pitchFamily="2" charset="0"/>
              </a:rPr>
              <a:t>There were a few challenges along the way:</a:t>
            </a:r>
          </a:p>
          <a:p>
            <a:pPr marL="285750" indent="-285750">
              <a:buFont typeface="Arial" panose="020B0604020202020204" pitchFamily="34" charset="0"/>
              <a:buChar char="•"/>
            </a:pPr>
            <a:r>
              <a:rPr lang="en-AU" dirty="0">
                <a:solidFill>
                  <a:schemeClr val="tx1"/>
                </a:solidFill>
                <a:latin typeface="Maven Pro" pitchFamily="2" charset="0"/>
              </a:rPr>
              <a:t>Nothing ended up looking how my wireframes suggested initially.</a:t>
            </a:r>
          </a:p>
          <a:p>
            <a:pPr marL="285750" indent="-285750">
              <a:buFont typeface="Arial" panose="020B0604020202020204" pitchFamily="34" charset="0"/>
              <a:buChar char="•"/>
            </a:pPr>
            <a:r>
              <a:rPr lang="en-AU" dirty="0">
                <a:solidFill>
                  <a:schemeClr val="tx1"/>
                </a:solidFill>
                <a:latin typeface="Maven Pro" pitchFamily="2" charset="0"/>
              </a:rPr>
              <a:t>Time &amp; project management are DIFFICULT.</a:t>
            </a:r>
          </a:p>
          <a:p>
            <a:pPr marL="285750" indent="-285750">
              <a:buFont typeface="Arial" panose="020B0604020202020204" pitchFamily="34" charset="0"/>
              <a:buChar char="•"/>
            </a:pPr>
            <a:r>
              <a:rPr lang="en-AU" dirty="0">
                <a:solidFill>
                  <a:schemeClr val="tx1"/>
                </a:solidFill>
                <a:latin typeface="Maven Pro" pitchFamily="2" charset="0"/>
              </a:rPr>
              <a:t>Flexbox is the boss. </a:t>
            </a:r>
          </a:p>
          <a:p>
            <a:pPr marL="285750" indent="-285750">
              <a:buFont typeface="Arial" panose="020B0604020202020204" pitchFamily="34" charset="0"/>
              <a:buChar char="•"/>
            </a:pPr>
            <a:r>
              <a:rPr lang="en-AU" dirty="0">
                <a:solidFill>
                  <a:schemeClr val="tx1"/>
                </a:solidFill>
                <a:latin typeface="Maven Pro" pitchFamily="2" charset="0"/>
              </a:rPr>
              <a:t>Inspect is a very powerful tool to understand webpages on a deeper level. </a:t>
            </a:r>
          </a:p>
          <a:p>
            <a:pPr marL="285750" indent="-285750">
              <a:buFont typeface="Arial" panose="020B0604020202020204" pitchFamily="34" charset="0"/>
              <a:buChar char="•"/>
            </a:pPr>
            <a:r>
              <a:rPr lang="en-AU" dirty="0">
                <a:solidFill>
                  <a:schemeClr val="tx1"/>
                </a:solidFill>
                <a:latin typeface="Maven Pro" pitchFamily="2" charset="0"/>
              </a:rPr>
              <a:t>Deployment sounds more straightforward than it turned out to be. Error 404: Brain not found. </a:t>
            </a:r>
          </a:p>
          <a:p>
            <a:pPr marL="285750" indent="-285750">
              <a:buFont typeface="Arial" panose="020B0604020202020204" pitchFamily="34" charset="0"/>
              <a:buChar char="•"/>
            </a:pPr>
            <a:r>
              <a:rPr lang="en-AU" dirty="0">
                <a:solidFill>
                  <a:schemeClr val="tx1"/>
                </a:solidFill>
                <a:latin typeface="Maven Pro" pitchFamily="2" charset="0"/>
              </a:rPr>
              <a:t>Documentation with English as a second language takes more time than I was expecting. </a:t>
            </a:r>
          </a:p>
          <a:p>
            <a:endParaRPr lang="en-AU" dirty="0">
              <a:solidFill>
                <a:schemeClr val="tx1"/>
              </a:solidFill>
              <a:latin typeface="Maven Pro" pitchFamily="2" charset="0"/>
            </a:endParaRPr>
          </a:p>
          <a:p>
            <a:r>
              <a:rPr lang="en-AU" dirty="0">
                <a:solidFill>
                  <a:schemeClr val="tx1"/>
                </a:solidFill>
                <a:latin typeface="Maven Pro" pitchFamily="2" charset="0"/>
              </a:rPr>
              <a:t>⚡ This was a fantastic assignment, although tough, it gave me a real sense of what being a web developer is going to be like. Documentation, documentation, and more documentation. ⚡</a:t>
            </a:r>
          </a:p>
        </p:txBody>
      </p:sp>
      <p:grpSp>
        <p:nvGrpSpPr>
          <p:cNvPr id="7" name="Group 6">
            <a:extLst>
              <a:ext uri="{FF2B5EF4-FFF2-40B4-BE49-F238E27FC236}">
                <a16:creationId xmlns:a16="http://schemas.microsoft.com/office/drawing/2014/main" id="{CF5534A5-57B6-23F2-2106-064DE2E5BFDC}"/>
              </a:ext>
            </a:extLst>
          </p:cNvPr>
          <p:cNvGrpSpPr/>
          <p:nvPr/>
        </p:nvGrpSpPr>
        <p:grpSpPr>
          <a:xfrm>
            <a:off x="5103911" y="223424"/>
            <a:ext cx="1984177" cy="662982"/>
            <a:chOff x="263723" y="327616"/>
            <a:chExt cx="1984177" cy="662982"/>
          </a:xfrm>
          <a:solidFill>
            <a:srgbClr val="E9DDCA"/>
          </a:solidFill>
        </p:grpSpPr>
        <p:sp>
          <p:nvSpPr>
            <p:cNvPr id="8" name="Rectangle: Rounded Corners 7">
              <a:extLst>
                <a:ext uri="{FF2B5EF4-FFF2-40B4-BE49-F238E27FC236}">
                  <a16:creationId xmlns:a16="http://schemas.microsoft.com/office/drawing/2014/main" id="{F3358327-4DD3-660B-60D1-0BF2D69CA1AA}"/>
                </a:ext>
              </a:extLst>
            </p:cNvPr>
            <p:cNvSpPr/>
            <p:nvPr/>
          </p:nvSpPr>
          <p:spPr>
            <a:xfrm>
              <a:off x="263723" y="327616"/>
              <a:ext cx="1984177" cy="662982"/>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sz="2800" dirty="0">
                  <a:solidFill>
                    <a:schemeClr val="tx1"/>
                  </a:solidFill>
                  <a:latin typeface="Caveat" pitchFamily="2" charset="0"/>
                </a:rPr>
                <a:t>Reflections</a:t>
              </a:r>
            </a:p>
          </p:txBody>
        </p:sp>
        <p:cxnSp>
          <p:nvCxnSpPr>
            <p:cNvPr id="9" name="Straight Connector 8">
              <a:extLst>
                <a:ext uri="{FF2B5EF4-FFF2-40B4-BE49-F238E27FC236}">
                  <a16:creationId xmlns:a16="http://schemas.microsoft.com/office/drawing/2014/main" id="{841DC899-24EA-E0C4-6746-F342B3629D2F}"/>
                </a:ext>
              </a:extLst>
            </p:cNvPr>
            <p:cNvCxnSpPr>
              <a:cxnSpLocks/>
            </p:cNvCxnSpPr>
            <p:nvPr/>
          </p:nvCxnSpPr>
          <p:spPr>
            <a:xfrm>
              <a:off x="1127223" y="882328"/>
              <a:ext cx="257175" cy="0"/>
            </a:xfrm>
            <a:prstGeom prst="line">
              <a:avLst/>
            </a:prstGeom>
            <a:grpFill/>
            <a:ln w="34925">
              <a:solidFill>
                <a:srgbClr val="FDFBF8"/>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634737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6A710347-5D65-F419-A729-19F739B013E3}"/>
              </a:ext>
            </a:extLst>
          </p:cNvPr>
          <p:cNvSpPr/>
          <p:nvPr/>
        </p:nvSpPr>
        <p:spPr>
          <a:xfrm>
            <a:off x="205271" y="1051847"/>
            <a:ext cx="11781453" cy="5582720"/>
          </a:xfrm>
          <a:prstGeom prst="roundRect">
            <a:avLst/>
          </a:prstGeom>
          <a:solidFill>
            <a:srgbClr val="FDFBF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latin typeface="Maven Pro" pitchFamily="2" charset="0"/>
              </a:rPr>
              <a:t>The website features a homepage with convenient navigation options such as the "Home" button on the navbar and the logo in the top left corner, both of which allow users to easily return to the homepage.</a:t>
            </a:r>
          </a:p>
          <a:p>
            <a:endParaRPr lang="en-GB" dirty="0">
              <a:solidFill>
                <a:schemeClr val="tx1"/>
              </a:solidFill>
              <a:latin typeface="Maven Pro" pitchFamily="2" charset="0"/>
            </a:endParaRPr>
          </a:p>
          <a:p>
            <a:r>
              <a:rPr lang="en-GB" dirty="0">
                <a:solidFill>
                  <a:schemeClr val="tx1"/>
                </a:solidFill>
                <a:latin typeface="Maven Pro" pitchFamily="2" charset="0"/>
              </a:rPr>
              <a:t>There are three main pages accessible from the navbar: "About," "Contact," and "Blog."</a:t>
            </a:r>
          </a:p>
          <a:p>
            <a:endParaRPr lang="en-GB" dirty="0">
              <a:solidFill>
                <a:schemeClr val="tx1"/>
              </a:solidFill>
              <a:latin typeface="Maven Pro" pitchFamily="2" charset="0"/>
            </a:endParaRPr>
          </a:p>
          <a:p>
            <a:r>
              <a:rPr lang="en-GB" dirty="0">
                <a:solidFill>
                  <a:schemeClr val="tx1"/>
                </a:solidFill>
                <a:latin typeface="Maven Pro" pitchFamily="2" charset="0"/>
              </a:rPr>
              <a:t>On the "About" page, visitors can not only read about my skills and experience but also download my resume directly.</a:t>
            </a:r>
          </a:p>
          <a:p>
            <a:endParaRPr lang="en-GB" dirty="0">
              <a:solidFill>
                <a:schemeClr val="tx1"/>
              </a:solidFill>
              <a:latin typeface="Maven Pro" pitchFamily="2" charset="0"/>
            </a:endParaRPr>
          </a:p>
          <a:p>
            <a:r>
              <a:rPr lang="en-GB" dirty="0">
                <a:solidFill>
                  <a:schemeClr val="tx1"/>
                </a:solidFill>
                <a:latin typeface="Maven Pro" pitchFamily="2" charset="0"/>
              </a:rPr>
              <a:t>The "Contact" page, which has been updated since the sitemap, now includes fields for name, mobile number, and email, enabling direct contact. Social media links have been relocated to the "Contact" section on the homepage.</a:t>
            </a:r>
          </a:p>
          <a:p>
            <a:endParaRPr lang="en-GB" dirty="0">
              <a:solidFill>
                <a:schemeClr val="tx1"/>
              </a:solidFill>
              <a:latin typeface="Maven Pro" pitchFamily="2" charset="0"/>
            </a:endParaRPr>
          </a:p>
          <a:p>
            <a:r>
              <a:rPr lang="en-GB" dirty="0">
                <a:solidFill>
                  <a:schemeClr val="tx1"/>
                </a:solidFill>
                <a:latin typeface="Maven Pro" pitchFamily="2" charset="0"/>
              </a:rPr>
              <a:t>The "Blog" page contains a collection of blog entries, and clicking on each entry reveals its associated photo and text content.</a:t>
            </a:r>
          </a:p>
          <a:p>
            <a:endParaRPr lang="en-GB" dirty="0">
              <a:solidFill>
                <a:schemeClr val="tx1"/>
              </a:solidFill>
              <a:latin typeface="Maven Pro" pitchFamily="2" charset="0"/>
            </a:endParaRPr>
          </a:p>
          <a:p>
            <a:r>
              <a:rPr lang="en-GB" dirty="0">
                <a:solidFill>
                  <a:schemeClr val="tx1"/>
                </a:solidFill>
                <a:latin typeface="Maven Pro" pitchFamily="2" charset="0"/>
              </a:rPr>
              <a:t>The user-friendly navbar and logo links ensure efficient navigation throughout the website, making it accessible and straightforward even for those with basic web browsing skills.</a:t>
            </a:r>
            <a:endParaRPr lang="en-AU" dirty="0">
              <a:solidFill>
                <a:schemeClr val="tx1"/>
              </a:solidFill>
              <a:latin typeface="Maven Pro" pitchFamily="2" charset="0"/>
            </a:endParaRPr>
          </a:p>
          <a:p>
            <a:endParaRPr lang="en-AU" dirty="0">
              <a:solidFill>
                <a:schemeClr val="tx1"/>
              </a:solidFill>
              <a:latin typeface="Maven Pro" pitchFamily="2" charset="0"/>
            </a:endParaRPr>
          </a:p>
        </p:txBody>
      </p:sp>
      <p:grpSp>
        <p:nvGrpSpPr>
          <p:cNvPr id="3" name="Group 2">
            <a:extLst>
              <a:ext uri="{FF2B5EF4-FFF2-40B4-BE49-F238E27FC236}">
                <a16:creationId xmlns:a16="http://schemas.microsoft.com/office/drawing/2014/main" id="{EA0DF616-7303-1C10-321A-489CA8D4294C}"/>
              </a:ext>
            </a:extLst>
          </p:cNvPr>
          <p:cNvGrpSpPr/>
          <p:nvPr/>
        </p:nvGrpSpPr>
        <p:grpSpPr>
          <a:xfrm>
            <a:off x="3719850" y="223433"/>
            <a:ext cx="4752294" cy="662982"/>
            <a:chOff x="3719850" y="223433"/>
            <a:chExt cx="4752294" cy="662982"/>
          </a:xfrm>
        </p:grpSpPr>
        <p:sp>
          <p:nvSpPr>
            <p:cNvPr id="8" name="Rectangle: Rounded Corners 7">
              <a:extLst>
                <a:ext uri="{FF2B5EF4-FFF2-40B4-BE49-F238E27FC236}">
                  <a16:creationId xmlns:a16="http://schemas.microsoft.com/office/drawing/2014/main" id="{F3358327-4DD3-660B-60D1-0BF2D69CA1AA}"/>
                </a:ext>
              </a:extLst>
            </p:cNvPr>
            <p:cNvSpPr/>
            <p:nvPr/>
          </p:nvSpPr>
          <p:spPr>
            <a:xfrm>
              <a:off x="3719850" y="223433"/>
              <a:ext cx="4752294" cy="662982"/>
            </a:xfrm>
            <a:prstGeom prst="roundRect">
              <a:avLst/>
            </a:prstGeom>
            <a:solidFill>
              <a:srgbClr val="E9DDC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sz="2800" dirty="0">
                  <a:solidFill>
                    <a:schemeClr val="tx1"/>
                  </a:solidFill>
                  <a:latin typeface="Caveat" pitchFamily="2" charset="0"/>
                </a:rPr>
                <a:t>Explanation of Structure</a:t>
              </a:r>
            </a:p>
          </p:txBody>
        </p:sp>
        <p:cxnSp>
          <p:nvCxnSpPr>
            <p:cNvPr id="9" name="Straight Connector 8">
              <a:extLst>
                <a:ext uri="{FF2B5EF4-FFF2-40B4-BE49-F238E27FC236}">
                  <a16:creationId xmlns:a16="http://schemas.microsoft.com/office/drawing/2014/main" id="{841DC899-24EA-E0C4-6746-F342B3629D2F}"/>
                </a:ext>
              </a:extLst>
            </p:cNvPr>
            <p:cNvCxnSpPr>
              <a:cxnSpLocks/>
            </p:cNvCxnSpPr>
            <p:nvPr/>
          </p:nvCxnSpPr>
          <p:spPr>
            <a:xfrm>
              <a:off x="6096000" y="799146"/>
              <a:ext cx="304800" cy="0"/>
            </a:xfrm>
            <a:prstGeom prst="line">
              <a:avLst/>
            </a:prstGeom>
            <a:solidFill>
              <a:srgbClr val="E9DDCA"/>
            </a:solidFill>
            <a:ln w="34925">
              <a:solidFill>
                <a:srgbClr val="FDFBF8"/>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788041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6A710347-5D65-F419-A729-19F739B013E3}"/>
              </a:ext>
            </a:extLst>
          </p:cNvPr>
          <p:cNvSpPr/>
          <p:nvPr/>
        </p:nvSpPr>
        <p:spPr>
          <a:xfrm>
            <a:off x="205271" y="1051847"/>
            <a:ext cx="11781453" cy="5582720"/>
          </a:xfrm>
          <a:prstGeom prst="roundRect">
            <a:avLst/>
          </a:prstGeom>
          <a:solidFill>
            <a:srgbClr val="FDFBF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latin typeface="Maven Pro" pitchFamily="2" charset="0"/>
              </a:rPr>
              <a:t>I drew upon my personal style and design sensibilities to create something that is both elegant and pleasing to the eye. The absence of sharp lines, the harmonious colour palette, and the overall design aim to instil a sense of warmth and comfort for users as they explore the website.</a:t>
            </a:r>
          </a:p>
          <a:p>
            <a:endParaRPr lang="en-GB" dirty="0">
              <a:solidFill>
                <a:schemeClr val="tx1"/>
              </a:solidFill>
              <a:latin typeface="Maven Pro" pitchFamily="2" charset="0"/>
            </a:endParaRPr>
          </a:p>
          <a:p>
            <a:r>
              <a:rPr lang="en-GB" dirty="0">
                <a:solidFill>
                  <a:schemeClr val="tx1"/>
                </a:solidFill>
                <a:latin typeface="Maven Pro" pitchFamily="2" charset="0"/>
              </a:rPr>
              <a:t>The design decisions I implemented for this website are a result of my commitment to delivering the highest-quality product within the given time frame. This website not only showcases my personality and design skills but also demonstrates my technical proficiency. It is an authentic representation of who I am.</a:t>
            </a:r>
            <a:endParaRPr lang="en-AU" dirty="0">
              <a:solidFill>
                <a:schemeClr val="tx1"/>
              </a:solidFill>
              <a:latin typeface="Maven Pro" pitchFamily="2" charset="0"/>
            </a:endParaRPr>
          </a:p>
        </p:txBody>
      </p:sp>
      <p:grpSp>
        <p:nvGrpSpPr>
          <p:cNvPr id="4" name="Group 3">
            <a:extLst>
              <a:ext uri="{FF2B5EF4-FFF2-40B4-BE49-F238E27FC236}">
                <a16:creationId xmlns:a16="http://schemas.microsoft.com/office/drawing/2014/main" id="{B4D8C28A-F4F7-4FC3-330A-BE4E2BE9EC6A}"/>
              </a:ext>
            </a:extLst>
          </p:cNvPr>
          <p:cNvGrpSpPr/>
          <p:nvPr/>
        </p:nvGrpSpPr>
        <p:grpSpPr>
          <a:xfrm>
            <a:off x="3719850" y="223433"/>
            <a:ext cx="4752294" cy="662982"/>
            <a:chOff x="3719850" y="223433"/>
            <a:chExt cx="4752294" cy="662982"/>
          </a:xfrm>
        </p:grpSpPr>
        <p:sp>
          <p:nvSpPr>
            <p:cNvPr id="5" name="Rectangle: Rounded Corners 4">
              <a:extLst>
                <a:ext uri="{FF2B5EF4-FFF2-40B4-BE49-F238E27FC236}">
                  <a16:creationId xmlns:a16="http://schemas.microsoft.com/office/drawing/2014/main" id="{201D719D-E3BE-377D-9DD6-7E5D33930434}"/>
                </a:ext>
              </a:extLst>
            </p:cNvPr>
            <p:cNvSpPr/>
            <p:nvPr/>
          </p:nvSpPr>
          <p:spPr>
            <a:xfrm>
              <a:off x="3719850" y="223433"/>
              <a:ext cx="4752294" cy="662982"/>
            </a:xfrm>
            <a:prstGeom prst="roundRect">
              <a:avLst/>
            </a:prstGeom>
            <a:solidFill>
              <a:srgbClr val="E9DDC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sz="2800" dirty="0">
                  <a:solidFill>
                    <a:schemeClr val="tx1"/>
                  </a:solidFill>
                  <a:latin typeface="Caveat" pitchFamily="2" charset="0"/>
                </a:rPr>
                <a:t>Explanation of Aesthetic</a:t>
              </a:r>
            </a:p>
          </p:txBody>
        </p:sp>
        <p:cxnSp>
          <p:nvCxnSpPr>
            <p:cNvPr id="6" name="Straight Connector 5">
              <a:extLst>
                <a:ext uri="{FF2B5EF4-FFF2-40B4-BE49-F238E27FC236}">
                  <a16:creationId xmlns:a16="http://schemas.microsoft.com/office/drawing/2014/main" id="{1BBE5237-26C5-938C-A048-62145951EA46}"/>
                </a:ext>
              </a:extLst>
            </p:cNvPr>
            <p:cNvCxnSpPr>
              <a:cxnSpLocks/>
            </p:cNvCxnSpPr>
            <p:nvPr/>
          </p:nvCxnSpPr>
          <p:spPr>
            <a:xfrm>
              <a:off x="6096000" y="799146"/>
              <a:ext cx="327760" cy="0"/>
            </a:xfrm>
            <a:prstGeom prst="line">
              <a:avLst/>
            </a:prstGeom>
            <a:solidFill>
              <a:srgbClr val="E9DDCA"/>
            </a:solidFill>
            <a:ln w="34925">
              <a:solidFill>
                <a:srgbClr val="FDFBF8"/>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831990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B89A8197-A7D2-B68A-D877-BF98E17B4C4B}"/>
              </a:ext>
            </a:extLst>
          </p:cNvPr>
          <p:cNvSpPr/>
          <p:nvPr/>
        </p:nvSpPr>
        <p:spPr>
          <a:xfrm>
            <a:off x="3854648" y="881062"/>
            <a:ext cx="4482703" cy="5095875"/>
          </a:xfrm>
          <a:prstGeom prst="roundRect">
            <a:avLst/>
          </a:prstGeom>
          <a:solidFill>
            <a:srgbClr val="C5B7A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sz="4000" dirty="0">
                <a:solidFill>
                  <a:schemeClr val="tx1"/>
                </a:solidFill>
                <a:latin typeface="Caveat" pitchFamily="2" charset="0"/>
              </a:rPr>
              <a:t>Homepage</a:t>
            </a:r>
          </a:p>
        </p:txBody>
      </p:sp>
      <p:cxnSp>
        <p:nvCxnSpPr>
          <p:cNvPr id="15" name="Straight Connector 14">
            <a:extLst>
              <a:ext uri="{FF2B5EF4-FFF2-40B4-BE49-F238E27FC236}">
                <a16:creationId xmlns:a16="http://schemas.microsoft.com/office/drawing/2014/main" id="{C04DCE9B-F89E-6828-708D-C7B577224899}"/>
              </a:ext>
            </a:extLst>
          </p:cNvPr>
          <p:cNvCxnSpPr>
            <a:cxnSpLocks/>
          </p:cNvCxnSpPr>
          <p:nvPr/>
        </p:nvCxnSpPr>
        <p:spPr>
          <a:xfrm>
            <a:off x="5967412" y="3924300"/>
            <a:ext cx="257175" cy="0"/>
          </a:xfrm>
          <a:prstGeom prst="line">
            <a:avLst/>
          </a:prstGeom>
          <a:ln w="34925">
            <a:solidFill>
              <a:srgbClr val="FDFBF8"/>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01829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D6F505F7-E26D-812D-1CCF-1D4D82196A04}"/>
              </a:ext>
            </a:extLst>
          </p:cNvPr>
          <p:cNvGrpSpPr/>
          <p:nvPr/>
        </p:nvGrpSpPr>
        <p:grpSpPr>
          <a:xfrm>
            <a:off x="5103911" y="223424"/>
            <a:ext cx="1984177" cy="662982"/>
            <a:chOff x="263723" y="327616"/>
            <a:chExt cx="1984177" cy="662982"/>
          </a:xfrm>
          <a:solidFill>
            <a:srgbClr val="E9DDCA"/>
          </a:solidFill>
        </p:grpSpPr>
        <p:sp>
          <p:nvSpPr>
            <p:cNvPr id="9" name="Rectangle: Rounded Corners 8">
              <a:extLst>
                <a:ext uri="{FF2B5EF4-FFF2-40B4-BE49-F238E27FC236}">
                  <a16:creationId xmlns:a16="http://schemas.microsoft.com/office/drawing/2014/main" id="{017D4A3D-5E7B-0E86-C2E3-A905860E375E}"/>
                </a:ext>
              </a:extLst>
            </p:cNvPr>
            <p:cNvSpPr/>
            <p:nvPr/>
          </p:nvSpPr>
          <p:spPr>
            <a:xfrm>
              <a:off x="263723" y="327616"/>
              <a:ext cx="1984177" cy="662982"/>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sz="2800" dirty="0">
                  <a:solidFill>
                    <a:schemeClr val="tx1"/>
                  </a:solidFill>
                  <a:latin typeface="Caveat" pitchFamily="2" charset="0"/>
                </a:rPr>
                <a:t>Wireframes</a:t>
              </a:r>
            </a:p>
          </p:txBody>
        </p:sp>
        <p:cxnSp>
          <p:nvCxnSpPr>
            <p:cNvPr id="10" name="Straight Connector 9">
              <a:extLst>
                <a:ext uri="{FF2B5EF4-FFF2-40B4-BE49-F238E27FC236}">
                  <a16:creationId xmlns:a16="http://schemas.microsoft.com/office/drawing/2014/main" id="{D93E054A-A81C-4927-C347-05BE93312356}"/>
                </a:ext>
              </a:extLst>
            </p:cNvPr>
            <p:cNvCxnSpPr>
              <a:cxnSpLocks/>
            </p:cNvCxnSpPr>
            <p:nvPr/>
          </p:nvCxnSpPr>
          <p:spPr>
            <a:xfrm>
              <a:off x="1127223" y="882328"/>
              <a:ext cx="257175" cy="0"/>
            </a:xfrm>
            <a:prstGeom prst="line">
              <a:avLst/>
            </a:prstGeom>
            <a:grpFill/>
            <a:ln w="34925">
              <a:solidFill>
                <a:srgbClr val="FDFBF8"/>
              </a:solidFill>
            </a:ln>
          </p:spPr>
          <p:style>
            <a:lnRef idx="1">
              <a:schemeClr val="accent1"/>
            </a:lnRef>
            <a:fillRef idx="0">
              <a:schemeClr val="accent1"/>
            </a:fillRef>
            <a:effectRef idx="0">
              <a:schemeClr val="accent1"/>
            </a:effectRef>
            <a:fontRef idx="minor">
              <a:schemeClr val="tx1"/>
            </a:fontRef>
          </p:style>
        </p:cxnSp>
      </p:grpSp>
      <p:pic>
        <p:nvPicPr>
          <p:cNvPr id="12" name="Picture 11">
            <a:extLst>
              <a:ext uri="{FF2B5EF4-FFF2-40B4-BE49-F238E27FC236}">
                <a16:creationId xmlns:a16="http://schemas.microsoft.com/office/drawing/2014/main" id="{3496EF25-A717-F3C0-E909-0CD922B997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102" y="1687651"/>
            <a:ext cx="5551624" cy="4108663"/>
          </a:xfrm>
          <a:prstGeom prst="rect">
            <a:avLst/>
          </a:prstGeom>
        </p:spPr>
      </p:pic>
      <p:pic>
        <p:nvPicPr>
          <p:cNvPr id="14" name="Picture 13">
            <a:extLst>
              <a:ext uri="{FF2B5EF4-FFF2-40B4-BE49-F238E27FC236}">
                <a16:creationId xmlns:a16="http://schemas.microsoft.com/office/drawing/2014/main" id="{F609FF1B-01EC-418F-B46A-A17DB3758C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31675" y="1939263"/>
            <a:ext cx="3251854" cy="3283248"/>
          </a:xfrm>
          <a:prstGeom prst="rect">
            <a:avLst/>
          </a:prstGeom>
        </p:spPr>
      </p:pic>
      <p:pic>
        <p:nvPicPr>
          <p:cNvPr id="16" name="Picture 15">
            <a:extLst>
              <a:ext uri="{FF2B5EF4-FFF2-40B4-BE49-F238E27FC236}">
                <a16:creationId xmlns:a16="http://schemas.microsoft.com/office/drawing/2014/main" id="{BC911161-FAEA-C45B-3A7D-77956AF4E46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44369" y="1065328"/>
            <a:ext cx="2341663" cy="5569248"/>
          </a:xfrm>
          <a:prstGeom prst="rect">
            <a:avLst/>
          </a:prstGeom>
        </p:spPr>
      </p:pic>
    </p:spTree>
    <p:extLst>
      <p:ext uri="{BB962C8B-B14F-4D97-AF65-F5344CB8AC3E}">
        <p14:creationId xmlns:p14="http://schemas.microsoft.com/office/powerpoint/2010/main" val="26946835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6A710347-5D65-F419-A729-19F739B013E3}"/>
              </a:ext>
            </a:extLst>
          </p:cNvPr>
          <p:cNvSpPr/>
          <p:nvPr/>
        </p:nvSpPr>
        <p:spPr>
          <a:xfrm>
            <a:off x="205273" y="1051847"/>
            <a:ext cx="11781453" cy="5582720"/>
          </a:xfrm>
          <a:prstGeom prst="roundRect">
            <a:avLst/>
          </a:prstGeom>
          <a:solidFill>
            <a:srgbClr val="FDFBF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latin typeface="Caveat" pitchFamily="2" charset="0"/>
            </a:endParaRPr>
          </a:p>
        </p:txBody>
      </p:sp>
      <p:pic>
        <p:nvPicPr>
          <p:cNvPr id="5" name="Picture 4">
            <a:extLst>
              <a:ext uri="{FF2B5EF4-FFF2-40B4-BE49-F238E27FC236}">
                <a16:creationId xmlns:a16="http://schemas.microsoft.com/office/drawing/2014/main" id="{07D4DA72-B5CB-3705-9C5D-579EE07805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8847" y="2125782"/>
            <a:ext cx="5081244" cy="3420689"/>
          </a:xfrm>
          <a:prstGeom prst="rect">
            <a:avLst/>
          </a:prstGeom>
          <a:ln>
            <a:solidFill>
              <a:srgbClr val="C5B7A1"/>
            </a:solidFill>
          </a:ln>
        </p:spPr>
      </p:pic>
      <p:grpSp>
        <p:nvGrpSpPr>
          <p:cNvPr id="7" name="Group 6">
            <a:extLst>
              <a:ext uri="{FF2B5EF4-FFF2-40B4-BE49-F238E27FC236}">
                <a16:creationId xmlns:a16="http://schemas.microsoft.com/office/drawing/2014/main" id="{CF5534A5-57B6-23F2-2106-064DE2E5BFDC}"/>
              </a:ext>
            </a:extLst>
          </p:cNvPr>
          <p:cNvGrpSpPr/>
          <p:nvPr/>
        </p:nvGrpSpPr>
        <p:grpSpPr>
          <a:xfrm>
            <a:off x="5103911" y="223424"/>
            <a:ext cx="1984177" cy="662982"/>
            <a:chOff x="263723" y="327616"/>
            <a:chExt cx="1984177" cy="662982"/>
          </a:xfrm>
          <a:solidFill>
            <a:srgbClr val="E9DDCA"/>
          </a:solidFill>
        </p:grpSpPr>
        <p:sp>
          <p:nvSpPr>
            <p:cNvPr id="8" name="Rectangle: Rounded Corners 7">
              <a:extLst>
                <a:ext uri="{FF2B5EF4-FFF2-40B4-BE49-F238E27FC236}">
                  <a16:creationId xmlns:a16="http://schemas.microsoft.com/office/drawing/2014/main" id="{F3358327-4DD3-660B-60D1-0BF2D69CA1AA}"/>
                </a:ext>
              </a:extLst>
            </p:cNvPr>
            <p:cNvSpPr/>
            <p:nvPr/>
          </p:nvSpPr>
          <p:spPr>
            <a:xfrm>
              <a:off x="263723" y="327616"/>
              <a:ext cx="1984177" cy="662982"/>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sz="2800" dirty="0">
                  <a:solidFill>
                    <a:schemeClr val="tx1"/>
                  </a:solidFill>
                  <a:latin typeface="Caveat" pitchFamily="2" charset="0"/>
                </a:rPr>
                <a:t>Screenshots</a:t>
              </a:r>
            </a:p>
          </p:txBody>
        </p:sp>
        <p:cxnSp>
          <p:nvCxnSpPr>
            <p:cNvPr id="9" name="Straight Connector 8">
              <a:extLst>
                <a:ext uri="{FF2B5EF4-FFF2-40B4-BE49-F238E27FC236}">
                  <a16:creationId xmlns:a16="http://schemas.microsoft.com/office/drawing/2014/main" id="{841DC899-24EA-E0C4-6746-F342B3629D2F}"/>
                </a:ext>
              </a:extLst>
            </p:cNvPr>
            <p:cNvCxnSpPr>
              <a:cxnSpLocks/>
            </p:cNvCxnSpPr>
            <p:nvPr/>
          </p:nvCxnSpPr>
          <p:spPr>
            <a:xfrm>
              <a:off x="1127223" y="882328"/>
              <a:ext cx="257175" cy="0"/>
            </a:xfrm>
            <a:prstGeom prst="line">
              <a:avLst/>
            </a:prstGeom>
            <a:grpFill/>
            <a:ln w="34925">
              <a:solidFill>
                <a:srgbClr val="FDFBF8"/>
              </a:solidFill>
            </a:ln>
          </p:spPr>
          <p:style>
            <a:lnRef idx="1">
              <a:schemeClr val="accent1"/>
            </a:lnRef>
            <a:fillRef idx="0">
              <a:schemeClr val="accent1"/>
            </a:fillRef>
            <a:effectRef idx="0">
              <a:schemeClr val="accent1"/>
            </a:effectRef>
            <a:fontRef idx="minor">
              <a:schemeClr val="tx1"/>
            </a:fontRef>
          </p:style>
        </p:cxnSp>
      </p:grpSp>
      <p:pic>
        <p:nvPicPr>
          <p:cNvPr id="11" name="Picture 10">
            <a:extLst>
              <a:ext uri="{FF2B5EF4-FFF2-40B4-BE49-F238E27FC236}">
                <a16:creationId xmlns:a16="http://schemas.microsoft.com/office/drawing/2014/main" id="{2199D744-8999-8714-3BFA-C8DD02BBDC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00727" y="1679172"/>
            <a:ext cx="3671959" cy="4313909"/>
          </a:xfrm>
          <a:prstGeom prst="rect">
            <a:avLst/>
          </a:prstGeom>
          <a:ln>
            <a:solidFill>
              <a:srgbClr val="C5B7A1"/>
            </a:solidFill>
          </a:ln>
        </p:spPr>
      </p:pic>
      <p:pic>
        <p:nvPicPr>
          <p:cNvPr id="3" name="Picture 2">
            <a:extLst>
              <a:ext uri="{FF2B5EF4-FFF2-40B4-BE49-F238E27FC236}">
                <a16:creationId xmlns:a16="http://schemas.microsoft.com/office/drawing/2014/main" id="{136C5436-7775-52F1-C077-DC7A0D214A1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60234" y="1293279"/>
            <a:ext cx="1450350" cy="5085694"/>
          </a:xfrm>
          <a:prstGeom prst="rect">
            <a:avLst/>
          </a:prstGeom>
          <a:ln>
            <a:solidFill>
              <a:srgbClr val="C5B7A1"/>
            </a:solidFill>
          </a:ln>
        </p:spPr>
      </p:pic>
    </p:spTree>
    <p:extLst>
      <p:ext uri="{BB962C8B-B14F-4D97-AF65-F5344CB8AC3E}">
        <p14:creationId xmlns:p14="http://schemas.microsoft.com/office/powerpoint/2010/main" val="33695836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6A710347-5D65-F419-A729-19F739B013E3}"/>
              </a:ext>
            </a:extLst>
          </p:cNvPr>
          <p:cNvSpPr/>
          <p:nvPr/>
        </p:nvSpPr>
        <p:spPr>
          <a:xfrm>
            <a:off x="205273" y="1058681"/>
            <a:ext cx="11781453" cy="5582720"/>
          </a:xfrm>
          <a:prstGeom prst="roundRect">
            <a:avLst/>
          </a:prstGeom>
          <a:solidFill>
            <a:srgbClr val="FDFBF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latin typeface="Caveat" pitchFamily="2" charset="0"/>
            </a:endParaRPr>
          </a:p>
        </p:txBody>
      </p:sp>
      <p:grpSp>
        <p:nvGrpSpPr>
          <p:cNvPr id="7" name="Group 6">
            <a:extLst>
              <a:ext uri="{FF2B5EF4-FFF2-40B4-BE49-F238E27FC236}">
                <a16:creationId xmlns:a16="http://schemas.microsoft.com/office/drawing/2014/main" id="{CF5534A5-57B6-23F2-2106-064DE2E5BFDC}"/>
              </a:ext>
            </a:extLst>
          </p:cNvPr>
          <p:cNvGrpSpPr/>
          <p:nvPr/>
        </p:nvGrpSpPr>
        <p:grpSpPr>
          <a:xfrm>
            <a:off x="5103911" y="223424"/>
            <a:ext cx="1984177" cy="662982"/>
            <a:chOff x="263723" y="327616"/>
            <a:chExt cx="1984177" cy="662982"/>
          </a:xfrm>
          <a:solidFill>
            <a:srgbClr val="E9DDCA"/>
          </a:solidFill>
        </p:grpSpPr>
        <p:sp>
          <p:nvSpPr>
            <p:cNvPr id="8" name="Rectangle: Rounded Corners 7">
              <a:extLst>
                <a:ext uri="{FF2B5EF4-FFF2-40B4-BE49-F238E27FC236}">
                  <a16:creationId xmlns:a16="http://schemas.microsoft.com/office/drawing/2014/main" id="{F3358327-4DD3-660B-60D1-0BF2D69CA1AA}"/>
                </a:ext>
              </a:extLst>
            </p:cNvPr>
            <p:cNvSpPr/>
            <p:nvPr/>
          </p:nvSpPr>
          <p:spPr>
            <a:xfrm>
              <a:off x="263723" y="327616"/>
              <a:ext cx="1984177" cy="662982"/>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sz="2800" dirty="0">
                  <a:solidFill>
                    <a:schemeClr val="tx1"/>
                  </a:solidFill>
                  <a:latin typeface="Caveat" pitchFamily="2" charset="0"/>
                </a:rPr>
                <a:t>Components</a:t>
              </a:r>
            </a:p>
          </p:txBody>
        </p:sp>
        <p:cxnSp>
          <p:nvCxnSpPr>
            <p:cNvPr id="9" name="Straight Connector 8">
              <a:extLst>
                <a:ext uri="{FF2B5EF4-FFF2-40B4-BE49-F238E27FC236}">
                  <a16:creationId xmlns:a16="http://schemas.microsoft.com/office/drawing/2014/main" id="{841DC899-24EA-E0C4-6746-F342B3629D2F}"/>
                </a:ext>
              </a:extLst>
            </p:cNvPr>
            <p:cNvCxnSpPr>
              <a:cxnSpLocks/>
            </p:cNvCxnSpPr>
            <p:nvPr/>
          </p:nvCxnSpPr>
          <p:spPr>
            <a:xfrm>
              <a:off x="1127223" y="882328"/>
              <a:ext cx="257175" cy="0"/>
            </a:xfrm>
            <a:prstGeom prst="line">
              <a:avLst/>
            </a:prstGeom>
            <a:grpFill/>
            <a:ln w="34925">
              <a:solidFill>
                <a:srgbClr val="FDFBF8"/>
              </a:solidFill>
            </a:ln>
          </p:spPr>
          <p:style>
            <a:lnRef idx="1">
              <a:schemeClr val="accent1"/>
            </a:lnRef>
            <a:fillRef idx="0">
              <a:schemeClr val="accent1"/>
            </a:fillRef>
            <a:effectRef idx="0">
              <a:schemeClr val="accent1"/>
            </a:effectRef>
            <a:fontRef idx="minor">
              <a:schemeClr val="tx1"/>
            </a:fontRef>
          </p:style>
        </p:cxnSp>
      </p:grpSp>
      <p:pic>
        <p:nvPicPr>
          <p:cNvPr id="10" name="Picture 9">
            <a:extLst>
              <a:ext uri="{FF2B5EF4-FFF2-40B4-BE49-F238E27FC236}">
                <a16:creationId xmlns:a16="http://schemas.microsoft.com/office/drawing/2014/main" id="{58EC725A-F0DD-8F48-23A2-6B439ACE978E}"/>
              </a:ext>
            </a:extLst>
          </p:cNvPr>
          <p:cNvPicPr>
            <a:picLocks noChangeAspect="1"/>
          </p:cNvPicPr>
          <p:nvPr/>
        </p:nvPicPr>
        <p:blipFill>
          <a:blip r:embed="rId2"/>
          <a:stretch>
            <a:fillRect/>
          </a:stretch>
        </p:blipFill>
        <p:spPr>
          <a:xfrm>
            <a:off x="3098766" y="1486864"/>
            <a:ext cx="457264" cy="371527"/>
          </a:xfrm>
          <a:prstGeom prst="rect">
            <a:avLst/>
          </a:prstGeom>
          <a:ln w="38100">
            <a:solidFill>
              <a:srgbClr val="C00000"/>
            </a:solidFill>
          </a:ln>
        </p:spPr>
      </p:pic>
      <p:pic>
        <p:nvPicPr>
          <p:cNvPr id="13" name="Picture 12">
            <a:extLst>
              <a:ext uri="{FF2B5EF4-FFF2-40B4-BE49-F238E27FC236}">
                <a16:creationId xmlns:a16="http://schemas.microsoft.com/office/drawing/2014/main" id="{F6FA3B35-ED71-5862-8C7A-D8EB069338BC}"/>
              </a:ext>
            </a:extLst>
          </p:cNvPr>
          <p:cNvPicPr>
            <a:picLocks noChangeAspect="1"/>
          </p:cNvPicPr>
          <p:nvPr/>
        </p:nvPicPr>
        <p:blipFill>
          <a:blip r:embed="rId3"/>
          <a:stretch>
            <a:fillRect/>
          </a:stretch>
        </p:blipFill>
        <p:spPr>
          <a:xfrm>
            <a:off x="1183974" y="2079166"/>
            <a:ext cx="2372056" cy="409632"/>
          </a:xfrm>
          <a:prstGeom prst="rect">
            <a:avLst/>
          </a:prstGeom>
        </p:spPr>
      </p:pic>
      <p:pic>
        <p:nvPicPr>
          <p:cNvPr id="17" name="Picture 16">
            <a:extLst>
              <a:ext uri="{FF2B5EF4-FFF2-40B4-BE49-F238E27FC236}">
                <a16:creationId xmlns:a16="http://schemas.microsoft.com/office/drawing/2014/main" id="{447A1997-415C-9816-E17E-A602AD460AA1}"/>
              </a:ext>
            </a:extLst>
          </p:cNvPr>
          <p:cNvPicPr>
            <a:picLocks noChangeAspect="1"/>
          </p:cNvPicPr>
          <p:nvPr/>
        </p:nvPicPr>
        <p:blipFill>
          <a:blip r:embed="rId4"/>
          <a:stretch>
            <a:fillRect/>
          </a:stretch>
        </p:blipFill>
        <p:spPr>
          <a:xfrm>
            <a:off x="1079184" y="2709574"/>
            <a:ext cx="2476846" cy="1133633"/>
          </a:xfrm>
          <a:prstGeom prst="rect">
            <a:avLst/>
          </a:prstGeom>
        </p:spPr>
      </p:pic>
      <p:pic>
        <p:nvPicPr>
          <p:cNvPr id="19" name="Picture 18">
            <a:extLst>
              <a:ext uri="{FF2B5EF4-FFF2-40B4-BE49-F238E27FC236}">
                <a16:creationId xmlns:a16="http://schemas.microsoft.com/office/drawing/2014/main" id="{85E906D8-7726-5419-3F69-587A7E9B1AE0}"/>
              </a:ext>
            </a:extLst>
          </p:cNvPr>
          <p:cNvPicPr>
            <a:picLocks noChangeAspect="1"/>
          </p:cNvPicPr>
          <p:nvPr/>
        </p:nvPicPr>
        <p:blipFill>
          <a:blip r:embed="rId5"/>
          <a:stretch>
            <a:fillRect/>
          </a:stretch>
        </p:blipFill>
        <p:spPr>
          <a:xfrm>
            <a:off x="2317607" y="4931035"/>
            <a:ext cx="1238423" cy="371527"/>
          </a:xfrm>
          <a:prstGeom prst="rect">
            <a:avLst/>
          </a:prstGeom>
        </p:spPr>
      </p:pic>
      <p:pic>
        <p:nvPicPr>
          <p:cNvPr id="21" name="Picture 20">
            <a:extLst>
              <a:ext uri="{FF2B5EF4-FFF2-40B4-BE49-F238E27FC236}">
                <a16:creationId xmlns:a16="http://schemas.microsoft.com/office/drawing/2014/main" id="{6C8D7654-8B0D-A9B1-D66B-2B81492CFA9B}"/>
              </a:ext>
            </a:extLst>
          </p:cNvPr>
          <p:cNvPicPr>
            <a:picLocks noChangeAspect="1"/>
          </p:cNvPicPr>
          <p:nvPr/>
        </p:nvPicPr>
        <p:blipFill>
          <a:blip r:embed="rId6"/>
          <a:stretch>
            <a:fillRect/>
          </a:stretch>
        </p:blipFill>
        <p:spPr>
          <a:xfrm>
            <a:off x="392293" y="4090771"/>
            <a:ext cx="3163737" cy="623913"/>
          </a:xfrm>
          <a:prstGeom prst="rect">
            <a:avLst/>
          </a:prstGeom>
        </p:spPr>
      </p:pic>
      <p:sp>
        <p:nvSpPr>
          <p:cNvPr id="22" name="TextBox 21">
            <a:extLst>
              <a:ext uri="{FF2B5EF4-FFF2-40B4-BE49-F238E27FC236}">
                <a16:creationId xmlns:a16="http://schemas.microsoft.com/office/drawing/2014/main" id="{03133870-C52B-EB44-8785-872C6126406E}"/>
              </a:ext>
            </a:extLst>
          </p:cNvPr>
          <p:cNvSpPr txBox="1"/>
          <p:nvPr/>
        </p:nvSpPr>
        <p:spPr>
          <a:xfrm>
            <a:off x="4055952" y="1486864"/>
            <a:ext cx="6672404" cy="646331"/>
          </a:xfrm>
          <a:prstGeom prst="rect">
            <a:avLst/>
          </a:prstGeom>
          <a:noFill/>
        </p:spPr>
        <p:txBody>
          <a:bodyPr wrap="square" rtlCol="0">
            <a:spAutoFit/>
          </a:bodyPr>
          <a:lstStyle/>
          <a:p>
            <a:r>
              <a:rPr lang="en-AU" dirty="0">
                <a:latin typeface="Maven Pro" pitchFamily="2" charset="0"/>
              </a:rPr>
              <a:t>- Logo links back to homepage – </a:t>
            </a:r>
            <a:r>
              <a:rPr lang="en-AU" dirty="0">
                <a:solidFill>
                  <a:srgbClr val="9D8661"/>
                </a:solidFill>
                <a:latin typeface="Maven Pro" pitchFamily="2" charset="0"/>
              </a:rPr>
              <a:t>Memorable to consumers and user-friendly.</a:t>
            </a:r>
          </a:p>
        </p:txBody>
      </p:sp>
      <p:sp>
        <p:nvSpPr>
          <p:cNvPr id="23" name="TextBox 22">
            <a:extLst>
              <a:ext uri="{FF2B5EF4-FFF2-40B4-BE49-F238E27FC236}">
                <a16:creationId xmlns:a16="http://schemas.microsoft.com/office/drawing/2014/main" id="{BBC0F23C-9439-7E93-5A31-346846A29FE4}"/>
              </a:ext>
            </a:extLst>
          </p:cNvPr>
          <p:cNvSpPr txBox="1"/>
          <p:nvPr/>
        </p:nvSpPr>
        <p:spPr>
          <a:xfrm>
            <a:off x="4055952" y="2098218"/>
            <a:ext cx="6672404" cy="646331"/>
          </a:xfrm>
          <a:prstGeom prst="rect">
            <a:avLst/>
          </a:prstGeom>
          <a:noFill/>
        </p:spPr>
        <p:txBody>
          <a:bodyPr wrap="square" rtlCol="0">
            <a:spAutoFit/>
          </a:bodyPr>
          <a:lstStyle/>
          <a:p>
            <a:r>
              <a:rPr lang="en-AU" dirty="0">
                <a:latin typeface="Maven Pro" pitchFamily="2" charset="0"/>
              </a:rPr>
              <a:t>- Navbar – also highlights </a:t>
            </a:r>
            <a:r>
              <a:rPr lang="en-AU" dirty="0" err="1">
                <a:latin typeface="Maven Pro" pitchFamily="2" charset="0"/>
              </a:rPr>
              <a:t>onhover</a:t>
            </a:r>
            <a:r>
              <a:rPr lang="en-AU" dirty="0">
                <a:latin typeface="Maven Pro" pitchFamily="2" charset="0"/>
              </a:rPr>
              <a:t>. </a:t>
            </a:r>
            <a:r>
              <a:rPr lang="en-AU" dirty="0">
                <a:solidFill>
                  <a:srgbClr val="9D8661"/>
                </a:solidFill>
                <a:latin typeface="Maven Pro" pitchFamily="2" charset="0"/>
              </a:rPr>
              <a:t>Highlight helps the website become more accessible. </a:t>
            </a:r>
          </a:p>
        </p:txBody>
      </p:sp>
      <p:sp>
        <p:nvSpPr>
          <p:cNvPr id="24" name="TextBox 23">
            <a:extLst>
              <a:ext uri="{FF2B5EF4-FFF2-40B4-BE49-F238E27FC236}">
                <a16:creationId xmlns:a16="http://schemas.microsoft.com/office/drawing/2014/main" id="{EEE2B57F-BA51-5C48-53DB-D4B02286EA85}"/>
              </a:ext>
            </a:extLst>
          </p:cNvPr>
          <p:cNvSpPr txBox="1"/>
          <p:nvPr/>
        </p:nvSpPr>
        <p:spPr>
          <a:xfrm>
            <a:off x="4055952" y="2674784"/>
            <a:ext cx="6672404" cy="371527"/>
          </a:xfrm>
          <a:prstGeom prst="rect">
            <a:avLst/>
          </a:prstGeom>
          <a:noFill/>
        </p:spPr>
        <p:txBody>
          <a:bodyPr wrap="square" rtlCol="0">
            <a:spAutoFit/>
          </a:bodyPr>
          <a:lstStyle/>
          <a:p>
            <a:r>
              <a:rPr lang="en-AU" dirty="0">
                <a:latin typeface="Maven Pro" pitchFamily="2" charset="0"/>
              </a:rPr>
              <a:t>- 4 main </a:t>
            </a:r>
            <a:r>
              <a:rPr lang="en-AU" dirty="0" err="1">
                <a:latin typeface="Maven Pro" pitchFamily="2" charset="0"/>
              </a:rPr>
              <a:t>divs</a:t>
            </a:r>
            <a:r>
              <a:rPr lang="en-AU" dirty="0">
                <a:latin typeface="Maven Pro" pitchFamily="2" charset="0"/>
              </a:rPr>
              <a:t> also include </a:t>
            </a:r>
            <a:r>
              <a:rPr lang="en-AU" dirty="0" err="1">
                <a:latin typeface="Maven Pro" pitchFamily="2" charset="0"/>
              </a:rPr>
              <a:t>onhover</a:t>
            </a:r>
            <a:r>
              <a:rPr lang="en-AU" dirty="0">
                <a:latin typeface="Maven Pro" pitchFamily="2" charset="0"/>
              </a:rPr>
              <a:t> highlight</a:t>
            </a:r>
          </a:p>
        </p:txBody>
      </p:sp>
      <p:sp>
        <p:nvSpPr>
          <p:cNvPr id="25" name="TextBox 24">
            <a:extLst>
              <a:ext uri="{FF2B5EF4-FFF2-40B4-BE49-F238E27FC236}">
                <a16:creationId xmlns:a16="http://schemas.microsoft.com/office/drawing/2014/main" id="{A7C0AB23-6C42-486C-E29D-7DBFF5A2FC5D}"/>
              </a:ext>
            </a:extLst>
          </p:cNvPr>
          <p:cNvSpPr txBox="1"/>
          <p:nvPr/>
        </p:nvSpPr>
        <p:spPr>
          <a:xfrm>
            <a:off x="4055952" y="3211752"/>
            <a:ext cx="6672404" cy="646331"/>
          </a:xfrm>
          <a:prstGeom prst="rect">
            <a:avLst/>
          </a:prstGeom>
          <a:noFill/>
        </p:spPr>
        <p:txBody>
          <a:bodyPr wrap="square" rtlCol="0">
            <a:spAutoFit/>
          </a:bodyPr>
          <a:lstStyle/>
          <a:p>
            <a:r>
              <a:rPr lang="en-AU" dirty="0">
                <a:latin typeface="Maven Pro" pitchFamily="2" charset="0"/>
              </a:rPr>
              <a:t>- Icon links to social pages. </a:t>
            </a:r>
            <a:r>
              <a:rPr lang="en-AU" dirty="0">
                <a:solidFill>
                  <a:srgbClr val="9D8661"/>
                </a:solidFill>
                <a:latin typeface="Maven Pro" pitchFamily="2" charset="0"/>
              </a:rPr>
              <a:t>Users are easily able to engage with me on my social media channels.</a:t>
            </a:r>
          </a:p>
        </p:txBody>
      </p:sp>
      <p:sp>
        <p:nvSpPr>
          <p:cNvPr id="26" name="TextBox 25">
            <a:extLst>
              <a:ext uri="{FF2B5EF4-FFF2-40B4-BE49-F238E27FC236}">
                <a16:creationId xmlns:a16="http://schemas.microsoft.com/office/drawing/2014/main" id="{49B3BBFB-14BE-7961-D75D-257E039C396B}"/>
              </a:ext>
            </a:extLst>
          </p:cNvPr>
          <p:cNvSpPr txBox="1"/>
          <p:nvPr/>
        </p:nvSpPr>
        <p:spPr>
          <a:xfrm>
            <a:off x="4055952" y="4216963"/>
            <a:ext cx="6672404" cy="646331"/>
          </a:xfrm>
          <a:prstGeom prst="rect">
            <a:avLst/>
          </a:prstGeom>
          <a:noFill/>
        </p:spPr>
        <p:txBody>
          <a:bodyPr wrap="square" rtlCol="0">
            <a:spAutoFit/>
          </a:bodyPr>
          <a:lstStyle/>
          <a:p>
            <a:r>
              <a:rPr lang="en-AU" dirty="0">
                <a:latin typeface="Maven Pro" pitchFamily="2" charset="0"/>
              </a:rPr>
              <a:t>- Current time (will update on page load/refresh). </a:t>
            </a:r>
            <a:r>
              <a:rPr lang="en-AU" dirty="0">
                <a:solidFill>
                  <a:srgbClr val="9D8661"/>
                </a:solidFill>
                <a:latin typeface="Maven Pro" pitchFamily="2" charset="0"/>
              </a:rPr>
              <a:t>A neat feature to show off technical skill.</a:t>
            </a:r>
            <a:endParaRPr lang="en-AU" dirty="0">
              <a:latin typeface="Maven Pro" pitchFamily="2" charset="0"/>
            </a:endParaRPr>
          </a:p>
        </p:txBody>
      </p:sp>
      <p:sp>
        <p:nvSpPr>
          <p:cNvPr id="27" name="TextBox 26">
            <a:extLst>
              <a:ext uri="{FF2B5EF4-FFF2-40B4-BE49-F238E27FC236}">
                <a16:creationId xmlns:a16="http://schemas.microsoft.com/office/drawing/2014/main" id="{AC9EFD77-D0C3-E847-58CF-1184F06C9904}"/>
              </a:ext>
            </a:extLst>
          </p:cNvPr>
          <p:cNvSpPr txBox="1"/>
          <p:nvPr/>
        </p:nvSpPr>
        <p:spPr>
          <a:xfrm>
            <a:off x="4055952" y="4931035"/>
            <a:ext cx="6672404" cy="646331"/>
          </a:xfrm>
          <a:prstGeom prst="rect">
            <a:avLst/>
          </a:prstGeom>
          <a:noFill/>
        </p:spPr>
        <p:txBody>
          <a:bodyPr wrap="square" rtlCol="0">
            <a:spAutoFit/>
          </a:bodyPr>
          <a:lstStyle/>
          <a:p>
            <a:r>
              <a:rPr lang="en-AU" dirty="0">
                <a:latin typeface="Maven Pro" pitchFamily="2" charset="0"/>
              </a:rPr>
              <a:t>- Footer. </a:t>
            </a:r>
            <a:r>
              <a:rPr lang="en-AU" dirty="0">
                <a:solidFill>
                  <a:srgbClr val="9D8661"/>
                </a:solidFill>
                <a:latin typeface="Maven Pro" pitchFamily="2" charset="0"/>
              </a:rPr>
              <a:t>Allows for necessary copyright marking as well as a memory for myself. </a:t>
            </a:r>
            <a:endParaRPr lang="en-AU" dirty="0">
              <a:latin typeface="Maven Pro" pitchFamily="2" charset="0"/>
            </a:endParaRPr>
          </a:p>
        </p:txBody>
      </p:sp>
    </p:spTree>
    <p:extLst>
      <p:ext uri="{BB962C8B-B14F-4D97-AF65-F5344CB8AC3E}">
        <p14:creationId xmlns:p14="http://schemas.microsoft.com/office/powerpoint/2010/main" val="23623364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B89A8197-A7D2-B68A-D877-BF98E17B4C4B}"/>
              </a:ext>
            </a:extLst>
          </p:cNvPr>
          <p:cNvSpPr/>
          <p:nvPr/>
        </p:nvSpPr>
        <p:spPr>
          <a:xfrm>
            <a:off x="3854648" y="881062"/>
            <a:ext cx="4482703" cy="5095875"/>
          </a:xfrm>
          <a:prstGeom prst="roundRect">
            <a:avLst/>
          </a:prstGeom>
          <a:solidFill>
            <a:srgbClr val="C5B7A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sz="4000" dirty="0">
                <a:solidFill>
                  <a:schemeClr val="tx1"/>
                </a:solidFill>
                <a:latin typeface="Caveat" pitchFamily="2" charset="0"/>
              </a:rPr>
              <a:t>About</a:t>
            </a:r>
          </a:p>
        </p:txBody>
      </p:sp>
      <p:cxnSp>
        <p:nvCxnSpPr>
          <p:cNvPr id="15" name="Straight Connector 14">
            <a:extLst>
              <a:ext uri="{FF2B5EF4-FFF2-40B4-BE49-F238E27FC236}">
                <a16:creationId xmlns:a16="http://schemas.microsoft.com/office/drawing/2014/main" id="{C04DCE9B-F89E-6828-708D-C7B577224899}"/>
              </a:ext>
            </a:extLst>
          </p:cNvPr>
          <p:cNvCxnSpPr>
            <a:cxnSpLocks/>
          </p:cNvCxnSpPr>
          <p:nvPr/>
        </p:nvCxnSpPr>
        <p:spPr>
          <a:xfrm>
            <a:off x="5967412" y="3924300"/>
            <a:ext cx="257175" cy="0"/>
          </a:xfrm>
          <a:prstGeom prst="line">
            <a:avLst/>
          </a:prstGeom>
          <a:ln w="34925">
            <a:solidFill>
              <a:srgbClr val="FDFBF8"/>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52811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661</TotalTime>
  <Words>713</Words>
  <Application>Microsoft Office PowerPoint</Application>
  <PresentationFormat>Widescreen</PresentationFormat>
  <Paragraphs>61</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Calibri Light</vt:lpstr>
      <vt:lpstr>Caveat</vt:lpstr>
      <vt:lpstr>Maven Pro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Daisy Lin</dc:creator>
  <cp:lastModifiedBy>Daisy Lin</cp:lastModifiedBy>
  <cp:revision>9</cp:revision>
  <dcterms:created xsi:type="dcterms:W3CDTF">2023-10-01T01:10:47Z</dcterms:created>
  <dcterms:modified xsi:type="dcterms:W3CDTF">2023-10-01T12:11:50Z</dcterms:modified>
</cp:coreProperties>
</file>