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Amatic SC"/>
      <p:regular r:id="rId28"/>
      <p:bold r:id="rId29"/>
    </p:embeddedFont>
    <p:embeddedFont>
      <p:font typeface="Source Code Pr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maticSC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32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10b3e82e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10b3e82e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75660b3e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75660b3e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10b3e82e7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10b3e82e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75660b3e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75660b3e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10b3e82e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10b3e82e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10b3e82e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10b3e82e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5b4eccf8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5b4eccf8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86e403f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86e403f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10b3e82e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10b3e82e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75660b3e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75660b3e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10b3e82e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10b3e82e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98db65ad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98db65ad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10b3e82e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10b3e82e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0b3e82e7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0b3e82e7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10b3e82e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10b3e82e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10b3e82e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10b3e82e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10b3e82e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10b3e82e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0b3e82e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0b3e82e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10b3e82e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10b3e82e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76d05394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76d05394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10b3e82e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10b3e82e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alejandro.tiraboschi@unc.edu.ar" TargetMode="External"/><Relationship Id="rId4" Type="http://schemas.openxmlformats.org/officeDocument/2006/relationships/hyperlink" Target="mailto:javier.lezama@unc.edu.ar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mail.google.com/chat/u/0/#chat/space/AAAAbmdAroY" TargetMode="External"/><Relationship Id="rId4" Type="http://schemas.openxmlformats.org/officeDocument/2006/relationships/hyperlink" Target="https://classroom.google.com/c/NTQyNjk1Mjc0MzQ4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nextu.com/blog/razones-aprender-python/#:~:text=Es%20uno%20de%20los%20lenguajes,f%C3%A1cilmente%20otros%20lenguajes%20de%20programaci%C3%B3n." TargetMode="External"/><Relationship Id="rId4" Type="http://schemas.openxmlformats.org/officeDocument/2006/relationships/hyperlink" Target="https://medium.com/@mindfiresolutions.usa/python-7-important-reasons-why-you-should-use-python-5801a98a0d0b#:~:text=Python%20is%20a%20general%20purpose,care%20of%20common%20programming%20tasks." TargetMode="External"/><Relationship Id="rId5" Type="http://schemas.openxmlformats.org/officeDocument/2006/relationships/hyperlink" Target="https://www.pluralsight.com/blog/software-development/why-python" TargetMode="External"/><Relationship Id="rId6" Type="http://schemas.openxmlformats.org/officeDocument/2006/relationships/hyperlink" Target="http://www.bestprogramminglanguagefor.me/why-learn-python" TargetMode="External"/><Relationship Id="rId7" Type="http://schemas.openxmlformats.org/officeDocument/2006/relationships/hyperlink" Target="https://www.techrepublic.com/article/why-python-is-considered-the-top-programming-language-ahead-of-javascript-and-c/" TargetMode="External"/><Relationship Id="rId8" Type="http://schemas.openxmlformats.org/officeDocument/2006/relationships/hyperlink" Target="https://www.makeuseof.com/tag/python-language-future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olab.research.google.com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uniwebsidad.com/libros/algoritmos-python" TargetMode="External"/><Relationship Id="rId4" Type="http://schemas.openxmlformats.org/officeDocument/2006/relationships/hyperlink" Target="https://uniwebsidad.com/libros/algoritmos-python" TargetMode="External"/><Relationship Id="rId5" Type="http://schemas.openxmlformats.org/officeDocument/2006/relationships/hyperlink" Target="https://docs.python.org/es/3/tutorial/index.html" TargetMode="External"/><Relationship Id="rId6" Type="http://schemas.openxmlformats.org/officeDocument/2006/relationships/hyperlink" Target="https://anandology.com/python-practice-book/index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espinoza/ThinkPython2-spanish/blob/master/book/thinkpython2-spanish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rive.google.com/drive/folders/1hcCqooGlODfB_C-oPu2VURhEsdiug3nH?usp=sharing" TargetMode="External"/><Relationship Id="rId4" Type="http://schemas.openxmlformats.org/officeDocument/2006/relationships/hyperlink" Target="https://drive.google.com/drive/folders/1xgUmtiVSxLi-pmgghZd5Gnb8HMrO-gFT?usp=sharing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445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y Programación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Licenciatura en Matemática Aplicada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DC8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Aprobación (en caso de no promocionar)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tomará un examen que contendrá una parte de  ejercicios de programación y una parte de preguntas conceptuales,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aprobar el examen se deberá tener un 50% de los ejercicios de programación  correctamente realizados.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DC8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</a:t>
            </a:r>
            <a:r>
              <a:rPr lang="es"/>
              <a:t>os docentes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Alejandro Tiraboschi</a:t>
            </a:r>
            <a:r>
              <a:rPr lang="es"/>
              <a:t>, 9:00 - 10:45</a:t>
            </a:r>
            <a:br>
              <a:rPr lang="es"/>
            </a:br>
            <a:r>
              <a:rPr lang="es" u="sng">
                <a:solidFill>
                  <a:schemeClr val="hlink"/>
                </a:solidFill>
                <a:hlinkClick r:id="rId3"/>
              </a:rPr>
              <a:t>alejandro.tiraboschi@unc.edu.ar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Javier Lezama, 11:00 - 12:45</a:t>
            </a:r>
            <a:br>
              <a:rPr lang="es"/>
            </a:br>
            <a:r>
              <a:rPr lang="es" u="sng">
                <a:solidFill>
                  <a:schemeClr val="hlink"/>
                </a:solidFill>
                <a:hlinkClick r:id="rId4"/>
              </a:rPr>
              <a:t>javier.lezama@unc.edu.ar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DC8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Comunicación sobre la asignatura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Aula virtual:</a:t>
            </a:r>
            <a:r>
              <a:rPr lang="es"/>
              <a:t> </a:t>
            </a:r>
            <a:r>
              <a:rPr lang="es"/>
              <a:t>próximamente</a:t>
            </a:r>
            <a:r>
              <a:rPr lang="es"/>
              <a:t> (no será la herramienta principal)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Sala “Estudiantes de AyP” de Google chat:</a:t>
            </a:r>
            <a:br>
              <a:rPr lang="es"/>
            </a:br>
            <a:r>
              <a:rPr lang="es" u="sng">
                <a:solidFill>
                  <a:schemeClr val="hlink"/>
                </a:solidFill>
                <a:hlinkClick r:id="rId3"/>
              </a:rPr>
              <a:t>https://mail.google.com/chat/u/0/#chat/space/AAAAbmdAroY</a:t>
            </a:r>
            <a:br>
              <a:rPr lang="es"/>
            </a:br>
            <a:r>
              <a:rPr lang="es"/>
              <a:t>(por invitación, solo cuentas @mi.unc o @unc)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Classroom “Algoritmos y Programación / 2024-1”:</a:t>
            </a:r>
            <a:r>
              <a:rPr lang="es"/>
              <a:t> </a:t>
            </a:r>
            <a:br>
              <a:rPr lang="es"/>
            </a:br>
            <a:r>
              <a:rPr lang="es" u="sng">
                <a:solidFill>
                  <a:schemeClr val="hlink"/>
                </a:solidFill>
                <a:hlinkClick r:id="rId4"/>
              </a:rPr>
              <a:t>https://classroom.google.com/c/NTQyNjk1Mjc0MzQ4</a:t>
            </a:r>
            <a:br>
              <a:rPr lang="es"/>
            </a:br>
            <a:r>
              <a:rPr lang="es"/>
              <a:t>(por invitación, solo cuentas @mi.unc o @unc)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Aprender A programar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≠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Aprender un lenguaje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DC8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Aprender programación ≠ Aprender un lenguaje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Aprender programación </a:t>
            </a:r>
            <a:r>
              <a:rPr lang="es"/>
              <a:t>no es lo mismo </a:t>
            </a:r>
            <a:r>
              <a:rPr lang="es"/>
              <a:t>que aprender un lenguaje de programación.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Pero para aprender a programar necesitamos ejercitarnos.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ello elegiremos un lenguaje de programación: Python.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Necesitaremos ir aprendiendo </a:t>
            </a:r>
            <a:r>
              <a:rPr b="1" lang="es"/>
              <a:t>particularidades</a:t>
            </a:r>
            <a:r>
              <a:rPr lang="es"/>
              <a:t> de Python.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Importante mantener el foco en lo </a:t>
            </a:r>
            <a:r>
              <a:rPr b="1" lang="es"/>
              <a:t>conceptual</a:t>
            </a:r>
            <a:r>
              <a:rPr lang="es"/>
              <a:t> de la programación imperativa.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Habrá un conflicto</a:t>
            </a:r>
            <a:r>
              <a:rPr lang="es"/>
              <a:t> constante</a:t>
            </a:r>
            <a:r>
              <a:rPr lang="es"/>
              <a:t> entre lo </a:t>
            </a:r>
            <a:r>
              <a:rPr b="1" lang="es"/>
              <a:t>conceptual</a:t>
            </a:r>
            <a:r>
              <a:rPr lang="es"/>
              <a:t> y lo </a:t>
            </a:r>
            <a:r>
              <a:rPr b="1" lang="es"/>
              <a:t>particular</a:t>
            </a:r>
            <a:r>
              <a:rPr lang="es"/>
              <a:t>, estemos atentos para separar uno del otro.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DC8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Python? 🐍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Existen numerosos lenguajes de programación imperativa: C, C++, Java, JavaScript, … ¿por qué Python?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sz="1500">
                <a:solidFill>
                  <a:srgbClr val="660099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10 razones por las que debes aprender Python</a:t>
            </a:r>
            <a:r>
              <a:rPr lang="es" sz="1500">
                <a:solidFill>
                  <a:srgbClr val="6600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| nextu.com</a:t>
            </a:r>
            <a:endParaRPr sz="1500">
              <a:solidFill>
                <a:srgbClr val="66009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500">
                <a:solidFill>
                  <a:srgbClr val="660099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Python: 7 Important Reasons Why You Should Use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500">
                <a:solidFill>
                  <a:srgbClr val="660099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5 reasons you should learn Python now | Pluralsight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500">
                <a:solidFill>
                  <a:srgbClr val="660099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Why Learn Python - Best Programming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500">
                <a:solidFill>
                  <a:srgbClr val="660099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Why Python is considered the top programming language ahead of JavaScript and 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500">
                <a:solidFill>
                  <a:srgbClr val="660099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6 Reasons Why Python Is the Programming Language of the future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DC8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Python? 🐍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Pero quizás es más fácil preguntarle a ChatGPT: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s"/>
              <a:t>¿Python es un buen lenguaje de programación para aprender a programar? Dígame sus virtudes y defectos. 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Verán una fuerte recomendación a favor de Python con argumentos muy sólidos.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DC8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Python? 🐍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Existen herramientas muy convenientes para aprender Python: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Jupyter Notebook</a:t>
            </a:r>
            <a:r>
              <a:rPr b="1" lang="es"/>
              <a:t>: </a:t>
            </a:r>
            <a:r>
              <a:rPr lang="es"/>
              <a:t>nos permite escribir en celdas. Algunas texto con formato y ecuaciones matemáticas; otras con código Python que puede ser ejecutado.Es un  “cuaderno” interactivo.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Google Colab:</a:t>
            </a:r>
            <a:r>
              <a:rPr lang="es"/>
              <a:t> una implementación de los cuadernos Jupyter </a:t>
            </a:r>
            <a:r>
              <a:rPr lang="es"/>
              <a:t>en la nube. No hay necesidad de instalar nada en nuestras computadoras. Si estás logueado en una cuenta de Google podés empezar a trabajar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https://colab.research.google.com/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DC8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 sobre 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Hay abundante material disponible, por ejemplo: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Algoritmos de Programación con Python.</a:t>
            </a:r>
            <a:r>
              <a:rPr lang="es">
                <a:uFill>
                  <a:noFill/>
                </a:uFill>
                <a:hlinkClick r:id="rId4"/>
              </a:rPr>
              <a:t> </a:t>
            </a:r>
            <a:r>
              <a:rPr lang="es"/>
              <a:t> R. Wachenchauzer, M. Manterola, M. Curia, M. Medrano, N. Paez. uniwebsidad.com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Introduction to programming using Python. Daniel Liang. Armstrong Atlantic State University, 2013.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Tutorial de Python</a:t>
            </a:r>
            <a:r>
              <a:rPr lang="es"/>
              <a:t> — documentación de Python - 3.9.1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Python Practice Book</a:t>
            </a:r>
            <a:r>
              <a:rPr lang="es"/>
              <a:t>, 2019, Anand Chitipothu (creative commons).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DC8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 sobre Python (2)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Introduction to Computation and Programming Using Python, MIT Press, 2013, John V. Guttag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Pensar en Python</a:t>
            </a:r>
            <a:r>
              <a:rPr lang="es"/>
              <a:t>, 2015, 2da ed., Allen B. Downey.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Innumerables recursos: python.org, python.org.ar (material en castellano)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Sobre esta Asignatura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DC8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 sobre Python (3)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Nosotros utilizaremos como base de nuestro curso una serie de cuadernos Jupyter que se pueden encontrar en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Curso Python</a:t>
            </a:r>
            <a:r>
              <a:rPr lang="es"/>
              <a:t> (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https://drive.google.com/drive/folders/1xgUmtiVSxLi-pmgghZd5Gnb8HMrO-gFT?usp=sharing</a:t>
            </a:r>
            <a:r>
              <a:rPr lang="es"/>
              <a:t>)</a:t>
            </a:r>
            <a:r>
              <a:rPr lang="es"/>
              <a:t> </a:t>
            </a:r>
            <a:br>
              <a:rPr lang="es"/>
            </a:br>
            <a:r>
              <a:rPr lang="es"/>
              <a:t>(En  desarrollo, solo cuentas @unc o @mi.unc)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Daremos el curso usando estos cuadernos y los iremos trabajando mientras vamos avanzando</a:t>
            </a:r>
            <a:r>
              <a:rPr lang="es"/>
              <a:t>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DC8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Aprendiendo un lenguaje de programación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Aprendiendo los fundamentos.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Escribiendo programas básicos y </a:t>
            </a:r>
            <a:r>
              <a:rPr lang="es"/>
              <a:t>aumentándoles</a:t>
            </a:r>
            <a:r>
              <a:rPr lang="es"/>
              <a:t> progresivamente la dificultad.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</a:t>
            </a:r>
            <a:r>
              <a:rPr lang="es"/>
              <a:t>jecuta</a:t>
            </a:r>
            <a:r>
              <a:rPr lang="es"/>
              <a:t>ndo, mirando y</a:t>
            </a:r>
            <a:r>
              <a:rPr lang="es"/>
              <a:t> modifica</a:t>
            </a:r>
            <a:r>
              <a:rPr lang="es"/>
              <a:t>ndo programas e</a:t>
            </a:r>
            <a:r>
              <a:rPr lang="es"/>
              <a:t>scrito</a:t>
            </a:r>
            <a:r>
              <a:rPr lang="es"/>
              <a:t>s</a:t>
            </a:r>
            <a:r>
              <a:rPr lang="es"/>
              <a:t> por nosotros y por otros.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Ante la duda sobre qué hace un cierto programa, o un fragmento de un programa, intentar descubrirlo </a:t>
            </a:r>
            <a:r>
              <a:rPr lang="es"/>
              <a:t>modificándolo</a:t>
            </a:r>
            <a:r>
              <a:rPr lang="es"/>
              <a:t>, ejecutándolo.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Consultar los manuales del lenguaje, consultar internet.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Consultar con un compañero o con profes o el chat.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DC8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de la materia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Enseñarles</a:t>
            </a:r>
            <a:r>
              <a:rPr lang="es"/>
              <a:t> </a:t>
            </a:r>
            <a:r>
              <a:rPr b="1" lang="es"/>
              <a:t>conceptos fundamentales</a:t>
            </a:r>
            <a:r>
              <a:rPr lang="es"/>
              <a:t> de programación imperativa.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Proporcionarles </a:t>
            </a:r>
            <a:r>
              <a:rPr b="1" lang="es"/>
              <a:t>habilidad</a:t>
            </a:r>
            <a:r>
              <a:rPr lang="es"/>
              <a:t> en el uso de Python para resolver problemas numéricos, en lo posible relacionados con los contenidos previos o impartidos en otras asignaturas de este cuatrimestre.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Prepararles para las </a:t>
            </a:r>
            <a:r>
              <a:rPr b="1" lang="es"/>
              <a:t>materias siguientes</a:t>
            </a:r>
            <a:r>
              <a:rPr lang="es"/>
              <a:t>, en particular para Análisis Numérico I y II (2º año) y Algoritmos y Estructura de Datos (3er año).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DC8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de la materia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Asimilar </a:t>
            </a:r>
            <a:r>
              <a:rPr b="1" lang="es"/>
              <a:t>conceptos fundamentales</a:t>
            </a:r>
            <a:r>
              <a:rPr lang="es"/>
              <a:t> de programación imperativa mediante la ejercitación. 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Familiarizarse con </a:t>
            </a:r>
            <a:r>
              <a:rPr b="1" lang="es"/>
              <a:t>técnicas</a:t>
            </a:r>
            <a:r>
              <a:rPr lang="es"/>
              <a:t> de programación. 🔧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Incorporar </a:t>
            </a:r>
            <a:r>
              <a:rPr b="1" lang="es"/>
              <a:t>buenas prácticas</a:t>
            </a:r>
            <a:r>
              <a:rPr lang="es"/>
              <a:t> de programación. ⛐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Reconocer la necesidad de </a:t>
            </a:r>
            <a:r>
              <a:rPr b="1" lang="es"/>
              <a:t>comprobar el buen funcionamiento</a:t>
            </a:r>
            <a:r>
              <a:rPr lang="es"/>
              <a:t> de los programas. </a:t>
            </a:r>
            <a:r>
              <a:rPr lang="es"/>
              <a:t>🔍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Adquirir </a:t>
            </a:r>
            <a:r>
              <a:rPr b="1" lang="es"/>
              <a:t>habilidad</a:t>
            </a:r>
            <a:r>
              <a:rPr lang="es"/>
              <a:t> en el abordaje computacional de problemas numéricos simples. ❌ ➗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DC8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¿imperativa?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Existen distintos enfoques, “paradigmas”, o </a:t>
            </a:r>
            <a:r>
              <a:rPr b="1" lang="es"/>
              <a:t>Modelos de Programación</a:t>
            </a:r>
            <a:r>
              <a:rPr lang="es"/>
              <a:t> (asignatura de 5to año)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Imperativa (se estudia en esta materia)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Orientada a objetos (veremos algo en la materia)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Funcional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Lógica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Otras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Dirigida por eventos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Orientada a aspectos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DC8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Contenidos mínimos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Introducción a la programación imperativa. Entrada/Salida. Estado, variable y asignación. Condicional. Iteración. Variante e invariante. Programación estructurada. Subalgoritmos: bloques, funciones y procedimientos. Pasaje de parámetros. Recursión. Diseño top-down y bottom-up. Abstracción. Tipos elementales y estructurados. Especificación e implementación. Correctitud. Verificación. Programación de algoritmos elementales de teoría de números.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DC8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 de aprendizaje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Clases eminentemente prácticas.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Secuencia de ejercicios.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Dificultad incremental.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Introduciendo </a:t>
            </a:r>
            <a:r>
              <a:rPr b="1" lang="es"/>
              <a:t>conceptos</a:t>
            </a:r>
            <a:r>
              <a:rPr lang="es"/>
              <a:t> gradualmente 🌑🌒🌓🌔🌕.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Interrumpiendo la ejercitación para discutirlos, señalar buenos y malos </a:t>
            </a:r>
            <a:r>
              <a:rPr b="1" lang="es"/>
              <a:t>hábitos.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ejercitación ayudará a fijar los conceptos, reconocer los vicios y adquirir buenas técnicas.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DC8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Dinámica de las clases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Filminas + pizarrón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Pueden realizar preguntas en cualquier momento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interrumpiéndome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levantando la mano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Cuando trabajemos con código pueden experimentar con su propio código durante la clase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DC8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Regularidad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Artículo 5° del Anexo I de la Resolución CD N° 73/2021.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estar inscripto en la materia como alumno/a regular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aprobar los tres parciales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caso de no aprobar un parcial, se puede rendir un recuperatorio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DC8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Promoción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Artículo 7° del Anexo I de la Resolución CD N° 73/2021.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estar inscripto en la materia como alumno/a regular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haber aprobado el cursillo de nivelación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aprobar los tres parciales con nota no inferior a 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promedio de los parciales debe ser &gt;= 7.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En  caso de promocionar la nota de la materia es el promedio de los parciales redondeado.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