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97" r:id="rId2"/>
    <p:sldId id="325" r:id="rId3"/>
    <p:sldId id="322" r:id="rId4"/>
    <p:sldId id="326" r:id="rId5"/>
    <p:sldId id="327" r:id="rId6"/>
    <p:sldId id="328" r:id="rId7"/>
    <p:sldId id="330" r:id="rId8"/>
    <p:sldId id="329" r:id="rId9"/>
    <p:sldId id="331" r:id="rId10"/>
    <p:sldId id="332" r:id="rId11"/>
    <p:sldId id="333" r:id="rId12"/>
    <p:sldId id="334" r:id="rId13"/>
    <p:sldId id="335" r:id="rId14"/>
    <p:sldId id="336" r:id="rId15"/>
  </p:sldIdLst>
  <p:sldSz cx="9144000" cy="6858000" type="screen4x3"/>
  <p:notesSz cx="7019925" cy="9305925"/>
  <p:defaultTextStyle>
    <a:defPPr>
      <a:defRPr lang="en-GB"/>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66CC"/>
    <a:srgbClr val="00FF00"/>
    <a:srgbClr val="3333CC"/>
    <a:srgbClr val="FFFF6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snapVertSplitter="1" vertBarState="minimized" horzBarState="maximized">
    <p:restoredLeft sz="15620"/>
    <p:restoredTop sz="94660"/>
  </p:normalViewPr>
  <p:slideViewPr>
    <p:cSldViewPr>
      <p:cViewPr varScale="1">
        <p:scale>
          <a:sx n="81" d="100"/>
          <a:sy n="81" d="100"/>
        </p:scale>
        <p:origin x="-1608" y="-102"/>
      </p:cViewPr>
      <p:guideLst>
        <p:guide orient="horz" pos="2112"/>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622" y="-90"/>
      </p:cViewPr>
      <p:guideLst>
        <p:guide orient="horz" pos="2930"/>
        <p:guide pos="221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4" name="Rectangle 2"/>
          <p:cNvSpPr>
            <a:spLocks noGrp="1" noChangeArrowheads="1"/>
          </p:cNvSpPr>
          <p:nvPr>
            <p:ph type="hdr" sz="quarter"/>
          </p:nvPr>
        </p:nvSpPr>
        <p:spPr bwMode="auto">
          <a:xfrm>
            <a:off x="0" y="0"/>
            <a:ext cx="3041650" cy="465138"/>
          </a:xfrm>
          <a:prstGeom prst="rect">
            <a:avLst/>
          </a:prstGeom>
          <a:noFill/>
          <a:ln w="9525">
            <a:noFill/>
            <a:miter lim="800000"/>
          </a:ln>
        </p:spPr>
        <p:txBody>
          <a:bodyPr vert="horz" wrap="square" lIns="93287" tIns="46643" rIns="93287" bIns="46643" numCol="1" anchor="t" anchorCtr="0" compatLnSpc="1"/>
          <a:lstStyle>
            <a:lvl1pPr defTabSz="933450">
              <a:defRPr sz="1200"/>
            </a:lvl1pPr>
          </a:lstStyle>
          <a:p>
            <a:pPr>
              <a:defRPr/>
            </a:pPr>
            <a:endParaRPr lang="en-GB"/>
          </a:p>
        </p:txBody>
      </p:sp>
      <p:sp>
        <p:nvSpPr>
          <p:cNvPr id="136195" name="Rectangle 3"/>
          <p:cNvSpPr>
            <a:spLocks noGrp="1" noChangeArrowheads="1"/>
          </p:cNvSpPr>
          <p:nvPr>
            <p:ph type="dt" sz="quarter" idx="1"/>
          </p:nvPr>
        </p:nvSpPr>
        <p:spPr bwMode="auto">
          <a:xfrm>
            <a:off x="3976688" y="0"/>
            <a:ext cx="3041650" cy="465138"/>
          </a:xfrm>
          <a:prstGeom prst="rect">
            <a:avLst/>
          </a:prstGeom>
          <a:noFill/>
          <a:ln w="9525">
            <a:noFill/>
            <a:miter lim="800000"/>
          </a:ln>
        </p:spPr>
        <p:txBody>
          <a:bodyPr vert="horz" wrap="square" lIns="93287" tIns="46643" rIns="93287" bIns="46643" numCol="1" anchor="t" anchorCtr="0" compatLnSpc="1"/>
          <a:lstStyle>
            <a:lvl1pPr algn="r" defTabSz="933450">
              <a:defRPr sz="1200"/>
            </a:lvl1pPr>
          </a:lstStyle>
          <a:p>
            <a:pPr>
              <a:defRPr/>
            </a:pPr>
            <a:endParaRPr lang="en-GB"/>
          </a:p>
        </p:txBody>
      </p:sp>
      <p:sp>
        <p:nvSpPr>
          <p:cNvPr id="136196" name="Rectangle 4"/>
          <p:cNvSpPr>
            <a:spLocks noGrp="1" noChangeArrowheads="1"/>
          </p:cNvSpPr>
          <p:nvPr>
            <p:ph type="ftr" sz="quarter" idx="2"/>
          </p:nvPr>
        </p:nvSpPr>
        <p:spPr bwMode="auto">
          <a:xfrm>
            <a:off x="0" y="8839200"/>
            <a:ext cx="3041650" cy="465138"/>
          </a:xfrm>
          <a:prstGeom prst="rect">
            <a:avLst/>
          </a:prstGeom>
          <a:noFill/>
          <a:ln w="9525">
            <a:noFill/>
            <a:miter lim="800000"/>
          </a:ln>
        </p:spPr>
        <p:txBody>
          <a:bodyPr vert="horz" wrap="square" lIns="93287" tIns="46643" rIns="93287" bIns="46643" numCol="1" anchor="b" anchorCtr="0" compatLnSpc="1"/>
          <a:lstStyle>
            <a:lvl1pPr defTabSz="933450">
              <a:defRPr sz="1200"/>
            </a:lvl1pPr>
          </a:lstStyle>
          <a:p>
            <a:pPr>
              <a:defRPr/>
            </a:pPr>
            <a:endParaRPr lang="en-GB"/>
          </a:p>
        </p:txBody>
      </p:sp>
      <p:sp>
        <p:nvSpPr>
          <p:cNvPr id="136197" name="Rectangle 5"/>
          <p:cNvSpPr>
            <a:spLocks noGrp="1" noChangeArrowheads="1"/>
          </p:cNvSpPr>
          <p:nvPr>
            <p:ph type="sldNum" sz="quarter" idx="3"/>
          </p:nvPr>
        </p:nvSpPr>
        <p:spPr bwMode="auto">
          <a:xfrm>
            <a:off x="3976688" y="8839200"/>
            <a:ext cx="3041650" cy="465138"/>
          </a:xfrm>
          <a:prstGeom prst="rect">
            <a:avLst/>
          </a:prstGeom>
          <a:noFill/>
          <a:ln w="9525">
            <a:noFill/>
            <a:miter lim="800000"/>
          </a:ln>
        </p:spPr>
        <p:txBody>
          <a:bodyPr vert="horz" wrap="square" lIns="93287" tIns="46643" rIns="93287" bIns="46643" numCol="1" anchor="b" anchorCtr="0" compatLnSpc="1"/>
          <a:lstStyle>
            <a:lvl1pPr algn="r" defTabSz="933450">
              <a:defRPr sz="1200"/>
            </a:lvl1pPr>
          </a:lstStyle>
          <a:p>
            <a:pPr>
              <a:defRPr/>
            </a:pPr>
            <a:fld id="{F043D480-C4E3-4C81-8BAA-2DE487111A36}" type="slidenum">
              <a:rPr lang="en-GB"/>
              <a:pPr>
                <a:defRPr/>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41650" cy="465138"/>
          </a:xfrm>
          <a:prstGeom prst="rect">
            <a:avLst/>
          </a:prstGeom>
          <a:noFill/>
          <a:ln w="9525">
            <a:noFill/>
            <a:miter lim="800000"/>
          </a:ln>
        </p:spPr>
        <p:txBody>
          <a:bodyPr vert="horz" wrap="square" lIns="93287" tIns="46643" rIns="93287" bIns="46643" numCol="1" anchor="t" anchorCtr="0" compatLnSpc="1"/>
          <a:lstStyle>
            <a:lvl1pPr defTabSz="933450">
              <a:defRPr sz="1200"/>
            </a:lvl1pPr>
          </a:lstStyle>
          <a:p>
            <a:pPr>
              <a:defRPr/>
            </a:pPr>
            <a:endParaRPr lang="en-GB"/>
          </a:p>
        </p:txBody>
      </p:sp>
      <p:sp>
        <p:nvSpPr>
          <p:cNvPr id="46083" name="Rectangle 3"/>
          <p:cNvSpPr>
            <a:spLocks noGrp="1" noChangeArrowheads="1"/>
          </p:cNvSpPr>
          <p:nvPr>
            <p:ph type="dt" idx="1"/>
          </p:nvPr>
        </p:nvSpPr>
        <p:spPr bwMode="auto">
          <a:xfrm>
            <a:off x="3976688" y="0"/>
            <a:ext cx="3041650" cy="465138"/>
          </a:xfrm>
          <a:prstGeom prst="rect">
            <a:avLst/>
          </a:prstGeom>
          <a:noFill/>
          <a:ln w="9525">
            <a:noFill/>
            <a:miter lim="800000"/>
          </a:ln>
        </p:spPr>
        <p:txBody>
          <a:bodyPr vert="horz" wrap="square" lIns="93287" tIns="46643" rIns="93287" bIns="46643" numCol="1" anchor="t" anchorCtr="0" compatLnSpc="1"/>
          <a:lstStyle>
            <a:lvl1pPr algn="r" defTabSz="933450">
              <a:defRPr sz="1200"/>
            </a:lvl1pPr>
          </a:lstStyle>
          <a:p>
            <a:pPr>
              <a:defRPr/>
            </a:pPr>
            <a:endParaRPr lang="en-GB"/>
          </a:p>
        </p:txBody>
      </p:sp>
      <p:sp>
        <p:nvSpPr>
          <p:cNvPr id="16388" name="Rectangle 4"/>
          <p:cNvSpPr>
            <a:spLocks noGrp="1" noRot="1" noChangeAspect="1" noChangeArrowheads="1" noTextEdit="1"/>
          </p:cNvSpPr>
          <p:nvPr>
            <p:ph type="sldImg" idx="2"/>
          </p:nvPr>
        </p:nvSpPr>
        <p:spPr bwMode="auto">
          <a:xfrm>
            <a:off x="1182688" y="698500"/>
            <a:ext cx="4654550" cy="3489325"/>
          </a:xfrm>
          <a:prstGeom prst="rect">
            <a:avLst/>
          </a:prstGeom>
          <a:noFill/>
          <a:ln w="9525">
            <a:solidFill>
              <a:srgbClr val="000000"/>
            </a:solidFill>
            <a:miter lim="800000"/>
          </a:ln>
        </p:spPr>
      </p:sp>
      <p:sp>
        <p:nvSpPr>
          <p:cNvPr id="46085" name="Rectangle 5"/>
          <p:cNvSpPr>
            <a:spLocks noGrp="1" noChangeArrowheads="1"/>
          </p:cNvSpPr>
          <p:nvPr>
            <p:ph type="body" sz="quarter" idx="3"/>
          </p:nvPr>
        </p:nvSpPr>
        <p:spPr bwMode="auto">
          <a:xfrm>
            <a:off x="701675" y="4419600"/>
            <a:ext cx="5616575" cy="4187825"/>
          </a:xfrm>
          <a:prstGeom prst="rect">
            <a:avLst/>
          </a:prstGeom>
          <a:noFill/>
          <a:ln w="9525">
            <a:noFill/>
            <a:miter lim="800000"/>
          </a:ln>
        </p:spPr>
        <p:txBody>
          <a:bodyPr vert="horz" wrap="square" lIns="93287" tIns="46643" rIns="93287" bIns="46643" numCol="1" anchor="t" anchorCtr="0" compatLnSpc="1"/>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46086" name="Rectangle 6"/>
          <p:cNvSpPr>
            <a:spLocks noGrp="1" noChangeArrowheads="1"/>
          </p:cNvSpPr>
          <p:nvPr>
            <p:ph type="ftr" sz="quarter" idx="4"/>
          </p:nvPr>
        </p:nvSpPr>
        <p:spPr bwMode="auto">
          <a:xfrm>
            <a:off x="0" y="8839200"/>
            <a:ext cx="3041650" cy="465138"/>
          </a:xfrm>
          <a:prstGeom prst="rect">
            <a:avLst/>
          </a:prstGeom>
          <a:noFill/>
          <a:ln w="9525">
            <a:noFill/>
            <a:miter lim="800000"/>
          </a:ln>
        </p:spPr>
        <p:txBody>
          <a:bodyPr vert="horz" wrap="square" lIns="93287" tIns="46643" rIns="93287" bIns="46643" numCol="1" anchor="b" anchorCtr="0" compatLnSpc="1"/>
          <a:lstStyle>
            <a:lvl1pPr defTabSz="933450">
              <a:defRPr sz="1200"/>
            </a:lvl1pPr>
          </a:lstStyle>
          <a:p>
            <a:pPr>
              <a:defRPr/>
            </a:pPr>
            <a:endParaRPr lang="en-GB"/>
          </a:p>
        </p:txBody>
      </p:sp>
      <p:sp>
        <p:nvSpPr>
          <p:cNvPr id="46087" name="Rectangle 7"/>
          <p:cNvSpPr>
            <a:spLocks noGrp="1" noChangeArrowheads="1"/>
          </p:cNvSpPr>
          <p:nvPr>
            <p:ph type="sldNum" sz="quarter" idx="5"/>
          </p:nvPr>
        </p:nvSpPr>
        <p:spPr bwMode="auto">
          <a:xfrm>
            <a:off x="3976688" y="8839200"/>
            <a:ext cx="3041650" cy="465138"/>
          </a:xfrm>
          <a:prstGeom prst="rect">
            <a:avLst/>
          </a:prstGeom>
          <a:noFill/>
          <a:ln w="9525">
            <a:noFill/>
            <a:miter lim="800000"/>
          </a:ln>
        </p:spPr>
        <p:txBody>
          <a:bodyPr vert="horz" wrap="square" lIns="93287" tIns="46643" rIns="93287" bIns="46643" numCol="1" anchor="b" anchorCtr="0" compatLnSpc="1"/>
          <a:lstStyle>
            <a:lvl1pPr algn="r" defTabSz="933450">
              <a:defRPr sz="1200"/>
            </a:lvl1pPr>
          </a:lstStyle>
          <a:p>
            <a:pPr>
              <a:defRPr/>
            </a:pPr>
            <a:fld id="{53CB5025-8063-4E2E-9F68-15D398C25076}"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txBox="1">
            <a:spLocks noGrp="1" noChangeArrowheads="1"/>
          </p:cNvSpPr>
          <p:nvPr/>
        </p:nvSpPr>
        <p:spPr bwMode="auto">
          <a:xfrm>
            <a:off x="3976477" y="8840947"/>
            <a:ext cx="3043448" cy="464978"/>
          </a:xfrm>
          <a:prstGeom prst="rect">
            <a:avLst/>
          </a:prstGeom>
          <a:noFill/>
          <a:ln w="9525">
            <a:noFill/>
            <a:miter lim="800000"/>
          </a:ln>
        </p:spPr>
        <p:txBody>
          <a:bodyPr lIns="91174" tIns="45586" rIns="91174" bIns="45586" anchor="b"/>
          <a:lstStyle/>
          <a:p>
            <a:pPr algn="r" defTabSz="912495"/>
            <a:fld id="{072D3BC2-BF20-4849-A74E-42A0D15E9A2B}" type="slidenum">
              <a:rPr lang="en-US" sz="1200">
                <a:latin typeface="Times" pitchFamily="18" charset="0"/>
              </a:rPr>
              <a:pPr algn="r" defTabSz="912495"/>
              <a:t>2</a:t>
            </a:fld>
            <a:endParaRPr lang="en-US" sz="1200" dirty="0">
              <a:latin typeface="Times" pitchFamily="18" charset="0"/>
            </a:endParaRPr>
          </a:p>
        </p:txBody>
      </p:sp>
      <p:sp>
        <p:nvSpPr>
          <p:cNvPr id="296963" name="Rectangle 2"/>
          <p:cNvSpPr>
            <a:spLocks noGrp="1" noRot="1" noChangeAspect="1" noChangeArrowheads="1" noTextEdit="1"/>
          </p:cNvSpPr>
          <p:nvPr>
            <p:ph type="sldImg"/>
          </p:nvPr>
        </p:nvSpPr>
        <p:spPr>
          <a:xfrm>
            <a:off x="1184275" y="698500"/>
            <a:ext cx="4651375" cy="3489325"/>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txBox="1">
            <a:spLocks noGrp="1" noChangeArrowheads="1"/>
          </p:cNvSpPr>
          <p:nvPr/>
        </p:nvSpPr>
        <p:spPr bwMode="auto">
          <a:xfrm>
            <a:off x="3976477" y="8840947"/>
            <a:ext cx="3043448" cy="464978"/>
          </a:xfrm>
          <a:prstGeom prst="rect">
            <a:avLst/>
          </a:prstGeom>
          <a:noFill/>
          <a:ln w="9525">
            <a:noFill/>
            <a:miter lim="800000"/>
          </a:ln>
        </p:spPr>
        <p:txBody>
          <a:bodyPr lIns="91174" tIns="45586" rIns="91174" bIns="45586" anchor="b"/>
          <a:lstStyle/>
          <a:p>
            <a:pPr algn="r" defTabSz="912495"/>
            <a:fld id="{072D3BC2-BF20-4849-A74E-42A0D15E9A2B}" type="slidenum">
              <a:rPr lang="en-US" sz="1200">
                <a:latin typeface="Times" pitchFamily="18" charset="0"/>
              </a:rPr>
              <a:pPr algn="r" defTabSz="912495"/>
              <a:t>3</a:t>
            </a:fld>
            <a:endParaRPr lang="en-US" sz="1200" dirty="0">
              <a:latin typeface="Times" pitchFamily="18" charset="0"/>
            </a:endParaRPr>
          </a:p>
        </p:txBody>
      </p:sp>
      <p:sp>
        <p:nvSpPr>
          <p:cNvPr id="296963" name="Rectangle 2"/>
          <p:cNvSpPr>
            <a:spLocks noGrp="1" noRot="1" noChangeAspect="1" noChangeArrowheads="1" noTextEdit="1"/>
          </p:cNvSpPr>
          <p:nvPr>
            <p:ph type="sldImg"/>
          </p:nvPr>
        </p:nvSpPr>
        <p:spPr>
          <a:xfrm>
            <a:off x="1184275" y="698500"/>
            <a:ext cx="4651375" cy="3489325"/>
          </a:xfr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p:txBody>
          <a:bodyPr/>
          <a:lstStyle>
            <a:lvl1pPr>
              <a:defRPr/>
            </a:lvl1pPr>
          </a:lstStyle>
          <a:p>
            <a:pPr>
              <a:defRPr/>
            </a:pPr>
            <a:endParaRPr lang="en-US"/>
          </a:p>
        </p:txBody>
      </p:sp>
      <p:sp>
        <p:nvSpPr>
          <p:cNvPr id="5" name="Rectangle 10"/>
          <p:cNvSpPr>
            <a:spLocks noGrp="1" noChangeArrowheads="1"/>
          </p:cNvSpPr>
          <p:nvPr>
            <p:ph type="sldNum" sz="quarter" idx="11"/>
          </p:nvPr>
        </p:nvSpPr>
        <p:spPr>
          <a:xfrm>
            <a:off x="401638" y="6473825"/>
            <a:ext cx="1752600" cy="231775"/>
          </a:xfrm>
        </p:spPr>
        <p:txBody>
          <a:bodyPr/>
          <a:lstStyle>
            <a:lvl1pPr>
              <a:defRPr/>
            </a:lvl1pPr>
          </a:lstStyle>
          <a:p>
            <a:pPr>
              <a:defRPr/>
            </a:pPr>
            <a:r>
              <a:rPr lang="en-US"/>
              <a:t>Page </a:t>
            </a:r>
            <a:fld id="{3B7E754B-BBCE-4756-BCAD-1A8F078E20AD}" type="slidenum">
              <a:rPr lang="en-US"/>
              <a:pPr>
                <a:defRPr/>
              </a:pPr>
              <a:t>‹#›</a:t>
            </a:fld>
            <a:r>
              <a:rPr lang="en-US"/>
              <a:t>	Operations Review</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64300" y="152400"/>
            <a:ext cx="205740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2100" y="152400"/>
            <a:ext cx="601980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92100" y="152400"/>
            <a:ext cx="8229600" cy="579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9"/>
          <p:cNvSpPr>
            <a:spLocks noGrp="1" noChangeArrowheads="1"/>
          </p:cNvSpPr>
          <p:nvPr>
            <p:ph type="dt" sz="half" idx="10"/>
          </p:nvPr>
        </p:nvSpPr>
        <p:spPr/>
        <p:txBody>
          <a:bodyPr/>
          <a:lstStyle>
            <a:lvl1pPr>
              <a:defRPr/>
            </a:lvl1pPr>
          </a:lstStyle>
          <a:p>
            <a:pPr>
              <a:defRPr/>
            </a:pPr>
            <a:endParaRPr lang="en-US"/>
          </a:p>
        </p:txBody>
      </p:sp>
      <p:sp>
        <p:nvSpPr>
          <p:cNvPr id="4" name="Rectangle 10"/>
          <p:cNvSpPr>
            <a:spLocks noGrp="1" noChangeArrowheads="1"/>
          </p:cNvSpPr>
          <p:nvPr>
            <p:ph type="sldNum" sz="quarter" idx="11"/>
          </p:nvPr>
        </p:nvSpPr>
        <p:spPr>
          <a:xfrm>
            <a:off x="401638" y="6473825"/>
            <a:ext cx="1752600" cy="231775"/>
          </a:xfrm>
        </p:spPr>
        <p:txBody>
          <a:bodyPr/>
          <a:lstStyle>
            <a:lvl1pPr>
              <a:defRPr/>
            </a:lvl1pPr>
          </a:lstStyle>
          <a:p>
            <a:pPr>
              <a:defRPr/>
            </a:pPr>
            <a:r>
              <a:rPr lang="en-US"/>
              <a:t>Page </a:t>
            </a:r>
            <a:fld id="{E2E821B1-0FAB-4D6C-9134-3DA09A25C4A1}" type="slidenum">
              <a:rPr lang="en-US"/>
              <a:pPr>
                <a:defRPr/>
              </a:pPr>
              <a:t>‹#›</a:t>
            </a:fld>
            <a:r>
              <a:rPr lang="en-US"/>
              <a:t>	Operations Review</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92100" y="152400"/>
            <a:ext cx="8229600" cy="457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292100" y="838200"/>
            <a:ext cx="40386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483100" y="838200"/>
            <a:ext cx="40386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483100" y="3467100"/>
            <a:ext cx="40386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9"/>
          <p:cNvSpPr>
            <a:spLocks noGrp="1" noChangeArrowheads="1"/>
          </p:cNvSpPr>
          <p:nvPr>
            <p:ph type="dt" sz="half" idx="10"/>
          </p:nvPr>
        </p:nvSpPr>
        <p:spPr/>
        <p:txBody>
          <a:bodyPr/>
          <a:lstStyle>
            <a:lvl1pPr>
              <a:defRPr/>
            </a:lvl1pPr>
          </a:lstStyle>
          <a:p>
            <a:pPr>
              <a:defRPr/>
            </a:pPr>
            <a:endParaRPr lang="en-US"/>
          </a:p>
        </p:txBody>
      </p:sp>
      <p:sp>
        <p:nvSpPr>
          <p:cNvPr id="7" name="Rectangle 10"/>
          <p:cNvSpPr>
            <a:spLocks noGrp="1" noChangeArrowheads="1"/>
          </p:cNvSpPr>
          <p:nvPr>
            <p:ph type="sldNum" sz="quarter" idx="11"/>
          </p:nvPr>
        </p:nvSpPr>
        <p:spPr>
          <a:xfrm>
            <a:off x="401638" y="6473825"/>
            <a:ext cx="1752600" cy="231775"/>
          </a:xfrm>
        </p:spPr>
        <p:txBody>
          <a:bodyPr/>
          <a:lstStyle>
            <a:lvl1pPr>
              <a:defRPr/>
            </a:lvl1pPr>
          </a:lstStyle>
          <a:p>
            <a:pPr>
              <a:defRPr/>
            </a:pPr>
            <a:r>
              <a:rPr lang="en-US"/>
              <a:t>Page </a:t>
            </a:r>
            <a:fld id="{2F41628F-676E-425E-A0CE-ADD2AC0DBF44}" type="slidenum">
              <a:rPr lang="en-US"/>
              <a:pPr>
                <a:defRPr/>
              </a:pPr>
              <a:t>‹#›</a:t>
            </a:fld>
            <a:r>
              <a:rPr lang="en-US"/>
              <a:t>	Operations Review</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92100" y="152400"/>
            <a:ext cx="8229600" cy="457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92100" y="838200"/>
            <a:ext cx="40386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83100" y="838200"/>
            <a:ext cx="40386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dt" sz="half" idx="10"/>
          </p:nvPr>
        </p:nvSpPr>
        <p:spPr/>
        <p:txBody>
          <a:bodyPr/>
          <a:lstStyle>
            <a:lvl1pPr>
              <a:defRPr/>
            </a:lvl1pPr>
          </a:lstStyle>
          <a:p>
            <a:pPr>
              <a:defRPr/>
            </a:pPr>
            <a:endParaRPr lang="en-US"/>
          </a:p>
        </p:txBody>
      </p:sp>
      <p:sp>
        <p:nvSpPr>
          <p:cNvPr id="6" name="Rectangle 10"/>
          <p:cNvSpPr>
            <a:spLocks noGrp="1" noChangeArrowheads="1"/>
          </p:cNvSpPr>
          <p:nvPr>
            <p:ph type="sldNum" sz="quarter" idx="11"/>
          </p:nvPr>
        </p:nvSpPr>
        <p:spPr>
          <a:xfrm>
            <a:off x="401638" y="6473825"/>
            <a:ext cx="1752600" cy="231775"/>
          </a:xfrm>
        </p:spPr>
        <p:txBody>
          <a:bodyPr/>
          <a:lstStyle>
            <a:lvl1pPr>
              <a:defRPr/>
            </a:lvl1pPr>
          </a:lstStyle>
          <a:p>
            <a:pPr>
              <a:defRPr/>
            </a:pPr>
            <a:r>
              <a:rPr lang="en-US"/>
              <a:t>Page </a:t>
            </a:r>
            <a:fld id="{5E9F04AF-D35E-4A2D-A20A-B6EC1B257EC8}" type="slidenum">
              <a:rPr lang="en-US"/>
              <a:pPr>
                <a:defRPr/>
              </a:pPr>
              <a:t>‹#›</a:t>
            </a:fld>
            <a:r>
              <a:rPr lang="en-US"/>
              <a:t>	Operations Review</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92100" y="152400"/>
            <a:ext cx="8229600" cy="457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92100" y="838200"/>
            <a:ext cx="8229600" cy="5105400"/>
          </a:xfrm>
        </p:spPr>
        <p:txBody>
          <a:bodyPr/>
          <a:lstStyle/>
          <a:p>
            <a:pPr lvl="0"/>
            <a:endParaRPr lang="en-US" noProof="0"/>
          </a:p>
        </p:txBody>
      </p:sp>
      <p:sp>
        <p:nvSpPr>
          <p:cNvPr id="4" name="Rectangle 9"/>
          <p:cNvSpPr>
            <a:spLocks noGrp="1" noChangeArrowheads="1"/>
          </p:cNvSpPr>
          <p:nvPr>
            <p:ph type="dt" sz="half" idx="10"/>
          </p:nvPr>
        </p:nvSpPr>
        <p:spPr/>
        <p:txBody>
          <a:bodyPr/>
          <a:lstStyle>
            <a:lvl1pPr>
              <a:defRPr/>
            </a:lvl1pPr>
          </a:lstStyle>
          <a:p>
            <a:pPr>
              <a:defRPr/>
            </a:pPr>
            <a:endParaRPr lang="en-US"/>
          </a:p>
        </p:txBody>
      </p:sp>
      <p:sp>
        <p:nvSpPr>
          <p:cNvPr id="5" name="Rectangle 10"/>
          <p:cNvSpPr>
            <a:spLocks noGrp="1" noChangeArrowheads="1"/>
          </p:cNvSpPr>
          <p:nvPr>
            <p:ph type="sldNum" sz="quarter" idx="11"/>
          </p:nvPr>
        </p:nvSpPr>
        <p:spPr>
          <a:xfrm>
            <a:off x="401638" y="6473825"/>
            <a:ext cx="1752600" cy="231775"/>
          </a:xfrm>
        </p:spPr>
        <p:txBody>
          <a:bodyPr/>
          <a:lstStyle>
            <a:lvl1pPr>
              <a:defRPr/>
            </a:lvl1pPr>
          </a:lstStyle>
          <a:p>
            <a:pPr>
              <a:defRPr/>
            </a:pPr>
            <a:r>
              <a:rPr lang="en-US"/>
              <a:t>Page </a:t>
            </a:r>
            <a:fld id="{14E501D0-E6FA-474E-B8D6-1DD44322C6AF}" type="slidenum">
              <a:rPr lang="en-US"/>
              <a:pPr>
                <a:defRPr/>
              </a:pPr>
              <a:t>‹#›</a:t>
            </a:fld>
            <a:r>
              <a:rPr lang="en-US"/>
              <a:t>	Operations Review</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a:xfrm>
            <a:off x="2590800" y="6473825"/>
            <a:ext cx="1066800" cy="231775"/>
          </a:xfrm>
        </p:spPr>
        <p:txBody>
          <a:bodyPr/>
          <a:lstStyle>
            <a:lvl1pPr>
              <a:defRPr/>
            </a:lvl1pPr>
          </a:lstStyle>
          <a:p>
            <a:pPr>
              <a:defRPr/>
            </a:pPr>
            <a:endParaRPr lang="en-US"/>
          </a:p>
        </p:txBody>
      </p:sp>
      <p:sp>
        <p:nvSpPr>
          <p:cNvPr id="5" name="Slide Number Placeholder 4"/>
          <p:cNvSpPr>
            <a:spLocks noGrp="1"/>
          </p:cNvSpPr>
          <p:nvPr>
            <p:ph type="sldNum" sz="quarter" idx="11"/>
          </p:nvPr>
        </p:nvSpPr>
        <p:spPr>
          <a:xfrm>
            <a:off x="401638" y="6473825"/>
            <a:ext cx="1752600" cy="231775"/>
          </a:xfrm>
        </p:spPr>
        <p:txBody>
          <a:bodyPr/>
          <a:lstStyle>
            <a:lvl1pPr>
              <a:defRPr smtClean="0"/>
            </a:lvl1pPr>
          </a:lstStyle>
          <a:p>
            <a:pPr>
              <a:defRPr/>
            </a:pPr>
            <a:r>
              <a:rPr lang="en-US"/>
              <a:t>Page </a:t>
            </a:r>
            <a:fld id="{83FCD804-3E37-478C-85B1-D7E372624723}" type="slidenum">
              <a:rPr lang="en-US"/>
              <a:pPr>
                <a:defRPr/>
              </a:pPr>
              <a:t>‹#›</a:t>
            </a:fld>
            <a:r>
              <a:rPr lang="en-US"/>
              <a:t>	Operations Review</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dt" sz="half" idx="10"/>
          </p:nvPr>
        </p:nvSpPr>
        <p:spPr/>
        <p:txBody>
          <a:bodyPr/>
          <a:lstStyle>
            <a:lvl1pPr>
              <a:defRPr/>
            </a:lvl1pPr>
          </a:lstStyle>
          <a:p>
            <a:pPr>
              <a:defRPr/>
            </a:pPr>
            <a:endParaRPr lang="en-US"/>
          </a:p>
        </p:txBody>
      </p:sp>
      <p:sp>
        <p:nvSpPr>
          <p:cNvPr id="5" name="Rectangle 10"/>
          <p:cNvSpPr>
            <a:spLocks noGrp="1" noChangeArrowheads="1"/>
          </p:cNvSpPr>
          <p:nvPr>
            <p:ph type="sldNum" sz="quarter" idx="11"/>
          </p:nvPr>
        </p:nvSpPr>
        <p:spPr>
          <a:xfrm>
            <a:off x="401638" y="6473825"/>
            <a:ext cx="1752600" cy="231775"/>
          </a:xfrm>
        </p:spPr>
        <p:txBody>
          <a:bodyPr/>
          <a:lstStyle>
            <a:lvl1pPr>
              <a:defRPr/>
            </a:lvl1pPr>
          </a:lstStyle>
          <a:p>
            <a:pPr>
              <a:defRPr/>
            </a:pPr>
            <a:r>
              <a:rPr lang="en-US"/>
              <a:t>Page </a:t>
            </a:r>
            <a:fld id="{E2DD2071-927C-4A82-88C3-9A4E4D9FFC92}" type="slidenum">
              <a:rPr lang="en-US"/>
              <a:pPr>
                <a:defRPr/>
              </a:pPr>
              <a:t>‹#›</a:t>
            </a:fld>
            <a:r>
              <a:rPr lang="en-US"/>
              <a:t>	Operations Review</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2100" y="8382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83100" y="8382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dt" sz="half" idx="10"/>
          </p:nvPr>
        </p:nvSpPr>
        <p:spPr/>
        <p:txBody>
          <a:bodyPr/>
          <a:lstStyle>
            <a:lvl1pPr>
              <a:defRPr/>
            </a:lvl1pPr>
          </a:lstStyle>
          <a:p>
            <a:pPr>
              <a:defRPr/>
            </a:pPr>
            <a:endParaRPr lang="en-US"/>
          </a:p>
        </p:txBody>
      </p:sp>
      <p:sp>
        <p:nvSpPr>
          <p:cNvPr id="6" name="Rectangle 10"/>
          <p:cNvSpPr>
            <a:spLocks noGrp="1" noChangeArrowheads="1"/>
          </p:cNvSpPr>
          <p:nvPr>
            <p:ph type="sldNum" sz="quarter" idx="11"/>
          </p:nvPr>
        </p:nvSpPr>
        <p:spPr>
          <a:xfrm>
            <a:off x="401638" y="6473825"/>
            <a:ext cx="1752600" cy="231775"/>
          </a:xfrm>
        </p:spPr>
        <p:txBody>
          <a:bodyPr/>
          <a:lstStyle>
            <a:lvl1pPr>
              <a:defRPr/>
            </a:lvl1pPr>
          </a:lstStyle>
          <a:p>
            <a:pPr>
              <a:defRPr/>
            </a:pPr>
            <a:r>
              <a:rPr lang="en-US"/>
              <a:t>Page </a:t>
            </a:r>
            <a:fld id="{EC89BB74-3DFE-402C-ABC2-03E720CA3EA0}" type="slidenum">
              <a:rPr lang="en-US"/>
              <a:pPr>
                <a:defRPr/>
              </a:pPr>
              <a:t>‹#›</a:t>
            </a:fld>
            <a:r>
              <a:rPr lang="en-US"/>
              <a:t>	Operations Review</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dt" sz="half" idx="10"/>
          </p:nvPr>
        </p:nvSpPr>
        <p:spPr/>
        <p:txBody>
          <a:bodyPr/>
          <a:lstStyle>
            <a:lvl1pPr>
              <a:defRPr/>
            </a:lvl1pPr>
          </a:lstStyle>
          <a:p>
            <a:pPr>
              <a:defRPr/>
            </a:pPr>
            <a:endParaRPr lang="en-US"/>
          </a:p>
        </p:txBody>
      </p:sp>
      <p:sp>
        <p:nvSpPr>
          <p:cNvPr id="8" name="Rectangle 10"/>
          <p:cNvSpPr>
            <a:spLocks noGrp="1" noChangeArrowheads="1"/>
          </p:cNvSpPr>
          <p:nvPr>
            <p:ph type="sldNum" sz="quarter" idx="11"/>
          </p:nvPr>
        </p:nvSpPr>
        <p:spPr>
          <a:xfrm>
            <a:off x="401638" y="6473825"/>
            <a:ext cx="1752600" cy="231775"/>
          </a:xfrm>
        </p:spPr>
        <p:txBody>
          <a:bodyPr/>
          <a:lstStyle>
            <a:lvl1pPr>
              <a:defRPr/>
            </a:lvl1pPr>
          </a:lstStyle>
          <a:p>
            <a:pPr>
              <a:defRPr/>
            </a:pPr>
            <a:r>
              <a:rPr lang="en-US"/>
              <a:t>Page </a:t>
            </a:r>
            <a:fld id="{583F3774-3FEE-423F-9CE5-2EFA03961414}" type="slidenum">
              <a:rPr lang="en-US"/>
              <a:pPr>
                <a:defRPr/>
              </a:pPr>
              <a:t>‹#›</a:t>
            </a:fld>
            <a:r>
              <a:rPr lang="en-US"/>
              <a:t>	Operations Review</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dt" sz="half" idx="10"/>
          </p:nvPr>
        </p:nvSpPr>
        <p:spPr/>
        <p:txBody>
          <a:bodyPr/>
          <a:lstStyle>
            <a:lvl1pPr>
              <a:defRPr/>
            </a:lvl1pPr>
          </a:lstStyle>
          <a:p>
            <a:pPr>
              <a:defRPr/>
            </a:pPr>
            <a:endParaRPr lang="en-US"/>
          </a:p>
        </p:txBody>
      </p:sp>
      <p:sp>
        <p:nvSpPr>
          <p:cNvPr id="4" name="Rectangle 10"/>
          <p:cNvSpPr>
            <a:spLocks noGrp="1" noChangeArrowheads="1"/>
          </p:cNvSpPr>
          <p:nvPr>
            <p:ph type="sldNum" sz="quarter" idx="11"/>
          </p:nvPr>
        </p:nvSpPr>
        <p:spPr>
          <a:xfrm>
            <a:off x="401638" y="6473825"/>
            <a:ext cx="1752600" cy="231775"/>
          </a:xfrm>
        </p:spPr>
        <p:txBody>
          <a:bodyPr/>
          <a:lstStyle>
            <a:lvl1pPr>
              <a:defRPr/>
            </a:lvl1pPr>
          </a:lstStyle>
          <a:p>
            <a:pPr>
              <a:defRPr/>
            </a:pPr>
            <a:r>
              <a:rPr lang="en-US"/>
              <a:t>Page </a:t>
            </a:r>
            <a:fld id="{57F25208-51B5-4873-9197-B7C57142F01D}" type="slidenum">
              <a:rPr lang="en-US"/>
              <a:pPr>
                <a:defRPr/>
              </a:pPr>
              <a:t>‹#›</a:t>
            </a:fld>
            <a:r>
              <a:rPr lang="en-US"/>
              <a:t>	Operations Review</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p:txBody>
          <a:bodyPr/>
          <a:lstStyle>
            <a:lvl1pPr>
              <a:defRPr/>
            </a:lvl1pPr>
          </a:lstStyle>
          <a:p>
            <a:pPr>
              <a:defRPr/>
            </a:pPr>
            <a:endParaRPr lang="en-US"/>
          </a:p>
        </p:txBody>
      </p:sp>
      <p:sp>
        <p:nvSpPr>
          <p:cNvPr id="3" name="Rectangle 10"/>
          <p:cNvSpPr>
            <a:spLocks noGrp="1" noChangeArrowheads="1"/>
          </p:cNvSpPr>
          <p:nvPr>
            <p:ph type="sldNum" sz="quarter" idx="11"/>
          </p:nvPr>
        </p:nvSpPr>
        <p:spPr>
          <a:xfrm>
            <a:off x="401638" y="6473825"/>
            <a:ext cx="1752600" cy="231775"/>
          </a:xfrm>
        </p:spPr>
        <p:txBody>
          <a:bodyPr/>
          <a:lstStyle>
            <a:lvl1pPr>
              <a:defRPr/>
            </a:lvl1pPr>
          </a:lstStyle>
          <a:p>
            <a:pPr>
              <a:defRPr/>
            </a:pPr>
            <a:r>
              <a:rPr lang="en-US"/>
              <a:t>Page </a:t>
            </a:r>
            <a:fld id="{490B1EB5-AA6B-433E-83C6-FAB548D84FED}" type="slidenum">
              <a:rPr lang="en-US"/>
              <a:pPr>
                <a:defRPr/>
              </a:pPr>
              <a:t>‹#›</a:t>
            </a:fld>
            <a:r>
              <a:rPr lang="en-US"/>
              <a:t>	Operations Review</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p:txBody>
          <a:bodyPr/>
          <a:lstStyle>
            <a:lvl1pPr>
              <a:defRPr/>
            </a:lvl1pPr>
          </a:lstStyle>
          <a:p>
            <a:pPr>
              <a:defRPr/>
            </a:pPr>
            <a:endParaRPr lang="en-US"/>
          </a:p>
        </p:txBody>
      </p:sp>
      <p:sp>
        <p:nvSpPr>
          <p:cNvPr id="6" name="Rectangle 10"/>
          <p:cNvSpPr>
            <a:spLocks noGrp="1" noChangeArrowheads="1"/>
          </p:cNvSpPr>
          <p:nvPr>
            <p:ph type="sldNum" sz="quarter" idx="11"/>
          </p:nvPr>
        </p:nvSpPr>
        <p:spPr>
          <a:xfrm>
            <a:off x="401638" y="6473825"/>
            <a:ext cx="1752600" cy="231775"/>
          </a:xfrm>
        </p:spPr>
        <p:txBody>
          <a:bodyPr/>
          <a:lstStyle>
            <a:lvl1pPr>
              <a:defRPr/>
            </a:lvl1pPr>
          </a:lstStyle>
          <a:p>
            <a:pPr>
              <a:defRPr/>
            </a:pPr>
            <a:r>
              <a:rPr lang="en-US"/>
              <a:t>Page </a:t>
            </a:r>
            <a:fld id="{83AA0035-F6FB-4FB2-8AB2-0753D25E00E6}" type="slidenum">
              <a:rPr lang="en-US"/>
              <a:pPr>
                <a:defRPr/>
              </a:pPr>
              <a:t>‹#›</a:t>
            </a:fld>
            <a:r>
              <a:rPr lang="en-US"/>
              <a:t>	Operations Review</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p:txBody>
          <a:bodyPr/>
          <a:lstStyle>
            <a:lvl1pPr>
              <a:defRPr/>
            </a:lvl1pPr>
          </a:lstStyle>
          <a:p>
            <a:pPr>
              <a:defRPr/>
            </a:pPr>
            <a:endParaRPr lang="en-US"/>
          </a:p>
        </p:txBody>
      </p:sp>
      <p:sp>
        <p:nvSpPr>
          <p:cNvPr id="6" name="Rectangle 10"/>
          <p:cNvSpPr>
            <a:spLocks noGrp="1" noChangeArrowheads="1"/>
          </p:cNvSpPr>
          <p:nvPr>
            <p:ph type="sldNum" sz="quarter" idx="11"/>
          </p:nvPr>
        </p:nvSpPr>
        <p:spPr>
          <a:xfrm>
            <a:off x="401638" y="6473825"/>
            <a:ext cx="1752600" cy="231775"/>
          </a:xfrm>
        </p:spPr>
        <p:txBody>
          <a:bodyPr/>
          <a:lstStyle>
            <a:lvl1pPr>
              <a:defRPr/>
            </a:lvl1pPr>
          </a:lstStyle>
          <a:p>
            <a:pPr>
              <a:defRPr/>
            </a:pPr>
            <a:r>
              <a:rPr lang="en-US"/>
              <a:t>Page </a:t>
            </a:r>
            <a:fld id="{82657D2E-07E8-4ECD-81D2-A27D34EF993B}" type="slidenum">
              <a:rPr lang="en-US"/>
              <a:pPr>
                <a:defRPr/>
              </a:pPr>
              <a:t>‹#›</a:t>
            </a:fld>
            <a:r>
              <a:rPr lang="en-US"/>
              <a:t>	Operations Review</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p:txBody>
          <a:bodyPr/>
          <a:lstStyle>
            <a:lvl1pPr>
              <a:defRPr/>
            </a:lvl1pPr>
          </a:lstStyle>
          <a:p>
            <a:pPr>
              <a:defRPr/>
            </a:pPr>
            <a:endParaRPr lang="en-US"/>
          </a:p>
        </p:txBody>
      </p:sp>
      <p:sp>
        <p:nvSpPr>
          <p:cNvPr id="5" name="Rectangle 10"/>
          <p:cNvSpPr>
            <a:spLocks noGrp="1" noChangeArrowheads="1"/>
          </p:cNvSpPr>
          <p:nvPr>
            <p:ph type="sldNum" sz="quarter" idx="11"/>
          </p:nvPr>
        </p:nvSpPr>
        <p:spPr>
          <a:xfrm>
            <a:off x="401638" y="6473825"/>
            <a:ext cx="1752600" cy="231775"/>
          </a:xfrm>
        </p:spPr>
        <p:txBody>
          <a:bodyPr/>
          <a:lstStyle>
            <a:lvl1pPr>
              <a:defRPr/>
            </a:lvl1pPr>
          </a:lstStyle>
          <a:p>
            <a:pPr>
              <a:defRPr/>
            </a:pPr>
            <a:r>
              <a:rPr lang="en-US"/>
              <a:t>Page </a:t>
            </a:r>
            <a:fld id="{93B7D5E9-9AD1-4313-BDC6-F08E6635BB03}" type="slidenum">
              <a:rPr lang="en-US"/>
              <a:pPr>
                <a:defRPr/>
              </a:pPr>
              <a:t>‹#›</a:t>
            </a:fld>
            <a:r>
              <a:rPr lang="en-US"/>
              <a:t>	Operations Review</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Grp="1" noChangeArrowheads="1"/>
          </p:cNvSpPr>
          <p:nvPr>
            <p:ph type="title"/>
          </p:nvPr>
        </p:nvSpPr>
        <p:spPr bwMode="auto">
          <a:xfrm>
            <a:off x="292100" y="152400"/>
            <a:ext cx="8229600" cy="457200"/>
          </a:xfrm>
          <a:prstGeom prst="rect">
            <a:avLst/>
          </a:prstGeom>
          <a:noFill/>
          <a:ln w="9525" algn="ctr">
            <a:noFill/>
            <a:miter lim="800000"/>
          </a:ln>
        </p:spPr>
        <p:txBody>
          <a:bodyPr vert="horz" wrap="square" lIns="91440" tIns="45720" rIns="91440" bIns="45720" numCol="1" anchor="ctr" anchorCtr="0" compatLnSpc="1"/>
          <a:lstStyle/>
          <a:p>
            <a:pPr lvl="0"/>
            <a:r>
              <a:rPr lang="en-US" smtClean="0"/>
              <a:t>Click to edit Master title style</a:t>
            </a:r>
          </a:p>
        </p:txBody>
      </p:sp>
      <p:sp>
        <p:nvSpPr>
          <p:cNvPr id="1027" name="Rectangle 8"/>
          <p:cNvSpPr>
            <a:spLocks noGrp="1" noChangeArrowheads="1"/>
          </p:cNvSpPr>
          <p:nvPr>
            <p:ph type="body" idx="1"/>
          </p:nvPr>
        </p:nvSpPr>
        <p:spPr bwMode="auto">
          <a:xfrm>
            <a:off x="292100" y="838200"/>
            <a:ext cx="8229600" cy="5105400"/>
          </a:xfrm>
          <a:prstGeom prst="rect">
            <a:avLst/>
          </a:prstGeom>
          <a:noFill/>
          <a:ln w="9525" algn="ctr">
            <a:noFill/>
            <a:miter lim="800000"/>
          </a:ln>
        </p:spPr>
        <p:txBody>
          <a:bodyPr vert="horz" wrap="square" lIns="91440" tIns="45720" rIns="91440" bIns="45720" numCol="1" anchor="t" anchorCtr="0" compatLnSpc="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3" name="Rectangle 9"/>
          <p:cNvSpPr>
            <a:spLocks noGrp="1" noChangeArrowheads="1"/>
          </p:cNvSpPr>
          <p:nvPr>
            <p:ph type="dt" sz="half" idx="2"/>
          </p:nvPr>
        </p:nvSpPr>
        <p:spPr bwMode="auto">
          <a:xfrm>
            <a:off x="2590800" y="6473825"/>
            <a:ext cx="1066800" cy="231775"/>
          </a:xfrm>
          <a:prstGeom prst="rect">
            <a:avLst/>
          </a:prstGeom>
          <a:noFill/>
          <a:ln w="9525">
            <a:noFill/>
            <a:miter lim="800000"/>
          </a:ln>
          <a:effectLst/>
        </p:spPr>
        <p:txBody>
          <a:bodyPr vert="horz" wrap="square" lIns="0" tIns="0" rIns="0" bIns="0" numCol="1" anchor="t" anchorCtr="0" compatLnSpc="1"/>
          <a:lstStyle>
            <a:lvl1pPr>
              <a:defRPr sz="1000">
                <a:latin typeface="+mn-lt"/>
              </a:defRPr>
            </a:lvl1pPr>
          </a:lstStyle>
          <a:p>
            <a:pPr>
              <a:defRPr/>
            </a:pPr>
            <a:endParaRPr lang="en-US"/>
          </a:p>
        </p:txBody>
      </p:sp>
      <p:pic>
        <p:nvPicPr>
          <p:cNvPr id="2" name="Picture -2147482624"/>
          <p:cNvPicPr>
            <a:picLocks noChangeAspect="1"/>
          </p:cNvPicPr>
          <p:nvPr userDrawn="1"/>
        </p:nvPicPr>
        <p:blipFill>
          <a:blip r:embed="rId17"/>
          <a:stretch>
            <a:fillRect/>
          </a:stretch>
        </p:blipFill>
        <p:spPr>
          <a:xfrm>
            <a:off x="6887528" y="6172200"/>
            <a:ext cx="2028825" cy="533400"/>
          </a:xfrm>
          <a:prstGeom prst="rect">
            <a:avLst/>
          </a:prstGeom>
          <a:noFill/>
          <a:ln w="9525">
            <a:noFill/>
          </a:ln>
        </p:spPr>
      </p:pic>
      <p:pic>
        <p:nvPicPr>
          <p:cNvPr id="4" name="Picture 3"/>
          <p:cNvPicPr>
            <a:picLocks noChangeAspect="1"/>
          </p:cNvPicPr>
          <p:nvPr userDrawn="1"/>
        </p:nvPicPr>
        <p:blipFill>
          <a:blip r:embed="rId18"/>
          <a:stretch>
            <a:fillRect/>
          </a:stretch>
        </p:blipFill>
        <p:spPr>
          <a:xfrm>
            <a:off x="71120" y="6229350"/>
            <a:ext cx="1487170" cy="59499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rtl="0" eaLnBrk="0" fontAlgn="base" hangingPunct="0">
        <a:spcBef>
          <a:spcPct val="0"/>
        </a:spcBef>
        <a:spcAft>
          <a:spcPct val="0"/>
        </a:spcAft>
        <a:defRPr sz="2800" b="1">
          <a:solidFill>
            <a:schemeClr val="hlink"/>
          </a:solidFill>
          <a:latin typeface="+mj-lt"/>
          <a:ea typeface="+mj-ea"/>
          <a:cs typeface="+mj-cs"/>
        </a:defRPr>
      </a:lvl1pPr>
      <a:lvl2pPr algn="l" rtl="0" eaLnBrk="0" fontAlgn="base" hangingPunct="0">
        <a:spcBef>
          <a:spcPct val="0"/>
        </a:spcBef>
        <a:spcAft>
          <a:spcPct val="0"/>
        </a:spcAft>
        <a:defRPr sz="2800" b="1">
          <a:solidFill>
            <a:schemeClr val="hlink"/>
          </a:solidFill>
          <a:latin typeface="Xerox Sans" pitchFamily="2" charset="0"/>
        </a:defRPr>
      </a:lvl2pPr>
      <a:lvl3pPr algn="l" rtl="0" eaLnBrk="0" fontAlgn="base" hangingPunct="0">
        <a:spcBef>
          <a:spcPct val="0"/>
        </a:spcBef>
        <a:spcAft>
          <a:spcPct val="0"/>
        </a:spcAft>
        <a:defRPr sz="2800" b="1">
          <a:solidFill>
            <a:schemeClr val="hlink"/>
          </a:solidFill>
          <a:latin typeface="Xerox Sans" pitchFamily="2" charset="0"/>
        </a:defRPr>
      </a:lvl3pPr>
      <a:lvl4pPr algn="l" rtl="0" eaLnBrk="0" fontAlgn="base" hangingPunct="0">
        <a:spcBef>
          <a:spcPct val="0"/>
        </a:spcBef>
        <a:spcAft>
          <a:spcPct val="0"/>
        </a:spcAft>
        <a:defRPr sz="2800" b="1">
          <a:solidFill>
            <a:schemeClr val="hlink"/>
          </a:solidFill>
          <a:latin typeface="Xerox Sans" pitchFamily="2" charset="0"/>
        </a:defRPr>
      </a:lvl4pPr>
      <a:lvl5pPr algn="l" rtl="0" eaLnBrk="0" fontAlgn="base" hangingPunct="0">
        <a:spcBef>
          <a:spcPct val="0"/>
        </a:spcBef>
        <a:spcAft>
          <a:spcPct val="0"/>
        </a:spcAft>
        <a:defRPr sz="2800" b="1">
          <a:solidFill>
            <a:schemeClr val="hlink"/>
          </a:solidFill>
          <a:latin typeface="Xerox Sans" pitchFamily="2" charset="0"/>
        </a:defRPr>
      </a:lvl5pPr>
      <a:lvl6pPr marL="457200" algn="l" rtl="0" fontAlgn="base">
        <a:spcBef>
          <a:spcPct val="0"/>
        </a:spcBef>
        <a:spcAft>
          <a:spcPct val="0"/>
        </a:spcAft>
        <a:defRPr sz="2800" b="1">
          <a:solidFill>
            <a:schemeClr val="hlink"/>
          </a:solidFill>
          <a:latin typeface="Xerox Sans" pitchFamily="2" charset="0"/>
        </a:defRPr>
      </a:lvl6pPr>
      <a:lvl7pPr marL="914400" algn="l" rtl="0" fontAlgn="base">
        <a:spcBef>
          <a:spcPct val="0"/>
        </a:spcBef>
        <a:spcAft>
          <a:spcPct val="0"/>
        </a:spcAft>
        <a:defRPr sz="2800" b="1">
          <a:solidFill>
            <a:schemeClr val="hlink"/>
          </a:solidFill>
          <a:latin typeface="Xerox Sans" pitchFamily="2" charset="0"/>
        </a:defRPr>
      </a:lvl7pPr>
      <a:lvl8pPr marL="1371600" algn="l" rtl="0" fontAlgn="base">
        <a:spcBef>
          <a:spcPct val="0"/>
        </a:spcBef>
        <a:spcAft>
          <a:spcPct val="0"/>
        </a:spcAft>
        <a:defRPr sz="2800" b="1">
          <a:solidFill>
            <a:schemeClr val="hlink"/>
          </a:solidFill>
          <a:latin typeface="Xerox Sans" pitchFamily="2" charset="0"/>
        </a:defRPr>
      </a:lvl8pPr>
      <a:lvl9pPr marL="1828800" algn="l" rtl="0" fontAlgn="base">
        <a:spcBef>
          <a:spcPct val="0"/>
        </a:spcBef>
        <a:spcAft>
          <a:spcPct val="0"/>
        </a:spcAft>
        <a:defRPr sz="2800" b="1">
          <a:solidFill>
            <a:schemeClr val="hlink"/>
          </a:solidFill>
          <a:latin typeface="Xerox Sans" pitchFamily="2" charset="0"/>
        </a:defRPr>
      </a:lvl9pPr>
    </p:titleStyle>
    <p:bodyStyle>
      <a:lvl1pPr marL="342900" indent="-342900" algn="l" rtl="0" eaLnBrk="0" fontAlgn="base" hangingPunct="0">
        <a:lnSpc>
          <a:spcPct val="90000"/>
        </a:lnSpc>
        <a:spcBef>
          <a:spcPct val="30000"/>
        </a:spcBef>
        <a:spcAft>
          <a:spcPct val="0"/>
        </a:spcAft>
        <a:buChar char="•"/>
        <a:defRPr sz="2000">
          <a:solidFill>
            <a:schemeClr val="tx1"/>
          </a:solidFill>
          <a:latin typeface="+mn-lt"/>
          <a:ea typeface="+mn-ea"/>
          <a:cs typeface="+mn-cs"/>
        </a:defRPr>
      </a:lvl1pPr>
      <a:lvl2pPr marL="227330" indent="-225425" algn="l" rtl="0" eaLnBrk="0" fontAlgn="base" hangingPunct="0">
        <a:lnSpc>
          <a:spcPct val="90000"/>
        </a:lnSpc>
        <a:spcBef>
          <a:spcPct val="30000"/>
        </a:spcBef>
        <a:spcAft>
          <a:spcPct val="0"/>
        </a:spcAft>
        <a:buSzPct val="75000"/>
        <a:buChar char="•"/>
        <a:defRPr sz="2000">
          <a:solidFill>
            <a:schemeClr val="tx1"/>
          </a:solidFill>
          <a:latin typeface="+mn-lt"/>
        </a:defRPr>
      </a:lvl2pPr>
      <a:lvl3pPr marL="457200" indent="-228600" algn="l" rtl="0" eaLnBrk="0" fontAlgn="base" hangingPunct="0">
        <a:lnSpc>
          <a:spcPct val="90000"/>
        </a:lnSpc>
        <a:spcBef>
          <a:spcPct val="30000"/>
        </a:spcBef>
        <a:spcAft>
          <a:spcPct val="0"/>
        </a:spcAft>
        <a:buSzPct val="75000"/>
        <a:buFont typeface="Xerox Sans" pitchFamily="2" charset="0"/>
        <a:buChar char="–"/>
        <a:defRPr sz="2000">
          <a:solidFill>
            <a:schemeClr val="tx1"/>
          </a:solidFill>
          <a:latin typeface="+mn-lt"/>
        </a:defRPr>
      </a:lvl3pPr>
      <a:lvl4pPr marL="684530" indent="-225425" algn="l" rtl="0" eaLnBrk="0" fontAlgn="base" hangingPunct="0">
        <a:lnSpc>
          <a:spcPct val="90000"/>
        </a:lnSpc>
        <a:spcBef>
          <a:spcPct val="30000"/>
        </a:spcBef>
        <a:spcAft>
          <a:spcPct val="0"/>
        </a:spcAft>
        <a:buSzPct val="75000"/>
        <a:buChar char="•"/>
        <a:defRPr sz="2000">
          <a:solidFill>
            <a:schemeClr val="tx1"/>
          </a:solidFill>
          <a:latin typeface="+mn-lt"/>
        </a:defRPr>
      </a:lvl4pPr>
      <a:lvl5pPr marL="914400" indent="-228600" algn="l" rtl="0" eaLnBrk="0" fontAlgn="base" hangingPunct="0">
        <a:lnSpc>
          <a:spcPct val="90000"/>
        </a:lnSpc>
        <a:spcBef>
          <a:spcPct val="30000"/>
        </a:spcBef>
        <a:spcAft>
          <a:spcPct val="0"/>
        </a:spcAft>
        <a:buSzPct val="75000"/>
        <a:buFont typeface="Xerox Sans" pitchFamily="2" charset="0"/>
        <a:buChar char="–"/>
        <a:defRPr sz="2000">
          <a:solidFill>
            <a:schemeClr val="tx1"/>
          </a:solidFill>
          <a:latin typeface="+mn-lt"/>
        </a:defRPr>
      </a:lvl5pPr>
      <a:lvl6pPr marL="1371600" indent="-228600" algn="l" rtl="0" fontAlgn="base">
        <a:lnSpc>
          <a:spcPct val="90000"/>
        </a:lnSpc>
        <a:spcBef>
          <a:spcPct val="30000"/>
        </a:spcBef>
        <a:spcAft>
          <a:spcPct val="0"/>
        </a:spcAft>
        <a:buSzPct val="75000"/>
        <a:buFont typeface="Xerox Sans" pitchFamily="2" charset="0"/>
        <a:buChar char="–"/>
        <a:defRPr>
          <a:solidFill>
            <a:schemeClr val="tx1"/>
          </a:solidFill>
          <a:latin typeface="+mn-lt"/>
        </a:defRPr>
      </a:lvl6pPr>
      <a:lvl7pPr marL="1828800" indent="-228600" algn="l" rtl="0" fontAlgn="base">
        <a:lnSpc>
          <a:spcPct val="90000"/>
        </a:lnSpc>
        <a:spcBef>
          <a:spcPct val="30000"/>
        </a:spcBef>
        <a:spcAft>
          <a:spcPct val="0"/>
        </a:spcAft>
        <a:buSzPct val="75000"/>
        <a:buFont typeface="Xerox Sans" pitchFamily="2" charset="0"/>
        <a:buChar char="–"/>
        <a:defRPr>
          <a:solidFill>
            <a:schemeClr val="tx1"/>
          </a:solidFill>
          <a:latin typeface="+mn-lt"/>
        </a:defRPr>
      </a:lvl7pPr>
      <a:lvl8pPr marL="2286000" indent="-228600" algn="l" rtl="0" fontAlgn="base">
        <a:lnSpc>
          <a:spcPct val="90000"/>
        </a:lnSpc>
        <a:spcBef>
          <a:spcPct val="30000"/>
        </a:spcBef>
        <a:spcAft>
          <a:spcPct val="0"/>
        </a:spcAft>
        <a:buSzPct val="75000"/>
        <a:buFont typeface="Xerox Sans" pitchFamily="2" charset="0"/>
        <a:buChar char="–"/>
        <a:defRPr>
          <a:solidFill>
            <a:schemeClr val="tx1"/>
          </a:solidFill>
          <a:latin typeface="+mn-lt"/>
        </a:defRPr>
      </a:lvl8pPr>
      <a:lvl9pPr marL="2743200" indent="-228600" algn="l" rtl="0" fontAlgn="base">
        <a:lnSpc>
          <a:spcPct val="90000"/>
        </a:lnSpc>
        <a:spcBef>
          <a:spcPct val="30000"/>
        </a:spcBef>
        <a:spcAft>
          <a:spcPct val="0"/>
        </a:spcAft>
        <a:buSzPct val="75000"/>
        <a:buFont typeface="Xerox Sans" pitchFamily="2" charset="0"/>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0.png"/>
          <p:cNvPicPr>
            <a:picLocks noChangeAspect="1"/>
          </p:cNvPicPr>
          <p:nvPr/>
        </p:nvPicPr>
        <p:blipFill>
          <a:blip r:embed="rId2"/>
          <a:stretch>
            <a:fillRect/>
          </a:stretch>
        </p:blipFill>
        <p:spPr>
          <a:xfrm>
            <a:off x="6995160" y="25400"/>
            <a:ext cx="1915160" cy="1037590"/>
          </a:xfrm>
          <a:prstGeom prst="rect">
            <a:avLst/>
          </a:prstGeom>
        </p:spPr>
      </p:pic>
      <p:sp>
        <p:nvSpPr>
          <p:cNvPr id="3" name="Content Placeholder 2"/>
          <p:cNvSpPr>
            <a:spLocks noGrp="1"/>
          </p:cNvSpPr>
          <p:nvPr>
            <p:ph sz="quarter" idx="1"/>
          </p:nvPr>
        </p:nvSpPr>
        <p:spPr>
          <a:xfrm>
            <a:off x="619125" y="558800"/>
            <a:ext cx="7905115" cy="5798820"/>
          </a:xfrm>
        </p:spPr>
        <p:txBody>
          <a:bodyPr anchor="t" anchorCtr="0">
            <a:noAutofit/>
          </a:bodyPr>
          <a:lstStyle/>
          <a:p>
            <a:pPr algn="just" fontAlgn="base">
              <a:buNone/>
            </a:pPr>
            <a:endParaRPr lang="en-US" sz="1600" dirty="0" smtClean="0">
              <a:latin typeface="Times New Roman" pitchFamily="18" charset="0"/>
              <a:cs typeface="Times New Roman" pitchFamily="18" charset="0"/>
            </a:endParaRPr>
          </a:p>
          <a:p>
            <a:pPr algn="just" fontAlgn="base"/>
            <a:r>
              <a:rPr lang="en-US" sz="1600" b="1" dirty="0" smtClean="0">
                <a:latin typeface="Times New Roman" pitchFamily="18" charset="0"/>
                <a:ea typeface="Malgun Gothic" panose="020B0503020000020004" charset="-127"/>
                <a:cs typeface="Times New Roman" pitchFamily="18" charset="0"/>
              </a:rPr>
              <a:t>Client  Name :-	Mashreq Bank </a:t>
            </a:r>
          </a:p>
          <a:p>
            <a:pPr algn="just" fontAlgn="base"/>
            <a:r>
              <a:rPr lang="en-US" sz="1600" b="1" dirty="0" smtClean="0">
                <a:latin typeface="Times New Roman" pitchFamily="18" charset="0"/>
                <a:ea typeface="Malgun Gothic" panose="020B0503020000020004" charset="-127"/>
                <a:cs typeface="Times New Roman" pitchFamily="18" charset="0"/>
              </a:rPr>
              <a:t>Industry :</a:t>
            </a:r>
            <a:r>
              <a:rPr lang="en-US" sz="1600" dirty="0" smtClean="0">
                <a:latin typeface="Times New Roman" pitchFamily="18" charset="0"/>
                <a:ea typeface="Malgun Gothic" panose="020B0503020000020004" charset="-127"/>
                <a:cs typeface="Times New Roman" pitchFamily="18" charset="0"/>
              </a:rPr>
              <a:t> -	 </a:t>
            </a:r>
            <a:r>
              <a:rPr lang="en-US" sz="1600" b="1" dirty="0" smtClean="0">
                <a:latin typeface="Times New Roman" pitchFamily="18" charset="0"/>
                <a:ea typeface="Malgun Gothic" panose="020B0503020000020004" charset="-127"/>
                <a:cs typeface="Times New Roman" pitchFamily="18" charset="0"/>
              </a:rPr>
              <a:t>Banking</a:t>
            </a:r>
          </a:p>
          <a:p>
            <a:pPr algn="just" fontAlgn="base"/>
            <a:r>
              <a:rPr lang="en-US" sz="1600" b="1" dirty="0" smtClean="0">
                <a:latin typeface="Times New Roman" pitchFamily="18" charset="0"/>
                <a:ea typeface="Malgun Gothic" panose="020B0503020000020004" charset="-127"/>
                <a:cs typeface="Times New Roman" pitchFamily="18" charset="0"/>
                <a:sym typeface="+mn-ea"/>
              </a:rPr>
              <a:t>Team Size : -	 20</a:t>
            </a:r>
          </a:p>
          <a:p>
            <a:pPr algn="just" fontAlgn="base"/>
            <a:r>
              <a:rPr lang="en-US" sz="1600" b="1" dirty="0" smtClean="0">
                <a:latin typeface="Times New Roman" pitchFamily="18" charset="0"/>
                <a:ea typeface="Malgun Gothic" panose="020B0503020000020004" charset="-127"/>
                <a:cs typeface="Times New Roman" pitchFamily="18" charset="0"/>
                <a:sym typeface="+mn-ea"/>
              </a:rPr>
              <a:t>Clinet Location  :-	 Bangalore</a:t>
            </a:r>
            <a:endParaRPr lang="en-US" sz="1600" b="1" dirty="0" smtClean="0">
              <a:latin typeface="Times New Roman" pitchFamily="18" charset="0"/>
              <a:ea typeface="Malgun Gothic" panose="020B0503020000020004" charset="-127"/>
              <a:cs typeface="Times New Roman" pitchFamily="18" charset="0"/>
            </a:endParaRPr>
          </a:p>
          <a:p>
            <a:pPr algn="just" fontAlgn="base"/>
            <a:endParaRPr lang="en-US" sz="1600" b="1" dirty="0" smtClean="0">
              <a:latin typeface="Times New Roman" pitchFamily="18" charset="0"/>
              <a:ea typeface="Malgun Gothic" panose="020B0503020000020004" charset="-127"/>
              <a:cs typeface="Times New Roman" pitchFamily="18" charset="0"/>
              <a:sym typeface="+mn-ea"/>
            </a:endParaRPr>
          </a:p>
          <a:p>
            <a:pPr algn="just" fontAlgn="base"/>
            <a:r>
              <a:rPr lang="en-US" sz="1600" b="1" dirty="0" smtClean="0">
                <a:latin typeface="Times New Roman" pitchFamily="18" charset="0"/>
                <a:ea typeface="Malgun Gothic" panose="020B0503020000020004" charset="-127"/>
                <a:cs typeface="Times New Roman" pitchFamily="18" charset="0"/>
                <a:sym typeface="+mn-ea"/>
              </a:rPr>
              <a:t>Project Scope :- </a:t>
            </a:r>
          </a:p>
          <a:p>
            <a:pPr algn="just" fontAlgn="base"/>
            <a:r>
              <a:rPr lang="en-US" sz="1600" dirty="0" smtClean="0">
                <a:latin typeface="Times New Roman" pitchFamily="18" charset="0"/>
                <a:ea typeface="Malgun Gothic" panose="020B0503020000020004" charset="-127"/>
                <a:cs typeface="Times New Roman" pitchFamily="18" charset="0"/>
                <a:sym typeface="+mn-ea"/>
              </a:rPr>
              <a:t>To automate Customer Boarding Process ,KYC ,Operations ,DashBoard Reports ,Design User Interface ,Intigration with Core Banking system ,ECM &amp; EDMS.</a:t>
            </a:r>
          </a:p>
          <a:p>
            <a:pPr algn="just" fontAlgn="base"/>
            <a:endParaRPr lang="en-US" sz="1600" dirty="0" smtClean="0">
              <a:latin typeface="Times New Roman" pitchFamily="18" charset="0"/>
              <a:ea typeface="Malgun Gothic" panose="020B0503020000020004" charset="-127"/>
              <a:cs typeface="Times New Roman" pitchFamily="18" charset="0"/>
            </a:endParaRPr>
          </a:p>
          <a:p>
            <a:pPr algn="just" fontAlgn="base"/>
            <a:r>
              <a:rPr lang="en-US" sz="1600" b="1" dirty="0" smtClean="0">
                <a:latin typeface="Times New Roman" pitchFamily="18" charset="0"/>
                <a:ea typeface="Malgun Gothic" panose="020B0503020000020004" charset="-127"/>
                <a:cs typeface="Times New Roman" pitchFamily="18" charset="0"/>
                <a:sym typeface="+mn-ea"/>
              </a:rPr>
              <a:t>TechnoLogies Used :- </a:t>
            </a:r>
          </a:p>
          <a:p>
            <a:pPr algn="just" fontAlgn="base"/>
            <a:r>
              <a:rPr lang="en-US" sz="1600" b="1" dirty="0" smtClean="0">
                <a:latin typeface="Times New Roman" pitchFamily="18" charset="0"/>
                <a:ea typeface="Malgun Gothic" panose="020B0503020000020004" charset="-127"/>
                <a:cs typeface="Times New Roman" pitchFamily="18" charset="0"/>
                <a:sym typeface="+mn-ea"/>
              </a:rPr>
              <a:t>IBM BPM, </a:t>
            </a:r>
            <a:r>
              <a:rPr lang="en-US" sz="1600" b="1" dirty="0" err="1" smtClean="0">
                <a:latin typeface="Times New Roman" pitchFamily="18" charset="0"/>
                <a:ea typeface="Malgun Gothic" panose="020B0503020000020004" charset="-127"/>
                <a:cs typeface="Times New Roman" pitchFamily="18" charset="0"/>
                <a:sym typeface="+mn-ea"/>
              </a:rPr>
              <a:t>Webshere</a:t>
            </a:r>
            <a:r>
              <a:rPr lang="en-US" sz="1600" b="1" dirty="0" smtClean="0">
                <a:latin typeface="Times New Roman" pitchFamily="18" charset="0"/>
                <a:ea typeface="Malgun Gothic" panose="020B0503020000020004" charset="-127"/>
                <a:cs typeface="Times New Roman" pitchFamily="18" charset="0"/>
                <a:sym typeface="+mn-ea"/>
              </a:rPr>
              <a:t>, IID &amp;IIB, ECM(FileNet &amp;EDMS), customizing process initiation using Java ,Oracle database for storing application Data,IIB rescources through SOAP Codes </a:t>
            </a:r>
            <a:endParaRPr lang="en-US" sz="1600" dirty="0" smtClean="0">
              <a:latin typeface="Times New Roman" pitchFamily="18" charset="0"/>
              <a:ea typeface="Malgun Gothic" panose="020B0503020000020004" charset="-127"/>
              <a:cs typeface="Times New Roman" pitchFamily="18" charset="0"/>
            </a:endParaRPr>
          </a:p>
          <a:p>
            <a:pPr algn="just" fontAlgn="base"/>
            <a:r>
              <a:rPr lang="en-US" sz="1600" b="1" dirty="0" smtClean="0">
                <a:latin typeface="Times New Roman" pitchFamily="18" charset="0"/>
                <a:ea typeface="Malgun Gothic" panose="020B0503020000020004" charset="-127"/>
                <a:cs typeface="Times New Roman" pitchFamily="18" charset="0"/>
                <a:sym typeface="+mn-ea"/>
              </a:rPr>
              <a:t>Duration :</a:t>
            </a:r>
            <a:r>
              <a:rPr lang="en-US" sz="1600" dirty="0" smtClean="0">
                <a:latin typeface="Times New Roman" pitchFamily="18" charset="0"/>
                <a:ea typeface="Malgun Gothic" panose="020B0503020000020004" charset="-127"/>
                <a:cs typeface="Times New Roman" pitchFamily="18" charset="0"/>
                <a:sym typeface="+mn-ea"/>
              </a:rPr>
              <a:t>One Year </a:t>
            </a:r>
          </a:p>
          <a:p>
            <a:pPr algn="just" fontAlgn="base"/>
            <a:endParaRPr lang="en-US" sz="1600" dirty="0" smtClean="0">
              <a:latin typeface="Times New Roman" pitchFamily="18" charset="0"/>
              <a:ea typeface="Malgun Gothic" panose="020B0503020000020004" charset="-127"/>
              <a:cs typeface="Times New Roman" pitchFamily="18" charset="0"/>
            </a:endParaRPr>
          </a:p>
          <a:p>
            <a:pPr algn="just" fontAlgn="base"/>
            <a:r>
              <a:rPr lang="en-US" sz="1600" b="1" dirty="0" smtClean="0">
                <a:latin typeface="Times New Roman" pitchFamily="18" charset="0"/>
                <a:ea typeface="Malgun Gothic" panose="020B0503020000020004" charset="-127"/>
                <a:cs typeface="Times New Roman" pitchFamily="18" charset="0"/>
              </a:rPr>
              <a:t>About The Client :- </a:t>
            </a:r>
            <a:r>
              <a:rPr lang="en-US" sz="1600" dirty="0" smtClean="0">
                <a:latin typeface="Times New Roman" pitchFamily="18" charset="0"/>
                <a:ea typeface="Malgun Gothic" panose="020B0503020000020004" charset="-127"/>
                <a:cs typeface="Times New Roman" pitchFamily="18" charset="0"/>
              </a:rPr>
              <a:t>Mashreq has provided innovative banking and financial services to millions of individuals and institutions since 1967. One of the UAE’s best performing banks for five decades, Mashreq is a leading financial institution in the Middle East, with a growing retail presence across the region. We also have international offices in Europe, Asia, Africa and the US, and a presence in all the financial capitals of the world.</a:t>
            </a:r>
          </a:p>
          <a:p>
            <a:pPr algn="just" fontAlgn="base"/>
            <a:endParaRPr lang="en-US" sz="1600" dirty="0" smtClean="0">
              <a:latin typeface="Times New Roman" pitchFamily="18" charset="0"/>
              <a:ea typeface="Malgun Gothic" panose="020B0503020000020004" charset="-127"/>
              <a:cs typeface="Times New Roman" pitchFamily="18" charset="0"/>
            </a:endParaRPr>
          </a:p>
          <a:p>
            <a:pPr algn="just"/>
            <a:r>
              <a:rPr lang="en-US" sz="1600" dirty="0" smtClean="0">
                <a:latin typeface="Times New Roman" pitchFamily="18" charset="0"/>
                <a:ea typeface="Malgun Gothic" panose="020B0503020000020004" charset="-127"/>
                <a:cs typeface="Times New Roman" pitchFamily="18" charset="0"/>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609600" y="1219200"/>
            <a:ext cx="7467600" cy="4873752"/>
          </a:xfrm>
          <a:prstGeom prst="rect">
            <a:avLst/>
          </a:prstGeom>
          <a:noFill/>
          <a:ln w="9525" algn="ctr">
            <a:noFill/>
            <a:miter lim="800000"/>
          </a:ln>
        </p:spPr>
        <p:txBody>
          <a:bodyPr vert="horz" wrap="square" lIns="91440" tIns="45720" rIns="91440" bIns="45720" numCol="1" anchor="t" anchorCtr="0" compatLnSpc="1"/>
          <a:lstStyle/>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Pain Point of Customer </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a:t>
            </a: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Manual </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Credit Approval</a:t>
            </a:r>
            <a:r>
              <a:rPr kumimoji="0" lang="en-US" sz="1600" b="0" i="0" u="none" strike="noStrike" kern="0" cap="none" spc="0" normalizeH="0" noProof="0" dirty="0" smtClean="0">
                <a:ln>
                  <a:noFill/>
                </a:ln>
                <a:solidFill>
                  <a:schemeClr val="tx1"/>
                </a:solidFill>
                <a:effectLst/>
                <a:uLnTx/>
                <a:uFillTx/>
                <a:latin typeface="Times New Roman" pitchFamily="18" charset="0"/>
                <a:cs typeface="Times New Roman" pitchFamily="18" charset="0"/>
              </a:rPr>
              <a:t> Process</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 TAT </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high because of multiple agents involved in transaction resulting in Financial </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application, Tracking </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and </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reporting.</a:t>
            </a:r>
            <a:endPar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marL="0" marR="0" lvl="0" indent="0" algn="just" defTabSz="914400" rtl="0" eaLnBrk="0" fontAlgn="base" latinLnBrk="0" hangingPunct="0">
              <a:lnSpc>
                <a:spcPct val="90000"/>
              </a:lnSpc>
              <a:spcBef>
                <a:spcPct val="30000"/>
              </a:spcBef>
              <a:spcAft>
                <a:spcPct val="0"/>
              </a:spcAft>
              <a:buClrTx/>
              <a:buSzTx/>
              <a:buFontTx/>
              <a:buNone/>
              <a:tabLst/>
              <a:defRPr/>
            </a:pPr>
            <a:endPar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Solution:-  </a:t>
            </a:r>
            <a:r>
              <a:rPr lang="en-US" sz="1600" b="1" kern="0" dirty="0" err="1" smtClean="0">
                <a:latin typeface="Times New Roman" pitchFamily="18" charset="0"/>
                <a:cs typeface="Times New Roman" pitchFamily="18" charset="0"/>
              </a:rPr>
              <a:t>Eflow</a:t>
            </a:r>
            <a:r>
              <a:rPr lang="en-US" sz="1600" b="1" kern="0" dirty="0" smtClean="0">
                <a:latin typeface="Times New Roman" pitchFamily="18" charset="0"/>
                <a:cs typeface="Times New Roman" pitchFamily="18" charset="0"/>
              </a:rPr>
              <a:t> Account Maintenance </a:t>
            </a:r>
            <a:endPar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We </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designed  an application </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which automates the corporate</a:t>
            </a:r>
            <a:r>
              <a:rPr kumimoji="0" lang="en-US" sz="1600" b="0" i="0" u="none" strike="noStrike" kern="0" cap="none" spc="0" normalizeH="0" noProof="0" dirty="0" smtClean="0">
                <a:ln>
                  <a:noFill/>
                </a:ln>
                <a:solidFill>
                  <a:schemeClr val="tx1"/>
                </a:solidFill>
                <a:effectLst/>
                <a:uLnTx/>
                <a:uFillTx/>
                <a:latin typeface="Times New Roman" pitchFamily="18" charset="0"/>
                <a:cs typeface="Times New Roman" pitchFamily="18" charset="0"/>
              </a:rPr>
              <a:t> credit approval process using </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IBM </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BPM. The designed application have different roles like maker, </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checker</a:t>
            </a:r>
            <a:r>
              <a:rPr lang="en-US" sz="1600" kern="0" dirty="0" smtClean="0">
                <a:latin typeface="Times New Roman" pitchFamily="18" charset="0"/>
                <a:cs typeface="Times New Roman" pitchFamily="18" charset="0"/>
              </a:rPr>
              <a:t> </a:t>
            </a:r>
            <a:r>
              <a:rPr lang="en-US" sz="1600" kern="0" dirty="0" smtClean="0">
                <a:latin typeface="Times New Roman" pitchFamily="18" charset="0"/>
                <a:cs typeface="Times New Roman" pitchFamily="18" charset="0"/>
              </a:rPr>
              <a:t>also the different levels of approvals</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Also designed and implemented integrations  with IID, ECM.</a:t>
            </a:r>
          </a:p>
          <a:p>
            <a:pPr marL="0" marR="0" lvl="0" indent="0" algn="just" defTabSz="914400" rtl="0" eaLnBrk="0" fontAlgn="base" latinLnBrk="0" hangingPunct="0">
              <a:lnSpc>
                <a:spcPct val="90000"/>
              </a:lnSpc>
              <a:spcBef>
                <a:spcPct val="30000"/>
              </a:spcBef>
              <a:spcAft>
                <a:spcPct val="0"/>
              </a:spcAft>
              <a:buClrTx/>
              <a:buSzTx/>
              <a:buFontTx/>
              <a:buNone/>
              <a:tabLst/>
              <a:defRPr/>
            </a:pPr>
            <a:endPar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Result:- </a:t>
            </a: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Stunning first impression on their </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customers, Better </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Transparency on Business flow ,leading to increseased  customer satisfaction.</a:t>
            </a:r>
          </a:p>
          <a:p>
            <a:pPr marL="0" marR="0" lvl="0" indent="0" algn="just" defTabSz="914400" rtl="0" eaLnBrk="0" fontAlgn="base" latinLnBrk="0" hangingPunct="0">
              <a:lnSpc>
                <a:spcPct val="90000"/>
              </a:lnSpc>
              <a:spcBef>
                <a:spcPct val="30000"/>
              </a:spcBef>
              <a:spcAft>
                <a:spcPct val="0"/>
              </a:spcAft>
              <a:buClrTx/>
              <a:buSzTx/>
              <a:buFontTx/>
              <a:buNone/>
              <a:tabLst/>
              <a:defRPr/>
            </a:pPr>
            <a:endPar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marL="0" marR="0" lvl="0" indent="0" algn="just" defTabSz="914400" rtl="0" eaLnBrk="0" fontAlgn="base" latinLnBrk="0" hangingPunct="0">
              <a:lnSpc>
                <a:spcPct val="90000"/>
              </a:lnSpc>
              <a:spcBef>
                <a:spcPct val="30000"/>
              </a:spcBef>
              <a:spcAft>
                <a:spcPct val="0"/>
              </a:spcAft>
              <a:buClrTx/>
              <a:buSzTx/>
              <a:buFontTx/>
              <a:buNone/>
              <a:tabLst/>
              <a:defRPr/>
            </a:pPr>
            <a:endParaRPr kumimoji="0" lang="en-US"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p:txBody>
      </p:sp>
      <p:pic>
        <p:nvPicPr>
          <p:cNvPr id="5" name="Picture 4" descr="AUB-Logo.png"/>
          <p:cNvPicPr>
            <a:picLocks noChangeAspect="1"/>
          </p:cNvPicPr>
          <p:nvPr/>
        </p:nvPicPr>
        <p:blipFill>
          <a:blip r:embed="rId2"/>
          <a:stretch>
            <a:fillRect/>
          </a:stretch>
        </p:blipFill>
        <p:spPr>
          <a:xfrm>
            <a:off x="6019800" y="152400"/>
            <a:ext cx="2857500" cy="90487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bwMode="auto">
          <a:xfrm>
            <a:off x="685800" y="1066800"/>
            <a:ext cx="7467600" cy="4873752"/>
          </a:xfrm>
          <a:prstGeom prst="rect">
            <a:avLst/>
          </a:prstGeom>
          <a:noFill/>
          <a:ln w="9525" algn="ctr">
            <a:noFill/>
            <a:miter lim="800000"/>
          </a:ln>
        </p:spPr>
        <p:txBody>
          <a:bodyPr vert="horz" wrap="square" lIns="91440" tIns="45720" rIns="91440" bIns="45720" numCol="1" anchor="t" anchorCtr="0" compatLnSpc="1">
            <a:noAutofit/>
          </a:bodyPr>
          <a:lstStyle/>
          <a:p>
            <a:pPr lvl="0" algn="just" eaLnBrk="0" hangingPunct="0">
              <a:lnSpc>
                <a:spcPct val="90000"/>
              </a:lnSpc>
              <a:spcBef>
                <a:spcPct val="30000"/>
              </a:spcBef>
            </a:pPr>
            <a:r>
              <a:rPr lang="en-US" sz="1600" b="1" kern="0" dirty="0" smtClean="0">
                <a:latin typeface="Times New Roman" pitchFamily="18" charset="0"/>
                <a:cs typeface="Times New Roman" pitchFamily="18" charset="0"/>
                <a:sym typeface="+mn-ea"/>
              </a:rPr>
              <a:t>Client Name :-	</a:t>
            </a:r>
            <a:r>
              <a:rPr lang="en-US" sz="1600" b="1" kern="0" dirty="0" smtClean="0">
                <a:latin typeface="Times New Roman" pitchFamily="18" charset="0"/>
                <a:ea typeface="Malgun Gothic" panose="020B0503020000020004" charset="-127"/>
                <a:cs typeface="Times New Roman" pitchFamily="18" charset="0"/>
                <a:sym typeface="+mn-ea"/>
              </a:rPr>
              <a:t>BCAS</a:t>
            </a:r>
            <a:endParaRPr lang="en-US" sz="1600" b="1" dirty="0" smtClean="0">
              <a:latin typeface="Times New Roman" pitchFamily="18" charset="0"/>
              <a:ea typeface="Malgun Gothic" panose="020B0503020000020004" charset="-127"/>
              <a:cs typeface="Times New Roman" pitchFamily="18" charset="0"/>
              <a:sym typeface="+mn-ea"/>
            </a:endParaRP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Industry</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 :- 	</a:t>
            </a:r>
            <a:r>
              <a:rPr lang="en-US" sz="1600" b="1" kern="0" dirty="0" smtClean="0">
                <a:latin typeface="Times New Roman" pitchFamily="18" charset="0"/>
                <a:cs typeface="Times New Roman" pitchFamily="18" charset="0"/>
                <a:sym typeface="+mn-ea"/>
              </a:rPr>
              <a:t>Airport Services</a:t>
            </a:r>
            <a:endPar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Team Size :-	</a:t>
            </a: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5</a:t>
            </a:r>
            <a:endPar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endParaRPr>
          </a:p>
          <a:p>
            <a:pPr algn="just" eaLnBrk="0" hangingPunct="0">
              <a:lnSpc>
                <a:spcPct val="90000"/>
              </a:lnSpc>
              <a:spcBef>
                <a:spcPct val="30000"/>
              </a:spcBef>
            </a:pPr>
            <a:r>
              <a:rPr lang="en-US" sz="1600" b="1" kern="0" dirty="0" smtClean="0">
                <a:latin typeface="Times New Roman" pitchFamily="18" charset="0"/>
                <a:cs typeface="Times New Roman" pitchFamily="18" charset="0"/>
                <a:sym typeface="+mn-ea"/>
              </a:rPr>
              <a:t>Client Location  :- 	</a:t>
            </a:r>
            <a:r>
              <a:rPr lang="en-US" sz="1600" b="1" kern="0" dirty="0" smtClean="0">
                <a:latin typeface="Times New Roman" pitchFamily="18" charset="0"/>
                <a:cs typeface="Times New Roman" pitchFamily="18" charset="0"/>
                <a:sym typeface="+mn-ea"/>
              </a:rPr>
              <a:t>Hyderabad</a:t>
            </a:r>
            <a:endParaRPr lang="en-US" sz="1600" b="1" kern="0" dirty="0" smtClean="0">
              <a:latin typeface="Times New Roman" pitchFamily="18" charset="0"/>
              <a:cs typeface="Times New Roman" pitchFamily="18" charset="0"/>
            </a:endParaRPr>
          </a:p>
          <a:p>
            <a:pPr marL="0" marR="0" lvl="0" indent="0" algn="just" defTabSz="914400" rtl="0" eaLnBrk="0" fontAlgn="base" latinLnBrk="0" hangingPunct="0">
              <a:lnSpc>
                <a:spcPct val="90000"/>
              </a:lnSpc>
              <a:spcBef>
                <a:spcPct val="30000"/>
              </a:spcBef>
              <a:spcAft>
                <a:spcPct val="0"/>
              </a:spcAft>
              <a:buClrTx/>
              <a:buSzTx/>
              <a:buFontTx/>
              <a:buNone/>
              <a:tabLst/>
              <a:defRPr/>
            </a:pPr>
            <a:endPar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Project Scope :- </a:t>
            </a:r>
          </a:p>
          <a:p>
            <a:pPr algn="just"/>
            <a:r>
              <a:rPr lang="en-US" sz="1600" dirty="0" smtClean="0">
                <a:latin typeface="Times New Roman" pitchFamily="18" charset="0"/>
                <a:ea typeface="Malgun Gothic" panose="020B0503020000020004" charset="-127"/>
                <a:cs typeface="Times New Roman" pitchFamily="18" charset="0"/>
                <a:sym typeface="+mn-ea"/>
              </a:rPr>
              <a:t>To </a:t>
            </a:r>
            <a:r>
              <a:rPr lang="en-US" sz="1600" dirty="0" smtClean="0">
                <a:latin typeface="Times New Roman" pitchFamily="18" charset="0"/>
                <a:ea typeface="Malgun Gothic" panose="020B0503020000020004" charset="-127"/>
                <a:cs typeface="Times New Roman" pitchFamily="18" charset="0"/>
                <a:sym typeface="+mn-ea"/>
              </a:rPr>
              <a:t>automate the process of issuing entry pass process </a:t>
            </a:r>
            <a:r>
              <a:rPr lang="en-US" sz="1600" dirty="0" smtClean="0">
                <a:latin typeface="Times New Roman" pitchFamily="18" charset="0"/>
                <a:ea typeface="Malgun Gothic" panose="020B0503020000020004" charset="-127"/>
                <a:cs typeface="Times New Roman" pitchFamily="18" charset="0"/>
                <a:sym typeface="+mn-ea"/>
              </a:rPr>
              <a:t>for </a:t>
            </a:r>
            <a:r>
              <a:rPr lang="en-US" sz="1600" dirty="0" smtClean="0">
                <a:latin typeface="Times New Roman" pitchFamily="18" charset="0"/>
                <a:ea typeface="Malgun Gothic" panose="020B0503020000020004" charset="-127"/>
                <a:cs typeface="Times New Roman" pitchFamily="18" charset="0"/>
                <a:sym typeface="+mn-ea"/>
              </a:rPr>
              <a:t>the VIPs with in the airport premises, Dashboard Reports, Custom portal in a BPM.</a:t>
            </a:r>
            <a:endParaRPr lang="en-US" sz="1600" dirty="0" smtClean="0">
              <a:latin typeface="Times New Roman" pitchFamily="18" charset="0"/>
              <a:ea typeface="Malgun Gothic" panose="020B0503020000020004" charset="-127"/>
              <a:cs typeface="Times New Roman" pitchFamily="18" charset="0"/>
              <a:sym typeface="+mn-ea"/>
            </a:endParaRP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Technologies </a:t>
            </a: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Used :- </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IBM </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BPM, </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IBM </a:t>
            </a:r>
            <a:r>
              <a:rPr kumimoji="0" lang="en-US" sz="1600" b="0" i="0" u="none" strike="noStrike" kern="0" cap="none" spc="0" normalizeH="0" baseline="0" noProof="0" dirty="0" err="1" smtClean="0">
                <a:ln>
                  <a:noFill/>
                </a:ln>
                <a:solidFill>
                  <a:schemeClr val="tx1"/>
                </a:solidFill>
                <a:effectLst/>
                <a:uLnTx/>
                <a:uFillTx/>
                <a:latin typeface="Times New Roman" pitchFamily="18" charset="0"/>
                <a:cs typeface="Times New Roman" pitchFamily="18" charset="0"/>
                <a:sym typeface="+mn-ea"/>
              </a:rPr>
              <a:t>Filenet</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a:t>
            </a: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Duration :- </a:t>
            </a:r>
            <a:r>
              <a:rPr lang="en-US" sz="1600" b="1" kern="0" dirty="0" smtClean="0">
                <a:latin typeface="Times New Roman" pitchFamily="18" charset="0"/>
                <a:cs typeface="Times New Roman" pitchFamily="18" charset="0"/>
                <a:sym typeface="+mn-ea"/>
              </a:rPr>
              <a:t>1</a:t>
            </a: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 Year</a:t>
            </a:r>
            <a:endPar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endParaRPr>
          </a:p>
          <a:p>
            <a:pPr marL="0" marR="0" lvl="0" indent="0" algn="just" defTabSz="914400" rtl="0" eaLnBrk="0" fontAlgn="base" latinLnBrk="0" hangingPunct="0">
              <a:lnSpc>
                <a:spcPct val="90000"/>
              </a:lnSpc>
              <a:spcBef>
                <a:spcPct val="30000"/>
              </a:spcBef>
              <a:spcAft>
                <a:spcPct val="0"/>
              </a:spcAft>
              <a:buClrTx/>
              <a:buSzTx/>
              <a:buFontTx/>
              <a:buNone/>
              <a:tabLst/>
              <a:defRPr/>
            </a:pPr>
            <a:endPar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lvl="0" algn="just" eaLnBrk="0" hangingPunct="0">
              <a:lnSpc>
                <a:spcPct val="90000"/>
              </a:lnSpc>
              <a:spcBef>
                <a:spcPct val="30000"/>
              </a:spcBef>
            </a:pPr>
            <a:r>
              <a:rPr lang="en-US" sz="1600" b="1" dirty="0" smtClean="0">
                <a:latin typeface="Times New Roman" pitchFamily="18" charset="0"/>
                <a:ea typeface="Malgun Gothic" panose="020B0503020000020004" charset="-127"/>
                <a:cs typeface="Times New Roman" pitchFamily="18" charset="0"/>
              </a:rPr>
              <a:t>About The </a:t>
            </a:r>
            <a:r>
              <a:rPr lang="en-US" sz="1600" b="1" dirty="0" smtClean="0">
                <a:latin typeface="Times New Roman" pitchFamily="18" charset="0"/>
                <a:ea typeface="Malgun Gothic" panose="020B0503020000020004" charset="-127"/>
                <a:cs typeface="Times New Roman" pitchFamily="18" charset="0"/>
              </a:rPr>
              <a:t>Client </a:t>
            </a:r>
            <a:r>
              <a:rPr lang="en-US" sz="1600" b="1" dirty="0" smtClean="0">
                <a:latin typeface="Times New Roman" pitchFamily="18" charset="0"/>
                <a:ea typeface="Malgun Gothic" panose="020B0503020000020004" charset="-127"/>
                <a:cs typeface="Times New Roman" pitchFamily="18" charset="0"/>
              </a:rPr>
              <a:t>:- </a:t>
            </a:r>
            <a:r>
              <a:rPr lang="en-US" sz="1600" kern="0" dirty="0" smtClean="0">
                <a:latin typeface="Times New Roman" pitchFamily="18" charset="0"/>
                <a:cs typeface="Times New Roman" pitchFamily="18" charset="0"/>
              </a:rPr>
              <a:t>The Bureau of Civil Aviation Security (BCAS) is an attached office of the Ministry of Civil Aviation (India). It is the regulatory authority for civil aviation security in India. It is headed by an officer of the rank of Director general of police and is designated as Director general of Security (Civil Aviation). </a:t>
            </a:r>
            <a:endPar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marL="0" marR="0" lvl="0" indent="0" algn="just" defTabSz="914400" rtl="0" eaLnBrk="0" fontAlgn="base" latinLnBrk="0" hangingPunct="0">
              <a:lnSpc>
                <a:spcPct val="90000"/>
              </a:lnSpc>
              <a:spcBef>
                <a:spcPct val="30000"/>
              </a:spcBef>
              <a:spcAft>
                <a:spcPct val="0"/>
              </a:spcAft>
              <a:buClrTx/>
              <a:buSzTx/>
              <a:buFontTx/>
              <a:buNone/>
              <a:tabLst/>
              <a:defRPr/>
            </a:pPr>
            <a:endPar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p:txBody>
      </p:sp>
      <p:pic>
        <p:nvPicPr>
          <p:cNvPr id="3" name="Picture 2" descr="bcas.jpg"/>
          <p:cNvPicPr>
            <a:picLocks noChangeAspect="1"/>
          </p:cNvPicPr>
          <p:nvPr/>
        </p:nvPicPr>
        <p:blipFill>
          <a:blip r:embed="rId2"/>
          <a:stretch>
            <a:fillRect/>
          </a:stretch>
        </p:blipFill>
        <p:spPr>
          <a:xfrm>
            <a:off x="6477000" y="0"/>
            <a:ext cx="2362200" cy="14478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bwMode="auto">
          <a:xfrm>
            <a:off x="609600" y="1219200"/>
            <a:ext cx="7467600" cy="4873752"/>
          </a:xfrm>
          <a:prstGeom prst="rect">
            <a:avLst/>
          </a:prstGeom>
          <a:noFill/>
          <a:ln w="9525" algn="ctr">
            <a:noFill/>
            <a:miter lim="800000"/>
          </a:ln>
        </p:spPr>
        <p:txBody>
          <a:bodyPr vert="horz" wrap="square" lIns="91440" tIns="45720" rIns="91440" bIns="45720" numCol="1" anchor="t" anchorCtr="0" compatLnSpc="1"/>
          <a:lstStyle/>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Pain Point of Customer </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a:t>
            </a: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Manual </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Entry pass issuing process, poor </a:t>
            </a:r>
            <a:r>
              <a:rPr lang="en-US" sz="1600" kern="0" dirty="0" smtClean="0">
                <a:latin typeface="Times New Roman" pitchFamily="18" charset="0"/>
                <a:cs typeface="Times New Roman" pitchFamily="18" charset="0"/>
              </a:rPr>
              <a:t>portal user interface,</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multiple agents involved in transaction resulting in Financial </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application,</a:t>
            </a:r>
            <a:r>
              <a:rPr kumimoji="0" lang="en-US" sz="1600" b="0" i="0" u="none" strike="noStrike" kern="0" cap="none" spc="0" normalizeH="0" noProof="0" dirty="0" smtClean="0">
                <a:ln>
                  <a:noFill/>
                </a:ln>
                <a:solidFill>
                  <a:schemeClr val="tx1"/>
                </a:solidFill>
                <a:effectLst/>
                <a:uLnTx/>
                <a:uFillTx/>
                <a:latin typeface="Times New Roman" pitchFamily="18" charset="0"/>
                <a:cs typeface="Times New Roman" pitchFamily="18" charset="0"/>
              </a:rPr>
              <a:t> and </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reporting.</a:t>
            </a:r>
            <a:endPar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marL="0" marR="0" lvl="0" indent="0" algn="just" defTabSz="914400" rtl="0" eaLnBrk="0" fontAlgn="base" latinLnBrk="0" hangingPunct="0">
              <a:lnSpc>
                <a:spcPct val="90000"/>
              </a:lnSpc>
              <a:spcBef>
                <a:spcPct val="30000"/>
              </a:spcBef>
              <a:spcAft>
                <a:spcPct val="0"/>
              </a:spcAft>
              <a:buClrTx/>
              <a:buSzTx/>
              <a:buFontTx/>
              <a:buNone/>
              <a:tabLst/>
              <a:defRPr/>
            </a:pPr>
            <a:endPar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Solution:-  </a:t>
            </a:r>
            <a:r>
              <a:rPr lang="en-US" sz="1600" b="1" kern="0" dirty="0" smtClean="0">
                <a:latin typeface="Times New Roman" pitchFamily="18" charset="0"/>
                <a:cs typeface="Times New Roman" pitchFamily="18" charset="0"/>
              </a:rPr>
              <a:t>Automate the Process of issuing Id cards for VIPs</a:t>
            </a:r>
            <a:endPar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lvl="0" algn="just" eaLnBrk="0" hangingPunct="0">
              <a:lnSpc>
                <a:spcPct val="90000"/>
              </a:lnSpc>
              <a:spcBef>
                <a:spcPct val="30000"/>
              </a:spcBef>
              <a:defRPr/>
            </a:pPr>
            <a:r>
              <a:rPr lang="en-GB" sz="1600" dirty="0" smtClean="0">
                <a:latin typeface="Times New Roman" pitchFamily="18" charset="0"/>
                <a:cs typeface="Times New Roman" pitchFamily="18" charset="0"/>
              </a:rPr>
              <a:t>The designed application will provides the online entry pass for the VIP persons. VIPs raise a request for pass to enter into Airport by providing required documents like </a:t>
            </a:r>
            <a:r>
              <a:rPr lang="en-GB" sz="1600" dirty="0" err="1" smtClean="0">
                <a:latin typeface="Times New Roman" pitchFamily="18" charset="0"/>
                <a:cs typeface="Times New Roman" pitchFamily="18" charset="0"/>
              </a:rPr>
              <a:t>Adhar</a:t>
            </a:r>
            <a:r>
              <a:rPr lang="en-GB" sz="1600" dirty="0" smtClean="0">
                <a:latin typeface="Times New Roman" pitchFamily="18" charset="0"/>
                <a:cs typeface="Times New Roman" pitchFamily="18" charset="0"/>
              </a:rPr>
              <a:t> card for </a:t>
            </a:r>
            <a:r>
              <a:rPr lang="en-GB" sz="1600" dirty="0" smtClean="0">
                <a:latin typeface="Times New Roman" pitchFamily="18" charset="0"/>
                <a:cs typeface="Times New Roman" pitchFamily="18" charset="0"/>
              </a:rPr>
              <a:t>Indian </a:t>
            </a:r>
            <a:r>
              <a:rPr lang="en-GB" sz="1600" dirty="0" smtClean="0">
                <a:latin typeface="Times New Roman" pitchFamily="18" charset="0"/>
                <a:cs typeface="Times New Roman" pitchFamily="18" charset="0"/>
              </a:rPr>
              <a:t>citizens, passport for foreigners. Then  it goes through different levels for approval, once a request is approved user can print pass online .</a:t>
            </a:r>
            <a:endPar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Result:- </a:t>
            </a: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Stunning first impression on their </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customers, Better </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Transparency on Business flow ,leading to increseased  customer satisfaction.</a:t>
            </a:r>
          </a:p>
          <a:p>
            <a:pPr marL="0" marR="0" lvl="0" indent="0" algn="just" defTabSz="914400" rtl="0" eaLnBrk="0" fontAlgn="base" latinLnBrk="0" hangingPunct="0">
              <a:lnSpc>
                <a:spcPct val="90000"/>
              </a:lnSpc>
              <a:spcBef>
                <a:spcPct val="30000"/>
              </a:spcBef>
              <a:spcAft>
                <a:spcPct val="0"/>
              </a:spcAft>
              <a:buClrTx/>
              <a:buSzTx/>
              <a:buFontTx/>
              <a:buNone/>
              <a:tabLst/>
              <a:defRPr/>
            </a:pPr>
            <a:endPar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marL="0" marR="0" lvl="0" indent="0" algn="just" defTabSz="914400" rtl="0" eaLnBrk="0" fontAlgn="base" latinLnBrk="0" hangingPunct="0">
              <a:lnSpc>
                <a:spcPct val="90000"/>
              </a:lnSpc>
              <a:spcBef>
                <a:spcPct val="30000"/>
              </a:spcBef>
              <a:spcAft>
                <a:spcPct val="0"/>
              </a:spcAft>
              <a:buClrTx/>
              <a:buSzTx/>
              <a:buFontTx/>
              <a:buNone/>
              <a:tabLst/>
              <a:defRPr/>
            </a:pPr>
            <a:endParaRPr kumimoji="0" lang="en-US"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p:txBody>
      </p:sp>
      <p:pic>
        <p:nvPicPr>
          <p:cNvPr id="3" name="Picture 2" descr="bcas.jpg"/>
          <p:cNvPicPr>
            <a:picLocks noChangeAspect="1"/>
          </p:cNvPicPr>
          <p:nvPr/>
        </p:nvPicPr>
        <p:blipFill>
          <a:blip r:embed="rId2"/>
          <a:stretch>
            <a:fillRect/>
          </a:stretch>
        </p:blipFill>
        <p:spPr>
          <a:xfrm>
            <a:off x="6477000" y="0"/>
            <a:ext cx="2362200" cy="14478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bwMode="auto">
          <a:xfrm>
            <a:off x="685800" y="1066800"/>
            <a:ext cx="7467600" cy="4873752"/>
          </a:xfrm>
          <a:prstGeom prst="rect">
            <a:avLst/>
          </a:prstGeom>
          <a:noFill/>
          <a:ln w="9525" algn="ctr">
            <a:noFill/>
            <a:miter lim="800000"/>
          </a:ln>
        </p:spPr>
        <p:txBody>
          <a:bodyPr vert="horz" wrap="square" lIns="91440" tIns="45720" rIns="91440" bIns="45720" numCol="1" anchor="t" anchorCtr="0" compatLnSpc="1">
            <a:noAutofit/>
          </a:bodyPr>
          <a:lstStyle/>
          <a:p>
            <a:pPr lvl="0" algn="just" eaLnBrk="0" hangingPunct="0">
              <a:lnSpc>
                <a:spcPct val="90000"/>
              </a:lnSpc>
              <a:spcBef>
                <a:spcPct val="30000"/>
              </a:spcBef>
            </a:pPr>
            <a:r>
              <a:rPr lang="en-US" sz="1600" b="1" kern="0" dirty="0" smtClean="0">
                <a:latin typeface="Times New Roman" pitchFamily="18" charset="0"/>
                <a:cs typeface="Times New Roman" pitchFamily="18" charset="0"/>
                <a:sym typeface="+mn-ea"/>
              </a:rPr>
              <a:t>Client Name </a:t>
            </a:r>
            <a:r>
              <a:rPr lang="en-US" sz="1600" b="1" kern="0" dirty="0" smtClean="0">
                <a:latin typeface="Times New Roman" pitchFamily="18" charset="0"/>
                <a:cs typeface="Times New Roman" pitchFamily="18" charset="0"/>
                <a:sym typeface="+mn-ea"/>
              </a:rPr>
              <a:t>:-</a:t>
            </a:r>
            <a:r>
              <a:rPr lang="en-US" sz="1600" b="1" kern="0" dirty="0" smtClean="0">
                <a:latin typeface="Times New Roman" pitchFamily="18" charset="0"/>
                <a:cs typeface="Times New Roman" pitchFamily="18" charset="0"/>
                <a:sym typeface="+mn-ea"/>
              </a:rPr>
              <a:t> </a:t>
            </a:r>
            <a:r>
              <a:rPr lang="en-US" sz="1600" b="1" kern="0" dirty="0" smtClean="0">
                <a:latin typeface="Times New Roman" pitchFamily="18" charset="0"/>
                <a:cs typeface="Times New Roman" pitchFamily="18" charset="0"/>
                <a:sym typeface="+mn-ea"/>
              </a:rPr>
              <a:t>	</a:t>
            </a:r>
            <a:r>
              <a:rPr lang="en-US" sz="1600" b="1" kern="0" dirty="0" smtClean="0">
                <a:latin typeface="Times New Roman" pitchFamily="18" charset="0"/>
                <a:cs typeface="Times New Roman" pitchFamily="18" charset="0"/>
                <a:sym typeface="+mn-ea"/>
              </a:rPr>
              <a:t>Nigerian Petroleum Development </a:t>
            </a:r>
            <a:r>
              <a:rPr lang="en-US" sz="1600" b="1" kern="0" dirty="0" smtClean="0">
                <a:latin typeface="Times New Roman" pitchFamily="18" charset="0"/>
                <a:cs typeface="Times New Roman" pitchFamily="18" charset="0"/>
                <a:sym typeface="+mn-ea"/>
              </a:rPr>
              <a:t>Company </a:t>
            </a: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Industry</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 :- 	</a:t>
            </a:r>
            <a:r>
              <a:rPr lang="en-US" sz="1600" b="1" kern="0" dirty="0" smtClean="0">
                <a:latin typeface="Times New Roman" pitchFamily="18" charset="0"/>
                <a:cs typeface="Times New Roman" pitchFamily="18" charset="0"/>
                <a:sym typeface="+mn-ea"/>
              </a:rPr>
              <a:t>Petroleum</a:t>
            </a:r>
            <a:endPar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Team Size :-	</a:t>
            </a: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5</a:t>
            </a:r>
            <a:endPar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endParaRPr>
          </a:p>
          <a:p>
            <a:pPr algn="just" eaLnBrk="0" hangingPunct="0">
              <a:lnSpc>
                <a:spcPct val="90000"/>
              </a:lnSpc>
              <a:spcBef>
                <a:spcPct val="30000"/>
              </a:spcBef>
            </a:pPr>
            <a:r>
              <a:rPr lang="en-US" sz="1600" b="1" kern="0" dirty="0" smtClean="0">
                <a:latin typeface="Times New Roman" pitchFamily="18" charset="0"/>
                <a:cs typeface="Times New Roman" pitchFamily="18" charset="0"/>
                <a:sym typeface="+mn-ea"/>
              </a:rPr>
              <a:t>Client Location  :- 	</a:t>
            </a:r>
            <a:r>
              <a:rPr lang="en-US" sz="1600" b="1" kern="0" dirty="0" smtClean="0">
                <a:latin typeface="Times New Roman" pitchFamily="18" charset="0"/>
                <a:cs typeface="Times New Roman" pitchFamily="18" charset="0"/>
                <a:sym typeface="+mn-ea"/>
              </a:rPr>
              <a:t>Nigeria</a:t>
            </a:r>
            <a:endParaRPr lang="en-US" sz="1600" b="1" kern="0" dirty="0" smtClean="0">
              <a:latin typeface="Times New Roman" pitchFamily="18" charset="0"/>
              <a:cs typeface="Times New Roman" pitchFamily="18" charset="0"/>
            </a:endParaRPr>
          </a:p>
          <a:p>
            <a:pPr marL="0" marR="0" lvl="0" indent="0" algn="just" defTabSz="914400" rtl="0" eaLnBrk="0" fontAlgn="base" latinLnBrk="0" hangingPunct="0">
              <a:lnSpc>
                <a:spcPct val="90000"/>
              </a:lnSpc>
              <a:spcBef>
                <a:spcPct val="30000"/>
              </a:spcBef>
              <a:spcAft>
                <a:spcPct val="0"/>
              </a:spcAft>
              <a:buClrTx/>
              <a:buSzTx/>
              <a:buFontTx/>
              <a:buNone/>
              <a:tabLst/>
              <a:defRPr/>
            </a:pPr>
            <a:endPar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Project Scope :- </a:t>
            </a:r>
          </a:p>
          <a:p>
            <a:pPr algn="just"/>
            <a:r>
              <a:rPr lang="en-US" sz="1600" dirty="0" smtClean="0">
                <a:latin typeface="Times New Roman" pitchFamily="18" charset="0"/>
                <a:ea typeface="Malgun Gothic" panose="020B0503020000020004" charset="-127"/>
                <a:cs typeface="Times New Roman" pitchFamily="18" charset="0"/>
                <a:sym typeface="+mn-ea"/>
              </a:rPr>
              <a:t>To </a:t>
            </a:r>
            <a:r>
              <a:rPr lang="en-US" sz="1600" dirty="0" smtClean="0">
                <a:latin typeface="Times New Roman" pitchFamily="18" charset="0"/>
                <a:ea typeface="Malgun Gothic" panose="020B0503020000020004" charset="-127"/>
                <a:cs typeface="Times New Roman" pitchFamily="18" charset="0"/>
                <a:sym typeface="+mn-ea"/>
              </a:rPr>
              <a:t>standardize and digitalize the contract approval process, Dashboard Reports, Custom portal in a BPM.</a:t>
            </a:r>
            <a:endParaRPr lang="en-US" sz="1600" dirty="0" smtClean="0">
              <a:latin typeface="Times New Roman" pitchFamily="18" charset="0"/>
              <a:ea typeface="Malgun Gothic" panose="020B0503020000020004" charset="-127"/>
              <a:cs typeface="Times New Roman" pitchFamily="18" charset="0"/>
              <a:sym typeface="+mn-ea"/>
            </a:endParaRP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Technologies </a:t>
            </a: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Used :- </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IBM </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BPM, </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IBM </a:t>
            </a:r>
            <a:r>
              <a:rPr kumimoji="0" lang="en-US" sz="1600" b="0" i="0" u="none" strike="noStrike" kern="0" cap="none" spc="0" normalizeH="0" baseline="0" noProof="0" dirty="0" err="1" smtClean="0">
                <a:ln>
                  <a:noFill/>
                </a:ln>
                <a:solidFill>
                  <a:schemeClr val="tx1"/>
                </a:solidFill>
                <a:effectLst/>
                <a:uLnTx/>
                <a:uFillTx/>
                <a:latin typeface="Times New Roman" pitchFamily="18" charset="0"/>
                <a:cs typeface="Times New Roman" pitchFamily="18" charset="0"/>
                <a:sym typeface="+mn-ea"/>
              </a:rPr>
              <a:t>Filenet</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a:t>
            </a: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Duration :- </a:t>
            </a:r>
            <a:r>
              <a:rPr lang="en-US" sz="1600" b="1" kern="0" dirty="0" smtClean="0">
                <a:latin typeface="Times New Roman" pitchFamily="18" charset="0"/>
                <a:cs typeface="Times New Roman" pitchFamily="18" charset="0"/>
                <a:sym typeface="+mn-ea"/>
              </a:rPr>
              <a:t>1</a:t>
            </a: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 Year</a:t>
            </a:r>
            <a:endPar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endParaRPr>
          </a:p>
          <a:p>
            <a:pPr marL="0" marR="0" lvl="0" indent="0" algn="just" defTabSz="914400" rtl="0" eaLnBrk="0" fontAlgn="base" latinLnBrk="0" hangingPunct="0">
              <a:lnSpc>
                <a:spcPct val="90000"/>
              </a:lnSpc>
              <a:spcBef>
                <a:spcPct val="30000"/>
              </a:spcBef>
              <a:spcAft>
                <a:spcPct val="0"/>
              </a:spcAft>
              <a:buClrTx/>
              <a:buSzTx/>
              <a:buFontTx/>
              <a:buNone/>
              <a:tabLst/>
              <a:defRPr/>
            </a:pPr>
            <a:endPar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lvl="0" algn="just" eaLnBrk="0" hangingPunct="0">
              <a:lnSpc>
                <a:spcPct val="90000"/>
              </a:lnSpc>
              <a:spcBef>
                <a:spcPct val="30000"/>
              </a:spcBef>
            </a:pPr>
            <a:r>
              <a:rPr lang="en-US" sz="1600" b="1" dirty="0" smtClean="0">
                <a:latin typeface="Times New Roman" pitchFamily="18" charset="0"/>
                <a:ea typeface="Malgun Gothic" panose="020B0503020000020004" charset="-127"/>
                <a:cs typeface="Times New Roman" pitchFamily="18" charset="0"/>
              </a:rPr>
              <a:t>About The </a:t>
            </a:r>
            <a:r>
              <a:rPr lang="en-US" sz="1600" b="1" dirty="0" smtClean="0">
                <a:latin typeface="Times New Roman" pitchFamily="18" charset="0"/>
                <a:ea typeface="Malgun Gothic" panose="020B0503020000020004" charset="-127"/>
                <a:cs typeface="Times New Roman" pitchFamily="18" charset="0"/>
              </a:rPr>
              <a:t>Client </a:t>
            </a:r>
            <a:r>
              <a:rPr lang="en-US" sz="1600" b="1" dirty="0" smtClean="0">
                <a:latin typeface="Times New Roman" pitchFamily="18" charset="0"/>
                <a:ea typeface="Malgun Gothic" panose="020B0503020000020004" charset="-127"/>
                <a:cs typeface="Times New Roman" pitchFamily="18" charset="0"/>
              </a:rPr>
              <a:t>:- </a:t>
            </a:r>
            <a:r>
              <a:rPr lang="en-US" sz="1600" dirty="0" smtClean="0">
                <a:latin typeface="Times New Roman" pitchFamily="18" charset="0"/>
                <a:cs typeface="Times New Roman" pitchFamily="18" charset="0"/>
              </a:rPr>
              <a:t>The Nigerian Petroleum Development Company (NPDC) Ltd is a fully-owned subsidiary of the Nigerian National Petroleum Corporation (NNPC) established in 1988. The company is engaged in Oil &amp; Gas Exploration and Production </a:t>
            </a:r>
            <a:r>
              <a:rPr lang="en-US" sz="1600" dirty="0" smtClean="0">
                <a:latin typeface="Times New Roman" pitchFamily="18" charset="0"/>
                <a:cs typeface="Times New Roman" pitchFamily="18" charset="0"/>
              </a:rPr>
              <a:t>activities	in </a:t>
            </a:r>
            <a:r>
              <a:rPr lang="en-US" sz="1600" dirty="0" smtClean="0">
                <a:latin typeface="Times New Roman" pitchFamily="18" charset="0"/>
                <a:cs typeface="Times New Roman" pitchFamily="18" charset="0"/>
              </a:rPr>
              <a:t>the hydrocarbon-rich Niger Delta regions.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Apart from technical and operational management of the parent corporation’s equity interests in numerous joint-venture partnerships under Nigeria’s marginal fields </a:t>
            </a:r>
            <a:r>
              <a:rPr lang="en-US" sz="1600" dirty="0" smtClean="0">
                <a:latin typeface="Times New Roman" pitchFamily="18" charset="0"/>
                <a:cs typeface="Times New Roman" pitchFamily="18" charset="0"/>
              </a:rPr>
              <a:t>programmed.</a:t>
            </a:r>
            <a:endPar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p:txBody>
      </p:sp>
      <p:pic>
        <p:nvPicPr>
          <p:cNvPr id="3" name="Picture 2" descr="npdc.jpg"/>
          <p:cNvPicPr>
            <a:picLocks noChangeAspect="1"/>
          </p:cNvPicPr>
          <p:nvPr/>
        </p:nvPicPr>
        <p:blipFill>
          <a:blip r:embed="rId2"/>
          <a:stretch>
            <a:fillRect/>
          </a:stretch>
        </p:blipFill>
        <p:spPr>
          <a:xfrm>
            <a:off x="7010400" y="228600"/>
            <a:ext cx="2133600" cy="12192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bwMode="auto">
          <a:xfrm>
            <a:off x="609600" y="1219200"/>
            <a:ext cx="7467600" cy="4873752"/>
          </a:xfrm>
          <a:prstGeom prst="rect">
            <a:avLst/>
          </a:prstGeom>
          <a:noFill/>
          <a:ln w="9525" algn="ctr">
            <a:noFill/>
            <a:miter lim="800000"/>
          </a:ln>
        </p:spPr>
        <p:txBody>
          <a:bodyPr vert="horz" wrap="square" lIns="91440" tIns="45720" rIns="91440" bIns="45720" numCol="1" anchor="t" anchorCtr="0" compatLnSpc="1"/>
          <a:lstStyle/>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Pain Point of Customer </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a:t>
            </a:r>
          </a:p>
          <a:p>
            <a:pPr algn="just"/>
            <a:r>
              <a:rPr lang="en-US" sz="1600" dirty="0" smtClean="0">
                <a:latin typeface="Times New Roman" pitchFamily="18" charset="0"/>
                <a:ea typeface="Malgun Gothic" panose="020B0503020000020004" charset="-127"/>
                <a:cs typeface="Times New Roman" pitchFamily="18" charset="0"/>
                <a:sym typeface="+mn-ea"/>
              </a:rPr>
              <a:t>Manual </a:t>
            </a:r>
            <a:r>
              <a:rPr lang="en-US" sz="1600" dirty="0" smtClean="0">
                <a:latin typeface="Times New Roman" pitchFamily="18" charset="0"/>
                <a:ea typeface="Malgun Gothic" panose="020B0503020000020004" charset="-127"/>
                <a:cs typeface="Times New Roman" pitchFamily="18" charset="0"/>
                <a:sym typeface="+mn-ea"/>
              </a:rPr>
              <a:t>On boarding </a:t>
            </a:r>
            <a:r>
              <a:rPr lang="en-US" sz="1600" dirty="0" smtClean="0">
                <a:latin typeface="Times New Roman" pitchFamily="18" charset="0"/>
                <a:ea typeface="Malgun Gothic" panose="020B0503020000020004" charset="-127"/>
                <a:cs typeface="Times New Roman" pitchFamily="18" charset="0"/>
                <a:sym typeface="+mn-ea"/>
              </a:rPr>
              <a:t>Customer documents ,Time </a:t>
            </a:r>
            <a:r>
              <a:rPr lang="en-US" sz="1600" dirty="0" smtClean="0">
                <a:latin typeface="Times New Roman" pitchFamily="18" charset="0"/>
                <a:ea typeface="Malgun Gothic" panose="020B0503020000020004" charset="-127"/>
                <a:cs typeface="Times New Roman" pitchFamily="18" charset="0"/>
                <a:sym typeface="+mn-ea"/>
              </a:rPr>
              <a:t>Consuming </a:t>
            </a:r>
            <a:r>
              <a:rPr lang="en-US" sz="1600" dirty="0" smtClean="0">
                <a:latin typeface="Times New Roman" pitchFamily="18" charset="0"/>
                <a:ea typeface="Malgun Gothic" panose="020B0503020000020004" charset="-127"/>
                <a:cs typeface="Times New Roman" pitchFamily="18" charset="0"/>
                <a:sym typeface="+mn-ea"/>
              </a:rPr>
              <a:t>and error prone ,TAT high because of multiple agents involved in transaction resulting in Financial application ,Tracking and reporting resulting in poor customer satisfaction , manual, error-prone, inaccurate, inefficient, and expensive process. </a:t>
            </a: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Solution</a:t>
            </a: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  </a:t>
            </a:r>
            <a:r>
              <a:rPr lang="en-US" sz="1600" b="1" kern="0" dirty="0" smtClean="0">
                <a:latin typeface="Times New Roman" pitchFamily="18" charset="0"/>
                <a:cs typeface="Times New Roman" pitchFamily="18" charset="0"/>
              </a:rPr>
              <a:t>Automate the Contract Approval Process</a:t>
            </a:r>
            <a:endPar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algn="just">
              <a:buNone/>
            </a:pPr>
            <a:r>
              <a:rPr lang="en-US" sz="1600" dirty="0" smtClean="0">
                <a:latin typeface="Times New Roman" pitchFamily="18" charset="0"/>
                <a:cs typeface="Times New Roman" pitchFamily="18" charset="0"/>
              </a:rPr>
              <a:t>We have automated Contract process of NPDC [Nigerian </a:t>
            </a:r>
            <a:r>
              <a:rPr lang="en-US" sz="1600" dirty="0" smtClean="0">
                <a:latin typeface="Times New Roman" pitchFamily="18" charset="0"/>
                <a:cs typeface="Times New Roman" pitchFamily="18" charset="0"/>
              </a:rPr>
              <a:t>Petroleum  Development Company].</a:t>
            </a:r>
            <a:r>
              <a:rPr lang="en-US" sz="1600" dirty="0" smtClean="0">
                <a:latin typeface="Times New Roman" pitchFamily="18" charset="0"/>
                <a:cs typeface="Times New Roman" pitchFamily="18" charset="0"/>
              </a:rPr>
              <a:t>In this process customers at front office initiates the request  by uploading the required documents for contract. This contract approval is passed through certain level of approvals  like Requisition Personnel, Requisitioning General Manager, GM Legal, Legal Officer &amp; MD. After successful approvals by all dignitaries then the contract is treated as approved.</a:t>
            </a: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Result</a:t>
            </a: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 </a:t>
            </a:r>
          </a:p>
          <a:p>
            <a:pPr algn="just"/>
            <a:r>
              <a:rPr lang="en-US" sz="1600" dirty="0" smtClean="0">
                <a:latin typeface="Times New Roman" pitchFamily="18" charset="0"/>
                <a:ea typeface="Malgun Gothic" panose="020B0503020000020004" charset="-127"/>
                <a:cs typeface="Times New Roman" pitchFamily="18" charset="0"/>
                <a:sym typeface="+mn-ea"/>
              </a:rPr>
              <a:t>Stunning first impression on their customers, Better Financial Returns to the tune of 25 % in saving on the process ,99%  better SLA ,Better Transparency on Business flow ,leading to increseased  customer satisfaction </a:t>
            </a:r>
          </a:p>
          <a:p>
            <a:pPr marL="0" marR="0" lvl="0" indent="0" algn="just" defTabSz="914400" rtl="0" eaLnBrk="0" fontAlgn="base" latinLnBrk="0" hangingPunct="0">
              <a:lnSpc>
                <a:spcPct val="90000"/>
              </a:lnSpc>
              <a:spcBef>
                <a:spcPct val="30000"/>
              </a:spcBef>
              <a:spcAft>
                <a:spcPct val="0"/>
              </a:spcAft>
              <a:buClrTx/>
              <a:buSzTx/>
              <a:buFontTx/>
              <a:buNone/>
              <a:tabLst/>
              <a:defRPr/>
            </a:pPr>
            <a:endPar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marL="0" marR="0" lvl="0" indent="0" algn="just" defTabSz="914400" rtl="0" eaLnBrk="0" fontAlgn="base" latinLnBrk="0" hangingPunct="0">
              <a:lnSpc>
                <a:spcPct val="90000"/>
              </a:lnSpc>
              <a:spcBef>
                <a:spcPct val="30000"/>
              </a:spcBef>
              <a:spcAft>
                <a:spcPct val="0"/>
              </a:spcAft>
              <a:buClrTx/>
              <a:buSzTx/>
              <a:buFontTx/>
              <a:buNone/>
              <a:tabLst/>
              <a:defRPr/>
            </a:pPr>
            <a:endParaRPr kumimoji="0" lang="en-US"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p:txBody>
      </p:sp>
      <p:pic>
        <p:nvPicPr>
          <p:cNvPr id="3" name="Picture 2" descr="npdc.jpg"/>
          <p:cNvPicPr>
            <a:picLocks noChangeAspect="1"/>
          </p:cNvPicPr>
          <p:nvPr/>
        </p:nvPicPr>
        <p:blipFill>
          <a:blip r:embed="rId2"/>
          <a:stretch>
            <a:fillRect/>
          </a:stretch>
        </p:blipFill>
        <p:spPr>
          <a:xfrm>
            <a:off x="7010400" y="228600"/>
            <a:ext cx="2133600" cy="12192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66800" y="914400"/>
            <a:ext cx="6858000" cy="5105400"/>
          </a:xfrm>
        </p:spPr>
        <p:txBody>
          <a:bodyPr>
            <a:noAutofit/>
          </a:bodyPr>
          <a:lstStyle/>
          <a:p>
            <a:pPr algn="just" fontAlgn="base">
              <a:buNone/>
            </a:pPr>
            <a:r>
              <a:rPr lang="en-US" sz="1800" b="1" dirty="0" smtClean="0">
                <a:latin typeface="Times New Roman" pitchFamily="18" charset="0"/>
                <a:cs typeface="Times New Roman" pitchFamily="18" charset="0"/>
              </a:rPr>
              <a:t>Pain Point of Customer </a:t>
            </a:r>
            <a:r>
              <a:rPr lang="en-US" sz="1800" dirty="0" smtClean="0">
                <a:latin typeface="Times New Roman" pitchFamily="18" charset="0"/>
                <a:cs typeface="Times New Roman" pitchFamily="18" charset="0"/>
              </a:rPr>
              <a:t>:-</a:t>
            </a:r>
          </a:p>
          <a:p>
            <a:pPr algn="just"/>
            <a:r>
              <a:rPr lang="en-US" sz="1600" dirty="0" smtClean="0">
                <a:latin typeface="Times New Roman" pitchFamily="18" charset="0"/>
                <a:ea typeface="Malgun Gothic" panose="020B0503020000020004" charset="-127"/>
                <a:cs typeface="Times New Roman" pitchFamily="18" charset="0"/>
                <a:sym typeface="+mn-ea"/>
              </a:rPr>
              <a:t>Manual Onboarding Customer documents ,Time Consumming and error prone ,TAT high because of multiple agents involved in transaction resulting in Financial application ,Tracking and reporting resulting in poor customer satisfaction , manual, error-prone, inaccurate, inefficient, and expensive process. </a:t>
            </a:r>
          </a:p>
          <a:p>
            <a:pPr algn="just" fontAlgn="base">
              <a:buNone/>
            </a:pPr>
            <a:endParaRPr lang="en-US" sz="1800" dirty="0" smtClean="0">
              <a:latin typeface="Times New Roman" pitchFamily="18" charset="0"/>
              <a:cs typeface="Times New Roman" pitchFamily="18" charset="0"/>
            </a:endParaRPr>
          </a:p>
          <a:p>
            <a:pPr algn="just" fontAlgn="base">
              <a:buNone/>
            </a:pPr>
            <a:r>
              <a:rPr lang="en-US" sz="1800" b="1" dirty="0" smtClean="0">
                <a:latin typeface="Times New Roman" pitchFamily="18" charset="0"/>
                <a:cs typeface="Times New Roman" pitchFamily="18" charset="0"/>
              </a:rPr>
              <a:t>Solution</a:t>
            </a:r>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Liabilities &amp; Maintenance                                                             </a:t>
            </a:r>
          </a:p>
          <a:p>
            <a:pPr algn="just" fontAlgn="base">
              <a:buNone/>
            </a:pPr>
            <a:r>
              <a:rPr lang="en-US" sz="1600" dirty="0" smtClean="0">
                <a:latin typeface="Times New Roman" pitchFamily="18" charset="0"/>
                <a:ea typeface="Malgun Gothic" panose="020B0503020000020004" charset="-127"/>
                <a:cs typeface="Times New Roman" pitchFamily="18" charset="0"/>
                <a:sym typeface="+mn-ea"/>
              </a:rPr>
              <a:t>We provided a all-encompassing solutions for Mashreq Global Services like maintaining corporate accounts, CASA(on boarding account application ), KYC and  TL Update. Designed integration points </a:t>
            </a:r>
            <a:r>
              <a:rPr lang="en-GB" sz="1600" dirty="0" smtClean="0">
                <a:latin typeface="Times New Roman" pitchFamily="18" charset="0"/>
                <a:ea typeface="Malgun Gothic" panose="020B0503020000020004" charset="-127"/>
                <a:cs typeface="Times New Roman" pitchFamily="18" charset="0"/>
                <a:sym typeface="+mn-ea"/>
              </a:rPr>
              <a:t>to access external systems and interact with other applications like ECM application (EDMS) and core banking system (Flex cube) through SOAP and Rest Services.</a:t>
            </a:r>
          </a:p>
          <a:p>
            <a:pPr algn="just" fontAlgn="base">
              <a:buNone/>
            </a:pPr>
            <a:endParaRPr lang="en-GB" sz="1600" dirty="0" smtClean="0">
              <a:latin typeface="Times New Roman" pitchFamily="18" charset="0"/>
              <a:ea typeface="Malgun Gothic" panose="020B0503020000020004" charset="-127"/>
              <a:cs typeface="Times New Roman" pitchFamily="18" charset="0"/>
              <a:sym typeface="+mn-ea"/>
            </a:endParaRPr>
          </a:p>
          <a:p>
            <a:pPr algn="just">
              <a:buNone/>
            </a:pPr>
            <a:r>
              <a:rPr lang="en-GB" sz="1800" b="1" dirty="0" smtClean="0">
                <a:latin typeface="Times New Roman" pitchFamily="18" charset="0"/>
                <a:cs typeface="Times New Roman" pitchFamily="18" charset="0"/>
              </a:rPr>
              <a:t>Result :- </a:t>
            </a:r>
          </a:p>
          <a:p>
            <a:pPr algn="just"/>
            <a:r>
              <a:rPr lang="en-US" sz="1600" dirty="0" smtClean="0">
                <a:latin typeface="Times New Roman" pitchFamily="18" charset="0"/>
                <a:ea typeface="Malgun Gothic" panose="020B0503020000020004" charset="-127"/>
                <a:cs typeface="Times New Roman" pitchFamily="18" charset="0"/>
                <a:sym typeface="+mn-ea"/>
              </a:rPr>
              <a:t>Stunning first impression on their customers, Better Financial Returns to the tune of 25 % in saving on the process ,99%  better SLA ,Better Transparency on Business flow ,leading to increseased  customer satisfaction </a:t>
            </a:r>
          </a:p>
          <a:p>
            <a:pPr algn="just">
              <a:buNone/>
            </a:pPr>
            <a:endParaRPr lang="en-US" sz="1800" dirty="0">
              <a:latin typeface="Times New Roman" pitchFamily="18" charset="0"/>
              <a:cs typeface="Times New Roman" pitchFamily="18" charset="0"/>
            </a:endParaRPr>
          </a:p>
        </p:txBody>
      </p:sp>
      <p:pic>
        <p:nvPicPr>
          <p:cNvPr id="5" name="Picture 4" descr="0.png"/>
          <p:cNvPicPr>
            <a:picLocks noChangeAspect="1"/>
          </p:cNvPicPr>
          <p:nvPr/>
        </p:nvPicPr>
        <p:blipFill>
          <a:blip r:embed="rId3"/>
          <a:stretch>
            <a:fillRect/>
          </a:stretch>
        </p:blipFill>
        <p:spPr>
          <a:xfrm>
            <a:off x="6995160" y="25400"/>
            <a:ext cx="1915160" cy="1037590"/>
          </a:xfrm>
          <a:prstGeom prst="rect">
            <a:avLst/>
          </a:prstGeom>
        </p:spPr>
      </p:pic>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delweiss-Logo--378x213.png"/>
          <p:cNvPicPr>
            <a:picLocks noChangeAspect="1"/>
          </p:cNvPicPr>
          <p:nvPr/>
        </p:nvPicPr>
        <p:blipFill>
          <a:blip r:embed="rId3" cstate="print"/>
          <a:stretch>
            <a:fillRect/>
          </a:stretch>
        </p:blipFill>
        <p:spPr>
          <a:xfrm>
            <a:off x="7086600" y="304800"/>
            <a:ext cx="1695000" cy="1066800"/>
          </a:xfrm>
          <a:prstGeom prst="rect">
            <a:avLst/>
          </a:prstGeom>
        </p:spPr>
      </p:pic>
      <p:sp>
        <p:nvSpPr>
          <p:cNvPr id="4" name="Content Placeholder 1"/>
          <p:cNvSpPr txBox="1">
            <a:spLocks/>
          </p:cNvSpPr>
          <p:nvPr/>
        </p:nvSpPr>
        <p:spPr bwMode="auto">
          <a:xfrm>
            <a:off x="685800" y="609600"/>
            <a:ext cx="7467600" cy="4873752"/>
          </a:xfrm>
          <a:prstGeom prst="rect">
            <a:avLst/>
          </a:prstGeom>
          <a:noFill/>
          <a:ln w="9525" algn="ctr">
            <a:noFill/>
            <a:miter lim="800000"/>
          </a:ln>
        </p:spPr>
        <p:txBody>
          <a:bodyPr vert="horz" wrap="square" lIns="91440" tIns="45720" rIns="91440" bIns="45720" numCol="1" anchor="t" anchorCtr="0" compatLnSpc="1">
            <a:noAutofit/>
          </a:bodyPr>
          <a:lstStyle/>
          <a:p>
            <a:pPr lvl="0" algn="just" eaLnBrk="0" hangingPunct="0">
              <a:lnSpc>
                <a:spcPct val="90000"/>
              </a:lnSpc>
              <a:spcBef>
                <a:spcPct val="30000"/>
              </a:spcBef>
            </a:pPr>
            <a:r>
              <a:rPr lang="en-US" sz="1600" b="1" kern="0" dirty="0" smtClean="0">
                <a:latin typeface="Times New Roman" pitchFamily="18" charset="0"/>
                <a:cs typeface="Times New Roman" pitchFamily="18" charset="0"/>
                <a:sym typeface="+mn-ea"/>
              </a:rPr>
              <a:t>Client Name :-	</a:t>
            </a:r>
            <a:r>
              <a:rPr lang="en-US" sz="1600" b="1" dirty="0" smtClean="0">
                <a:latin typeface="Times New Roman" pitchFamily="18" charset="0"/>
                <a:ea typeface="Malgun Gothic" panose="020B0503020000020004" charset="-127"/>
                <a:cs typeface="Times New Roman" pitchFamily="18" charset="0"/>
                <a:sym typeface="+mn-ea"/>
              </a:rPr>
              <a:t> </a:t>
            </a:r>
            <a:r>
              <a:rPr lang="en-US" sz="1600" b="1" dirty="0" smtClean="0">
                <a:latin typeface="Times New Roman" pitchFamily="18" charset="0"/>
                <a:ea typeface="Malgun Gothic" panose="020B0503020000020004" charset="-127"/>
                <a:cs typeface="Times New Roman" pitchFamily="18" charset="0"/>
              </a:rPr>
              <a:t>Edelweiss Tokio Life Insurance </a:t>
            </a:r>
            <a:endParaRPr lang="en-US" sz="1600" b="1" dirty="0" smtClean="0">
              <a:latin typeface="Times New Roman" pitchFamily="18" charset="0"/>
              <a:ea typeface="Malgun Gothic" panose="020B0503020000020004" charset="-127"/>
              <a:cs typeface="Times New Roman" pitchFamily="18" charset="0"/>
              <a:sym typeface="+mn-ea"/>
            </a:endParaRP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Industry</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 :- 	</a:t>
            </a: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Insurance</a:t>
            </a:r>
            <a:endPar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Team Size :-	 15</a:t>
            </a:r>
          </a:p>
          <a:p>
            <a:pPr algn="just" eaLnBrk="0" hangingPunct="0">
              <a:lnSpc>
                <a:spcPct val="90000"/>
              </a:lnSpc>
              <a:spcBef>
                <a:spcPct val="30000"/>
              </a:spcBef>
            </a:pPr>
            <a:r>
              <a:rPr lang="en-US" sz="1600" b="1" kern="0" dirty="0" smtClean="0">
                <a:latin typeface="Times New Roman" pitchFamily="18" charset="0"/>
                <a:cs typeface="Times New Roman" pitchFamily="18" charset="0"/>
                <a:sym typeface="+mn-ea"/>
              </a:rPr>
              <a:t>Client Location  :- 	Mumbai </a:t>
            </a:r>
            <a:endParaRPr lang="en-US" sz="1600" b="1" kern="0" dirty="0" smtClean="0">
              <a:latin typeface="Times New Roman" pitchFamily="18" charset="0"/>
              <a:cs typeface="Times New Roman" pitchFamily="18" charset="0"/>
            </a:endParaRPr>
          </a:p>
          <a:p>
            <a:pPr marL="0" marR="0" lvl="0" indent="0" algn="just" defTabSz="914400" rtl="0" eaLnBrk="0" fontAlgn="base" latinLnBrk="0" hangingPunct="0">
              <a:lnSpc>
                <a:spcPct val="90000"/>
              </a:lnSpc>
              <a:spcBef>
                <a:spcPct val="30000"/>
              </a:spcBef>
              <a:spcAft>
                <a:spcPct val="0"/>
              </a:spcAft>
              <a:buClrTx/>
              <a:buSzTx/>
              <a:buFontTx/>
              <a:buNone/>
              <a:tabLst/>
              <a:defRPr/>
            </a:pPr>
            <a:endPar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Project Scope :- </a:t>
            </a: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To automate </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different policies like Wealth Ultima, Annuity, GCP and POS under various scenarios  for the customers. Process for document verifications and series of approvals, Integration  with the IIB, FileNet and other environment calls in order to issue  policies to its eligible customers.</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 ,Dashboard Reports ,Design User Interfaces.</a:t>
            </a:r>
            <a:endPar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Technologies Used :- </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IBM BPM, IIB, IBM </a:t>
            </a:r>
            <a:r>
              <a:rPr kumimoji="0" lang="en-US" sz="1600" b="0" i="0" u="none" strike="noStrike" kern="0" cap="none" spc="0" normalizeH="0" baseline="0" noProof="0" dirty="0" err="1" smtClean="0">
                <a:ln>
                  <a:noFill/>
                </a:ln>
                <a:solidFill>
                  <a:schemeClr val="tx1"/>
                </a:solidFill>
                <a:effectLst/>
                <a:uLnTx/>
                <a:uFillTx/>
                <a:latin typeface="Times New Roman" pitchFamily="18" charset="0"/>
                <a:cs typeface="Times New Roman" pitchFamily="18" charset="0"/>
                <a:sym typeface="+mn-ea"/>
              </a:rPr>
              <a:t>Filenet</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a:t>
            </a: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Duration :- </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One Year</a:t>
            </a:r>
          </a:p>
          <a:p>
            <a:pPr marL="0" marR="0" lvl="0" indent="0" algn="just" defTabSz="914400" rtl="0" eaLnBrk="0" fontAlgn="base" latinLnBrk="0" hangingPunct="0">
              <a:lnSpc>
                <a:spcPct val="90000"/>
              </a:lnSpc>
              <a:spcBef>
                <a:spcPct val="30000"/>
              </a:spcBef>
              <a:spcAft>
                <a:spcPct val="0"/>
              </a:spcAft>
              <a:buClrTx/>
              <a:buSzTx/>
              <a:buFontTx/>
              <a:buNone/>
              <a:tabLst/>
              <a:defRPr/>
            </a:pPr>
            <a:endPar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lvl="0" algn="just" eaLnBrk="0" hangingPunct="0">
              <a:lnSpc>
                <a:spcPct val="90000"/>
              </a:lnSpc>
              <a:spcBef>
                <a:spcPct val="30000"/>
              </a:spcBef>
            </a:pPr>
            <a:r>
              <a:rPr lang="en-US" sz="1600" b="1" dirty="0" smtClean="0">
                <a:latin typeface="Times New Roman" pitchFamily="18" charset="0"/>
                <a:ea typeface="Malgun Gothic" panose="020B0503020000020004" charset="-127"/>
                <a:cs typeface="Times New Roman" pitchFamily="18" charset="0"/>
              </a:rPr>
              <a:t>About The </a:t>
            </a:r>
            <a:r>
              <a:rPr lang="en-US" sz="1600" b="1" dirty="0" smtClean="0">
                <a:latin typeface="Times New Roman" pitchFamily="18" charset="0"/>
                <a:ea typeface="Malgun Gothic" panose="020B0503020000020004" charset="-127"/>
                <a:cs typeface="Times New Roman" pitchFamily="18" charset="0"/>
              </a:rPr>
              <a:t>Client </a:t>
            </a:r>
            <a:r>
              <a:rPr lang="en-US" sz="1600" b="1" dirty="0" smtClean="0">
                <a:latin typeface="Times New Roman" pitchFamily="18" charset="0"/>
                <a:ea typeface="Malgun Gothic" panose="020B0503020000020004" charset="-127"/>
                <a:cs typeface="Times New Roman" pitchFamily="18" charset="0"/>
              </a:rPr>
              <a:t>:- </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Edelweiss Group is an investment and financial services company based in Mumbai, India. It is not backed up by any major conglomerate. The parent company of the group is Edelweiss Financial Services Limited, co-founded by Rashesh Shah, Chief Executive Officer (CEO) and Chairman. Edelweiss Financial Services Limited has a network of sub-brokers and authorized people across India. The company is registered with National Stock Exchange of India, Bombay Stock Exchange and MCX Stock Exchange.</a:t>
            </a:r>
          </a:p>
          <a:p>
            <a:pPr marL="0" marR="0" lvl="0" indent="0" algn="just" defTabSz="914400" rtl="0" eaLnBrk="0" fontAlgn="base" latinLnBrk="0" hangingPunct="0">
              <a:lnSpc>
                <a:spcPct val="90000"/>
              </a:lnSpc>
              <a:spcBef>
                <a:spcPct val="30000"/>
              </a:spcBef>
              <a:spcAft>
                <a:spcPct val="0"/>
              </a:spcAft>
              <a:buClrTx/>
              <a:buSzTx/>
              <a:buFontTx/>
              <a:buNone/>
              <a:tabLst/>
              <a:defRPr/>
            </a:pPr>
            <a:endPar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685800" y="1219200"/>
            <a:ext cx="7467600" cy="4873752"/>
          </a:xfrm>
          <a:prstGeom prst="rect">
            <a:avLst/>
          </a:prstGeom>
          <a:noFill/>
          <a:ln w="9525" algn="ctr">
            <a:noFill/>
            <a:miter lim="800000"/>
          </a:ln>
        </p:spPr>
        <p:txBody>
          <a:bodyPr vert="horz" wrap="square" lIns="91440" tIns="45720" rIns="91440" bIns="45720" numCol="1" anchor="t" anchorCtr="0" compatLnSpc="1">
            <a:normAutofit/>
          </a:bodyPr>
          <a:lstStyle/>
          <a:p>
            <a:pPr marL="0" marR="0" lvl="0" indent="0" algn="just" defTabSz="914400" rtl="0" eaLnBrk="0" fontAlgn="base" latinLnBrk="0" hangingPunct="0">
              <a:lnSpc>
                <a:spcPct val="90000"/>
              </a:lnSpc>
              <a:spcBef>
                <a:spcPct val="30000"/>
              </a:spcBef>
              <a:spcAft>
                <a:spcPct val="0"/>
              </a:spcAft>
              <a:buClrTx/>
              <a:buSzTx/>
              <a:buFontTx/>
              <a:buNone/>
              <a:tabLst/>
              <a:defRPr/>
            </a:pPr>
            <a:r>
              <a:rPr lang="en-US" sz="1600" b="1" kern="0" dirty="0" smtClean="0">
                <a:latin typeface="Times New Roman" pitchFamily="18" charset="0"/>
                <a:cs typeface="Times New Roman" pitchFamily="18" charset="0"/>
                <a:sym typeface="+mn-ea"/>
              </a:rPr>
              <a:t>Pain Points :-</a:t>
            </a: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Expensive And Inefficient Process , Time Consuming And Error-prone, Tracking And Reporting Resulting In Poor Customer Satisfaction , Manual initiation of the process, Error-prone, Inaccurate, Poor Customer Satisfaction</a:t>
            </a:r>
          </a:p>
          <a:p>
            <a:pPr algn="just" eaLnBrk="0" hangingPunct="0">
              <a:lnSpc>
                <a:spcPct val="90000"/>
              </a:lnSpc>
              <a:spcBef>
                <a:spcPct val="30000"/>
              </a:spcBef>
            </a:pPr>
            <a:r>
              <a:rPr lang="en-US" sz="1600" b="1" kern="0" dirty="0" smtClean="0">
                <a:latin typeface="Times New Roman" pitchFamily="18" charset="0"/>
                <a:cs typeface="Times New Roman" pitchFamily="18" charset="0"/>
                <a:sym typeface="+mn-ea"/>
              </a:rPr>
              <a:t>Solution:  Transcend</a:t>
            </a: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Designed an Application to standardize the policy issuance process. Where Edelweiss is offering four different policies like Wealth Ultima, Annuity, GCP and POS under various scenarios for its customers where BPM is mainly used for Quality Check and Under Writing process for documents verifications and series of approvals. Integrations with IIB, FileNet and other environment calls in order to issue  policies to its eligible customers.</a:t>
            </a:r>
          </a:p>
          <a:p>
            <a:pPr marL="0" marR="0" lvl="0" indent="0" algn="just" defTabSz="914400" eaLnBrk="0" latinLnBrk="0" hangingPunct="0">
              <a:lnSpc>
                <a:spcPct val="90000"/>
              </a:lnSpc>
              <a:spcBef>
                <a:spcPct val="30000"/>
              </a:spcBef>
              <a:buClrTx/>
              <a:buSzTx/>
              <a:buFontTx/>
              <a:buNone/>
              <a:tabLst/>
              <a:defRPr/>
            </a:pPr>
            <a:r>
              <a:rPr lang="en-US" sz="1600" b="1" kern="0" dirty="0" smtClean="0">
                <a:latin typeface="Times New Roman" pitchFamily="18" charset="0"/>
                <a:cs typeface="Times New Roman" pitchFamily="18" charset="0"/>
                <a:sym typeface="+mn-ea"/>
              </a:rPr>
              <a:t>Result:-</a:t>
            </a: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Natural and seamless digital interactions that can solve basic customer problems.  Deeper and more personalized interactions for more complex issues. Lower costs and increased control over customer interaction. Growth in existing products and establishment of new revenue streams. </a:t>
            </a:r>
          </a:p>
          <a:p>
            <a:pPr marL="0" marR="0" lvl="0" indent="0" algn="just" defTabSz="914400" rtl="0" eaLnBrk="0" fontAlgn="base" latinLnBrk="0" hangingPunct="0">
              <a:lnSpc>
                <a:spcPct val="90000"/>
              </a:lnSpc>
              <a:spcBef>
                <a:spcPct val="30000"/>
              </a:spcBef>
              <a:spcAft>
                <a:spcPct val="0"/>
              </a:spcAft>
              <a:buClrTx/>
              <a:buSzTx/>
              <a:buFontTx/>
              <a:buNone/>
              <a:tabLst/>
              <a:defRPr/>
            </a:pPr>
            <a:endParaRPr kumimoji="0" lang="en-US"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p:txBody>
      </p:sp>
      <p:pic>
        <p:nvPicPr>
          <p:cNvPr id="5" name="Picture 4" descr="Edelweiss-Logo--378x213.png"/>
          <p:cNvPicPr>
            <a:picLocks noChangeAspect="1"/>
          </p:cNvPicPr>
          <p:nvPr/>
        </p:nvPicPr>
        <p:blipFill>
          <a:blip r:embed="rId2" cstate="print"/>
          <a:stretch>
            <a:fillRect/>
          </a:stretch>
        </p:blipFill>
        <p:spPr>
          <a:xfrm>
            <a:off x="7086600" y="304800"/>
            <a:ext cx="1695000" cy="10668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txBox="1">
            <a:spLocks/>
          </p:cNvSpPr>
          <p:nvPr/>
        </p:nvSpPr>
        <p:spPr bwMode="auto">
          <a:xfrm>
            <a:off x="381000" y="990600"/>
            <a:ext cx="7467600" cy="4873752"/>
          </a:xfrm>
          <a:prstGeom prst="rect">
            <a:avLst/>
          </a:prstGeom>
          <a:noFill/>
          <a:ln w="9525" algn="ctr">
            <a:noFill/>
            <a:miter lim="800000"/>
          </a:ln>
        </p:spPr>
        <p:txBody>
          <a:bodyPr vert="horz" wrap="square" lIns="91440" tIns="45720" rIns="91440" bIns="45720" numCol="1" anchor="t" anchorCtr="0" compatLnSpc="1">
            <a:normAutofit/>
          </a:bodyPr>
          <a:lstStyle/>
          <a:p>
            <a:pPr algn="just" eaLnBrk="0" hangingPunct="0">
              <a:lnSpc>
                <a:spcPct val="90000"/>
              </a:lnSpc>
              <a:spcBef>
                <a:spcPct val="30000"/>
              </a:spcBef>
            </a:pPr>
            <a:r>
              <a:rPr lang="en-US" sz="1600" b="1" dirty="0" smtClean="0">
                <a:latin typeface="Times New Roman" pitchFamily="18" charset="0"/>
                <a:ea typeface="Malgun Gothic" panose="020B0503020000020004" charset="-127"/>
                <a:cs typeface="Times New Roman" pitchFamily="18" charset="0"/>
              </a:rPr>
              <a:t>Client  Name :-	Arab Bank </a:t>
            </a:r>
            <a:endPar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Industry :-	Banking</a:t>
            </a: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Client Location  :- 	 Jordan</a:t>
            </a:r>
            <a:endPar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Team Size :-	10</a:t>
            </a:r>
          </a:p>
          <a:p>
            <a:pPr marL="0" marR="0" lvl="0" indent="0" algn="just" defTabSz="914400" rtl="0" eaLnBrk="0" fontAlgn="base" latinLnBrk="0" hangingPunct="0">
              <a:lnSpc>
                <a:spcPct val="90000"/>
              </a:lnSpc>
              <a:spcBef>
                <a:spcPct val="30000"/>
              </a:spcBef>
              <a:spcAft>
                <a:spcPct val="0"/>
              </a:spcAft>
              <a:buClrTx/>
              <a:buSzTx/>
              <a:buFontTx/>
              <a:buNone/>
              <a:tabLst/>
              <a:defRPr/>
            </a:pPr>
            <a:endPar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Project Scope :- </a:t>
            </a: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To automate KYC Operations, Dashboard Reports, Design User Interface for different roles, Integration with Core Banking system,  IID, IIB &amp; ECM. </a:t>
            </a:r>
          </a:p>
          <a:p>
            <a:pPr marL="0" marR="0" lvl="0" indent="0" algn="just" defTabSz="914400" rtl="0" eaLnBrk="0" fontAlgn="base" latinLnBrk="0" hangingPunct="0">
              <a:lnSpc>
                <a:spcPct val="90000"/>
              </a:lnSpc>
              <a:spcBef>
                <a:spcPct val="30000"/>
              </a:spcBef>
              <a:spcAft>
                <a:spcPct val="0"/>
              </a:spcAft>
              <a:buClrTx/>
              <a:buSzTx/>
              <a:buFontTx/>
              <a:buNone/>
              <a:tabLst/>
              <a:defRPr/>
            </a:pPr>
            <a:endPar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Technologies Used :-IBM BPM, IID, IIB, </a:t>
            </a:r>
            <a:r>
              <a:rPr kumimoji="0" lang="en-US" sz="1600" b="1" i="0" u="none" strike="noStrike" kern="0" cap="none" spc="0" normalizeH="0" baseline="0" noProof="0" dirty="0" err="1" smtClean="0">
                <a:ln>
                  <a:noFill/>
                </a:ln>
                <a:solidFill>
                  <a:schemeClr val="tx1"/>
                </a:solidFill>
                <a:effectLst/>
                <a:uLnTx/>
                <a:uFillTx/>
                <a:latin typeface="Times New Roman" pitchFamily="18" charset="0"/>
                <a:cs typeface="Times New Roman" pitchFamily="18" charset="0"/>
                <a:sym typeface="+mn-ea"/>
              </a:rPr>
              <a:t>Filenet</a:t>
            </a: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a:t>
            </a:r>
          </a:p>
          <a:p>
            <a:pPr marL="0" marR="0" lvl="0" indent="0" algn="just" defTabSz="914400" rtl="0" eaLnBrk="0" fontAlgn="base" latinLnBrk="0" hangingPunct="0">
              <a:lnSpc>
                <a:spcPct val="90000"/>
              </a:lnSpc>
              <a:spcBef>
                <a:spcPct val="30000"/>
              </a:spcBef>
              <a:spcAft>
                <a:spcPct val="0"/>
              </a:spcAft>
              <a:buClrTx/>
              <a:buSzTx/>
              <a:buFontTx/>
              <a:buNone/>
              <a:tabLst/>
              <a:defRPr/>
            </a:pPr>
            <a:endPar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endParaRP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Duration of the Project :- One Year</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   </a:t>
            </a:r>
          </a:p>
          <a:p>
            <a:pPr marL="0" marR="0" lvl="0" indent="0" algn="just" defTabSz="914400" rtl="0" eaLnBrk="0" fontAlgn="base" latinLnBrk="0" hangingPunct="0">
              <a:lnSpc>
                <a:spcPct val="90000"/>
              </a:lnSpc>
              <a:spcBef>
                <a:spcPct val="30000"/>
              </a:spcBef>
              <a:spcAft>
                <a:spcPct val="0"/>
              </a:spcAft>
              <a:buClrTx/>
              <a:buSzTx/>
              <a:buFontTx/>
              <a:buNone/>
              <a:tabLst/>
              <a:defRPr/>
            </a:pPr>
            <a:endPar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lvl="0" algn="just" eaLnBrk="0" hangingPunct="0">
              <a:lnSpc>
                <a:spcPct val="90000"/>
              </a:lnSpc>
              <a:spcBef>
                <a:spcPct val="30000"/>
              </a:spcBef>
            </a:pPr>
            <a:r>
              <a:rPr lang="en-US" sz="1600" b="1" dirty="0" smtClean="0">
                <a:latin typeface="Times New Roman" pitchFamily="18" charset="0"/>
                <a:ea typeface="Malgun Gothic" panose="020B0503020000020004" charset="-127"/>
                <a:cs typeface="Times New Roman" pitchFamily="18" charset="0"/>
              </a:rPr>
              <a:t>About The Client :- </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Arab Bank is one of the largest financial institutions in the Middle East, founded in 1930 in Jerusalem, Mandatory Palestine, as the first private sector financial institution in the Arab world. Headquartered today in Amman, Jordan, it serves clients in more than 600 branches spanning five continents. </a:t>
            </a:r>
          </a:p>
        </p:txBody>
      </p:sp>
      <p:pic>
        <p:nvPicPr>
          <p:cNvPr id="5" name="Picture 4" descr="ArabBankLogo.png"/>
          <p:cNvPicPr>
            <a:picLocks noChangeAspect="1"/>
          </p:cNvPicPr>
          <p:nvPr/>
        </p:nvPicPr>
        <p:blipFill>
          <a:blip r:embed="rId2"/>
          <a:stretch>
            <a:fillRect/>
          </a:stretch>
        </p:blipFill>
        <p:spPr>
          <a:xfrm>
            <a:off x="7010400" y="228600"/>
            <a:ext cx="1905000" cy="11430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abBankLogo.png"/>
          <p:cNvPicPr>
            <a:picLocks noChangeAspect="1"/>
          </p:cNvPicPr>
          <p:nvPr/>
        </p:nvPicPr>
        <p:blipFill>
          <a:blip r:embed="rId2"/>
          <a:stretch>
            <a:fillRect/>
          </a:stretch>
        </p:blipFill>
        <p:spPr>
          <a:xfrm>
            <a:off x="7162800" y="228600"/>
            <a:ext cx="1752600" cy="1051560"/>
          </a:xfrm>
          <a:prstGeom prst="rect">
            <a:avLst/>
          </a:prstGeom>
        </p:spPr>
      </p:pic>
      <p:sp>
        <p:nvSpPr>
          <p:cNvPr id="5" name="Content Placeholder 2"/>
          <p:cNvSpPr txBox="1">
            <a:spLocks/>
          </p:cNvSpPr>
          <p:nvPr/>
        </p:nvSpPr>
        <p:spPr bwMode="auto">
          <a:xfrm>
            <a:off x="609600" y="1219200"/>
            <a:ext cx="7467600" cy="4873752"/>
          </a:xfrm>
          <a:prstGeom prst="rect">
            <a:avLst/>
          </a:prstGeom>
          <a:noFill/>
          <a:ln w="9525" algn="ctr">
            <a:noFill/>
            <a:miter lim="800000"/>
          </a:ln>
        </p:spPr>
        <p:txBody>
          <a:bodyPr vert="horz" wrap="square" lIns="91440" tIns="45720" rIns="91440" bIns="45720" numCol="1" anchor="t" anchorCtr="0" compatLnSpc="1"/>
          <a:lstStyle/>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Pain Point of Customer </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a:t>
            </a: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Manual KYC operations, inefficient and inaccurate process ,TAT high because of multiple agents involved in transaction resulting in Financial application ,Tracking and reporting resulting in poor customer satisfaction.</a:t>
            </a:r>
          </a:p>
          <a:p>
            <a:pPr marL="0" marR="0" lvl="0" indent="0" algn="just" defTabSz="914400" rtl="0" eaLnBrk="0" fontAlgn="base" latinLnBrk="0" hangingPunct="0">
              <a:lnSpc>
                <a:spcPct val="90000"/>
              </a:lnSpc>
              <a:spcBef>
                <a:spcPct val="30000"/>
              </a:spcBef>
              <a:spcAft>
                <a:spcPct val="0"/>
              </a:spcAft>
              <a:buClrTx/>
              <a:buSzTx/>
              <a:buFontTx/>
              <a:buNone/>
              <a:tabLst/>
              <a:defRPr/>
            </a:pPr>
            <a:endPar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Solution:-  KYC</a:t>
            </a: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As a part of digitalization  we designed  an application to manage KYC for all account holders  through IBM BPM. The designed application have different roles like maker, checker, safe watch maker, safe watch checker, relationship manager. Also designed and implemented integrations  with IID, ECM.</a:t>
            </a:r>
          </a:p>
          <a:p>
            <a:pPr marL="0" marR="0" lvl="0" indent="0" algn="just" defTabSz="914400" rtl="0" eaLnBrk="0" fontAlgn="base" latinLnBrk="0" hangingPunct="0">
              <a:lnSpc>
                <a:spcPct val="90000"/>
              </a:lnSpc>
              <a:spcBef>
                <a:spcPct val="30000"/>
              </a:spcBef>
              <a:spcAft>
                <a:spcPct val="0"/>
              </a:spcAft>
              <a:buClrTx/>
              <a:buSzTx/>
              <a:buFontTx/>
              <a:buNone/>
              <a:tabLst/>
              <a:defRPr/>
            </a:pPr>
            <a:endPar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Result:- </a:t>
            </a: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Stunning first impression on their customers, Better Financial Returns to the tune of 25 % in saving on the process ,99%  better SLA ,Better Transparency on Business flow ,leading to increseased  customer satisfaction.</a:t>
            </a:r>
          </a:p>
          <a:p>
            <a:pPr marL="0" marR="0" lvl="0" indent="0" algn="just" defTabSz="914400" rtl="0" eaLnBrk="0" fontAlgn="base" latinLnBrk="0" hangingPunct="0">
              <a:lnSpc>
                <a:spcPct val="90000"/>
              </a:lnSpc>
              <a:spcBef>
                <a:spcPct val="30000"/>
              </a:spcBef>
              <a:spcAft>
                <a:spcPct val="0"/>
              </a:spcAft>
              <a:buClrTx/>
              <a:buSzTx/>
              <a:buFontTx/>
              <a:buNone/>
              <a:tabLst/>
              <a:defRPr/>
            </a:pPr>
            <a:endPar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marL="0" marR="0" lvl="0" indent="0" algn="just" defTabSz="914400" rtl="0" eaLnBrk="0" fontAlgn="base" latinLnBrk="0" hangingPunct="0">
              <a:lnSpc>
                <a:spcPct val="90000"/>
              </a:lnSpc>
              <a:spcBef>
                <a:spcPct val="30000"/>
              </a:spcBef>
              <a:spcAft>
                <a:spcPct val="0"/>
              </a:spcAft>
              <a:buClrTx/>
              <a:buSzTx/>
              <a:buFontTx/>
              <a:buNone/>
              <a:tabLst/>
              <a:defRPr/>
            </a:pPr>
            <a:endParaRPr kumimoji="0" lang="en-US"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bwMode="auto">
          <a:xfrm>
            <a:off x="685800" y="1066800"/>
            <a:ext cx="7467600" cy="4873752"/>
          </a:xfrm>
          <a:prstGeom prst="rect">
            <a:avLst/>
          </a:prstGeom>
          <a:noFill/>
          <a:ln w="9525" algn="ctr">
            <a:noFill/>
            <a:miter lim="800000"/>
          </a:ln>
        </p:spPr>
        <p:txBody>
          <a:bodyPr vert="horz" wrap="square" lIns="91440" tIns="45720" rIns="91440" bIns="45720" numCol="1" anchor="t" anchorCtr="0" compatLnSpc="1">
            <a:noAutofit/>
          </a:bodyPr>
          <a:lstStyle/>
          <a:p>
            <a:pPr lvl="0" algn="just" eaLnBrk="0" hangingPunct="0">
              <a:lnSpc>
                <a:spcPct val="90000"/>
              </a:lnSpc>
              <a:spcBef>
                <a:spcPct val="30000"/>
              </a:spcBef>
            </a:pPr>
            <a:r>
              <a:rPr lang="en-US" sz="1600" b="1" kern="0" dirty="0" smtClean="0">
                <a:latin typeface="Times New Roman" pitchFamily="18" charset="0"/>
                <a:cs typeface="Times New Roman" pitchFamily="18" charset="0"/>
                <a:sym typeface="+mn-ea"/>
              </a:rPr>
              <a:t>Client Name :-	</a:t>
            </a:r>
            <a:r>
              <a:rPr lang="en-US" sz="1600" b="1" dirty="0" smtClean="0">
                <a:latin typeface="Times New Roman" pitchFamily="18" charset="0"/>
                <a:ea typeface="Malgun Gothic" panose="020B0503020000020004" charset="-127"/>
                <a:cs typeface="Times New Roman" pitchFamily="18" charset="0"/>
                <a:sym typeface="+mn-ea"/>
              </a:rPr>
              <a:t> </a:t>
            </a:r>
            <a:r>
              <a:rPr lang="en-US" sz="1600" b="1" dirty="0" err="1" smtClean="0">
                <a:latin typeface="Times New Roman" pitchFamily="18" charset="0"/>
                <a:ea typeface="Malgun Gothic" panose="020B0503020000020004" charset="-127"/>
                <a:cs typeface="Times New Roman" pitchFamily="18" charset="0"/>
              </a:rPr>
              <a:t>Citi</a:t>
            </a:r>
            <a:r>
              <a:rPr lang="en-US" sz="1600" b="1" dirty="0" smtClean="0">
                <a:latin typeface="Times New Roman" pitchFamily="18" charset="0"/>
                <a:ea typeface="Malgun Gothic" panose="020B0503020000020004" charset="-127"/>
                <a:cs typeface="Times New Roman" pitchFamily="18" charset="0"/>
              </a:rPr>
              <a:t> Bank</a:t>
            </a:r>
            <a:endParaRPr lang="en-US" sz="1600" b="1" dirty="0" smtClean="0">
              <a:latin typeface="Times New Roman" pitchFamily="18" charset="0"/>
              <a:ea typeface="Malgun Gothic" panose="020B0503020000020004" charset="-127"/>
              <a:cs typeface="Times New Roman" pitchFamily="18" charset="0"/>
              <a:sym typeface="+mn-ea"/>
            </a:endParaRP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Industry</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 :- 	</a:t>
            </a:r>
            <a:r>
              <a:rPr lang="en-US" sz="1600" b="1" kern="0" dirty="0" smtClean="0">
                <a:latin typeface="Times New Roman" pitchFamily="18" charset="0"/>
                <a:cs typeface="Times New Roman" pitchFamily="18" charset="0"/>
                <a:sym typeface="+mn-ea"/>
              </a:rPr>
              <a:t>Banking</a:t>
            </a:r>
            <a:endPar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Team Size :-	 </a:t>
            </a: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10</a:t>
            </a:r>
            <a:endPar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endParaRPr>
          </a:p>
          <a:p>
            <a:pPr algn="just" eaLnBrk="0" hangingPunct="0">
              <a:lnSpc>
                <a:spcPct val="90000"/>
              </a:lnSpc>
              <a:spcBef>
                <a:spcPct val="30000"/>
              </a:spcBef>
            </a:pPr>
            <a:r>
              <a:rPr lang="en-US" sz="1600" b="1" kern="0" dirty="0" smtClean="0">
                <a:latin typeface="Times New Roman" pitchFamily="18" charset="0"/>
                <a:cs typeface="Times New Roman" pitchFamily="18" charset="0"/>
                <a:sym typeface="+mn-ea"/>
              </a:rPr>
              <a:t>Client Location  :- 	</a:t>
            </a:r>
            <a:r>
              <a:rPr lang="en-US" sz="1600" b="1" kern="0" dirty="0" smtClean="0">
                <a:latin typeface="Times New Roman" pitchFamily="18" charset="0"/>
                <a:cs typeface="Times New Roman" pitchFamily="18" charset="0"/>
                <a:sym typeface="+mn-ea"/>
              </a:rPr>
              <a:t>Hyderabad </a:t>
            </a:r>
            <a:endParaRPr lang="en-US" sz="1600" b="1" kern="0" dirty="0" smtClean="0">
              <a:latin typeface="Times New Roman" pitchFamily="18" charset="0"/>
              <a:cs typeface="Times New Roman" pitchFamily="18" charset="0"/>
            </a:endParaRPr>
          </a:p>
          <a:p>
            <a:pPr marL="0" marR="0" lvl="0" indent="0" algn="just" defTabSz="914400" rtl="0" eaLnBrk="0" fontAlgn="base" latinLnBrk="0" hangingPunct="0">
              <a:lnSpc>
                <a:spcPct val="90000"/>
              </a:lnSpc>
              <a:spcBef>
                <a:spcPct val="30000"/>
              </a:spcBef>
              <a:spcAft>
                <a:spcPct val="0"/>
              </a:spcAft>
              <a:buClrTx/>
              <a:buSzTx/>
              <a:buFontTx/>
              <a:buNone/>
              <a:tabLst/>
              <a:defRPr/>
            </a:pPr>
            <a:endPar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Project Scope :- </a:t>
            </a:r>
          </a:p>
          <a:p>
            <a:pPr algn="just"/>
            <a:r>
              <a:rPr lang="en-US" sz="1600" dirty="0" smtClean="0">
                <a:latin typeface="Times New Roman" pitchFamily="18" charset="0"/>
                <a:ea typeface="Malgun Gothic" panose="020B0503020000020004" charset="-127"/>
                <a:cs typeface="Times New Roman" pitchFamily="18" charset="0"/>
                <a:sym typeface="+mn-ea"/>
              </a:rPr>
              <a:t>To automate </a:t>
            </a:r>
            <a:r>
              <a:rPr lang="en-US" sz="1600" dirty="0" smtClean="0">
                <a:latin typeface="Times New Roman" pitchFamily="18" charset="0"/>
                <a:ea typeface="Malgun Gothic" panose="020B0503020000020004" charset="-127"/>
                <a:cs typeface="Times New Roman" pitchFamily="18" charset="0"/>
                <a:sym typeface="+mn-ea"/>
              </a:rPr>
              <a:t>Corporate account maintenance process, Dashboard Reports, Design </a:t>
            </a:r>
            <a:r>
              <a:rPr lang="en-US" sz="1600" dirty="0" smtClean="0">
                <a:latin typeface="Times New Roman" pitchFamily="18" charset="0"/>
                <a:ea typeface="Malgun Gothic" panose="020B0503020000020004" charset="-127"/>
                <a:cs typeface="Times New Roman" pitchFamily="18" charset="0"/>
                <a:sym typeface="+mn-ea"/>
              </a:rPr>
              <a:t>User Interface </a:t>
            </a:r>
            <a:r>
              <a:rPr lang="en-US" sz="1600" dirty="0" smtClean="0">
                <a:latin typeface="Times New Roman" pitchFamily="18" charset="0"/>
                <a:ea typeface="Malgun Gothic" panose="020B0503020000020004" charset="-127"/>
                <a:cs typeface="Times New Roman" pitchFamily="18" charset="0"/>
                <a:sym typeface="+mn-ea"/>
              </a:rPr>
              <a:t>,Integration </a:t>
            </a:r>
            <a:r>
              <a:rPr lang="en-US" sz="1600" dirty="0" smtClean="0">
                <a:latin typeface="Times New Roman" pitchFamily="18" charset="0"/>
                <a:ea typeface="Malgun Gothic" panose="020B0503020000020004" charset="-127"/>
                <a:cs typeface="Times New Roman" pitchFamily="18" charset="0"/>
                <a:sym typeface="+mn-ea"/>
              </a:rPr>
              <a:t>with Core Banking system ,</a:t>
            </a:r>
            <a:r>
              <a:rPr lang="en-US" sz="1600" dirty="0" smtClean="0">
                <a:latin typeface="Times New Roman" pitchFamily="18" charset="0"/>
                <a:ea typeface="Malgun Gothic" panose="020B0503020000020004" charset="-127"/>
                <a:cs typeface="Times New Roman" pitchFamily="18" charset="0"/>
                <a:sym typeface="+mn-ea"/>
              </a:rPr>
              <a:t>ECM.</a:t>
            </a:r>
            <a:endParaRPr lang="en-US" sz="1600" dirty="0" smtClean="0">
              <a:latin typeface="Times New Roman" pitchFamily="18" charset="0"/>
              <a:ea typeface="Malgun Gothic" panose="020B0503020000020004" charset="-127"/>
              <a:cs typeface="Times New Roman" pitchFamily="18" charset="0"/>
              <a:sym typeface="+mn-ea"/>
            </a:endParaRP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Technologies </a:t>
            </a: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Used :- </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IBM BPM, </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IID, </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IBM </a:t>
            </a:r>
            <a:r>
              <a:rPr kumimoji="0" lang="en-US" sz="1600" b="0" i="0" u="none" strike="noStrike" kern="0" cap="none" spc="0" normalizeH="0" baseline="0" noProof="0" dirty="0" err="1" smtClean="0">
                <a:ln>
                  <a:noFill/>
                </a:ln>
                <a:solidFill>
                  <a:schemeClr val="tx1"/>
                </a:solidFill>
                <a:effectLst/>
                <a:uLnTx/>
                <a:uFillTx/>
                <a:latin typeface="Times New Roman" pitchFamily="18" charset="0"/>
                <a:cs typeface="Times New Roman" pitchFamily="18" charset="0"/>
                <a:sym typeface="+mn-ea"/>
              </a:rPr>
              <a:t>Filenet</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a:t>
            </a: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Duration :- </a:t>
            </a: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6 Months</a:t>
            </a:r>
            <a:endPar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endParaRPr>
          </a:p>
          <a:p>
            <a:pPr marL="0" marR="0" lvl="0" indent="0" algn="just" defTabSz="914400" rtl="0" eaLnBrk="0" fontAlgn="base" latinLnBrk="0" hangingPunct="0">
              <a:lnSpc>
                <a:spcPct val="90000"/>
              </a:lnSpc>
              <a:spcBef>
                <a:spcPct val="30000"/>
              </a:spcBef>
              <a:spcAft>
                <a:spcPct val="0"/>
              </a:spcAft>
              <a:buClrTx/>
              <a:buSzTx/>
              <a:buFontTx/>
              <a:buNone/>
              <a:tabLst/>
              <a:defRPr/>
            </a:pPr>
            <a:endPar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lvl="0" algn="just" eaLnBrk="0" hangingPunct="0">
              <a:lnSpc>
                <a:spcPct val="90000"/>
              </a:lnSpc>
              <a:spcBef>
                <a:spcPct val="30000"/>
              </a:spcBef>
            </a:pPr>
            <a:r>
              <a:rPr lang="en-US" sz="1600" b="1" dirty="0" smtClean="0">
                <a:latin typeface="Times New Roman" pitchFamily="18" charset="0"/>
                <a:ea typeface="Malgun Gothic" panose="020B0503020000020004" charset="-127"/>
                <a:cs typeface="Times New Roman" pitchFamily="18" charset="0"/>
              </a:rPr>
              <a:t>About The </a:t>
            </a:r>
            <a:r>
              <a:rPr lang="en-US" sz="1600" b="1" dirty="0" smtClean="0">
                <a:latin typeface="Times New Roman" pitchFamily="18" charset="0"/>
                <a:ea typeface="Malgun Gothic" panose="020B0503020000020004" charset="-127"/>
                <a:cs typeface="Times New Roman" pitchFamily="18" charset="0"/>
              </a:rPr>
              <a:t>Client </a:t>
            </a:r>
            <a:r>
              <a:rPr lang="en-US" sz="1600" b="1" dirty="0" smtClean="0">
                <a:latin typeface="Times New Roman" pitchFamily="18" charset="0"/>
                <a:ea typeface="Malgun Gothic" panose="020B0503020000020004" charset="-127"/>
                <a:cs typeface="Times New Roman" pitchFamily="18" charset="0"/>
              </a:rPr>
              <a:t>:- </a:t>
            </a:r>
            <a:r>
              <a:rPr lang="en-US" sz="1600" kern="0" dirty="0" smtClean="0">
                <a:latin typeface="Times New Roman" pitchFamily="18" charset="0"/>
                <a:cs typeface="Times New Roman" pitchFamily="18" charset="0"/>
              </a:rPr>
              <a:t>Citibank is the consumer division of financial services multinational Citigroup. Citibank was founded in 1812 as the City Bank of New York, and later became First National City Bank of New York. Citibank provides credit cards, mortgages, personal loans, commercial loans, and lines of credit.</a:t>
            </a:r>
            <a:endPar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marL="0" marR="0" lvl="0" indent="0" algn="just" defTabSz="914400" rtl="0" eaLnBrk="0" fontAlgn="base" latinLnBrk="0" hangingPunct="0">
              <a:lnSpc>
                <a:spcPct val="90000"/>
              </a:lnSpc>
              <a:spcBef>
                <a:spcPct val="30000"/>
              </a:spcBef>
              <a:spcAft>
                <a:spcPct val="0"/>
              </a:spcAft>
              <a:buClrTx/>
              <a:buSzTx/>
              <a:buFontTx/>
              <a:buNone/>
              <a:tabLst/>
              <a:defRPr/>
            </a:pPr>
            <a:endPar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p:txBody>
      </p:sp>
      <p:pic>
        <p:nvPicPr>
          <p:cNvPr id="4" name="Picture 3" descr="cititt.jpg"/>
          <p:cNvPicPr>
            <a:picLocks noChangeAspect="1"/>
          </p:cNvPicPr>
          <p:nvPr/>
        </p:nvPicPr>
        <p:blipFill>
          <a:blip r:embed="rId2"/>
          <a:stretch>
            <a:fillRect/>
          </a:stretch>
        </p:blipFill>
        <p:spPr>
          <a:xfrm>
            <a:off x="6629400" y="0"/>
            <a:ext cx="2181225" cy="11430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609600" y="1219200"/>
            <a:ext cx="7467600" cy="4873752"/>
          </a:xfrm>
          <a:prstGeom prst="rect">
            <a:avLst/>
          </a:prstGeom>
          <a:noFill/>
          <a:ln w="9525" algn="ctr">
            <a:noFill/>
            <a:miter lim="800000"/>
          </a:ln>
        </p:spPr>
        <p:txBody>
          <a:bodyPr vert="horz" wrap="square" lIns="91440" tIns="45720" rIns="91440" bIns="45720" numCol="1" anchor="t" anchorCtr="0" compatLnSpc="1"/>
          <a:lstStyle/>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Pain Point of Customer </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a:t>
            </a: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Manual </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Account updating</a:t>
            </a:r>
            <a:r>
              <a:rPr kumimoji="0" lang="en-US" sz="1600" b="0" i="0" u="none" strike="noStrike" kern="0" cap="none" spc="0" normalizeH="0" noProof="0" dirty="0" smtClean="0">
                <a:ln>
                  <a:noFill/>
                </a:ln>
                <a:solidFill>
                  <a:schemeClr val="tx1"/>
                </a:solidFill>
                <a:effectLst/>
                <a:uLnTx/>
                <a:uFillTx/>
                <a:latin typeface="Times New Roman" pitchFamily="18" charset="0"/>
                <a:cs typeface="Times New Roman" pitchFamily="18" charset="0"/>
              </a:rPr>
              <a:t> process</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inefficient and inaccurate process ,TAT high because of multiple agents involved in transaction resulting in Financial application ,Tracking and reporting resulting in poor customer satisfaction.</a:t>
            </a:r>
          </a:p>
          <a:p>
            <a:pPr marL="0" marR="0" lvl="0" indent="0" algn="just" defTabSz="914400" rtl="0" eaLnBrk="0" fontAlgn="base" latinLnBrk="0" hangingPunct="0">
              <a:lnSpc>
                <a:spcPct val="90000"/>
              </a:lnSpc>
              <a:spcBef>
                <a:spcPct val="30000"/>
              </a:spcBef>
              <a:spcAft>
                <a:spcPct val="0"/>
              </a:spcAft>
              <a:buClrTx/>
              <a:buSzTx/>
              <a:buFontTx/>
              <a:buNone/>
              <a:tabLst/>
              <a:defRPr/>
            </a:pPr>
            <a:endPar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Solution:-  </a:t>
            </a:r>
            <a:r>
              <a:rPr lang="en-US" sz="1600" b="1" kern="0" dirty="0" err="1" smtClean="0">
                <a:latin typeface="Times New Roman" pitchFamily="18" charset="0"/>
                <a:cs typeface="Times New Roman" pitchFamily="18" charset="0"/>
              </a:rPr>
              <a:t>Eflow</a:t>
            </a:r>
            <a:r>
              <a:rPr lang="en-US" sz="1600" b="1" kern="0" dirty="0" smtClean="0">
                <a:latin typeface="Times New Roman" pitchFamily="18" charset="0"/>
                <a:cs typeface="Times New Roman" pitchFamily="18" charset="0"/>
              </a:rPr>
              <a:t> Account Maintenance </a:t>
            </a:r>
            <a:endPar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We </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designed  an application to </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manage</a:t>
            </a:r>
            <a:r>
              <a:rPr kumimoji="0" lang="en-US" sz="1600" b="0" i="0" u="none" strike="noStrike" kern="0" cap="none" spc="0" normalizeH="0" noProof="0" dirty="0" smtClean="0">
                <a:ln>
                  <a:noFill/>
                </a:ln>
                <a:solidFill>
                  <a:schemeClr val="tx1"/>
                </a:solidFill>
                <a:effectLst/>
                <a:uLnTx/>
                <a:uFillTx/>
                <a:latin typeface="Times New Roman" pitchFamily="18" charset="0"/>
                <a:cs typeface="Times New Roman" pitchFamily="18" charset="0"/>
              </a:rPr>
              <a:t> </a:t>
            </a:r>
            <a:r>
              <a:rPr lang="en-US" sz="1600" kern="0" dirty="0" smtClean="0">
                <a:latin typeface="Times New Roman" pitchFamily="18" charset="0"/>
                <a:cs typeface="Times New Roman" pitchFamily="18" charset="0"/>
              </a:rPr>
              <a:t>a</a:t>
            </a:r>
            <a:r>
              <a:rPr kumimoji="0" lang="en-US" sz="1600" b="0" i="0" u="none" strike="noStrike" kern="0" cap="none" spc="0" normalizeH="0" baseline="0" noProof="0" dirty="0" err="1" smtClean="0">
                <a:ln>
                  <a:noFill/>
                </a:ln>
                <a:solidFill>
                  <a:schemeClr val="tx1"/>
                </a:solidFill>
                <a:effectLst/>
                <a:uLnTx/>
                <a:uFillTx/>
                <a:latin typeface="Times New Roman" pitchFamily="18" charset="0"/>
                <a:cs typeface="Times New Roman" pitchFamily="18" charset="0"/>
              </a:rPr>
              <a:t>ccount</a:t>
            </a:r>
            <a:r>
              <a:rPr lang="en-US" sz="1600" kern="0" dirty="0" smtClean="0">
                <a:latin typeface="Times New Roman" pitchFamily="18" charset="0"/>
                <a:cs typeface="Times New Roman" pitchFamily="18" charset="0"/>
              </a:rPr>
              <a:t> </a:t>
            </a:r>
            <a:r>
              <a:rPr kumimoji="0" lang="en-US" sz="1600" b="0" i="0" u="none" strike="noStrike" kern="0" cap="none" spc="0" normalizeH="0" noProof="0" dirty="0" smtClean="0">
                <a:ln>
                  <a:noFill/>
                </a:ln>
                <a:solidFill>
                  <a:schemeClr val="tx1"/>
                </a:solidFill>
                <a:effectLst/>
                <a:uLnTx/>
                <a:uFillTx/>
                <a:latin typeface="Times New Roman" pitchFamily="18" charset="0"/>
                <a:cs typeface="Times New Roman" pitchFamily="18" charset="0"/>
              </a:rPr>
              <a:t>maintenance</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for all </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corporate account </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holders  through IBM BPM. The designed application have different roles like maker, checker, safe watch maker, safe watch checker, relationship manager. Also designed and implemented integrations  with IID, ECM.</a:t>
            </a:r>
          </a:p>
          <a:p>
            <a:pPr marL="0" marR="0" lvl="0" indent="0" algn="just" defTabSz="914400" rtl="0" eaLnBrk="0" fontAlgn="base" latinLnBrk="0" hangingPunct="0">
              <a:lnSpc>
                <a:spcPct val="90000"/>
              </a:lnSpc>
              <a:spcBef>
                <a:spcPct val="30000"/>
              </a:spcBef>
              <a:spcAft>
                <a:spcPct val="0"/>
              </a:spcAft>
              <a:buClrTx/>
              <a:buSzTx/>
              <a:buFontTx/>
              <a:buNone/>
              <a:tabLst/>
              <a:defRPr/>
            </a:pPr>
            <a:endPar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Result:- </a:t>
            </a: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Stunning first impression on their </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customers, Better </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Transparency on Business flow ,leading to increseased  customer satisfaction.</a:t>
            </a:r>
          </a:p>
          <a:p>
            <a:pPr marL="0" marR="0" lvl="0" indent="0" algn="just" defTabSz="914400" rtl="0" eaLnBrk="0" fontAlgn="base" latinLnBrk="0" hangingPunct="0">
              <a:lnSpc>
                <a:spcPct val="90000"/>
              </a:lnSpc>
              <a:spcBef>
                <a:spcPct val="30000"/>
              </a:spcBef>
              <a:spcAft>
                <a:spcPct val="0"/>
              </a:spcAft>
              <a:buClrTx/>
              <a:buSzTx/>
              <a:buFontTx/>
              <a:buNone/>
              <a:tabLst/>
              <a:defRPr/>
            </a:pPr>
            <a:endPar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marL="0" marR="0" lvl="0" indent="0" algn="just" defTabSz="914400" rtl="0" eaLnBrk="0" fontAlgn="base" latinLnBrk="0" hangingPunct="0">
              <a:lnSpc>
                <a:spcPct val="90000"/>
              </a:lnSpc>
              <a:spcBef>
                <a:spcPct val="30000"/>
              </a:spcBef>
              <a:spcAft>
                <a:spcPct val="0"/>
              </a:spcAft>
              <a:buClrTx/>
              <a:buSzTx/>
              <a:buFontTx/>
              <a:buNone/>
              <a:tabLst/>
              <a:defRPr/>
            </a:pPr>
            <a:endParaRPr kumimoji="0" lang="en-US"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p:txBody>
      </p:sp>
      <p:pic>
        <p:nvPicPr>
          <p:cNvPr id="5" name="Picture 4" descr="cititt.jpg"/>
          <p:cNvPicPr>
            <a:picLocks noChangeAspect="1"/>
          </p:cNvPicPr>
          <p:nvPr/>
        </p:nvPicPr>
        <p:blipFill>
          <a:blip r:embed="rId2"/>
          <a:stretch>
            <a:fillRect/>
          </a:stretch>
        </p:blipFill>
        <p:spPr>
          <a:xfrm>
            <a:off x="6629400" y="0"/>
            <a:ext cx="2181225" cy="11430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txBox="1">
            <a:spLocks/>
          </p:cNvSpPr>
          <p:nvPr/>
        </p:nvSpPr>
        <p:spPr bwMode="auto">
          <a:xfrm>
            <a:off x="685800" y="1066800"/>
            <a:ext cx="7467600" cy="4873752"/>
          </a:xfrm>
          <a:prstGeom prst="rect">
            <a:avLst/>
          </a:prstGeom>
          <a:noFill/>
          <a:ln w="9525" algn="ctr">
            <a:noFill/>
            <a:miter lim="800000"/>
          </a:ln>
        </p:spPr>
        <p:txBody>
          <a:bodyPr vert="horz" wrap="square" lIns="91440" tIns="45720" rIns="91440" bIns="45720" numCol="1" anchor="t" anchorCtr="0" compatLnSpc="1">
            <a:noAutofit/>
          </a:bodyPr>
          <a:lstStyle/>
          <a:p>
            <a:pPr lvl="0" algn="just" eaLnBrk="0" hangingPunct="0">
              <a:lnSpc>
                <a:spcPct val="90000"/>
              </a:lnSpc>
              <a:spcBef>
                <a:spcPct val="30000"/>
              </a:spcBef>
            </a:pPr>
            <a:r>
              <a:rPr lang="en-US" sz="1600" b="1" kern="0" dirty="0" smtClean="0">
                <a:latin typeface="Times New Roman" pitchFamily="18" charset="0"/>
                <a:cs typeface="Times New Roman" pitchFamily="18" charset="0"/>
                <a:sym typeface="+mn-ea"/>
              </a:rPr>
              <a:t>Client Name :-	</a:t>
            </a:r>
            <a:r>
              <a:rPr lang="en-US" sz="1600" b="1" dirty="0" err="1" smtClean="0">
                <a:latin typeface="Times New Roman" pitchFamily="18" charset="0"/>
                <a:ea typeface="Malgun Gothic" panose="020B0503020000020004" charset="-127"/>
                <a:cs typeface="Times New Roman" pitchFamily="18" charset="0"/>
                <a:sym typeface="+mn-ea"/>
              </a:rPr>
              <a:t>Ahli</a:t>
            </a:r>
            <a:r>
              <a:rPr lang="en-US" sz="1600" b="1" dirty="0" smtClean="0">
                <a:latin typeface="Times New Roman" pitchFamily="18" charset="0"/>
                <a:ea typeface="Malgun Gothic" panose="020B0503020000020004" charset="-127"/>
                <a:cs typeface="Times New Roman" pitchFamily="18" charset="0"/>
                <a:sym typeface="+mn-ea"/>
              </a:rPr>
              <a:t> United Bank</a:t>
            </a:r>
            <a:endParaRPr lang="en-US" sz="1600" b="1" dirty="0" smtClean="0">
              <a:latin typeface="Times New Roman" pitchFamily="18" charset="0"/>
              <a:ea typeface="Malgun Gothic" panose="020B0503020000020004" charset="-127"/>
              <a:cs typeface="Times New Roman" pitchFamily="18" charset="0"/>
              <a:sym typeface="+mn-ea"/>
            </a:endParaRP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Industry</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 :- 	</a:t>
            </a:r>
            <a:r>
              <a:rPr lang="en-US" sz="1600" b="1" kern="0" dirty="0" smtClean="0">
                <a:latin typeface="Times New Roman" pitchFamily="18" charset="0"/>
                <a:cs typeface="Times New Roman" pitchFamily="18" charset="0"/>
                <a:sym typeface="+mn-ea"/>
              </a:rPr>
              <a:t>Banking</a:t>
            </a:r>
            <a:endPar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Team Size :-	 </a:t>
            </a: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6</a:t>
            </a:r>
            <a:endPar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endParaRPr>
          </a:p>
          <a:p>
            <a:pPr algn="just" eaLnBrk="0" hangingPunct="0">
              <a:lnSpc>
                <a:spcPct val="90000"/>
              </a:lnSpc>
              <a:spcBef>
                <a:spcPct val="30000"/>
              </a:spcBef>
            </a:pPr>
            <a:r>
              <a:rPr lang="en-US" sz="1600" b="1" kern="0" dirty="0" smtClean="0">
                <a:latin typeface="Times New Roman" pitchFamily="18" charset="0"/>
                <a:cs typeface="Times New Roman" pitchFamily="18" charset="0"/>
                <a:sym typeface="+mn-ea"/>
              </a:rPr>
              <a:t>Client Location  :- 	</a:t>
            </a:r>
            <a:r>
              <a:rPr lang="en-US" sz="1600" b="1" kern="0" dirty="0" smtClean="0">
                <a:latin typeface="Times New Roman" pitchFamily="18" charset="0"/>
                <a:cs typeface="Times New Roman" pitchFamily="18" charset="0"/>
                <a:sym typeface="+mn-ea"/>
              </a:rPr>
              <a:t>Bahrain </a:t>
            </a:r>
            <a:endParaRPr lang="en-US" sz="1600" b="1" kern="0" dirty="0" smtClean="0">
              <a:latin typeface="Times New Roman" pitchFamily="18" charset="0"/>
              <a:cs typeface="Times New Roman" pitchFamily="18" charset="0"/>
            </a:endParaRPr>
          </a:p>
          <a:p>
            <a:pPr marL="0" marR="0" lvl="0" indent="0" algn="just" defTabSz="914400" rtl="0" eaLnBrk="0" fontAlgn="base" latinLnBrk="0" hangingPunct="0">
              <a:lnSpc>
                <a:spcPct val="90000"/>
              </a:lnSpc>
              <a:spcBef>
                <a:spcPct val="30000"/>
              </a:spcBef>
              <a:spcAft>
                <a:spcPct val="0"/>
              </a:spcAft>
              <a:buClrTx/>
              <a:buSzTx/>
              <a:buFontTx/>
              <a:buNone/>
              <a:tabLst/>
              <a:defRPr/>
            </a:pPr>
            <a:endPar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Project Scope :- </a:t>
            </a:r>
          </a:p>
          <a:p>
            <a:pPr algn="just"/>
            <a:r>
              <a:rPr lang="en-US" sz="1600" dirty="0" smtClean="0">
                <a:latin typeface="Times New Roman" pitchFamily="18" charset="0"/>
                <a:ea typeface="Malgun Gothic" panose="020B0503020000020004" charset="-127"/>
                <a:cs typeface="Times New Roman" pitchFamily="18" charset="0"/>
                <a:sym typeface="+mn-ea"/>
              </a:rPr>
              <a:t>To automate </a:t>
            </a:r>
            <a:r>
              <a:rPr lang="en-US" sz="1600" dirty="0" smtClean="0">
                <a:latin typeface="Times New Roman" pitchFamily="18" charset="0"/>
                <a:ea typeface="Malgun Gothic" panose="020B0503020000020004" charset="-127"/>
                <a:cs typeface="Times New Roman" pitchFamily="18" charset="0"/>
                <a:sym typeface="+mn-ea"/>
              </a:rPr>
              <a:t>Corporate Credit Approval process, Dashboard Reports, Design </a:t>
            </a:r>
            <a:r>
              <a:rPr lang="en-US" sz="1600" dirty="0" smtClean="0">
                <a:latin typeface="Times New Roman" pitchFamily="18" charset="0"/>
                <a:ea typeface="Malgun Gothic" panose="020B0503020000020004" charset="-127"/>
                <a:cs typeface="Times New Roman" pitchFamily="18" charset="0"/>
                <a:sym typeface="+mn-ea"/>
              </a:rPr>
              <a:t>User Interface </a:t>
            </a:r>
            <a:r>
              <a:rPr lang="en-US" sz="1600" dirty="0" smtClean="0">
                <a:latin typeface="Times New Roman" pitchFamily="18" charset="0"/>
                <a:ea typeface="Malgun Gothic" panose="020B0503020000020004" charset="-127"/>
                <a:cs typeface="Times New Roman" pitchFamily="18" charset="0"/>
                <a:sym typeface="+mn-ea"/>
              </a:rPr>
              <a:t>,Integration </a:t>
            </a:r>
            <a:r>
              <a:rPr lang="en-US" sz="1600" dirty="0" smtClean="0">
                <a:latin typeface="Times New Roman" pitchFamily="18" charset="0"/>
                <a:ea typeface="Malgun Gothic" panose="020B0503020000020004" charset="-127"/>
                <a:cs typeface="Times New Roman" pitchFamily="18" charset="0"/>
                <a:sym typeface="+mn-ea"/>
              </a:rPr>
              <a:t>with Core Banking system ,</a:t>
            </a:r>
            <a:r>
              <a:rPr lang="en-US" sz="1600" dirty="0" smtClean="0">
                <a:latin typeface="Times New Roman" pitchFamily="18" charset="0"/>
                <a:ea typeface="Malgun Gothic" panose="020B0503020000020004" charset="-127"/>
                <a:cs typeface="Times New Roman" pitchFamily="18" charset="0"/>
                <a:sym typeface="+mn-ea"/>
              </a:rPr>
              <a:t>ECM.</a:t>
            </a:r>
            <a:endParaRPr lang="en-US" sz="1600" dirty="0" smtClean="0">
              <a:latin typeface="Times New Roman" pitchFamily="18" charset="0"/>
              <a:ea typeface="Malgun Gothic" panose="020B0503020000020004" charset="-127"/>
              <a:cs typeface="Times New Roman" pitchFamily="18" charset="0"/>
              <a:sym typeface="+mn-ea"/>
            </a:endParaRP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Technologies </a:t>
            </a: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Used :- </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IBM </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BPM, </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IBM </a:t>
            </a:r>
            <a:r>
              <a:rPr kumimoji="0" lang="en-US" sz="1600" b="0" i="0" u="none" strike="noStrike" kern="0" cap="none" spc="0" normalizeH="0" baseline="0" noProof="0" dirty="0" err="1" smtClean="0">
                <a:ln>
                  <a:noFill/>
                </a:ln>
                <a:solidFill>
                  <a:schemeClr val="tx1"/>
                </a:solidFill>
                <a:effectLst/>
                <a:uLnTx/>
                <a:uFillTx/>
                <a:latin typeface="Times New Roman" pitchFamily="18" charset="0"/>
                <a:cs typeface="Times New Roman" pitchFamily="18" charset="0"/>
                <a:sym typeface="+mn-ea"/>
              </a:rPr>
              <a:t>Filenet</a:t>
            </a:r>
            <a:r>
              <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a:t>
            </a:r>
          </a:p>
          <a:p>
            <a:pPr marL="0" marR="0" lvl="0" indent="0" algn="just" defTabSz="914400" rtl="0" eaLnBrk="0" fontAlgn="base" latinLnBrk="0" hangingPunct="0">
              <a:lnSpc>
                <a:spcPct val="90000"/>
              </a:lnSpc>
              <a:spcBef>
                <a:spcPct val="3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Duration :- </a:t>
            </a:r>
            <a:r>
              <a:rPr lang="en-US" sz="1600" b="1" kern="0" dirty="0" smtClean="0">
                <a:latin typeface="Times New Roman" pitchFamily="18" charset="0"/>
                <a:cs typeface="Times New Roman" pitchFamily="18" charset="0"/>
                <a:sym typeface="+mn-ea"/>
              </a:rPr>
              <a:t>1</a:t>
            </a:r>
            <a:r>
              <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rPr>
              <a:t> Year</a:t>
            </a:r>
            <a:endParaRPr kumimoji="0" lang="en-US" sz="16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sym typeface="+mn-ea"/>
            </a:endParaRPr>
          </a:p>
          <a:p>
            <a:pPr marL="0" marR="0" lvl="0" indent="0" algn="just" defTabSz="914400" rtl="0" eaLnBrk="0" fontAlgn="base" latinLnBrk="0" hangingPunct="0">
              <a:lnSpc>
                <a:spcPct val="90000"/>
              </a:lnSpc>
              <a:spcBef>
                <a:spcPct val="30000"/>
              </a:spcBef>
              <a:spcAft>
                <a:spcPct val="0"/>
              </a:spcAft>
              <a:buClrTx/>
              <a:buSzTx/>
              <a:buFontTx/>
              <a:buNone/>
              <a:tabLst/>
              <a:defRPr/>
            </a:pPr>
            <a:endPar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lvl="0" algn="just" eaLnBrk="0" hangingPunct="0">
              <a:lnSpc>
                <a:spcPct val="90000"/>
              </a:lnSpc>
              <a:spcBef>
                <a:spcPct val="30000"/>
              </a:spcBef>
            </a:pPr>
            <a:r>
              <a:rPr lang="en-US" sz="1600" b="1" dirty="0" smtClean="0">
                <a:latin typeface="Times New Roman" pitchFamily="18" charset="0"/>
                <a:ea typeface="Malgun Gothic" panose="020B0503020000020004" charset="-127"/>
                <a:cs typeface="Times New Roman" pitchFamily="18" charset="0"/>
              </a:rPr>
              <a:t>About The </a:t>
            </a:r>
            <a:r>
              <a:rPr lang="en-US" sz="1600" b="1" dirty="0" smtClean="0">
                <a:latin typeface="Times New Roman" pitchFamily="18" charset="0"/>
                <a:ea typeface="Malgun Gothic" panose="020B0503020000020004" charset="-127"/>
                <a:cs typeface="Times New Roman" pitchFamily="18" charset="0"/>
              </a:rPr>
              <a:t>Client </a:t>
            </a:r>
            <a:r>
              <a:rPr lang="en-US" sz="1600" b="1" dirty="0" smtClean="0">
                <a:latin typeface="Times New Roman" pitchFamily="18" charset="0"/>
                <a:ea typeface="Malgun Gothic" panose="020B0503020000020004" charset="-127"/>
                <a:cs typeface="Times New Roman" pitchFamily="18" charset="0"/>
              </a:rPr>
              <a:t>:- </a:t>
            </a:r>
            <a:r>
              <a:rPr lang="en-US" sz="1600" kern="0" dirty="0" err="1" smtClean="0">
                <a:latin typeface="Times New Roman" pitchFamily="18" charset="0"/>
                <a:cs typeface="Times New Roman" pitchFamily="18" charset="0"/>
              </a:rPr>
              <a:t>Ahli</a:t>
            </a:r>
            <a:r>
              <a:rPr lang="en-US" sz="1600" kern="0" dirty="0" smtClean="0">
                <a:latin typeface="Times New Roman" pitchFamily="18" charset="0"/>
                <a:cs typeface="Times New Roman" pitchFamily="18" charset="0"/>
              </a:rPr>
              <a:t> United Bank is a bank based in Bahrain. Its head office is situated at Manama and is the largest bank in Bahrain.</a:t>
            </a:r>
            <a:endPar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marL="0" marR="0" lvl="0" indent="0" algn="just" defTabSz="914400" rtl="0" eaLnBrk="0" fontAlgn="base" latinLnBrk="0" hangingPunct="0">
              <a:lnSpc>
                <a:spcPct val="90000"/>
              </a:lnSpc>
              <a:spcBef>
                <a:spcPct val="30000"/>
              </a:spcBef>
              <a:spcAft>
                <a:spcPct val="0"/>
              </a:spcAft>
              <a:buClrTx/>
              <a:buSzTx/>
              <a:buFontTx/>
              <a:buNone/>
              <a:tabLst/>
              <a:defRPr/>
            </a:pPr>
            <a:endParaRPr kumimoji="0" lang="en-US" sz="16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p:txBody>
      </p:sp>
      <p:pic>
        <p:nvPicPr>
          <p:cNvPr id="5" name="Picture 4" descr="AUB-Logo.png"/>
          <p:cNvPicPr>
            <a:picLocks noChangeAspect="1"/>
          </p:cNvPicPr>
          <p:nvPr/>
        </p:nvPicPr>
        <p:blipFill>
          <a:blip r:embed="rId2"/>
          <a:stretch>
            <a:fillRect/>
          </a:stretch>
        </p:blipFill>
        <p:spPr>
          <a:xfrm>
            <a:off x="6019800" y="152400"/>
            <a:ext cx="2857500" cy="90487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Xerox Sans"/>
        <a:ea typeface=""/>
        <a:cs typeface=""/>
      </a:majorFont>
      <a:minorFont>
        <a:latin typeface="Xero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1326</TotalTime>
  <Words>930</Words>
  <Application>WPS Presentation</Application>
  <PresentationFormat>On-screen Show (4:3)</PresentationFormat>
  <Paragraphs>137</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Default Design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XEROX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Digamber Bahuguna</dc:creator>
  <cp:lastModifiedBy>Windows User</cp:lastModifiedBy>
  <cp:revision>299</cp:revision>
  <dcterms:created xsi:type="dcterms:W3CDTF">2009-03-12T05:06:00Z</dcterms:created>
  <dcterms:modified xsi:type="dcterms:W3CDTF">2019-07-11T08:39:02Z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1033-11.2.0.8668</vt:lpwstr>
  </property>
</Properties>
</file>