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88" y="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218C-6FA9-46C1-8E60-DFB611DD3AB8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24E9-D44D-4114-8AFF-05FB0A58A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2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218C-6FA9-46C1-8E60-DFB611DD3AB8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24E9-D44D-4114-8AFF-05FB0A58A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3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218C-6FA9-46C1-8E60-DFB611DD3AB8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24E9-D44D-4114-8AFF-05FB0A58A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2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218C-6FA9-46C1-8E60-DFB611DD3AB8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24E9-D44D-4114-8AFF-05FB0A58A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218C-6FA9-46C1-8E60-DFB611DD3AB8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24E9-D44D-4114-8AFF-05FB0A58A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74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218C-6FA9-46C1-8E60-DFB611DD3AB8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24E9-D44D-4114-8AFF-05FB0A58A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77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218C-6FA9-46C1-8E60-DFB611DD3AB8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24E9-D44D-4114-8AFF-05FB0A58A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44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218C-6FA9-46C1-8E60-DFB611DD3AB8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24E9-D44D-4114-8AFF-05FB0A58A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218C-6FA9-46C1-8E60-DFB611DD3AB8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24E9-D44D-4114-8AFF-05FB0A58A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1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218C-6FA9-46C1-8E60-DFB611DD3AB8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24E9-D44D-4114-8AFF-05FB0A58A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8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218C-6FA9-46C1-8E60-DFB611DD3AB8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24E9-D44D-4114-8AFF-05FB0A58A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58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218C-6FA9-46C1-8E60-DFB611DD3AB8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224E9-D44D-4114-8AFF-05FB0A58A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4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 flipH="1">
            <a:off x="3798019" y="3439171"/>
            <a:ext cx="1068699" cy="916698"/>
          </a:xfrm>
          <a:prstGeom prst="line">
            <a:avLst/>
          </a:prstGeom>
          <a:ln w="9525">
            <a:solidFill>
              <a:srgbClr val="222A35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946697" y="1054822"/>
            <a:ext cx="613132" cy="2384349"/>
          </a:xfrm>
          <a:prstGeom prst="line">
            <a:avLst/>
          </a:prstGeom>
          <a:ln w="9525">
            <a:solidFill>
              <a:srgbClr val="222A35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5068605" y="2652913"/>
            <a:ext cx="1835300" cy="713769"/>
          </a:xfrm>
          <a:prstGeom prst="line">
            <a:avLst/>
          </a:prstGeom>
          <a:ln w="9525">
            <a:solidFill>
              <a:srgbClr val="222A35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946697" y="3439171"/>
            <a:ext cx="1846322" cy="1645008"/>
          </a:xfrm>
          <a:prstGeom prst="line">
            <a:avLst/>
          </a:prstGeom>
          <a:ln w="9525">
            <a:solidFill>
              <a:srgbClr val="222A35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127" y="112222"/>
            <a:ext cx="16874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ko-KR" altLang="en-US" sz="1300" dirty="0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보드게임 역 기획서</a:t>
            </a:r>
            <a:r>
              <a:rPr lang="en-US" altLang="ko-KR" sz="1300" dirty="0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  <a:endParaRPr lang="ko-KR" altLang="en-US" sz="1300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 flipV="1">
            <a:off x="2204965" y="2788925"/>
            <a:ext cx="2528539" cy="650246"/>
          </a:xfrm>
          <a:prstGeom prst="line">
            <a:avLst/>
          </a:prstGeom>
          <a:ln w="9525">
            <a:solidFill>
              <a:srgbClr val="222A35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 flipV="1">
            <a:off x="2651883" y="1337257"/>
            <a:ext cx="2203529" cy="2029425"/>
          </a:xfrm>
          <a:prstGeom prst="line">
            <a:avLst/>
          </a:prstGeom>
          <a:ln w="9525">
            <a:solidFill>
              <a:srgbClr val="222A35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46171" y="3277589"/>
            <a:ext cx="1111528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err="1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카탄</a:t>
            </a:r>
            <a:r>
              <a:rPr lang="en-US" altLang="ko-KR" sz="1500" b="1" dirty="0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500" b="1" dirty="0" err="1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Catan</a:t>
            </a:r>
            <a:r>
              <a:rPr lang="en-US" altLang="ko-KR" sz="1500" b="1" dirty="0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en-US" sz="1500" b="1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06369" y="5032859"/>
            <a:ext cx="3243600" cy="1210002"/>
          </a:xfrm>
          <a:prstGeom prst="rect">
            <a:avLst/>
          </a:prstGeom>
          <a:solidFill>
            <a:schemeClr val="bg1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25000"/>
              </a:lnSpc>
              <a:buFont typeface="Symbol" panose="05050102010706020507" pitchFamily="18" charset="2"/>
              <a:buChar char="Þ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종이</a:t>
            </a:r>
            <a:endParaRPr lang="en-US" altLang="ko-KR" sz="1100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지형 타일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육지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바다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게임 카드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점수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자원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기술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특별 승점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</a:p>
          <a:p>
            <a:pPr lvl="0">
              <a:lnSpc>
                <a:spcPct val="50000"/>
              </a:lnSpc>
            </a:pPr>
            <a:endParaRPr lang="en-US" altLang="ko-KR" sz="1100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125000"/>
              </a:lnSpc>
              <a:buFont typeface="Symbol" panose="05050102010706020507" pitchFamily="18" charset="2"/>
              <a:buChar char="Þ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플라스틱</a:t>
            </a:r>
            <a:endParaRPr lang="en-US" altLang="ko-KR" sz="1100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도로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마을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도시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도둑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주사위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73252" y="1057237"/>
            <a:ext cx="3682800" cy="626931"/>
          </a:xfrm>
          <a:prstGeom prst="rect">
            <a:avLst/>
          </a:prstGeom>
          <a:solidFill>
            <a:schemeClr val="bg1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50000"/>
              </a:lnSpc>
            </a:pPr>
            <a:endParaRPr lang="en-US" altLang="ko-KR" sz="1100" dirty="0" smtClean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25000"/>
              </a:lnSpc>
              <a:buFont typeface="Symbol" panose="05050102010706020507" pitchFamily="18" charset="2"/>
              <a:buChar char="Þ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협상이 </a:t>
            </a:r>
            <a:r>
              <a:rPr lang="ko-KR" altLang="en-US" sz="1100" dirty="0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중요</a:t>
            </a:r>
            <a:endParaRPr lang="en-US" altLang="ko-KR" sz="1100" dirty="0" smtClean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50000"/>
              </a:lnSpc>
              <a:buFont typeface="Symbol" panose="05050102010706020507" pitchFamily="18" charset="2"/>
              <a:buChar char="Þ"/>
            </a:pPr>
            <a:endParaRPr lang="en-US" altLang="ko-KR" sz="1100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25000"/>
              </a:lnSpc>
              <a:buFont typeface="Symbol" panose="05050102010706020507" pitchFamily="18" charset="2"/>
              <a:buChar char="Þ"/>
            </a:pPr>
            <a:r>
              <a:rPr lang="ko-KR" altLang="en-US" sz="1100" dirty="0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예기치 못한 변수로 인해 계획대로 되지 않음</a:t>
            </a:r>
            <a:endParaRPr lang="en-US" altLang="ko-KR" sz="1100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8056" y="4744425"/>
            <a:ext cx="3258000" cy="281808"/>
          </a:xfrm>
          <a:prstGeom prst="rect">
            <a:avLst/>
          </a:prstGeom>
          <a:solidFill>
            <a:srgbClr val="BDD7EE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100" b="1" dirty="0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기술</a:t>
            </a:r>
            <a:endParaRPr lang="en-US" altLang="ko-KR" sz="1100" b="1" dirty="0" smtClean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683" y="858887"/>
            <a:ext cx="3694569" cy="281808"/>
          </a:xfrm>
          <a:prstGeom prst="rect">
            <a:avLst/>
          </a:prstGeom>
          <a:solidFill>
            <a:srgbClr val="BDD7EE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100" b="1" dirty="0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경험</a:t>
            </a:r>
            <a:r>
              <a:rPr lang="en-US" altLang="ko-KR" sz="1100" b="1" dirty="0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/ </a:t>
            </a:r>
            <a:r>
              <a:rPr lang="ko-KR" altLang="en-US" sz="1100" b="1" dirty="0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느낀 점</a:t>
            </a:r>
            <a:endParaRPr lang="en-US" altLang="ko-KR" sz="1100" b="1" dirty="0" smtClean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5412" y="404610"/>
            <a:ext cx="4770000" cy="398186"/>
          </a:xfrm>
          <a:prstGeom prst="rect">
            <a:avLst/>
          </a:prstGeom>
          <a:solidFill>
            <a:srgbClr val="BDD7EE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100" b="1" dirty="0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스토리</a:t>
            </a:r>
            <a:endParaRPr lang="en-US" altLang="ko-KR" sz="1100" b="1" dirty="0" smtClean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50000"/>
              </a:lnSpc>
            </a:pPr>
            <a:endParaRPr lang="en-US" altLang="ko-KR" sz="1100" dirty="0" smtClean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4080" y="2483807"/>
            <a:ext cx="3250800" cy="576983"/>
          </a:xfrm>
          <a:prstGeom prst="rect">
            <a:avLst/>
          </a:prstGeom>
          <a:solidFill>
            <a:schemeClr val="bg1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25000"/>
              </a:lnSpc>
              <a:buFont typeface="Symbol" panose="05050102010706020507" pitchFamily="18" charset="2"/>
              <a:buChar char="Þ"/>
            </a:pPr>
            <a:r>
              <a:rPr lang="ko-KR" altLang="en-US" sz="1100" dirty="0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건축가가 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되어 자원을 모아 건물을 </a:t>
            </a:r>
            <a:r>
              <a:rPr lang="ko-KR" altLang="en-US" sz="1100" dirty="0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지으세요</a:t>
            </a:r>
            <a:endParaRPr lang="en-US" altLang="ko-KR" sz="1100" dirty="0" smtClean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50000"/>
              </a:lnSpc>
              <a:buFont typeface="Symbol" panose="05050102010706020507" pitchFamily="18" charset="2"/>
              <a:buChar char="Þ"/>
            </a:pPr>
            <a:endParaRPr lang="en-US" altLang="ko-KR" sz="1100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125000"/>
              </a:lnSpc>
              <a:buFont typeface="Symbol" panose="05050102010706020507" pitchFamily="18" charset="2"/>
              <a:buChar char="Þ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승점을 모아서 게임에서 승리하세요</a:t>
            </a:r>
            <a:endParaRPr lang="en-US" altLang="ko-KR" sz="1100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5767" y="2205932"/>
            <a:ext cx="3265200" cy="281808"/>
          </a:xfrm>
          <a:prstGeom prst="rect">
            <a:avLst/>
          </a:prstGeom>
          <a:solidFill>
            <a:srgbClr val="BDD7EE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100" b="1" dirty="0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주제 </a:t>
            </a:r>
            <a:r>
              <a:rPr lang="en-US" altLang="ko-KR" sz="1100" b="1" dirty="0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 </a:t>
            </a:r>
            <a:r>
              <a:rPr lang="ko-KR" altLang="en-US" sz="1100" b="1" dirty="0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캐치 </a:t>
            </a:r>
            <a:r>
              <a:rPr lang="ko-KR" altLang="en-US" sz="1100" b="1" dirty="0" err="1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프라이즈</a:t>
            </a:r>
            <a:endParaRPr lang="en-US" altLang="ko-KR" sz="1100" b="1" dirty="0" smtClean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7918" y="4593816"/>
            <a:ext cx="5569200" cy="1707231"/>
          </a:xfrm>
          <a:prstGeom prst="rect">
            <a:avLst/>
          </a:prstGeom>
          <a:solidFill>
            <a:schemeClr val="bg1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25000"/>
              </a:lnSpc>
              <a:buFont typeface="Symbol" panose="05050102010706020507" pitchFamily="18" charset="2"/>
              <a:buChar char="Þ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플레이어는 자신의 차례에 다음과 같은 행동을 할 수 있음</a:t>
            </a:r>
            <a:endParaRPr lang="en-US" altLang="ko-KR" sz="1100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주사위 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개를 굴린 후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해당 숫자 지역의 마을이 자원을 얻음</a:t>
            </a:r>
            <a:endParaRPr lang="en-US" altLang="ko-KR" sz="1100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lvl="2">
              <a:lnSpc>
                <a:spcPct val="125000"/>
              </a:lnSpc>
            </a:pP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단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, 7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일 경우 도둑 활성화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</a:p>
          <a:p>
            <a:pPr lvl="2">
              <a:lnSpc>
                <a:spcPct val="50000"/>
              </a:lnSpc>
            </a:pPr>
            <a:endParaRPr lang="en-US" altLang="ko-KR" sz="1100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은행 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or 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다른 플레이어와 자원 교역</a:t>
            </a:r>
            <a:endParaRPr lang="en-US" altLang="ko-KR" sz="1100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건물 건설</a:t>
            </a:r>
            <a:endParaRPr lang="en-US" altLang="ko-KR" sz="1100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lvl="0">
              <a:lnSpc>
                <a:spcPct val="50000"/>
              </a:lnSpc>
            </a:pPr>
            <a:endParaRPr lang="en-US" altLang="ko-KR" sz="1100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125000"/>
              </a:lnSpc>
              <a:buFont typeface="Symbol" panose="05050102010706020507" pitchFamily="18" charset="2"/>
              <a:buChar char="Þ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가장 먼저 승점 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10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점을 얻는 플레이어가 승리함</a:t>
            </a:r>
            <a:endParaRPr lang="en-US" altLang="ko-KR" sz="1100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승점 조건 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마을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(+1), 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도시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(+2), 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특별 승점 카드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(+2), 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기술 카드 中 승점 카드</a:t>
            </a:r>
            <a:endParaRPr lang="en-US" altLang="ko-KR" sz="1100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03" y="4313859"/>
            <a:ext cx="5576400" cy="281808"/>
          </a:xfrm>
          <a:prstGeom prst="rect">
            <a:avLst/>
          </a:prstGeom>
          <a:solidFill>
            <a:srgbClr val="BDD7EE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100" b="1" dirty="0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룰</a:t>
            </a:r>
            <a:endParaRPr lang="en-US" altLang="ko-KR" sz="1100" b="1" dirty="0" smtClean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63725" y="688462"/>
            <a:ext cx="4754099" cy="518817"/>
          </a:xfrm>
          <a:prstGeom prst="rect">
            <a:avLst/>
          </a:prstGeom>
          <a:solidFill>
            <a:schemeClr val="bg1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25000"/>
              </a:lnSpc>
              <a:buFont typeface="Symbol" panose="05050102010706020507" pitchFamily="18" charset="2"/>
              <a:buChar char="Þ"/>
            </a:pPr>
            <a:r>
              <a:rPr lang="ko-KR" altLang="en-US" sz="1100" dirty="0" err="1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카탄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섬이라는 가상의 섬에서 개척지를 세우고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문명을 건설하는 테마</a:t>
            </a:r>
            <a:endParaRPr lang="en-US" altLang="ko-KR" sz="1100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카탄의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개척자들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독일 여성작가 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Rebecca </a:t>
            </a:r>
            <a:r>
              <a:rPr lang="en-US" altLang="ko-KR" sz="1100" dirty="0" err="1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Gabléd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소설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en-US" altLang="ko-KR" sz="1100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39331" y="1695052"/>
            <a:ext cx="3614400" cy="2369873"/>
          </a:xfrm>
          <a:prstGeom prst="rect">
            <a:avLst/>
          </a:prstGeom>
          <a:solidFill>
            <a:schemeClr val="bg1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50000"/>
              </a:lnSpc>
            </a:pPr>
            <a:endParaRPr lang="en-US" altLang="ko-KR" sz="1100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125000"/>
              </a:lnSpc>
              <a:buFont typeface="Symbol" panose="05050102010706020507" pitchFamily="18" charset="2"/>
              <a:buChar char="Þ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전체적으로 육각형의 타일 형태로 </a:t>
            </a:r>
            <a:r>
              <a:rPr lang="ko-KR" altLang="en-US" sz="1100" dirty="0" smtClean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이루어짐</a:t>
            </a:r>
            <a:endParaRPr lang="en-US" altLang="ko-KR" sz="1100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50000"/>
              </a:lnSpc>
              <a:buFont typeface="Symbol" panose="05050102010706020507" pitchFamily="18" charset="2"/>
              <a:buChar char="Þ"/>
            </a:pPr>
            <a:endParaRPr lang="en-US" altLang="ko-KR" sz="1100" dirty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125000"/>
              </a:lnSpc>
              <a:buFont typeface="Symbol" panose="05050102010706020507" pitchFamily="18" charset="2"/>
              <a:buChar char="Þ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다음과 같은 구성물로 이루어져 있음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(4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인 기준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육각형의 지형 타일 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x 6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항구가 그려진 테두리 타일 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x 6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플레이어 말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도시 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x 16, 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마을 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x 20, 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도로  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x 60)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도둑 말 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x 1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숫자 칩  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x 18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자원 카드  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x 95, </a:t>
            </a: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발전 카드  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x 25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특별 승점 카드 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x 2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주사위  </a:t>
            </a:r>
            <a:r>
              <a:rPr lang="en-US" altLang="ko-KR" sz="1100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x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31018" y="1494400"/>
            <a:ext cx="3629276" cy="281808"/>
          </a:xfrm>
          <a:prstGeom prst="rect">
            <a:avLst/>
          </a:prstGeom>
          <a:solidFill>
            <a:srgbClr val="BDD7EE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100" b="1" dirty="0">
                <a:solidFill>
                  <a:srgbClr val="222A3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외관</a:t>
            </a:r>
            <a:endParaRPr lang="en-US" altLang="ko-KR" sz="1100" dirty="0" smtClean="0">
              <a:solidFill>
                <a:srgbClr val="222A35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673252" y="1416402"/>
            <a:ext cx="3682800" cy="0"/>
          </a:xfrm>
          <a:prstGeom prst="line">
            <a:avLst/>
          </a:prstGeom>
          <a:ln w="9525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4" idx="1"/>
            <a:endCxn id="54" idx="3"/>
          </p:cNvCxnSpPr>
          <p:nvPr/>
        </p:nvCxnSpPr>
        <p:spPr>
          <a:xfrm>
            <a:off x="274080" y="2772299"/>
            <a:ext cx="3250800" cy="0"/>
          </a:xfrm>
          <a:prstGeom prst="line">
            <a:avLst/>
          </a:prstGeom>
          <a:ln w="9525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4303" y="5789887"/>
            <a:ext cx="5572815" cy="0"/>
          </a:xfrm>
          <a:prstGeom prst="line">
            <a:avLst/>
          </a:prstGeom>
          <a:ln w="9525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939331" y="2074098"/>
            <a:ext cx="3610638" cy="0"/>
          </a:xfrm>
          <a:prstGeom prst="line">
            <a:avLst/>
          </a:prstGeom>
          <a:ln w="9525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6298056" y="5731698"/>
            <a:ext cx="3251913" cy="0"/>
          </a:xfrm>
          <a:prstGeom prst="line">
            <a:avLst/>
          </a:prstGeom>
          <a:ln w="9525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5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68702" y="-1468701"/>
            <a:ext cx="6968596" cy="9905999"/>
          </a:xfrm>
        </p:spPr>
      </p:pic>
      <p:sp>
        <p:nvSpPr>
          <p:cNvPr id="5" name="TextBox 4"/>
          <p:cNvSpPr txBox="1"/>
          <p:nvPr/>
        </p:nvSpPr>
        <p:spPr>
          <a:xfrm>
            <a:off x="7626263" y="5561557"/>
            <a:ext cx="2029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승점 </a:t>
            </a:r>
            <a:r>
              <a:rPr lang="en-US" altLang="ko-KR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10</a:t>
            </a:r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점을 </a:t>
            </a:r>
            <a:endParaRPr lang="en-US" altLang="ko-KR" sz="14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r>
              <a:rPr lang="ko-KR" altLang="en-US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모으면 승리</a:t>
            </a:r>
            <a:r>
              <a:rPr lang="en-US" altLang="ko-KR" sz="1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7412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229</Words>
  <Application>Microsoft Office PowerPoint</Application>
  <PresentationFormat>A4 용지(210x297mm)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맑은 고딕</vt:lpstr>
      <vt:lpstr>맑은 고딕 Semilight</vt:lpstr>
      <vt:lpstr>휴먼편지체</vt:lpstr>
      <vt:lpstr>Arial</vt:lpstr>
      <vt:lpstr>Calibri</vt:lpstr>
      <vt:lpstr>Calibri Light</vt:lpstr>
      <vt:lpstr>Symbol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88</cp:revision>
  <dcterms:created xsi:type="dcterms:W3CDTF">2020-05-23T03:15:44Z</dcterms:created>
  <dcterms:modified xsi:type="dcterms:W3CDTF">2020-05-23T06:39:30Z</dcterms:modified>
</cp:coreProperties>
</file>