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324" r:id="rId4"/>
    <p:sldId id="355" r:id="rId5"/>
    <p:sldId id="337" r:id="rId6"/>
    <p:sldId id="336" r:id="rId7"/>
    <p:sldId id="372" r:id="rId8"/>
    <p:sldId id="373" r:id="rId9"/>
    <p:sldId id="354" r:id="rId10"/>
    <p:sldId id="348" r:id="rId11"/>
    <p:sldId id="347" r:id="rId12"/>
    <p:sldId id="349" r:id="rId13"/>
    <p:sldId id="341" r:id="rId14"/>
    <p:sldId id="351" r:id="rId15"/>
    <p:sldId id="374" r:id="rId16"/>
    <p:sldId id="299" r:id="rId17"/>
    <p:sldId id="356" r:id="rId18"/>
    <p:sldId id="376" r:id="rId19"/>
    <p:sldId id="294" r:id="rId20"/>
    <p:sldId id="335" r:id="rId21"/>
    <p:sldId id="357" r:id="rId22"/>
    <p:sldId id="358" r:id="rId23"/>
    <p:sldId id="303" r:id="rId24"/>
    <p:sldId id="359" r:id="rId25"/>
    <p:sldId id="360" r:id="rId26"/>
    <p:sldId id="381" r:id="rId27"/>
    <p:sldId id="382" r:id="rId28"/>
    <p:sldId id="383" r:id="rId29"/>
    <p:sldId id="377" r:id="rId30"/>
    <p:sldId id="378" r:id="rId31"/>
    <p:sldId id="379" r:id="rId32"/>
    <p:sldId id="380" r:id="rId33"/>
    <p:sldId id="361" r:id="rId34"/>
    <p:sldId id="343" r:id="rId35"/>
    <p:sldId id="375" r:id="rId36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2525"/>
    <a:srgbClr val="D9D9D9"/>
    <a:srgbClr val="FF4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2" y="696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E597-6F9E-40E0-BF61-55B33F7B5DA2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E55D-CE6C-460A-BE32-EA530E86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193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E597-6F9E-40E0-BF61-55B33F7B5DA2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E55D-CE6C-460A-BE32-EA530E86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943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E597-6F9E-40E0-BF61-55B33F7B5DA2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E55D-CE6C-460A-BE32-EA530E86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27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E597-6F9E-40E0-BF61-55B33F7B5DA2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E55D-CE6C-460A-BE32-EA530E86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16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E597-6F9E-40E0-BF61-55B33F7B5DA2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E55D-CE6C-460A-BE32-EA530E86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120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E597-6F9E-40E0-BF61-55B33F7B5DA2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E55D-CE6C-460A-BE32-EA530E86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528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E597-6F9E-40E0-BF61-55B33F7B5DA2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E55D-CE6C-460A-BE32-EA530E86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092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E597-6F9E-40E0-BF61-55B33F7B5DA2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E55D-CE6C-460A-BE32-EA530E86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06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E597-6F9E-40E0-BF61-55B33F7B5DA2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E55D-CE6C-460A-BE32-EA530E86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774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E597-6F9E-40E0-BF61-55B33F7B5DA2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E55D-CE6C-460A-BE32-EA530E86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97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E597-6F9E-40E0-BF61-55B33F7B5DA2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E55D-CE6C-460A-BE32-EA530E86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612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5E597-6F9E-40E0-BF61-55B33F7B5DA2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EE55D-CE6C-460A-BE32-EA530E86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58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11B6A9-0264-47EA-BD47-B60610E0C8F5}"/>
              </a:ext>
            </a:extLst>
          </p:cNvPr>
          <p:cNvSpPr txBox="1"/>
          <p:nvPr/>
        </p:nvSpPr>
        <p:spPr>
          <a:xfrm>
            <a:off x="1880543" y="1905506"/>
            <a:ext cx="843091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</a:t>
            </a:r>
            <a:r>
              <a:rPr lang="en-US" altLang="ko-KR" sz="96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o</a:t>
            </a:r>
            <a:r>
              <a:rPr lang="en-US" altLang="ko-KR" sz="9600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l</a:t>
            </a:r>
            <a:r>
              <a:rPr lang="en-US" altLang="ko-KR" sz="9600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o</a:t>
            </a:r>
            <a:r>
              <a:rPr lang="en-US" altLang="ko-KR" sz="9600" dirty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</a:t>
            </a:r>
            <a:r>
              <a:rPr lang="en-US" altLang="ko-KR" sz="9600" dirty="0">
                <a:solidFill>
                  <a:srgbClr val="00B0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</a:t>
            </a:r>
            <a:r>
              <a:rPr lang="en-US" altLang="ko-KR" sz="9600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</a:t>
            </a:r>
            <a:r>
              <a:rPr lang="en-US" altLang="ko-KR" sz="9600" dirty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l</a:t>
            </a:r>
          </a:p>
          <a:p>
            <a:pPr algn="ctr"/>
            <a:r>
              <a:rPr lang="en-US" altLang="ko-KR" sz="9600" dirty="0">
                <a:latin typeface="HY견고딕" panose="02030600000101010101" pitchFamily="18" charset="-127"/>
                <a:ea typeface="HY견고딕" panose="02030600000101010101" pitchFamily="18" charset="-127"/>
              </a:rPr>
              <a:t>Travel</a:t>
            </a:r>
            <a:endParaRPr lang="ko-KR" altLang="en-US" sz="9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7BD1D0-7D39-49B4-A889-7498C5520B3B}"/>
              </a:ext>
            </a:extLst>
          </p:cNvPr>
          <p:cNvSpPr txBox="1"/>
          <p:nvPr/>
        </p:nvSpPr>
        <p:spPr>
          <a:xfrm>
            <a:off x="7677538" y="5647223"/>
            <a:ext cx="21895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발표자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8BDD0B-5000-4641-BA55-E2CC9D415942}"/>
              </a:ext>
            </a:extLst>
          </p:cNvPr>
          <p:cNvSpPr txBox="1"/>
          <p:nvPr/>
        </p:nvSpPr>
        <p:spPr>
          <a:xfrm>
            <a:off x="9867122" y="5749859"/>
            <a:ext cx="2189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임경태</a:t>
            </a:r>
            <a:endParaRPr lang="ko-KR" altLang="en-US" sz="4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83605C1-4369-4076-A338-BFC48CCB4C0D}"/>
              </a:ext>
            </a:extLst>
          </p:cNvPr>
          <p:cNvCxnSpPr/>
          <p:nvPr/>
        </p:nvCxnSpPr>
        <p:spPr>
          <a:xfrm>
            <a:off x="9800010" y="5802082"/>
            <a:ext cx="0" cy="5418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D39438-BB45-4F49-80FC-83B7B2549F21}"/>
              </a:ext>
            </a:extLst>
          </p:cNvPr>
          <p:cNvSpPr/>
          <p:nvPr/>
        </p:nvSpPr>
        <p:spPr>
          <a:xfrm>
            <a:off x="296986" y="238684"/>
            <a:ext cx="252024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500" dirty="0">
                <a:latin typeface="HY견고딕" panose="02030600000101010101" pitchFamily="18" charset="-127"/>
                <a:ea typeface="HY견고딕" panose="02030600000101010101" pitchFamily="18" charset="-127"/>
              </a:rPr>
              <a:t>3D Adventure</a:t>
            </a:r>
            <a:endParaRPr lang="ko-KR" altLang="en-US" sz="2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938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387926" y="230161"/>
            <a:ext cx="4893198" cy="684000"/>
            <a:chOff x="387926" y="230161"/>
            <a:chExt cx="4893198" cy="684000"/>
          </a:xfrm>
        </p:grpSpPr>
        <p:sp>
          <p:nvSpPr>
            <p:cNvPr id="29" name="TextBox 28"/>
            <p:cNvSpPr txBox="1"/>
            <p:nvPr/>
          </p:nvSpPr>
          <p:spPr>
            <a:xfrm>
              <a:off x="566277" y="248602"/>
              <a:ext cx="47148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Arial Black" panose="020B0A04020102020204" pitchFamily="34" charset="0"/>
                </a:rPr>
                <a:t>컨텐츠 구현 </a:t>
              </a:r>
              <a:r>
                <a:rPr lang="en-US" altLang="ko-KR" sz="3600" b="1" dirty="0">
                  <a:latin typeface="Arial Black" panose="020B0A04020102020204" pitchFamily="34" charset="0"/>
                </a:rPr>
                <a:t>- </a:t>
              </a:r>
              <a:r>
                <a:rPr lang="ko-KR" altLang="en-US" sz="3600" b="1" dirty="0">
                  <a:latin typeface="Arial Black" panose="020B0A04020102020204" pitchFamily="34" charset="0"/>
                </a:rPr>
                <a:t>맵</a:t>
              </a: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1ECBACA0-8E65-49EE-93E6-D13D46CCE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627" y="1662723"/>
            <a:ext cx="5514975" cy="40862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47E1ABF-C73B-4FED-90E8-A8E511A47C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501" y="1662290"/>
            <a:ext cx="4301745" cy="408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88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387926" y="230161"/>
            <a:ext cx="4893198" cy="684000"/>
            <a:chOff x="387926" y="230161"/>
            <a:chExt cx="4893198" cy="684000"/>
          </a:xfrm>
        </p:grpSpPr>
        <p:sp>
          <p:nvSpPr>
            <p:cNvPr id="29" name="TextBox 28"/>
            <p:cNvSpPr txBox="1"/>
            <p:nvPr/>
          </p:nvSpPr>
          <p:spPr>
            <a:xfrm>
              <a:off x="566277" y="248602"/>
              <a:ext cx="47148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Arial Black" panose="020B0A04020102020204" pitchFamily="34" charset="0"/>
                </a:rPr>
                <a:t>컨텐츠 구현 </a:t>
              </a:r>
              <a:r>
                <a:rPr lang="en-US" altLang="ko-KR" sz="3600" b="1" dirty="0">
                  <a:latin typeface="Arial Black" panose="020B0A04020102020204" pitchFamily="34" charset="0"/>
                </a:rPr>
                <a:t>- </a:t>
              </a:r>
              <a:r>
                <a:rPr lang="ko-KR" altLang="en-US" sz="3600" b="1" dirty="0">
                  <a:latin typeface="Arial Black" panose="020B0A04020102020204" pitchFamily="34" charset="0"/>
                </a:rPr>
                <a:t>맵</a:t>
              </a: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DA9950BC-C775-429C-AB50-1D36CE3E1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77" y="1671113"/>
            <a:ext cx="620077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97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387926" y="230161"/>
            <a:ext cx="4893198" cy="684000"/>
            <a:chOff x="387926" y="230161"/>
            <a:chExt cx="4893198" cy="684000"/>
          </a:xfrm>
        </p:grpSpPr>
        <p:sp>
          <p:nvSpPr>
            <p:cNvPr id="29" name="TextBox 28"/>
            <p:cNvSpPr txBox="1"/>
            <p:nvPr/>
          </p:nvSpPr>
          <p:spPr>
            <a:xfrm>
              <a:off x="566277" y="248602"/>
              <a:ext cx="47148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Arial Black" panose="020B0A04020102020204" pitchFamily="34" charset="0"/>
                </a:rPr>
                <a:t>컨텐츠 구현 </a:t>
              </a:r>
              <a:r>
                <a:rPr lang="en-US" altLang="ko-KR" sz="3600" b="1" dirty="0">
                  <a:latin typeface="Arial Black" panose="020B0A04020102020204" pitchFamily="34" charset="0"/>
                </a:rPr>
                <a:t>- </a:t>
              </a:r>
              <a:r>
                <a:rPr lang="ko-KR" altLang="en-US" sz="3600" b="1" dirty="0">
                  <a:latin typeface="Arial Black" panose="020B0A04020102020204" pitchFamily="34" charset="0"/>
                </a:rPr>
                <a:t>맵</a:t>
              </a: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DA9950BC-C775-429C-AB50-1D36CE3E1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77" y="1671113"/>
            <a:ext cx="6200775" cy="4086225"/>
          </a:xfrm>
          <a:prstGeom prst="rect">
            <a:avLst/>
          </a:prstGeom>
        </p:spPr>
      </p:pic>
      <p:pic>
        <p:nvPicPr>
          <p:cNvPr id="4" name="그림 3" descr="지도이(가) 표시된 사진&#10;&#10;자동 생성된 설명">
            <a:extLst>
              <a:ext uri="{FF2B5EF4-FFF2-40B4-BE49-F238E27FC236}">
                <a16:creationId xmlns:a16="http://schemas.microsoft.com/office/drawing/2014/main" id="{7C167D13-140D-4D4A-8741-EDE7F7D405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837" y="1668036"/>
            <a:ext cx="4031022" cy="408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87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387926" y="230161"/>
            <a:ext cx="4893198" cy="684000"/>
            <a:chOff x="387926" y="230161"/>
            <a:chExt cx="4893198" cy="684000"/>
          </a:xfrm>
        </p:grpSpPr>
        <p:sp>
          <p:nvSpPr>
            <p:cNvPr id="29" name="TextBox 28"/>
            <p:cNvSpPr txBox="1"/>
            <p:nvPr/>
          </p:nvSpPr>
          <p:spPr>
            <a:xfrm>
              <a:off x="566277" y="248602"/>
              <a:ext cx="47148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Arial Black" panose="020B0A04020102020204" pitchFamily="34" charset="0"/>
                </a:rPr>
                <a:t>컨텐츠 구현 </a:t>
              </a:r>
              <a:r>
                <a:rPr lang="en-US" altLang="ko-KR" sz="3600" b="1" dirty="0">
                  <a:latin typeface="Arial Black" panose="020B0A04020102020204" pitchFamily="34" charset="0"/>
                </a:rPr>
                <a:t>– </a:t>
              </a:r>
              <a:r>
                <a:rPr lang="ko-KR" altLang="en-US" sz="3600" b="1" dirty="0">
                  <a:latin typeface="Arial Black" panose="020B0A04020102020204" pitchFamily="34" charset="0"/>
                </a:rPr>
                <a:t>전체 맵</a:t>
              </a: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7C1418F3-B631-4237-9689-A2F5188FE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625" y="1307193"/>
            <a:ext cx="9316750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15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2A41AA13-3275-4305-B76C-3205B617A905}"/>
              </a:ext>
            </a:extLst>
          </p:cNvPr>
          <p:cNvGrpSpPr/>
          <p:nvPr/>
        </p:nvGrpSpPr>
        <p:grpSpPr>
          <a:xfrm>
            <a:off x="387926" y="230161"/>
            <a:ext cx="6809822" cy="684000"/>
            <a:chOff x="387926" y="230161"/>
            <a:chExt cx="6809822" cy="68400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81EFDBD-F94F-45FF-A49A-4A7F45D971A7}"/>
                </a:ext>
              </a:extLst>
            </p:cNvPr>
            <p:cNvSpPr txBox="1"/>
            <p:nvPr/>
          </p:nvSpPr>
          <p:spPr>
            <a:xfrm>
              <a:off x="566277" y="248602"/>
              <a:ext cx="66314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Arial Black" panose="020B0A04020102020204" pitchFamily="34" charset="0"/>
                </a:rPr>
                <a:t>컨텐츠 구현 </a:t>
              </a:r>
              <a:r>
                <a:rPr lang="en-US" altLang="ko-KR" sz="3600" b="1" dirty="0">
                  <a:latin typeface="Arial Black" panose="020B0A04020102020204" pitchFamily="34" charset="0"/>
                </a:rPr>
                <a:t>- </a:t>
              </a:r>
              <a:r>
                <a:rPr lang="ko-KR" altLang="en-US" sz="3600" b="1" dirty="0">
                  <a:latin typeface="Arial Black" panose="020B0A04020102020204" pitchFamily="34" charset="0"/>
                </a:rPr>
                <a:t>오브젝트 </a:t>
              </a:r>
              <a:r>
                <a:rPr lang="en-US" altLang="ko-KR" sz="3600" b="1" dirty="0">
                  <a:latin typeface="Arial Black" panose="020B0A04020102020204" pitchFamily="34" charset="0"/>
                </a:rPr>
                <a:t>&amp; </a:t>
              </a:r>
              <a:r>
                <a:rPr lang="ko-KR" altLang="en-US" sz="3600" b="1" dirty="0" err="1">
                  <a:latin typeface="Arial Black" panose="020B0A04020102020204" pitchFamily="34" charset="0"/>
                </a:rPr>
                <a:t>기믹</a:t>
              </a:r>
              <a:endParaRPr lang="ko-KR" altLang="en-US" sz="3600" b="1" dirty="0">
                <a:latin typeface="Arial Black" panose="020B0A04020102020204" pitchFamily="34" charset="0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BA3C22D8-0FEA-4212-B5F1-D66D4AD9752E}"/>
                </a:ext>
              </a:extLst>
            </p:cNvPr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C085921-FF32-4843-9116-4B663B0D44F1}"/>
              </a:ext>
            </a:extLst>
          </p:cNvPr>
          <p:cNvGrpSpPr/>
          <p:nvPr/>
        </p:nvGrpSpPr>
        <p:grpSpPr>
          <a:xfrm>
            <a:off x="1528287" y="1818488"/>
            <a:ext cx="2790825" cy="3744159"/>
            <a:chOff x="1528287" y="2305050"/>
            <a:chExt cx="2790825" cy="3744159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706664F-3191-4D2B-8F0D-96783164E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8287" y="2305050"/>
              <a:ext cx="2790825" cy="112395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4C036FA-2266-4EA9-8F4E-02CB253FC1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2586" y="3762792"/>
              <a:ext cx="2562225" cy="1076325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B312D737-9060-4138-8D61-2566722D23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71160" y="5172909"/>
              <a:ext cx="2505075" cy="876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270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2A41AA13-3275-4305-B76C-3205B617A905}"/>
              </a:ext>
            </a:extLst>
          </p:cNvPr>
          <p:cNvGrpSpPr/>
          <p:nvPr/>
        </p:nvGrpSpPr>
        <p:grpSpPr>
          <a:xfrm>
            <a:off x="387926" y="230161"/>
            <a:ext cx="6809822" cy="684000"/>
            <a:chOff x="387926" y="230161"/>
            <a:chExt cx="6809822" cy="68400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81EFDBD-F94F-45FF-A49A-4A7F45D971A7}"/>
                </a:ext>
              </a:extLst>
            </p:cNvPr>
            <p:cNvSpPr txBox="1"/>
            <p:nvPr/>
          </p:nvSpPr>
          <p:spPr>
            <a:xfrm>
              <a:off x="566277" y="248602"/>
              <a:ext cx="66314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Arial Black" panose="020B0A04020102020204" pitchFamily="34" charset="0"/>
                </a:rPr>
                <a:t>컨텐츠 구현 </a:t>
              </a:r>
              <a:r>
                <a:rPr lang="en-US" altLang="ko-KR" sz="3600" b="1" dirty="0">
                  <a:latin typeface="Arial Black" panose="020B0A04020102020204" pitchFamily="34" charset="0"/>
                </a:rPr>
                <a:t>- </a:t>
              </a:r>
              <a:r>
                <a:rPr lang="ko-KR" altLang="en-US" sz="3600" b="1" dirty="0">
                  <a:latin typeface="Arial Black" panose="020B0A04020102020204" pitchFamily="34" charset="0"/>
                </a:rPr>
                <a:t>오브젝트 </a:t>
              </a:r>
              <a:r>
                <a:rPr lang="en-US" altLang="ko-KR" sz="3600" b="1" dirty="0">
                  <a:latin typeface="Arial Black" panose="020B0A04020102020204" pitchFamily="34" charset="0"/>
                </a:rPr>
                <a:t>&amp; </a:t>
              </a:r>
              <a:r>
                <a:rPr lang="ko-KR" altLang="en-US" sz="3600" b="1" dirty="0" err="1">
                  <a:latin typeface="Arial Black" panose="020B0A04020102020204" pitchFamily="34" charset="0"/>
                </a:rPr>
                <a:t>기믹</a:t>
              </a:r>
              <a:endParaRPr lang="ko-KR" altLang="en-US" sz="3600" b="1" dirty="0">
                <a:latin typeface="Arial Black" panose="020B0A04020102020204" pitchFamily="34" charset="0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BA3C22D8-0FEA-4212-B5F1-D66D4AD9752E}"/>
                </a:ext>
              </a:extLst>
            </p:cNvPr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C085921-FF32-4843-9116-4B663B0D44F1}"/>
              </a:ext>
            </a:extLst>
          </p:cNvPr>
          <p:cNvGrpSpPr/>
          <p:nvPr/>
        </p:nvGrpSpPr>
        <p:grpSpPr>
          <a:xfrm>
            <a:off x="1528287" y="1818488"/>
            <a:ext cx="2790825" cy="3744159"/>
            <a:chOff x="1528287" y="2305050"/>
            <a:chExt cx="2790825" cy="3744159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706664F-3191-4D2B-8F0D-96783164E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8287" y="2305050"/>
              <a:ext cx="2790825" cy="112395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4C036FA-2266-4EA9-8F4E-02CB253FC1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2586" y="3762792"/>
              <a:ext cx="2562225" cy="1076325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B312D737-9060-4138-8D61-2566722D23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71160" y="5172909"/>
              <a:ext cx="2505075" cy="876300"/>
            </a:xfrm>
            <a:prstGeom prst="rect">
              <a:avLst/>
            </a:prstGeom>
          </p:spPr>
        </p:pic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512D069A-FAE8-4886-B6EC-295AAA826F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1046" y="1370813"/>
            <a:ext cx="2781300" cy="157162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720AF88-29AE-4386-AE33-2F76C056F7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7754" y="3199112"/>
            <a:ext cx="1399437" cy="136092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DB5DC96-27CB-4569-BB8B-A80BFA50D5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6714" y="3184933"/>
            <a:ext cx="1440802" cy="135847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D46C2C9-945B-4F0F-B7A8-5B0FEF63AA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46389" y="4790798"/>
            <a:ext cx="1440802" cy="139277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D29FE59B-DA66-4C5E-82B4-468EB47DF25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95413" y="4785898"/>
            <a:ext cx="1156933" cy="137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31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F03740-E8F4-4E14-9CC9-790F1457E489}"/>
              </a:ext>
            </a:extLst>
          </p:cNvPr>
          <p:cNvSpPr txBox="1"/>
          <p:nvPr/>
        </p:nvSpPr>
        <p:spPr>
          <a:xfrm>
            <a:off x="3479738" y="2459504"/>
            <a:ext cx="509787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0" b="1" dirty="0"/>
              <a:t>2. </a:t>
            </a:r>
            <a:r>
              <a:rPr lang="ko-KR" altLang="en-US" sz="12000" b="1" dirty="0"/>
              <a:t>개발</a:t>
            </a:r>
          </a:p>
        </p:txBody>
      </p:sp>
    </p:spTree>
    <p:extLst>
      <p:ext uri="{BB962C8B-B14F-4D97-AF65-F5344CB8AC3E}">
        <p14:creationId xmlns:p14="http://schemas.microsoft.com/office/powerpoint/2010/main" val="77106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6589F55-8FE9-44D2-8887-904EBB4C9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24" y="972884"/>
            <a:ext cx="5924550" cy="22955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9600977-698C-4A4D-A80B-70D8B15B1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249" y="571767"/>
            <a:ext cx="5457825" cy="58483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F7F3994-BBB3-45E8-9BA6-16D2DCFBBB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8425" y="3346360"/>
            <a:ext cx="3302002" cy="342289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899B345-DBAB-4C13-8D67-643AC33387E2}"/>
              </a:ext>
            </a:extLst>
          </p:cNvPr>
          <p:cNvSpPr/>
          <p:nvPr/>
        </p:nvSpPr>
        <p:spPr>
          <a:xfrm>
            <a:off x="1732463" y="3253029"/>
            <a:ext cx="1379853" cy="4110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C75390-9562-41F8-BA61-9D87B715367C}"/>
              </a:ext>
            </a:extLst>
          </p:cNvPr>
          <p:cNvSpPr/>
          <p:nvPr/>
        </p:nvSpPr>
        <p:spPr>
          <a:xfrm>
            <a:off x="7659896" y="571767"/>
            <a:ext cx="510981" cy="4110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FA20258-5C13-44FC-A7D2-ABCC08E812C1}"/>
              </a:ext>
            </a:extLst>
          </p:cNvPr>
          <p:cNvSpPr/>
          <p:nvPr/>
        </p:nvSpPr>
        <p:spPr>
          <a:xfrm>
            <a:off x="10245103" y="571767"/>
            <a:ext cx="510981" cy="4110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92B1F5-033F-43D4-8B91-2CBC575FD653}"/>
              </a:ext>
            </a:extLst>
          </p:cNvPr>
          <p:cNvSpPr/>
          <p:nvPr/>
        </p:nvSpPr>
        <p:spPr>
          <a:xfrm>
            <a:off x="9482217" y="561823"/>
            <a:ext cx="510981" cy="4110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E95C99C-5CCC-40EE-AB63-861A715C2209}"/>
              </a:ext>
            </a:extLst>
          </p:cNvPr>
          <p:cNvSpPr/>
          <p:nvPr/>
        </p:nvSpPr>
        <p:spPr>
          <a:xfrm>
            <a:off x="3528559" y="2600086"/>
            <a:ext cx="1379853" cy="4110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93CE865-3BBA-4B37-876C-783BC1E51FC0}"/>
              </a:ext>
            </a:extLst>
          </p:cNvPr>
          <p:cNvGrpSpPr/>
          <p:nvPr/>
        </p:nvGrpSpPr>
        <p:grpSpPr>
          <a:xfrm>
            <a:off x="387926" y="230161"/>
            <a:ext cx="4893198" cy="684000"/>
            <a:chOff x="387926" y="230161"/>
            <a:chExt cx="4893198" cy="68400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A8E1206-5510-49B8-A871-109D4A2DF7AF}"/>
                </a:ext>
              </a:extLst>
            </p:cNvPr>
            <p:cNvSpPr txBox="1"/>
            <p:nvPr/>
          </p:nvSpPr>
          <p:spPr>
            <a:xfrm>
              <a:off x="566277" y="248602"/>
              <a:ext cx="47148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 smtClean="0">
                  <a:latin typeface="Arial Black" panose="020B0A04020102020204" pitchFamily="34" charset="0"/>
                </a:rPr>
                <a:t>핵심 </a:t>
              </a:r>
              <a:r>
                <a:rPr lang="ko-KR" altLang="en-US" sz="3600" b="1" dirty="0">
                  <a:latin typeface="Arial Black" panose="020B0A04020102020204" pitchFamily="34" charset="0"/>
                </a:rPr>
                <a:t>요소</a:t>
              </a: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69B07624-38FC-4755-8CBA-80FE96964AF7}"/>
                </a:ext>
              </a:extLst>
            </p:cNvPr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624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91D9D5C-8CBF-4B5B-89B2-5F77388C3AA4}"/>
              </a:ext>
            </a:extLst>
          </p:cNvPr>
          <p:cNvGrpSpPr/>
          <p:nvPr/>
        </p:nvGrpSpPr>
        <p:grpSpPr>
          <a:xfrm>
            <a:off x="387926" y="230161"/>
            <a:ext cx="3512266" cy="684000"/>
            <a:chOff x="387926" y="230161"/>
            <a:chExt cx="3512266" cy="68400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52AA8F8-AED2-4EAF-9495-81ED5F497B0D}"/>
                </a:ext>
              </a:extLst>
            </p:cNvPr>
            <p:cNvSpPr txBox="1"/>
            <p:nvPr/>
          </p:nvSpPr>
          <p:spPr>
            <a:xfrm>
              <a:off x="566278" y="248602"/>
              <a:ext cx="33339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Arial Black" panose="020B0A04020102020204" pitchFamily="34" charset="0"/>
                </a:rPr>
                <a:t>개발 환경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AF6598EE-D74D-4F98-8344-2C93540ECB2A}"/>
                </a:ext>
              </a:extLst>
            </p:cNvPr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80FA77D8-2459-4433-9241-B5E135EA98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820526"/>
              </p:ext>
            </p:extLst>
          </p:nvPr>
        </p:nvGraphicFramePr>
        <p:xfrm>
          <a:off x="1491376" y="1737360"/>
          <a:ext cx="9209248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567">
                  <a:extLst>
                    <a:ext uri="{9D8B030D-6E8A-4147-A177-3AD203B41FA5}">
                      <a16:colId xmlns:a16="http://schemas.microsoft.com/office/drawing/2014/main" val="2153876999"/>
                    </a:ext>
                  </a:extLst>
                </a:gridCol>
                <a:gridCol w="7075681">
                  <a:extLst>
                    <a:ext uri="{9D8B030D-6E8A-4147-A177-3AD203B41FA5}">
                      <a16:colId xmlns:a16="http://schemas.microsoft.com/office/drawing/2014/main" val="2957937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</a:rPr>
                        <a:t>운영체제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Window10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385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/>
                        <a:t>개발 도구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Visual Studio 2015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4167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/>
                        <a:t>사용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DirectX9</a:t>
                      </a:r>
                    </a:p>
                    <a:p>
                      <a:pPr latinLnBrk="1"/>
                      <a:r>
                        <a:rPr lang="en-US" altLang="ko-KR" sz="2400" dirty="0"/>
                        <a:t>C, C++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070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/>
                        <a:t>버전 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err="1"/>
                        <a:t>Sourcetree</a:t>
                      </a:r>
                      <a:endParaRPr lang="en-US" altLang="ko-KR" sz="2400" dirty="0"/>
                    </a:p>
                    <a:p>
                      <a:pPr latinLnBrk="1"/>
                      <a:r>
                        <a:rPr lang="en-US" altLang="ko-KR" sz="2400" dirty="0"/>
                        <a:t>GitHub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524451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/>
                        <a:t>협업 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Notion</a:t>
                      </a:r>
                    </a:p>
                    <a:p>
                      <a:pPr latinLnBrk="1"/>
                      <a:r>
                        <a:rPr lang="en-US" altLang="ko-KR" sz="2400" dirty="0"/>
                        <a:t>Google Drive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1698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221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9073708-182B-42EE-9571-4E8E5200A8FA}"/>
              </a:ext>
            </a:extLst>
          </p:cNvPr>
          <p:cNvGrpSpPr/>
          <p:nvPr/>
        </p:nvGrpSpPr>
        <p:grpSpPr>
          <a:xfrm>
            <a:off x="387926" y="230161"/>
            <a:ext cx="4083403" cy="684000"/>
            <a:chOff x="387926" y="230161"/>
            <a:chExt cx="4083403" cy="68400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3FA2041-7A72-4123-802D-9CACEF15D40D}"/>
                </a:ext>
              </a:extLst>
            </p:cNvPr>
            <p:cNvSpPr txBox="1"/>
            <p:nvPr/>
          </p:nvSpPr>
          <p:spPr>
            <a:xfrm>
              <a:off x="566277" y="248602"/>
              <a:ext cx="3905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>
                  <a:latin typeface="Arial Black" panose="020B0A04020102020204" pitchFamily="34" charset="0"/>
                </a:rPr>
                <a:t>개발 </a:t>
              </a:r>
              <a:r>
                <a:rPr lang="en-US" altLang="ko-KR" sz="3600" b="1" dirty="0">
                  <a:latin typeface="Arial Black" panose="020B0A04020102020204" pitchFamily="34" charset="0"/>
                </a:rPr>
                <a:t>– </a:t>
              </a:r>
              <a:r>
                <a:rPr lang="ko-KR" altLang="en-US" sz="3600" b="1" dirty="0">
                  <a:latin typeface="Arial Black" panose="020B0A04020102020204" pitchFamily="34" charset="0"/>
                </a:rPr>
                <a:t>핵심 요소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5538367F-7D84-4F2E-ACA0-1EF0CBE603A8}"/>
                </a:ext>
              </a:extLst>
            </p:cNvPr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AF62942-C7C5-4291-9A00-AD684E8C2593}"/>
              </a:ext>
            </a:extLst>
          </p:cNvPr>
          <p:cNvSpPr txBox="1"/>
          <p:nvPr/>
        </p:nvSpPr>
        <p:spPr>
          <a:xfrm>
            <a:off x="2565225" y="1825468"/>
            <a:ext cx="70615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b="1" dirty="0"/>
              <a:t>물리 엔진 구현</a:t>
            </a:r>
            <a:endParaRPr lang="en-US" altLang="ko-KR" sz="8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35B852-D8D2-4655-8F0B-1B6EC87AA278}"/>
              </a:ext>
            </a:extLst>
          </p:cNvPr>
          <p:cNvSpPr txBox="1"/>
          <p:nvPr/>
        </p:nvSpPr>
        <p:spPr>
          <a:xfrm>
            <a:off x="3591146" y="4079442"/>
            <a:ext cx="50097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b="1"/>
              <a:t>맵 </a:t>
            </a:r>
            <a:r>
              <a:rPr lang="ko-KR" altLang="en-US" sz="8000" b="1" dirty="0"/>
              <a:t>툴 제공</a:t>
            </a:r>
            <a:endParaRPr lang="en-US" altLang="ko-KR" sz="8000" b="1" dirty="0"/>
          </a:p>
        </p:txBody>
      </p:sp>
    </p:spTree>
    <p:extLst>
      <p:ext uri="{BB962C8B-B14F-4D97-AF65-F5344CB8AC3E}">
        <p14:creationId xmlns:p14="http://schemas.microsoft.com/office/powerpoint/2010/main" val="143314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87926" y="230161"/>
            <a:ext cx="2355273" cy="684000"/>
            <a:chOff x="387926" y="230161"/>
            <a:chExt cx="2355273" cy="684000"/>
          </a:xfrm>
        </p:grpSpPr>
        <p:sp>
          <p:nvSpPr>
            <p:cNvPr id="4" name="TextBox 3"/>
            <p:cNvSpPr txBox="1"/>
            <p:nvPr/>
          </p:nvSpPr>
          <p:spPr>
            <a:xfrm>
              <a:off x="566278" y="248602"/>
              <a:ext cx="21769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Arial Black" panose="020B0A04020102020204" pitchFamily="34" charset="0"/>
                </a:rPr>
                <a:t>목차</a:t>
              </a: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BC11A43-827F-4928-96D3-658EE0825382}"/>
              </a:ext>
            </a:extLst>
          </p:cNvPr>
          <p:cNvGrpSpPr/>
          <p:nvPr/>
        </p:nvGrpSpPr>
        <p:grpSpPr>
          <a:xfrm>
            <a:off x="639575" y="2555192"/>
            <a:ext cx="10912849" cy="684085"/>
            <a:chOff x="566278" y="1715344"/>
            <a:chExt cx="10912849" cy="684085"/>
          </a:xfrm>
        </p:grpSpPr>
        <p:sp>
          <p:nvSpPr>
            <p:cNvPr id="7" name="평행 사변형 6"/>
            <p:cNvSpPr>
              <a:spLocks noChangeAspect="1"/>
            </p:cNvSpPr>
            <p:nvPr/>
          </p:nvSpPr>
          <p:spPr>
            <a:xfrm>
              <a:off x="566278" y="1739147"/>
              <a:ext cx="3433465" cy="660282"/>
            </a:xfrm>
            <a:prstGeom prst="parallelogram">
              <a:avLst>
                <a:gd name="adj" fmla="val 54101"/>
              </a:avLst>
            </a:pr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맑은 고딕" pitchFamily="50" charset="-127"/>
              </a:endParaRPr>
            </a:p>
          </p:txBody>
        </p:sp>
        <p:sp>
          <p:nvSpPr>
            <p:cNvPr id="8" name="평행 사변형 7"/>
            <p:cNvSpPr>
              <a:spLocks noChangeAspect="1"/>
            </p:cNvSpPr>
            <p:nvPr/>
          </p:nvSpPr>
          <p:spPr>
            <a:xfrm>
              <a:off x="4305970" y="1730774"/>
              <a:ext cx="3433465" cy="660282"/>
            </a:xfrm>
            <a:prstGeom prst="parallelogram">
              <a:avLst>
                <a:gd name="adj" fmla="val 54101"/>
              </a:avLst>
            </a:prstGeom>
            <a:solidFill>
              <a:schemeClr val="accent5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맑은 고딕" pitchFamily="50" charset="-127"/>
              </a:endParaRPr>
            </a:p>
          </p:txBody>
        </p:sp>
        <p:sp>
          <p:nvSpPr>
            <p:cNvPr id="9" name="평행 사변형 8"/>
            <p:cNvSpPr>
              <a:spLocks noChangeAspect="1"/>
            </p:cNvSpPr>
            <p:nvPr/>
          </p:nvSpPr>
          <p:spPr>
            <a:xfrm>
              <a:off x="8045662" y="1730774"/>
              <a:ext cx="3433465" cy="660282"/>
            </a:xfrm>
            <a:prstGeom prst="parallelogram">
              <a:avLst>
                <a:gd name="adj" fmla="val 54101"/>
              </a:avLst>
            </a:prstGeom>
            <a:solidFill>
              <a:schemeClr val="accent5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맑은 고딕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517489" y="1715344"/>
              <a:ext cx="11079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b="1" dirty="0">
                  <a:solidFill>
                    <a:schemeClr val="bg1"/>
                  </a:solidFill>
                  <a:ea typeface="맑은 고딕" pitchFamily="50" charset="-127"/>
                </a:rPr>
                <a:t>개발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241257" y="1730774"/>
              <a:ext cx="10422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 err="1">
                  <a:solidFill>
                    <a:schemeClr val="bg1"/>
                  </a:solidFill>
                  <a:ea typeface="맑은 고딕" pitchFamily="50" charset="-127"/>
                </a:rPr>
                <a:t>QnA</a:t>
              </a:r>
              <a:endParaRPr lang="ko-KR" altLang="en-US" sz="3000" b="1" dirty="0">
                <a:solidFill>
                  <a:schemeClr val="bg1"/>
                </a:solidFill>
                <a:ea typeface="맑은 고딕" pitchFamily="50" charset="-127"/>
              </a:endParaRPr>
            </a:p>
          </p:txBody>
        </p:sp>
        <p:cxnSp>
          <p:nvCxnSpPr>
            <p:cNvPr id="25" name="직선 연결선 24"/>
            <p:cNvCxnSpPr>
              <a:stCxn id="7" idx="2"/>
              <a:endCxn id="8" idx="5"/>
            </p:cNvCxnSpPr>
            <p:nvPr/>
          </p:nvCxnSpPr>
          <p:spPr>
            <a:xfrm flipV="1">
              <a:off x="3821133" y="2060915"/>
              <a:ext cx="663447" cy="83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7576097" y="2056728"/>
              <a:ext cx="663447" cy="83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2F31692-7B9E-4FF9-97E8-BA49F2B52852}"/>
                </a:ext>
              </a:extLst>
            </p:cNvPr>
            <p:cNvSpPr txBox="1"/>
            <p:nvPr/>
          </p:nvSpPr>
          <p:spPr>
            <a:xfrm>
              <a:off x="1729012" y="1744725"/>
              <a:ext cx="11079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b="1" dirty="0">
                  <a:solidFill>
                    <a:schemeClr val="bg1"/>
                  </a:solidFill>
                  <a:ea typeface="맑은 고딕" pitchFamily="50" charset="-127"/>
                </a:rPr>
                <a:t>기획</a:t>
              </a:r>
              <a:endParaRPr lang="ko-KR" altLang="en-US" sz="3200" b="1" dirty="0">
                <a:solidFill>
                  <a:schemeClr val="bg1"/>
                </a:solidFill>
                <a:ea typeface="맑은 고딕" pitchFamily="50" charset="-127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3EE0DC7-DF31-4D17-9307-3A1C56AB7DE7}"/>
              </a:ext>
            </a:extLst>
          </p:cNvPr>
          <p:cNvSpPr txBox="1"/>
          <p:nvPr/>
        </p:nvSpPr>
        <p:spPr>
          <a:xfrm>
            <a:off x="1713004" y="361243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ea typeface="맑은 고딕" pitchFamily="50" charset="-127"/>
              </a:rPr>
              <a:t>개요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EF0B0E-9998-415C-A4BA-425120D92B35}"/>
              </a:ext>
            </a:extLst>
          </p:cNvPr>
          <p:cNvSpPr txBox="1"/>
          <p:nvPr/>
        </p:nvSpPr>
        <p:spPr>
          <a:xfrm>
            <a:off x="939555" y="4600171"/>
            <a:ext cx="2654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>
                <a:ea typeface="맑은 고딕" pitchFamily="50" charset="-127"/>
              </a:rPr>
              <a:t>컨텐츠 구현</a:t>
            </a:r>
            <a:endParaRPr lang="ko-KR" altLang="en-US" sz="3600" b="1" dirty="0">
              <a:ea typeface="맑은 고딕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747BC6-DA27-4557-AFA7-3B6F01BDBAA8}"/>
              </a:ext>
            </a:extLst>
          </p:cNvPr>
          <p:cNvSpPr txBox="1"/>
          <p:nvPr/>
        </p:nvSpPr>
        <p:spPr>
          <a:xfrm>
            <a:off x="5311169" y="3612431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ea typeface="맑은 고딕" pitchFamily="50" charset="-127"/>
              </a:rPr>
              <a:t>일정표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D7983D-F82D-4AD9-9D9B-23B158764407}"/>
              </a:ext>
            </a:extLst>
          </p:cNvPr>
          <p:cNvSpPr txBox="1"/>
          <p:nvPr/>
        </p:nvSpPr>
        <p:spPr>
          <a:xfrm>
            <a:off x="4999384" y="4605526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mtClean="0">
                <a:ea typeface="맑은 고딕" pitchFamily="50" charset="-127"/>
              </a:rPr>
              <a:t>개발</a:t>
            </a:r>
            <a:r>
              <a:rPr lang="en-US" altLang="ko-KR" sz="3600" b="1" dirty="0" smtClean="0">
                <a:ea typeface="맑은 고딕" pitchFamily="50" charset="-127"/>
              </a:rPr>
              <a:t> </a:t>
            </a:r>
            <a:r>
              <a:rPr lang="ko-KR" altLang="en-US" sz="3600" b="1" dirty="0" smtClean="0">
                <a:ea typeface="맑은 고딕" pitchFamily="50" charset="-127"/>
              </a:rPr>
              <a:t>문서</a:t>
            </a:r>
            <a:endParaRPr lang="ko-KR" altLang="en-US" sz="3600" b="1" dirty="0">
              <a:ea typeface="맑은 고딕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D7983D-F82D-4AD9-9D9B-23B158764407}"/>
              </a:ext>
            </a:extLst>
          </p:cNvPr>
          <p:cNvSpPr txBox="1"/>
          <p:nvPr/>
        </p:nvSpPr>
        <p:spPr>
          <a:xfrm>
            <a:off x="5542001" y="550903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ea typeface="맑은 고딕" pitchFamily="50" charset="-127"/>
              </a:rPr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217253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0D1A6AFB-777B-4C8F-8926-7D1AA0B6974F}"/>
              </a:ext>
            </a:extLst>
          </p:cNvPr>
          <p:cNvGrpSpPr/>
          <p:nvPr/>
        </p:nvGrpSpPr>
        <p:grpSpPr>
          <a:xfrm>
            <a:off x="387926" y="230161"/>
            <a:ext cx="3512266" cy="684000"/>
            <a:chOff x="387926" y="230161"/>
            <a:chExt cx="3512266" cy="68400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FB73339-86E0-44FC-9A90-F264DEB8FEC9}"/>
                </a:ext>
              </a:extLst>
            </p:cNvPr>
            <p:cNvSpPr txBox="1"/>
            <p:nvPr/>
          </p:nvSpPr>
          <p:spPr>
            <a:xfrm>
              <a:off x="566278" y="248602"/>
              <a:ext cx="33339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Arial Black" panose="020B0A04020102020204" pitchFamily="34" charset="0"/>
                </a:rPr>
                <a:t>일정표 </a:t>
              </a:r>
              <a:r>
                <a:rPr lang="en-US" altLang="ko-KR" sz="3600" b="1" dirty="0">
                  <a:latin typeface="Arial Black" panose="020B0A04020102020204" pitchFamily="34" charset="0"/>
                </a:rPr>
                <a:t>– 1</a:t>
              </a:r>
              <a:r>
                <a:rPr lang="ko-KR" altLang="en-US" sz="3600" b="1" dirty="0">
                  <a:latin typeface="Arial Black" panose="020B0A04020102020204" pitchFamily="34" charset="0"/>
                </a:rPr>
                <a:t>주차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B3F0200E-84FE-49DE-9F6B-449A728259C7}"/>
                </a:ext>
              </a:extLst>
            </p:cNvPr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38D69F83-441F-4171-99BE-A36B1F812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499" y="1201215"/>
            <a:ext cx="9295001" cy="445556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4B0734-9BD5-4256-80EA-EA1396CCDB7C}"/>
              </a:ext>
            </a:extLst>
          </p:cNvPr>
          <p:cNvSpPr txBox="1"/>
          <p:nvPr/>
        </p:nvSpPr>
        <p:spPr>
          <a:xfrm>
            <a:off x="4258797" y="5961560"/>
            <a:ext cx="3674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u="sng" dirty="0"/>
              <a:t>캐릭터 </a:t>
            </a:r>
            <a:r>
              <a:rPr lang="en-US" altLang="ko-KR" sz="3600" b="1" u="sng" dirty="0"/>
              <a:t>&amp; </a:t>
            </a:r>
            <a:r>
              <a:rPr lang="ko-KR" altLang="en-US" sz="3600" b="1" u="sng" dirty="0"/>
              <a:t>카메라</a:t>
            </a:r>
          </a:p>
        </p:txBody>
      </p:sp>
    </p:spTree>
    <p:extLst>
      <p:ext uri="{BB962C8B-B14F-4D97-AF65-F5344CB8AC3E}">
        <p14:creationId xmlns:p14="http://schemas.microsoft.com/office/powerpoint/2010/main" val="121758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0D1A6AFB-777B-4C8F-8926-7D1AA0B6974F}"/>
              </a:ext>
            </a:extLst>
          </p:cNvPr>
          <p:cNvGrpSpPr/>
          <p:nvPr/>
        </p:nvGrpSpPr>
        <p:grpSpPr>
          <a:xfrm>
            <a:off x="387926" y="230161"/>
            <a:ext cx="3512266" cy="684000"/>
            <a:chOff x="387926" y="230161"/>
            <a:chExt cx="3512266" cy="68400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FB73339-86E0-44FC-9A90-F264DEB8FEC9}"/>
                </a:ext>
              </a:extLst>
            </p:cNvPr>
            <p:cNvSpPr txBox="1"/>
            <p:nvPr/>
          </p:nvSpPr>
          <p:spPr>
            <a:xfrm>
              <a:off x="566278" y="248602"/>
              <a:ext cx="33339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Arial Black" panose="020B0A04020102020204" pitchFamily="34" charset="0"/>
                </a:rPr>
                <a:t>일정표 </a:t>
              </a:r>
              <a:r>
                <a:rPr lang="en-US" altLang="ko-KR" sz="3600" b="1" dirty="0">
                  <a:latin typeface="Arial Black" panose="020B0A04020102020204" pitchFamily="34" charset="0"/>
                </a:rPr>
                <a:t>– 2</a:t>
              </a:r>
              <a:r>
                <a:rPr lang="ko-KR" altLang="en-US" sz="3600" b="1" dirty="0">
                  <a:latin typeface="Arial Black" panose="020B0A04020102020204" pitchFamily="34" charset="0"/>
                </a:rPr>
                <a:t>주차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B3F0200E-84FE-49DE-9F6B-449A728259C7}"/>
                </a:ext>
              </a:extLst>
            </p:cNvPr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8BEEBEE2-441E-4953-8C56-8A9EE5153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858" y="1215941"/>
            <a:ext cx="9702283" cy="44261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731359-976F-4409-B31F-368B8F3E7C9A}"/>
              </a:ext>
            </a:extLst>
          </p:cNvPr>
          <p:cNvSpPr txBox="1"/>
          <p:nvPr/>
        </p:nvSpPr>
        <p:spPr>
          <a:xfrm>
            <a:off x="2497097" y="5963066"/>
            <a:ext cx="7197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u="sng" dirty="0"/>
              <a:t>기본 물리</a:t>
            </a:r>
            <a:r>
              <a:rPr lang="en-US" altLang="ko-KR" sz="3600" b="1" u="sng" dirty="0"/>
              <a:t>, </a:t>
            </a:r>
            <a:r>
              <a:rPr lang="ko-KR" altLang="en-US" sz="3600" b="1" u="sng" dirty="0"/>
              <a:t>이벤트 매니저</a:t>
            </a:r>
            <a:r>
              <a:rPr lang="en-US" altLang="ko-KR" sz="3600" b="1" u="sng" dirty="0"/>
              <a:t>, </a:t>
            </a:r>
            <a:r>
              <a:rPr lang="ko-KR" altLang="en-US" sz="3600" b="1" u="sng" dirty="0"/>
              <a:t>색 부여</a:t>
            </a:r>
          </a:p>
        </p:txBody>
      </p:sp>
    </p:spTree>
    <p:extLst>
      <p:ext uri="{BB962C8B-B14F-4D97-AF65-F5344CB8AC3E}">
        <p14:creationId xmlns:p14="http://schemas.microsoft.com/office/powerpoint/2010/main" val="60518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0D1A6AFB-777B-4C8F-8926-7D1AA0B6974F}"/>
              </a:ext>
            </a:extLst>
          </p:cNvPr>
          <p:cNvGrpSpPr/>
          <p:nvPr/>
        </p:nvGrpSpPr>
        <p:grpSpPr>
          <a:xfrm>
            <a:off x="387926" y="230161"/>
            <a:ext cx="3512266" cy="684000"/>
            <a:chOff x="387926" y="230161"/>
            <a:chExt cx="3512266" cy="68400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FB73339-86E0-44FC-9A90-F264DEB8FEC9}"/>
                </a:ext>
              </a:extLst>
            </p:cNvPr>
            <p:cNvSpPr txBox="1"/>
            <p:nvPr/>
          </p:nvSpPr>
          <p:spPr>
            <a:xfrm>
              <a:off x="566278" y="248602"/>
              <a:ext cx="33339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Arial Black" panose="020B0A04020102020204" pitchFamily="34" charset="0"/>
                </a:rPr>
                <a:t>일정표 </a:t>
              </a:r>
              <a:r>
                <a:rPr lang="en-US" altLang="ko-KR" sz="3600" b="1" dirty="0">
                  <a:latin typeface="Arial Black" panose="020B0A04020102020204" pitchFamily="34" charset="0"/>
                </a:rPr>
                <a:t>– 3</a:t>
              </a:r>
              <a:r>
                <a:rPr lang="ko-KR" altLang="en-US" sz="3600" b="1" dirty="0">
                  <a:latin typeface="Arial Black" panose="020B0A04020102020204" pitchFamily="34" charset="0"/>
                </a:rPr>
                <a:t>주차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B3F0200E-84FE-49DE-9F6B-449A728259C7}"/>
                </a:ext>
              </a:extLst>
            </p:cNvPr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534FB97D-95BA-4A00-8D34-CA70D7153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301" y="1150569"/>
            <a:ext cx="8143395" cy="45568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827357-F8B6-4630-A83D-048F6CB3EC09}"/>
              </a:ext>
            </a:extLst>
          </p:cNvPr>
          <p:cNvSpPr txBox="1"/>
          <p:nvPr/>
        </p:nvSpPr>
        <p:spPr>
          <a:xfrm>
            <a:off x="3692135" y="5963067"/>
            <a:ext cx="4807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u="sng" dirty="0"/>
              <a:t>물리 적용</a:t>
            </a:r>
            <a:r>
              <a:rPr lang="en-US" altLang="ko-KR" sz="3600" b="1" u="sng" dirty="0"/>
              <a:t>, </a:t>
            </a:r>
            <a:r>
              <a:rPr lang="ko-KR" altLang="en-US" sz="3600" b="1" u="sng" dirty="0"/>
              <a:t>맵 툴 제작</a:t>
            </a:r>
          </a:p>
        </p:txBody>
      </p:sp>
    </p:spTree>
    <p:extLst>
      <p:ext uri="{BB962C8B-B14F-4D97-AF65-F5344CB8AC3E}">
        <p14:creationId xmlns:p14="http://schemas.microsoft.com/office/powerpoint/2010/main" val="42424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0D1A6AFB-777B-4C8F-8926-7D1AA0B6974F}"/>
              </a:ext>
            </a:extLst>
          </p:cNvPr>
          <p:cNvGrpSpPr/>
          <p:nvPr/>
        </p:nvGrpSpPr>
        <p:grpSpPr>
          <a:xfrm>
            <a:off x="387926" y="230161"/>
            <a:ext cx="3512266" cy="684000"/>
            <a:chOff x="387926" y="230161"/>
            <a:chExt cx="3512266" cy="68400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FB73339-86E0-44FC-9A90-F264DEB8FEC9}"/>
                </a:ext>
              </a:extLst>
            </p:cNvPr>
            <p:cNvSpPr txBox="1"/>
            <p:nvPr/>
          </p:nvSpPr>
          <p:spPr>
            <a:xfrm>
              <a:off x="566278" y="248602"/>
              <a:ext cx="33339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Arial Black" panose="020B0A04020102020204" pitchFamily="34" charset="0"/>
                </a:rPr>
                <a:t>일정표 </a:t>
              </a:r>
              <a:r>
                <a:rPr lang="en-US" altLang="ko-KR" sz="3600" b="1" dirty="0">
                  <a:latin typeface="Arial Black" panose="020B0A04020102020204" pitchFamily="34" charset="0"/>
                </a:rPr>
                <a:t>– 4</a:t>
              </a:r>
              <a:r>
                <a:rPr lang="ko-KR" altLang="en-US" sz="3600" b="1" dirty="0">
                  <a:latin typeface="Arial Black" panose="020B0A04020102020204" pitchFamily="34" charset="0"/>
                </a:rPr>
                <a:t>주차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B3F0200E-84FE-49DE-9F6B-449A728259C7}"/>
                </a:ext>
              </a:extLst>
            </p:cNvPr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E731359-976F-4409-B31F-368B8F3E7C9A}"/>
              </a:ext>
            </a:extLst>
          </p:cNvPr>
          <p:cNvSpPr txBox="1"/>
          <p:nvPr/>
        </p:nvSpPr>
        <p:spPr>
          <a:xfrm>
            <a:off x="2198938" y="5963067"/>
            <a:ext cx="7794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u="sng" dirty="0"/>
              <a:t>심화 물리</a:t>
            </a:r>
            <a:r>
              <a:rPr lang="en-US" altLang="ko-KR" sz="3600" b="1" u="sng" dirty="0"/>
              <a:t>, </a:t>
            </a:r>
            <a:r>
              <a:rPr lang="ko-KR" altLang="en-US" sz="3600" b="1" u="sng" dirty="0"/>
              <a:t>색 적용</a:t>
            </a:r>
            <a:r>
              <a:rPr lang="en-US" altLang="ko-KR" sz="3600" b="1" u="sng" dirty="0"/>
              <a:t>, </a:t>
            </a:r>
            <a:r>
              <a:rPr lang="ko-KR" altLang="en-US" sz="3600" b="1" u="sng" dirty="0"/>
              <a:t>맵 툴 파싱</a:t>
            </a:r>
            <a:r>
              <a:rPr lang="en-US" altLang="ko-KR" sz="3600" b="1" u="sng" dirty="0"/>
              <a:t>&amp;</a:t>
            </a:r>
            <a:r>
              <a:rPr lang="ko-KR" altLang="en-US" sz="3600" b="1" u="sng" dirty="0" err="1"/>
              <a:t>피킹</a:t>
            </a:r>
            <a:endParaRPr lang="ko-KR" altLang="en-US" sz="3600" b="1" u="sng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6C07685-D438-49BA-9595-0F138B5A8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987" y="1114425"/>
            <a:ext cx="629602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74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0D1A6AFB-777B-4C8F-8926-7D1AA0B6974F}"/>
              </a:ext>
            </a:extLst>
          </p:cNvPr>
          <p:cNvGrpSpPr/>
          <p:nvPr/>
        </p:nvGrpSpPr>
        <p:grpSpPr>
          <a:xfrm>
            <a:off x="387926" y="230161"/>
            <a:ext cx="3512266" cy="684000"/>
            <a:chOff x="387926" y="230161"/>
            <a:chExt cx="3512266" cy="68400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FB73339-86E0-44FC-9A90-F264DEB8FEC9}"/>
                </a:ext>
              </a:extLst>
            </p:cNvPr>
            <p:cNvSpPr txBox="1"/>
            <p:nvPr/>
          </p:nvSpPr>
          <p:spPr>
            <a:xfrm>
              <a:off x="566278" y="248602"/>
              <a:ext cx="33339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Arial Black" panose="020B0A04020102020204" pitchFamily="34" charset="0"/>
                </a:rPr>
                <a:t>일정표 </a:t>
              </a:r>
              <a:r>
                <a:rPr lang="en-US" altLang="ko-KR" sz="3600" b="1" dirty="0">
                  <a:latin typeface="Arial Black" panose="020B0A04020102020204" pitchFamily="34" charset="0"/>
                </a:rPr>
                <a:t>– 5</a:t>
              </a:r>
              <a:r>
                <a:rPr lang="ko-KR" altLang="en-US" sz="3600" b="1" dirty="0">
                  <a:latin typeface="Arial Black" panose="020B0A04020102020204" pitchFamily="34" charset="0"/>
                </a:rPr>
                <a:t>주차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B3F0200E-84FE-49DE-9F6B-449A728259C7}"/>
                </a:ext>
              </a:extLst>
            </p:cNvPr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F827357-F8B6-4630-A83D-048F6CB3EC09}"/>
              </a:ext>
            </a:extLst>
          </p:cNvPr>
          <p:cNvSpPr txBox="1"/>
          <p:nvPr/>
        </p:nvSpPr>
        <p:spPr>
          <a:xfrm>
            <a:off x="2943225" y="5870789"/>
            <a:ext cx="6781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u="sng" dirty="0"/>
              <a:t>물리 적용</a:t>
            </a:r>
            <a:r>
              <a:rPr lang="en-US" altLang="ko-KR" sz="3600" b="1" u="sng" dirty="0"/>
              <a:t>, </a:t>
            </a:r>
            <a:r>
              <a:rPr lang="ko-KR" altLang="en-US" sz="3600" b="1" u="sng" dirty="0"/>
              <a:t>컨텐츠</a:t>
            </a:r>
            <a:r>
              <a:rPr lang="en-US" altLang="ko-KR" sz="3600" b="1" u="sng" dirty="0"/>
              <a:t>(</a:t>
            </a:r>
            <a:r>
              <a:rPr lang="ko-KR" altLang="en-US" sz="3600" b="1" u="sng" dirty="0" err="1"/>
              <a:t>기믹</a:t>
            </a:r>
            <a:r>
              <a:rPr lang="en-US" altLang="ko-KR" sz="3600" b="1" u="sng" dirty="0"/>
              <a:t>, </a:t>
            </a:r>
            <a:r>
              <a:rPr lang="ko-KR" altLang="en-US" sz="3600" b="1" u="sng" dirty="0"/>
              <a:t>아이템</a:t>
            </a:r>
            <a:r>
              <a:rPr lang="en-US" altLang="ko-KR" sz="3600" b="1" u="sng" dirty="0"/>
              <a:t>)</a:t>
            </a:r>
            <a:endParaRPr lang="ko-KR" altLang="en-US" sz="3600" b="1" u="sng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8EEFD13-3970-41A7-99DF-A45743680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225" y="1328737"/>
            <a:ext cx="630555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19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0D1A6AFB-777B-4C8F-8926-7D1AA0B6974F}"/>
              </a:ext>
            </a:extLst>
          </p:cNvPr>
          <p:cNvGrpSpPr/>
          <p:nvPr/>
        </p:nvGrpSpPr>
        <p:grpSpPr>
          <a:xfrm>
            <a:off x="387926" y="230161"/>
            <a:ext cx="3512266" cy="684000"/>
            <a:chOff x="387926" y="230161"/>
            <a:chExt cx="3512266" cy="68400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FB73339-86E0-44FC-9A90-F264DEB8FEC9}"/>
                </a:ext>
              </a:extLst>
            </p:cNvPr>
            <p:cNvSpPr txBox="1"/>
            <p:nvPr/>
          </p:nvSpPr>
          <p:spPr>
            <a:xfrm>
              <a:off x="566278" y="248602"/>
              <a:ext cx="33339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Arial Black" panose="020B0A04020102020204" pitchFamily="34" charset="0"/>
                </a:rPr>
                <a:t>일정표 </a:t>
              </a:r>
              <a:r>
                <a:rPr lang="en-US" altLang="ko-KR" sz="3600" b="1" dirty="0">
                  <a:latin typeface="Arial Black" panose="020B0A04020102020204" pitchFamily="34" charset="0"/>
                </a:rPr>
                <a:t>– </a:t>
              </a:r>
              <a:r>
                <a:rPr lang="ko-KR" altLang="en-US" sz="3600" b="1" dirty="0">
                  <a:latin typeface="Arial Black" panose="020B0A04020102020204" pitchFamily="34" charset="0"/>
                </a:rPr>
                <a:t>전체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B3F0200E-84FE-49DE-9F6B-449A728259C7}"/>
                </a:ext>
              </a:extLst>
            </p:cNvPr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6691809-0455-4518-9F88-F530C5B08B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172565"/>
              </p:ext>
            </p:extLst>
          </p:nvPr>
        </p:nvGraphicFramePr>
        <p:xfrm>
          <a:off x="1491376" y="2155971"/>
          <a:ext cx="9209248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4892">
                  <a:extLst>
                    <a:ext uri="{9D8B030D-6E8A-4147-A177-3AD203B41FA5}">
                      <a16:colId xmlns:a16="http://schemas.microsoft.com/office/drawing/2014/main" val="2153876999"/>
                    </a:ext>
                  </a:extLst>
                </a:gridCol>
                <a:gridCol w="6434356">
                  <a:extLst>
                    <a:ext uri="{9D8B030D-6E8A-4147-A177-3AD203B41FA5}">
                      <a16:colId xmlns:a16="http://schemas.microsoft.com/office/drawing/2014/main" val="2957937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</a:rPr>
                        <a:t>주요 개발 진행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257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1</a:t>
                      </a:r>
                      <a:r>
                        <a:rPr lang="ko-KR" altLang="en-US" sz="2400" b="1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/>
                        <a:t>캐릭터 </a:t>
                      </a:r>
                      <a:r>
                        <a:rPr lang="en-US" altLang="ko-KR" sz="2400" dirty="0"/>
                        <a:t>&amp; </a:t>
                      </a:r>
                      <a:r>
                        <a:rPr lang="ko-KR" altLang="en-US" sz="2400" dirty="0"/>
                        <a:t>카메라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385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2</a:t>
                      </a:r>
                      <a:r>
                        <a:rPr lang="ko-KR" altLang="en-US" sz="2400" b="1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/>
                        <a:t>기본 물리</a:t>
                      </a:r>
                      <a:r>
                        <a:rPr lang="en-US" altLang="ko-KR" sz="2400" dirty="0"/>
                        <a:t>, </a:t>
                      </a:r>
                      <a:r>
                        <a:rPr lang="ko-KR" altLang="en-US" sz="2400" dirty="0"/>
                        <a:t>이벤트 매니저</a:t>
                      </a:r>
                      <a:r>
                        <a:rPr lang="en-US" altLang="ko-KR" sz="2400" dirty="0"/>
                        <a:t>, </a:t>
                      </a:r>
                      <a:r>
                        <a:rPr lang="ko-KR" altLang="en-US" sz="2400" dirty="0"/>
                        <a:t>색 부여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4167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3</a:t>
                      </a:r>
                      <a:r>
                        <a:rPr lang="ko-KR" altLang="en-US" sz="2400" b="1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/>
                        <a:t>물리 적용</a:t>
                      </a:r>
                      <a:r>
                        <a:rPr lang="en-US" altLang="ko-KR" sz="2400" dirty="0"/>
                        <a:t>, </a:t>
                      </a:r>
                      <a:r>
                        <a:rPr lang="ko-KR" altLang="en-US" sz="2400" dirty="0"/>
                        <a:t>맵 툴 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070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4</a:t>
                      </a:r>
                      <a:r>
                        <a:rPr lang="ko-KR" altLang="en-US" sz="2400" b="1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/>
                        <a:t>심화 물리</a:t>
                      </a:r>
                      <a:r>
                        <a:rPr lang="en-US" altLang="ko-KR" sz="2400" dirty="0"/>
                        <a:t>, </a:t>
                      </a:r>
                      <a:r>
                        <a:rPr lang="ko-KR" altLang="en-US" sz="2400" dirty="0"/>
                        <a:t>색 적용</a:t>
                      </a:r>
                      <a:r>
                        <a:rPr lang="en-US" altLang="ko-KR" sz="2400" dirty="0"/>
                        <a:t>, </a:t>
                      </a:r>
                      <a:r>
                        <a:rPr lang="ko-KR" altLang="en-US" sz="2400" dirty="0"/>
                        <a:t>맵 툴 파싱 </a:t>
                      </a:r>
                      <a:r>
                        <a:rPr lang="en-US" altLang="ko-KR" sz="2400" dirty="0"/>
                        <a:t>&amp; </a:t>
                      </a:r>
                      <a:r>
                        <a:rPr lang="ko-KR" altLang="en-US" sz="2400" dirty="0" err="1"/>
                        <a:t>피킹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524451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5</a:t>
                      </a:r>
                      <a:r>
                        <a:rPr lang="ko-KR" altLang="en-US" sz="2400" b="1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/>
                        <a:t>전체 물리 적용</a:t>
                      </a:r>
                      <a:r>
                        <a:rPr lang="en-US" altLang="ko-KR" sz="2400" dirty="0"/>
                        <a:t>, </a:t>
                      </a:r>
                      <a:r>
                        <a:rPr lang="ko-KR" altLang="en-US" sz="2400" dirty="0"/>
                        <a:t>컨텐츠</a:t>
                      </a:r>
                      <a:r>
                        <a:rPr lang="en-US" altLang="ko-KR" sz="2400" dirty="0"/>
                        <a:t>(</a:t>
                      </a:r>
                      <a:r>
                        <a:rPr lang="ko-KR" altLang="en-US" sz="2400" dirty="0" err="1"/>
                        <a:t>기믹</a:t>
                      </a:r>
                      <a:r>
                        <a:rPr lang="en-US" altLang="ko-KR" sz="2400" dirty="0"/>
                        <a:t>, </a:t>
                      </a:r>
                      <a:r>
                        <a:rPr lang="ko-KR" altLang="en-US" sz="2400" dirty="0"/>
                        <a:t>아이템</a:t>
                      </a:r>
                      <a:r>
                        <a:rPr lang="en-US" altLang="ko-KR" sz="2400" dirty="0"/>
                        <a:t>)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169806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6 ~ 8</a:t>
                      </a:r>
                      <a:r>
                        <a:rPr lang="ko-KR" altLang="en-US" sz="2400" b="1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/>
                        <a:t>테스트 및 디버깅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764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279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91D9D5C-8CBF-4B5B-89B2-5F77388C3AA4}"/>
              </a:ext>
            </a:extLst>
          </p:cNvPr>
          <p:cNvGrpSpPr/>
          <p:nvPr/>
        </p:nvGrpSpPr>
        <p:grpSpPr>
          <a:xfrm>
            <a:off x="387926" y="230161"/>
            <a:ext cx="6978074" cy="684000"/>
            <a:chOff x="387926" y="230161"/>
            <a:chExt cx="6978074" cy="68400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52AA8F8-AED2-4EAF-9495-81ED5F497B0D}"/>
                </a:ext>
              </a:extLst>
            </p:cNvPr>
            <p:cNvSpPr txBox="1"/>
            <p:nvPr/>
          </p:nvSpPr>
          <p:spPr>
            <a:xfrm>
              <a:off x="566278" y="248602"/>
              <a:ext cx="67997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 smtClean="0">
                  <a:latin typeface="Arial Black" panose="020B0A04020102020204" pitchFamily="34" charset="0"/>
                </a:rPr>
                <a:t>클래스 다이어그램 </a:t>
              </a:r>
              <a:r>
                <a:rPr lang="en-US" altLang="ko-KR" sz="3600" b="1" dirty="0" smtClean="0">
                  <a:latin typeface="Arial Black" panose="020B0A04020102020204" pitchFamily="34" charset="0"/>
                </a:rPr>
                <a:t>– </a:t>
              </a:r>
              <a:r>
                <a:rPr lang="ko-KR" altLang="en-US" sz="3600" b="1" dirty="0" smtClean="0">
                  <a:latin typeface="Arial Black" panose="020B0A04020102020204" pitchFamily="34" charset="0"/>
                </a:rPr>
                <a:t>맵 툴</a:t>
              </a:r>
              <a:endParaRPr lang="ko-KR" altLang="en-US" sz="3600" b="1" dirty="0">
                <a:latin typeface="Arial Black" panose="020B0A04020102020204" pitchFamily="34" charset="0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AF6598EE-D74D-4F98-8344-2C93540ECB2A}"/>
                </a:ext>
              </a:extLst>
            </p:cNvPr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82" r="52790"/>
          <a:stretch/>
        </p:blipFill>
        <p:spPr>
          <a:xfrm>
            <a:off x="3520075" y="1230406"/>
            <a:ext cx="5158293" cy="33160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827357-F8B6-4630-A83D-048F6CB3EC09}"/>
              </a:ext>
            </a:extLst>
          </p:cNvPr>
          <p:cNvSpPr txBox="1"/>
          <p:nvPr/>
        </p:nvSpPr>
        <p:spPr>
          <a:xfrm>
            <a:off x="3663876" y="4881941"/>
            <a:ext cx="4870692" cy="13696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u="sng" dirty="0" err="1" smtClean="0"/>
              <a:t>imgui</a:t>
            </a:r>
            <a:endParaRPr lang="en-US" altLang="ko-KR" sz="2400" b="1" u="sng" dirty="0" smtClean="0"/>
          </a:p>
          <a:p>
            <a:endParaRPr lang="en-US" altLang="ko-KR" sz="1100" b="1" dirty="0"/>
          </a:p>
          <a:p>
            <a:r>
              <a:rPr lang="en-US" altLang="ko-KR" sz="2400" dirty="0" err="1" smtClean="0"/>
              <a:t>Github</a:t>
            </a:r>
            <a:r>
              <a:rPr lang="en-US" altLang="ko-KR" sz="2400" dirty="0" smtClean="0"/>
              <a:t> open Source,  Dear </a:t>
            </a:r>
            <a:r>
              <a:rPr lang="en-US" altLang="ko-KR" sz="2400" dirty="0" err="1" smtClean="0"/>
              <a:t>ImGui</a:t>
            </a:r>
            <a:endParaRPr lang="en-US" altLang="ko-KR" sz="2400" dirty="0" smtClean="0"/>
          </a:p>
          <a:p>
            <a:r>
              <a:rPr lang="en-US" altLang="ko-KR" sz="2400" dirty="0" smtClean="0"/>
              <a:t>C++ </a:t>
            </a:r>
            <a:r>
              <a:rPr lang="en-US" altLang="ko-KR" sz="2400" dirty="0" err="1" smtClean="0"/>
              <a:t>Grapic</a:t>
            </a:r>
            <a:r>
              <a:rPr lang="en-US" altLang="ko-KR" sz="2400" dirty="0" smtClean="0"/>
              <a:t> Interface Library</a:t>
            </a:r>
          </a:p>
        </p:txBody>
      </p:sp>
    </p:spTree>
    <p:extLst>
      <p:ext uri="{BB962C8B-B14F-4D97-AF65-F5344CB8AC3E}">
        <p14:creationId xmlns:p14="http://schemas.microsoft.com/office/powerpoint/2010/main" val="300034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91D9D5C-8CBF-4B5B-89B2-5F77388C3AA4}"/>
              </a:ext>
            </a:extLst>
          </p:cNvPr>
          <p:cNvGrpSpPr/>
          <p:nvPr/>
        </p:nvGrpSpPr>
        <p:grpSpPr>
          <a:xfrm>
            <a:off x="387926" y="230161"/>
            <a:ext cx="6978074" cy="684000"/>
            <a:chOff x="387926" y="230161"/>
            <a:chExt cx="6978074" cy="68400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52AA8F8-AED2-4EAF-9495-81ED5F497B0D}"/>
                </a:ext>
              </a:extLst>
            </p:cNvPr>
            <p:cNvSpPr txBox="1"/>
            <p:nvPr/>
          </p:nvSpPr>
          <p:spPr>
            <a:xfrm>
              <a:off x="566278" y="248602"/>
              <a:ext cx="67997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 smtClean="0">
                  <a:latin typeface="Arial Black" panose="020B0A04020102020204" pitchFamily="34" charset="0"/>
                </a:rPr>
                <a:t>클래스 다이어그램 </a:t>
              </a:r>
              <a:r>
                <a:rPr lang="en-US" altLang="ko-KR" sz="3600" b="1" dirty="0" smtClean="0">
                  <a:latin typeface="Arial Black" panose="020B0A04020102020204" pitchFamily="34" charset="0"/>
                </a:rPr>
                <a:t>– </a:t>
              </a:r>
              <a:r>
                <a:rPr lang="ko-KR" altLang="en-US" sz="3600" b="1" dirty="0" smtClean="0">
                  <a:latin typeface="Arial Black" panose="020B0A04020102020204" pitchFamily="34" charset="0"/>
                </a:rPr>
                <a:t>맵 툴</a:t>
              </a:r>
              <a:endParaRPr lang="ko-KR" altLang="en-US" sz="3600" b="1" dirty="0">
                <a:latin typeface="Arial Black" panose="020B0A04020102020204" pitchFamily="34" charset="0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AF6598EE-D74D-4F98-8344-2C93540ECB2A}"/>
                </a:ext>
              </a:extLst>
            </p:cNvPr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349"/>
          <a:stretch/>
        </p:blipFill>
        <p:spPr>
          <a:xfrm>
            <a:off x="640167" y="1240972"/>
            <a:ext cx="10926185" cy="367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02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91D9D5C-8CBF-4B5B-89B2-5F77388C3AA4}"/>
              </a:ext>
            </a:extLst>
          </p:cNvPr>
          <p:cNvGrpSpPr/>
          <p:nvPr/>
        </p:nvGrpSpPr>
        <p:grpSpPr>
          <a:xfrm>
            <a:off x="387926" y="230161"/>
            <a:ext cx="6978074" cy="684000"/>
            <a:chOff x="387926" y="230161"/>
            <a:chExt cx="6978074" cy="68400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52AA8F8-AED2-4EAF-9495-81ED5F497B0D}"/>
                </a:ext>
              </a:extLst>
            </p:cNvPr>
            <p:cNvSpPr txBox="1"/>
            <p:nvPr/>
          </p:nvSpPr>
          <p:spPr>
            <a:xfrm>
              <a:off x="566278" y="248602"/>
              <a:ext cx="67997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 smtClean="0">
                  <a:latin typeface="Arial Black" panose="020B0A04020102020204" pitchFamily="34" charset="0"/>
                </a:rPr>
                <a:t>순서도 </a:t>
              </a:r>
              <a:r>
                <a:rPr lang="en-US" altLang="ko-KR" sz="3600" b="1" dirty="0" smtClean="0">
                  <a:latin typeface="Arial Black" panose="020B0A04020102020204" pitchFamily="34" charset="0"/>
                </a:rPr>
                <a:t>– </a:t>
              </a:r>
              <a:r>
                <a:rPr lang="ko-KR" altLang="en-US" sz="3600" b="1" dirty="0" smtClean="0">
                  <a:latin typeface="Arial Black" panose="020B0A04020102020204" pitchFamily="34" charset="0"/>
                </a:rPr>
                <a:t>맵 툴</a:t>
              </a:r>
              <a:endParaRPr lang="ko-KR" altLang="en-US" sz="3600" b="1" dirty="0">
                <a:latin typeface="Arial Black" panose="020B0A04020102020204" pitchFamily="34" charset="0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AF6598EE-D74D-4F98-8344-2C93540ECB2A}"/>
                </a:ext>
              </a:extLst>
            </p:cNvPr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F827357-F8B6-4630-A83D-048F6CB3EC09}"/>
              </a:ext>
            </a:extLst>
          </p:cNvPr>
          <p:cNvSpPr txBox="1"/>
          <p:nvPr/>
        </p:nvSpPr>
        <p:spPr>
          <a:xfrm>
            <a:off x="603374" y="112273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실행</a:t>
            </a:r>
            <a:endParaRPr lang="en-US" altLang="ko-KR" sz="2400" dirty="0" smtClean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827357-F8B6-4630-A83D-048F6CB3EC09}"/>
              </a:ext>
            </a:extLst>
          </p:cNvPr>
          <p:cNvSpPr txBox="1"/>
          <p:nvPr/>
        </p:nvSpPr>
        <p:spPr>
          <a:xfrm>
            <a:off x="4392109" y="1122739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파일 로드</a:t>
            </a:r>
            <a:endParaRPr lang="en-US" altLang="ko-KR" sz="2400" dirty="0" smtClean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827357-F8B6-4630-A83D-048F6CB3EC09}"/>
              </a:ext>
            </a:extLst>
          </p:cNvPr>
          <p:cNvSpPr txBox="1"/>
          <p:nvPr/>
        </p:nvSpPr>
        <p:spPr>
          <a:xfrm>
            <a:off x="8548053" y="2333399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오브젝트 로드</a:t>
            </a:r>
            <a:endParaRPr lang="en-US" altLang="ko-KR" sz="2400" dirty="0" smtClean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827357-F8B6-4630-A83D-048F6CB3EC09}"/>
              </a:ext>
            </a:extLst>
          </p:cNvPr>
          <p:cNvSpPr txBox="1"/>
          <p:nvPr/>
        </p:nvSpPr>
        <p:spPr>
          <a:xfrm>
            <a:off x="4392109" y="1822233"/>
            <a:ext cx="2973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오브젝트 타입 선택</a:t>
            </a:r>
            <a:endParaRPr lang="en-US" altLang="ko-KR" sz="2400" dirty="0" smtClean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827357-F8B6-4630-A83D-048F6CB3EC09}"/>
              </a:ext>
            </a:extLst>
          </p:cNvPr>
          <p:cNvSpPr txBox="1"/>
          <p:nvPr/>
        </p:nvSpPr>
        <p:spPr>
          <a:xfrm>
            <a:off x="7110240" y="1122738"/>
            <a:ext cx="4993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파일</a:t>
            </a:r>
            <a:r>
              <a:rPr lang="ko-KR" altLang="en-US" sz="2400" dirty="0" smtClean="0"/>
              <a:t> </a:t>
            </a:r>
            <a:r>
              <a:rPr lang="ko-KR" altLang="en-US" sz="2400" dirty="0" smtClean="0"/>
              <a:t>로드 </a:t>
            </a:r>
            <a:r>
              <a:rPr lang="ko-KR" altLang="en-US" sz="2400" dirty="0" smtClean="0"/>
              <a:t>수에 따른 </a:t>
            </a:r>
            <a:r>
              <a:rPr lang="en-US" altLang="ko-KR" sz="2400" dirty="0" smtClean="0"/>
              <a:t>x, z </a:t>
            </a:r>
            <a:r>
              <a:rPr lang="ko-KR" altLang="en-US" sz="2400" dirty="0" smtClean="0"/>
              <a:t>좌표 계산</a:t>
            </a:r>
            <a:endParaRPr lang="en-US" altLang="ko-KR" sz="2400" dirty="0" smtClean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827357-F8B6-4630-A83D-048F6CB3EC09}"/>
              </a:ext>
            </a:extLst>
          </p:cNvPr>
          <p:cNvSpPr txBox="1"/>
          <p:nvPr/>
        </p:nvSpPr>
        <p:spPr>
          <a:xfrm>
            <a:off x="8548054" y="3149137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오브젝트 선택</a:t>
            </a:r>
            <a:endParaRPr lang="en-US" altLang="ko-KR" sz="2400" dirty="0" smtClean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827357-F8B6-4630-A83D-048F6CB3EC09}"/>
              </a:ext>
            </a:extLst>
          </p:cNvPr>
          <p:cNvSpPr txBox="1"/>
          <p:nvPr/>
        </p:nvSpPr>
        <p:spPr>
          <a:xfrm>
            <a:off x="7044437" y="4005727"/>
            <a:ext cx="51475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/>
              <a:t>크기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회전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위치 등 기본 조정</a:t>
            </a:r>
            <a:endParaRPr lang="en-US" altLang="ko-KR" sz="2400" dirty="0" smtClean="0"/>
          </a:p>
          <a:p>
            <a:pPr algn="ctr"/>
            <a:r>
              <a:rPr lang="ko-KR" altLang="en-US" sz="2400" dirty="0"/>
              <a:t>및 </a:t>
            </a:r>
            <a:r>
              <a:rPr lang="ko-KR" altLang="en-US" sz="2400" dirty="0" smtClean="0"/>
              <a:t>오브젝트에 따른 부가 설정 조정</a:t>
            </a:r>
            <a:endParaRPr lang="en-US" altLang="ko-KR" sz="2400" dirty="0" smtClean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827357-F8B6-4630-A83D-048F6CB3EC09}"/>
              </a:ext>
            </a:extLst>
          </p:cNvPr>
          <p:cNvSpPr txBox="1"/>
          <p:nvPr/>
        </p:nvSpPr>
        <p:spPr>
          <a:xfrm>
            <a:off x="8855830" y="5231649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파일 저장</a:t>
            </a:r>
            <a:endParaRPr lang="en-US" altLang="ko-KR" sz="2400" dirty="0" smtClean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827357-F8B6-4630-A83D-048F6CB3EC09}"/>
              </a:ext>
            </a:extLst>
          </p:cNvPr>
          <p:cNvSpPr txBox="1"/>
          <p:nvPr/>
        </p:nvSpPr>
        <p:spPr>
          <a:xfrm>
            <a:off x="9218108" y="609285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종료</a:t>
            </a:r>
            <a:endParaRPr lang="en-US" altLang="ko-KR" sz="2400" dirty="0" smtClean="0"/>
          </a:p>
        </p:txBody>
      </p:sp>
      <p:cxnSp>
        <p:nvCxnSpPr>
          <p:cNvPr id="14" name="직선 화살표 연결선 13"/>
          <p:cNvCxnSpPr>
            <a:stCxn id="58" idx="3"/>
            <a:endCxn id="20" idx="1"/>
          </p:cNvCxnSpPr>
          <p:nvPr/>
        </p:nvCxnSpPr>
        <p:spPr>
          <a:xfrm>
            <a:off x="3857027" y="1353571"/>
            <a:ext cx="53508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58" idx="3"/>
            <a:endCxn id="23" idx="1"/>
          </p:cNvCxnSpPr>
          <p:nvPr/>
        </p:nvCxnSpPr>
        <p:spPr>
          <a:xfrm>
            <a:off x="3857027" y="1353571"/>
            <a:ext cx="535082" cy="69949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20" idx="3"/>
            <a:endCxn id="24" idx="1"/>
          </p:cNvCxnSpPr>
          <p:nvPr/>
        </p:nvCxnSpPr>
        <p:spPr>
          <a:xfrm flipV="1">
            <a:off x="5916885" y="1353571"/>
            <a:ext cx="119335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24" idx="2"/>
            <a:endCxn id="21" idx="0"/>
          </p:cNvCxnSpPr>
          <p:nvPr/>
        </p:nvCxnSpPr>
        <p:spPr>
          <a:xfrm>
            <a:off x="9607078" y="1584403"/>
            <a:ext cx="11140" cy="7489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23" idx="3"/>
            <a:endCxn id="21" idx="0"/>
          </p:cNvCxnSpPr>
          <p:nvPr/>
        </p:nvCxnSpPr>
        <p:spPr>
          <a:xfrm>
            <a:off x="7366000" y="2053066"/>
            <a:ext cx="2252218" cy="28033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1" idx="2"/>
            <a:endCxn id="25" idx="0"/>
          </p:cNvCxnSpPr>
          <p:nvPr/>
        </p:nvCxnSpPr>
        <p:spPr>
          <a:xfrm>
            <a:off x="9618218" y="2795064"/>
            <a:ext cx="1" cy="3540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25" idx="2"/>
            <a:endCxn id="26" idx="0"/>
          </p:cNvCxnSpPr>
          <p:nvPr/>
        </p:nvCxnSpPr>
        <p:spPr>
          <a:xfrm>
            <a:off x="9618219" y="3610802"/>
            <a:ext cx="0" cy="394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26" idx="2"/>
            <a:endCxn id="28" idx="0"/>
          </p:cNvCxnSpPr>
          <p:nvPr/>
        </p:nvCxnSpPr>
        <p:spPr>
          <a:xfrm flipH="1">
            <a:off x="9618218" y="4836724"/>
            <a:ext cx="1" cy="394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28" idx="2"/>
            <a:endCxn id="29" idx="0"/>
          </p:cNvCxnSpPr>
          <p:nvPr/>
        </p:nvCxnSpPr>
        <p:spPr>
          <a:xfrm>
            <a:off x="9618218" y="5693314"/>
            <a:ext cx="0" cy="399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5F827357-F8B6-4630-A83D-048F6CB3EC09}"/>
              </a:ext>
            </a:extLst>
          </p:cNvPr>
          <p:cNvSpPr txBox="1"/>
          <p:nvPr/>
        </p:nvSpPr>
        <p:spPr>
          <a:xfrm>
            <a:off x="1716697" y="1122738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오브젝트 생성</a:t>
            </a:r>
            <a:endParaRPr lang="en-US" altLang="ko-KR" sz="2400" dirty="0" smtClean="0"/>
          </a:p>
        </p:txBody>
      </p:sp>
      <p:cxnSp>
        <p:nvCxnSpPr>
          <p:cNvPr id="59" name="직선 화살표 연결선 58"/>
          <p:cNvCxnSpPr>
            <a:stCxn id="19" idx="3"/>
            <a:endCxn id="58" idx="1"/>
          </p:cNvCxnSpPr>
          <p:nvPr/>
        </p:nvCxnSpPr>
        <p:spPr>
          <a:xfrm flipV="1">
            <a:off x="1403593" y="1353571"/>
            <a:ext cx="31310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91"/>
          <p:cNvCxnSpPr>
            <a:stCxn id="26" idx="1"/>
            <a:endCxn id="58" idx="2"/>
          </p:cNvCxnSpPr>
          <p:nvPr/>
        </p:nvCxnSpPr>
        <p:spPr>
          <a:xfrm rot="10800000">
            <a:off x="2786863" y="1584404"/>
            <a:ext cx="4257575" cy="283682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05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44"/>
          <a:stretch/>
        </p:blipFill>
        <p:spPr>
          <a:xfrm>
            <a:off x="3415023" y="1233351"/>
            <a:ext cx="5225429" cy="540000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D91D9D5C-8CBF-4B5B-89B2-5F77388C3AA4}"/>
              </a:ext>
            </a:extLst>
          </p:cNvPr>
          <p:cNvGrpSpPr/>
          <p:nvPr/>
        </p:nvGrpSpPr>
        <p:grpSpPr>
          <a:xfrm>
            <a:off x="387926" y="230161"/>
            <a:ext cx="7232074" cy="684000"/>
            <a:chOff x="387926" y="230161"/>
            <a:chExt cx="7232074" cy="68400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52AA8F8-AED2-4EAF-9495-81ED5F497B0D}"/>
                </a:ext>
              </a:extLst>
            </p:cNvPr>
            <p:cNvSpPr txBox="1"/>
            <p:nvPr/>
          </p:nvSpPr>
          <p:spPr>
            <a:xfrm>
              <a:off x="566278" y="248602"/>
              <a:ext cx="70537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 smtClean="0">
                  <a:latin typeface="Arial Black" panose="020B0A04020102020204" pitchFamily="34" charset="0"/>
                </a:rPr>
                <a:t>클래스 다이어그램 </a:t>
              </a:r>
              <a:r>
                <a:rPr lang="en-US" altLang="ko-KR" sz="3600" b="1" dirty="0">
                  <a:latin typeface="Arial Black" panose="020B0A04020102020204" pitchFamily="34" charset="0"/>
                </a:rPr>
                <a:t>– </a:t>
              </a:r>
              <a:r>
                <a:rPr lang="ko-KR" altLang="en-US" sz="3600" b="1" dirty="0" smtClean="0">
                  <a:latin typeface="Arial Black" panose="020B0A04020102020204" pitchFamily="34" charset="0"/>
                </a:rPr>
                <a:t>클라이언트</a:t>
              </a:r>
              <a:endParaRPr lang="ko-KR" altLang="en-US" sz="3600" b="1" dirty="0">
                <a:latin typeface="Arial Black" panose="020B0A04020102020204" pitchFamily="34" charset="0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F6598EE-D74D-4F98-8344-2C93540ECB2A}"/>
                </a:ext>
              </a:extLst>
            </p:cNvPr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/>
          <p:cNvSpPr/>
          <p:nvPr/>
        </p:nvSpPr>
        <p:spPr>
          <a:xfrm>
            <a:off x="6053138" y="6124575"/>
            <a:ext cx="1962150" cy="614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5" t="89496" r="73639"/>
          <a:stretch/>
        </p:blipFill>
        <p:spPr>
          <a:xfrm>
            <a:off x="6275384" y="6062133"/>
            <a:ext cx="1320801" cy="56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29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F03740-E8F4-4E14-9CC9-790F1457E489}"/>
              </a:ext>
            </a:extLst>
          </p:cNvPr>
          <p:cNvSpPr txBox="1"/>
          <p:nvPr/>
        </p:nvSpPr>
        <p:spPr>
          <a:xfrm>
            <a:off x="3547065" y="2459504"/>
            <a:ext cx="509787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0" b="1" dirty="0"/>
              <a:t>1. </a:t>
            </a:r>
            <a:r>
              <a:rPr lang="ko-KR" altLang="en-US" sz="12000" b="1" dirty="0"/>
              <a:t>기획</a:t>
            </a:r>
          </a:p>
        </p:txBody>
      </p:sp>
    </p:spTree>
    <p:extLst>
      <p:ext uri="{BB962C8B-B14F-4D97-AF65-F5344CB8AC3E}">
        <p14:creationId xmlns:p14="http://schemas.microsoft.com/office/powerpoint/2010/main" val="7442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91D9D5C-8CBF-4B5B-89B2-5F77388C3AA4}"/>
              </a:ext>
            </a:extLst>
          </p:cNvPr>
          <p:cNvGrpSpPr/>
          <p:nvPr/>
        </p:nvGrpSpPr>
        <p:grpSpPr>
          <a:xfrm>
            <a:off x="387926" y="230161"/>
            <a:ext cx="7232074" cy="684000"/>
            <a:chOff x="387926" y="230161"/>
            <a:chExt cx="7232074" cy="68400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52AA8F8-AED2-4EAF-9495-81ED5F497B0D}"/>
                </a:ext>
              </a:extLst>
            </p:cNvPr>
            <p:cNvSpPr txBox="1"/>
            <p:nvPr/>
          </p:nvSpPr>
          <p:spPr>
            <a:xfrm>
              <a:off x="566278" y="248602"/>
              <a:ext cx="70537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 smtClean="0">
                  <a:latin typeface="Arial Black" panose="020B0A04020102020204" pitchFamily="34" charset="0"/>
                </a:rPr>
                <a:t>클래스 다이어그램 </a:t>
              </a:r>
              <a:r>
                <a:rPr lang="en-US" altLang="ko-KR" sz="3600" b="1" dirty="0">
                  <a:latin typeface="Arial Black" panose="020B0A04020102020204" pitchFamily="34" charset="0"/>
                </a:rPr>
                <a:t>– </a:t>
              </a:r>
              <a:r>
                <a:rPr lang="ko-KR" altLang="en-US" sz="3600" b="1" dirty="0" smtClean="0">
                  <a:latin typeface="Arial Black" panose="020B0A04020102020204" pitchFamily="34" charset="0"/>
                </a:rPr>
                <a:t>클라이언트</a:t>
              </a:r>
              <a:endParaRPr lang="ko-KR" altLang="en-US" sz="3600" b="1" dirty="0">
                <a:latin typeface="Arial Black" panose="020B0A04020102020204" pitchFamily="34" charset="0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AF6598EE-D74D-4F98-8344-2C93540ECB2A}"/>
                </a:ext>
              </a:extLst>
            </p:cNvPr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69"/>
          <a:stretch/>
        </p:blipFill>
        <p:spPr>
          <a:xfrm>
            <a:off x="724778" y="1067896"/>
            <a:ext cx="10725881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0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91D9D5C-8CBF-4B5B-89B2-5F77388C3AA4}"/>
              </a:ext>
            </a:extLst>
          </p:cNvPr>
          <p:cNvGrpSpPr/>
          <p:nvPr/>
        </p:nvGrpSpPr>
        <p:grpSpPr>
          <a:xfrm>
            <a:off x="387926" y="230161"/>
            <a:ext cx="6978074" cy="684000"/>
            <a:chOff x="387926" y="230161"/>
            <a:chExt cx="6978074" cy="68400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52AA8F8-AED2-4EAF-9495-81ED5F497B0D}"/>
                </a:ext>
              </a:extLst>
            </p:cNvPr>
            <p:cNvSpPr txBox="1"/>
            <p:nvPr/>
          </p:nvSpPr>
          <p:spPr>
            <a:xfrm>
              <a:off x="566278" y="248602"/>
              <a:ext cx="67997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 smtClean="0">
                  <a:latin typeface="Arial Black" panose="020B0A04020102020204" pitchFamily="34" charset="0"/>
                </a:rPr>
                <a:t>순서도 </a:t>
              </a:r>
              <a:r>
                <a:rPr lang="en-US" altLang="ko-KR" sz="3600" b="1" dirty="0" smtClean="0">
                  <a:latin typeface="Arial Black" panose="020B0A04020102020204" pitchFamily="34" charset="0"/>
                </a:rPr>
                <a:t>– </a:t>
              </a:r>
              <a:r>
                <a:rPr lang="ko-KR" altLang="en-US" sz="3600" b="1" dirty="0" smtClean="0">
                  <a:latin typeface="Arial Black" panose="020B0A04020102020204" pitchFamily="34" charset="0"/>
                </a:rPr>
                <a:t>클라이언트</a:t>
              </a:r>
              <a:endParaRPr lang="ko-KR" altLang="en-US" sz="3600" b="1" dirty="0">
                <a:latin typeface="Arial Black" panose="020B0A04020102020204" pitchFamily="34" charset="0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AF6598EE-D74D-4F98-8344-2C93540ECB2A}"/>
                </a:ext>
              </a:extLst>
            </p:cNvPr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F827357-F8B6-4630-A83D-048F6CB3EC09}"/>
              </a:ext>
            </a:extLst>
          </p:cNvPr>
          <p:cNvSpPr txBox="1"/>
          <p:nvPr/>
        </p:nvSpPr>
        <p:spPr>
          <a:xfrm>
            <a:off x="603374" y="112273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실행</a:t>
            </a:r>
            <a:endParaRPr lang="en-US" altLang="ko-KR" sz="2400" dirty="0" smtClean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827357-F8B6-4630-A83D-048F6CB3EC09}"/>
              </a:ext>
            </a:extLst>
          </p:cNvPr>
          <p:cNvSpPr txBox="1"/>
          <p:nvPr/>
        </p:nvSpPr>
        <p:spPr>
          <a:xfrm>
            <a:off x="1853869" y="112274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초기화</a:t>
            </a:r>
            <a:endParaRPr lang="en-US" altLang="ko-KR" sz="2400" dirty="0" smtClean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827357-F8B6-4630-A83D-048F6CB3EC09}"/>
              </a:ext>
            </a:extLst>
          </p:cNvPr>
          <p:cNvSpPr txBox="1"/>
          <p:nvPr/>
        </p:nvSpPr>
        <p:spPr>
          <a:xfrm>
            <a:off x="3412141" y="112274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u="sng" dirty="0" smtClean="0"/>
              <a:t>메인 화면</a:t>
            </a:r>
            <a:endParaRPr lang="en-US" altLang="ko-KR" sz="2400" u="sng" dirty="0" smtClean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827357-F8B6-4630-A83D-048F6CB3EC09}"/>
              </a:ext>
            </a:extLst>
          </p:cNvPr>
          <p:cNvSpPr txBox="1"/>
          <p:nvPr/>
        </p:nvSpPr>
        <p:spPr>
          <a:xfrm>
            <a:off x="5387193" y="112274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게임 </a:t>
            </a:r>
            <a:r>
              <a:rPr lang="ko-KR" altLang="en-US" sz="2400" dirty="0" smtClean="0"/>
              <a:t>시작</a:t>
            </a:r>
            <a:endParaRPr lang="en-US" altLang="ko-KR" sz="2400" dirty="0" smtClean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827357-F8B6-4630-A83D-048F6CB3EC09}"/>
              </a:ext>
            </a:extLst>
          </p:cNvPr>
          <p:cNvSpPr txBox="1"/>
          <p:nvPr/>
        </p:nvSpPr>
        <p:spPr>
          <a:xfrm>
            <a:off x="5387193" y="2238456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게임 종료</a:t>
            </a:r>
            <a:endParaRPr lang="en-US" altLang="ko-KR" sz="2400" dirty="0" smtClean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827357-F8B6-4630-A83D-048F6CB3EC09}"/>
              </a:ext>
            </a:extLst>
          </p:cNvPr>
          <p:cNvSpPr txBox="1"/>
          <p:nvPr/>
        </p:nvSpPr>
        <p:spPr>
          <a:xfrm>
            <a:off x="7362245" y="112274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u="sng" dirty="0" smtClean="0"/>
              <a:t>로딩 화면</a:t>
            </a:r>
            <a:endParaRPr lang="en-US" altLang="ko-KR" sz="2400" u="sng" dirty="0" smtClean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827357-F8B6-4630-A83D-048F6CB3EC09}"/>
              </a:ext>
            </a:extLst>
          </p:cNvPr>
          <p:cNvSpPr txBox="1"/>
          <p:nvPr/>
        </p:nvSpPr>
        <p:spPr>
          <a:xfrm>
            <a:off x="9337297" y="1122739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u="sng" dirty="0" smtClean="0"/>
              <a:t>게임 화면</a:t>
            </a:r>
            <a:endParaRPr lang="en-US" altLang="ko-KR" sz="2400" u="sng" dirty="0" smtClean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827357-F8B6-4630-A83D-048F6CB3EC09}"/>
              </a:ext>
            </a:extLst>
          </p:cNvPr>
          <p:cNvSpPr txBox="1"/>
          <p:nvPr/>
        </p:nvSpPr>
        <p:spPr>
          <a:xfrm>
            <a:off x="9029516" y="2163639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게임 업데이트</a:t>
            </a:r>
            <a:endParaRPr lang="en-US" altLang="ko-KR" sz="2400" dirty="0" smtClean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827357-F8B6-4630-A83D-048F6CB3EC09}"/>
              </a:ext>
            </a:extLst>
          </p:cNvPr>
          <p:cNvSpPr txBox="1"/>
          <p:nvPr/>
        </p:nvSpPr>
        <p:spPr>
          <a:xfrm>
            <a:off x="8975015" y="3212851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모든 오브 획득</a:t>
            </a:r>
            <a:endParaRPr lang="en-US" altLang="ko-KR" sz="2400" dirty="0" smtClean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827357-F8B6-4630-A83D-048F6CB3EC09}"/>
              </a:ext>
            </a:extLst>
          </p:cNvPr>
          <p:cNvSpPr txBox="1"/>
          <p:nvPr/>
        </p:nvSpPr>
        <p:spPr>
          <a:xfrm>
            <a:off x="9337297" y="4242588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u="sng" dirty="0" smtClean="0"/>
              <a:t>엔딩 화면</a:t>
            </a:r>
            <a:endParaRPr lang="en-US" altLang="ko-KR" sz="2400" u="sng" dirty="0" smtClean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827357-F8B6-4630-A83D-048F6CB3EC09}"/>
              </a:ext>
            </a:extLst>
          </p:cNvPr>
          <p:cNvSpPr txBox="1"/>
          <p:nvPr/>
        </p:nvSpPr>
        <p:spPr>
          <a:xfrm>
            <a:off x="9337297" y="5264012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u="sng" dirty="0" smtClean="0"/>
              <a:t>메인 화면</a:t>
            </a:r>
            <a:endParaRPr lang="en-US" altLang="ko-KR" sz="2400" u="sng" dirty="0" smtClean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827357-F8B6-4630-A83D-048F6CB3EC09}"/>
              </a:ext>
            </a:extLst>
          </p:cNvPr>
          <p:cNvSpPr txBox="1"/>
          <p:nvPr/>
        </p:nvSpPr>
        <p:spPr>
          <a:xfrm>
            <a:off x="9699572" y="621893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종료</a:t>
            </a:r>
            <a:endParaRPr lang="en-US" altLang="ko-KR" sz="2400" dirty="0" smtClean="0"/>
          </a:p>
        </p:txBody>
      </p:sp>
      <p:cxnSp>
        <p:nvCxnSpPr>
          <p:cNvPr id="4" name="직선 화살표 연결선 3"/>
          <p:cNvCxnSpPr>
            <a:stCxn id="7" idx="3"/>
            <a:endCxn id="8" idx="1"/>
          </p:cNvCxnSpPr>
          <p:nvPr/>
        </p:nvCxnSpPr>
        <p:spPr>
          <a:xfrm>
            <a:off x="1403593" y="1353572"/>
            <a:ext cx="45027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8" idx="3"/>
            <a:endCxn id="9" idx="1"/>
          </p:cNvCxnSpPr>
          <p:nvPr/>
        </p:nvCxnSpPr>
        <p:spPr>
          <a:xfrm>
            <a:off x="2961865" y="1353573"/>
            <a:ext cx="4502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9" idx="3"/>
            <a:endCxn id="10" idx="1"/>
          </p:cNvCxnSpPr>
          <p:nvPr/>
        </p:nvCxnSpPr>
        <p:spPr>
          <a:xfrm>
            <a:off x="4936917" y="1353573"/>
            <a:ext cx="4502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0" idx="3"/>
            <a:endCxn id="12" idx="1"/>
          </p:cNvCxnSpPr>
          <p:nvPr/>
        </p:nvCxnSpPr>
        <p:spPr>
          <a:xfrm>
            <a:off x="6911969" y="1353573"/>
            <a:ext cx="4502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9" idx="3"/>
            <a:endCxn id="11" idx="1"/>
          </p:cNvCxnSpPr>
          <p:nvPr/>
        </p:nvCxnSpPr>
        <p:spPr>
          <a:xfrm>
            <a:off x="4936917" y="1353573"/>
            <a:ext cx="450276" cy="111571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2" idx="3"/>
            <a:endCxn id="13" idx="1"/>
          </p:cNvCxnSpPr>
          <p:nvPr/>
        </p:nvCxnSpPr>
        <p:spPr>
          <a:xfrm flipV="1">
            <a:off x="8887021" y="1353572"/>
            <a:ext cx="45027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13" idx="2"/>
            <a:endCxn id="14" idx="0"/>
          </p:cNvCxnSpPr>
          <p:nvPr/>
        </p:nvCxnSpPr>
        <p:spPr>
          <a:xfrm flipH="1">
            <a:off x="10099681" y="1584404"/>
            <a:ext cx="4" cy="579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11" idx="2"/>
            <a:endCxn id="18" idx="1"/>
          </p:cNvCxnSpPr>
          <p:nvPr/>
        </p:nvCxnSpPr>
        <p:spPr>
          <a:xfrm rot="16200000" flipH="1">
            <a:off x="6049754" y="2799947"/>
            <a:ext cx="3749644" cy="354999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14" idx="2"/>
            <a:endCxn id="15" idx="0"/>
          </p:cNvCxnSpPr>
          <p:nvPr/>
        </p:nvCxnSpPr>
        <p:spPr>
          <a:xfrm>
            <a:off x="10099681" y="2625304"/>
            <a:ext cx="1" cy="587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15" idx="2"/>
            <a:endCxn id="16" idx="0"/>
          </p:cNvCxnSpPr>
          <p:nvPr/>
        </p:nvCxnSpPr>
        <p:spPr>
          <a:xfrm>
            <a:off x="10099682" y="3674516"/>
            <a:ext cx="3" cy="568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16" idx="2"/>
            <a:endCxn id="17" idx="0"/>
          </p:cNvCxnSpPr>
          <p:nvPr/>
        </p:nvCxnSpPr>
        <p:spPr>
          <a:xfrm>
            <a:off x="10099685" y="4704253"/>
            <a:ext cx="0" cy="559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17" idx="2"/>
            <a:endCxn id="18" idx="0"/>
          </p:cNvCxnSpPr>
          <p:nvPr/>
        </p:nvCxnSpPr>
        <p:spPr>
          <a:xfrm flipH="1">
            <a:off x="10099682" y="5725677"/>
            <a:ext cx="3" cy="493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15" idx="3"/>
            <a:endCxn id="13" idx="3"/>
          </p:cNvCxnSpPr>
          <p:nvPr/>
        </p:nvCxnSpPr>
        <p:spPr>
          <a:xfrm flipH="1" flipV="1">
            <a:off x="10862073" y="1353572"/>
            <a:ext cx="362276" cy="2090112"/>
          </a:xfrm>
          <a:prstGeom prst="bentConnector3">
            <a:avLst>
              <a:gd name="adj1" fmla="val -6310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57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91D9D5C-8CBF-4B5B-89B2-5F77388C3AA4}"/>
              </a:ext>
            </a:extLst>
          </p:cNvPr>
          <p:cNvGrpSpPr/>
          <p:nvPr/>
        </p:nvGrpSpPr>
        <p:grpSpPr>
          <a:xfrm>
            <a:off x="387926" y="230161"/>
            <a:ext cx="6978074" cy="684000"/>
            <a:chOff x="387926" y="230161"/>
            <a:chExt cx="6978074" cy="68400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52AA8F8-AED2-4EAF-9495-81ED5F497B0D}"/>
                </a:ext>
              </a:extLst>
            </p:cNvPr>
            <p:cNvSpPr txBox="1"/>
            <p:nvPr/>
          </p:nvSpPr>
          <p:spPr>
            <a:xfrm>
              <a:off x="566278" y="248602"/>
              <a:ext cx="67997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 smtClean="0">
                  <a:latin typeface="Arial Black" panose="020B0A04020102020204" pitchFamily="34" charset="0"/>
                </a:rPr>
                <a:t>순서도 </a:t>
              </a:r>
              <a:r>
                <a:rPr lang="en-US" altLang="ko-KR" sz="3600" b="1" dirty="0" smtClean="0">
                  <a:latin typeface="Arial Black" panose="020B0A04020102020204" pitchFamily="34" charset="0"/>
                </a:rPr>
                <a:t>– </a:t>
              </a:r>
              <a:r>
                <a:rPr lang="ko-KR" altLang="en-US" sz="3600" b="1" dirty="0" smtClean="0">
                  <a:latin typeface="Arial Black" panose="020B0A04020102020204" pitchFamily="34" charset="0"/>
                </a:rPr>
                <a:t>클라이언트</a:t>
              </a:r>
              <a:endParaRPr lang="ko-KR" altLang="en-US" sz="3600" b="1" dirty="0">
                <a:latin typeface="Arial Black" panose="020B0A04020102020204" pitchFamily="34" charset="0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AF6598EE-D74D-4F98-8344-2C93540ECB2A}"/>
                </a:ext>
              </a:extLst>
            </p:cNvPr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F827357-F8B6-4630-A83D-048F6CB3EC09}"/>
              </a:ext>
            </a:extLst>
          </p:cNvPr>
          <p:cNvSpPr txBox="1"/>
          <p:nvPr/>
        </p:nvSpPr>
        <p:spPr>
          <a:xfrm>
            <a:off x="603374" y="1122739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u="sng" dirty="0" smtClean="0"/>
              <a:t>게임 </a:t>
            </a:r>
            <a:r>
              <a:rPr lang="ko-KR" altLang="en-US" sz="2400" u="sng" dirty="0" smtClean="0"/>
              <a:t>업데이트</a:t>
            </a:r>
            <a:endParaRPr lang="en-US" altLang="ko-KR" sz="2400" u="sng" dirty="0" smtClean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827357-F8B6-4630-A83D-048F6CB3EC09}"/>
              </a:ext>
            </a:extLst>
          </p:cNvPr>
          <p:cNvSpPr txBox="1"/>
          <p:nvPr/>
        </p:nvSpPr>
        <p:spPr>
          <a:xfrm>
            <a:off x="603374" y="1812210"/>
            <a:ext cx="3348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카메라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오브젝트 체크</a:t>
            </a:r>
            <a:endParaRPr lang="en-US" altLang="ko-KR" sz="2400" dirty="0" smtClean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827357-F8B6-4630-A83D-048F6CB3EC09}"/>
              </a:ext>
            </a:extLst>
          </p:cNvPr>
          <p:cNvSpPr txBox="1"/>
          <p:nvPr/>
        </p:nvSpPr>
        <p:spPr>
          <a:xfrm>
            <a:off x="1307092" y="2496983"/>
            <a:ext cx="1941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색 변화 체크</a:t>
            </a:r>
            <a:endParaRPr lang="en-US" altLang="ko-KR" sz="2400" dirty="0" smtClean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827357-F8B6-4630-A83D-048F6CB3EC09}"/>
              </a:ext>
            </a:extLst>
          </p:cNvPr>
          <p:cNvSpPr txBox="1"/>
          <p:nvPr/>
        </p:nvSpPr>
        <p:spPr>
          <a:xfrm>
            <a:off x="1883534" y="317697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물리</a:t>
            </a:r>
            <a:endParaRPr lang="en-US" altLang="ko-KR" sz="2400" dirty="0" smtClean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827357-F8B6-4630-A83D-048F6CB3EC09}"/>
              </a:ext>
            </a:extLst>
          </p:cNvPr>
          <p:cNvSpPr txBox="1"/>
          <p:nvPr/>
        </p:nvSpPr>
        <p:spPr>
          <a:xfrm>
            <a:off x="1207705" y="3857534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오브젝트 충돌</a:t>
            </a:r>
            <a:endParaRPr lang="en-US" altLang="ko-KR" sz="2400" dirty="0" smtClean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827357-F8B6-4630-A83D-048F6CB3EC09}"/>
              </a:ext>
            </a:extLst>
          </p:cNvPr>
          <p:cNvSpPr txBox="1"/>
          <p:nvPr/>
        </p:nvSpPr>
        <p:spPr>
          <a:xfrm>
            <a:off x="1723872" y="453752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카메라</a:t>
            </a:r>
            <a:endParaRPr lang="en-US" altLang="ko-KR" sz="2400" dirty="0" smtClean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827357-F8B6-4630-A83D-048F6CB3EC09}"/>
              </a:ext>
            </a:extLst>
          </p:cNvPr>
          <p:cNvSpPr txBox="1"/>
          <p:nvPr/>
        </p:nvSpPr>
        <p:spPr>
          <a:xfrm>
            <a:off x="1723872" y="521751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캐릭터</a:t>
            </a:r>
            <a:endParaRPr lang="en-US" altLang="ko-KR" sz="2400" dirty="0" smtClean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827357-F8B6-4630-A83D-048F6CB3EC09}"/>
              </a:ext>
            </a:extLst>
          </p:cNvPr>
          <p:cNvSpPr txBox="1"/>
          <p:nvPr/>
        </p:nvSpPr>
        <p:spPr>
          <a:xfrm>
            <a:off x="8560049" y="5947883"/>
            <a:ext cx="484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UI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827357-F8B6-4630-A83D-048F6CB3EC09}"/>
              </a:ext>
            </a:extLst>
          </p:cNvPr>
          <p:cNvSpPr txBox="1"/>
          <p:nvPr/>
        </p:nvSpPr>
        <p:spPr>
          <a:xfrm>
            <a:off x="7831488" y="1812210"/>
            <a:ext cx="1941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이동 및 충돌</a:t>
            </a:r>
            <a:endParaRPr lang="en-US" altLang="ko-KR" sz="2400" dirty="0" smtClean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827357-F8B6-4630-A83D-048F6CB3EC09}"/>
              </a:ext>
            </a:extLst>
          </p:cNvPr>
          <p:cNvSpPr txBox="1"/>
          <p:nvPr/>
        </p:nvSpPr>
        <p:spPr>
          <a:xfrm>
            <a:off x="8402155" y="260974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오브</a:t>
            </a:r>
            <a:endParaRPr lang="en-US" altLang="ko-KR" sz="2400" dirty="0" smtClean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827357-F8B6-4630-A83D-048F6CB3EC09}"/>
              </a:ext>
            </a:extLst>
          </p:cNvPr>
          <p:cNvSpPr txBox="1"/>
          <p:nvPr/>
        </p:nvSpPr>
        <p:spPr>
          <a:xfrm>
            <a:off x="7831488" y="3340115"/>
            <a:ext cx="19415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/>
              <a:t>오브젝트</a:t>
            </a:r>
            <a:endParaRPr lang="en-US" altLang="ko-KR" sz="2400" dirty="0" smtClean="0"/>
          </a:p>
          <a:p>
            <a:pPr algn="ctr"/>
            <a:r>
              <a:rPr lang="ko-KR" altLang="en-US" sz="2400" dirty="0" smtClean="0"/>
              <a:t>고유 색 </a:t>
            </a:r>
            <a:r>
              <a:rPr lang="ko-KR" altLang="en-US" sz="2400" dirty="0" smtClean="0"/>
              <a:t>출력</a:t>
            </a:r>
            <a:endParaRPr lang="en-US" altLang="ko-KR" sz="2400" dirty="0" smtClean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827357-F8B6-4630-A83D-048F6CB3EC09}"/>
              </a:ext>
            </a:extLst>
          </p:cNvPr>
          <p:cNvSpPr txBox="1"/>
          <p:nvPr/>
        </p:nvSpPr>
        <p:spPr>
          <a:xfrm>
            <a:off x="10236166" y="260189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아이템</a:t>
            </a:r>
            <a:endParaRPr lang="en-US" altLang="ko-KR" sz="2400" dirty="0" smtClean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827357-F8B6-4630-A83D-048F6CB3EC09}"/>
              </a:ext>
            </a:extLst>
          </p:cNvPr>
          <p:cNvSpPr txBox="1"/>
          <p:nvPr/>
        </p:nvSpPr>
        <p:spPr>
          <a:xfrm>
            <a:off x="5691158" y="2626690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이벤트 트리거</a:t>
            </a:r>
            <a:endParaRPr lang="en-US" altLang="ko-KR" sz="2400" dirty="0" smtClean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827357-F8B6-4630-A83D-048F6CB3EC09}"/>
              </a:ext>
            </a:extLst>
          </p:cNvPr>
          <p:cNvSpPr txBox="1"/>
          <p:nvPr/>
        </p:nvSpPr>
        <p:spPr>
          <a:xfrm>
            <a:off x="7264826" y="4423145"/>
            <a:ext cx="3074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/>
              <a:t>스크립트 및 </a:t>
            </a:r>
            <a:r>
              <a:rPr lang="en-US" altLang="ko-KR" sz="2400" dirty="0" smtClean="0"/>
              <a:t>UI </a:t>
            </a:r>
            <a:r>
              <a:rPr lang="ko-KR" altLang="en-US" sz="2400" dirty="0" smtClean="0"/>
              <a:t>출력</a:t>
            </a:r>
            <a:endParaRPr lang="en-US" altLang="ko-KR" sz="2400" dirty="0" smtClean="0"/>
          </a:p>
        </p:txBody>
      </p:sp>
      <p:cxnSp>
        <p:nvCxnSpPr>
          <p:cNvPr id="32" name="직선 화살표 연결선 31"/>
          <p:cNvCxnSpPr>
            <a:stCxn id="19" idx="2"/>
            <a:endCxn id="20" idx="0"/>
          </p:cNvCxnSpPr>
          <p:nvPr/>
        </p:nvCxnSpPr>
        <p:spPr>
          <a:xfrm>
            <a:off x="2277871" y="2273875"/>
            <a:ext cx="0" cy="223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24" idx="2"/>
            <a:endCxn id="26" idx="0"/>
          </p:cNvCxnSpPr>
          <p:nvPr/>
        </p:nvCxnSpPr>
        <p:spPr>
          <a:xfrm rot="5400000" flipH="1" flipV="1">
            <a:off x="3606583" y="483496"/>
            <a:ext cx="3866969" cy="6524397"/>
          </a:xfrm>
          <a:prstGeom prst="bentConnector5">
            <a:avLst>
              <a:gd name="adj1" fmla="val -5912"/>
              <a:gd name="adj2" fmla="val 46806"/>
              <a:gd name="adj3" fmla="val 10591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0" idx="2"/>
            <a:endCxn id="21" idx="0"/>
          </p:cNvCxnSpPr>
          <p:nvPr/>
        </p:nvCxnSpPr>
        <p:spPr>
          <a:xfrm>
            <a:off x="2277871" y="2958648"/>
            <a:ext cx="5773" cy="218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1" idx="2"/>
            <a:endCxn id="22" idx="0"/>
          </p:cNvCxnSpPr>
          <p:nvPr/>
        </p:nvCxnSpPr>
        <p:spPr>
          <a:xfrm flipH="1">
            <a:off x="2277870" y="3638638"/>
            <a:ext cx="5774" cy="218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22" idx="2"/>
            <a:endCxn id="23" idx="0"/>
          </p:cNvCxnSpPr>
          <p:nvPr/>
        </p:nvCxnSpPr>
        <p:spPr>
          <a:xfrm>
            <a:off x="2277870" y="4319199"/>
            <a:ext cx="0" cy="218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23" idx="2"/>
            <a:endCxn id="24" idx="0"/>
          </p:cNvCxnSpPr>
          <p:nvPr/>
        </p:nvCxnSpPr>
        <p:spPr>
          <a:xfrm>
            <a:off x="2277870" y="4999189"/>
            <a:ext cx="0" cy="218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26" idx="2"/>
            <a:endCxn id="27" idx="0"/>
          </p:cNvCxnSpPr>
          <p:nvPr/>
        </p:nvCxnSpPr>
        <p:spPr>
          <a:xfrm rot="5400000">
            <a:off x="8634331" y="2441809"/>
            <a:ext cx="335871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stCxn id="26" idx="2"/>
            <a:endCxn id="29" idx="0"/>
          </p:cNvCxnSpPr>
          <p:nvPr/>
        </p:nvCxnSpPr>
        <p:spPr>
          <a:xfrm rot="16200000" flipH="1">
            <a:off x="9632207" y="1443934"/>
            <a:ext cx="328017" cy="1987897"/>
          </a:xfrm>
          <a:prstGeom prst="bentConnector3">
            <a:avLst>
              <a:gd name="adj1" fmla="val 423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26" idx="2"/>
            <a:endCxn id="30" idx="0"/>
          </p:cNvCxnSpPr>
          <p:nvPr/>
        </p:nvCxnSpPr>
        <p:spPr>
          <a:xfrm rot="5400000">
            <a:off x="7605388" y="1429810"/>
            <a:ext cx="352815" cy="2040944"/>
          </a:xfrm>
          <a:prstGeom prst="bentConnector3">
            <a:avLst>
              <a:gd name="adj1" fmla="val 382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27" idx="2"/>
            <a:endCxn id="28" idx="0"/>
          </p:cNvCxnSpPr>
          <p:nvPr/>
        </p:nvCxnSpPr>
        <p:spPr>
          <a:xfrm>
            <a:off x="8802265" y="3071411"/>
            <a:ext cx="2" cy="2687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28" idx="2"/>
            <a:endCxn id="31" idx="0"/>
          </p:cNvCxnSpPr>
          <p:nvPr/>
        </p:nvCxnSpPr>
        <p:spPr>
          <a:xfrm>
            <a:off x="8802267" y="4171112"/>
            <a:ext cx="0" cy="2520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5F827357-F8B6-4630-A83D-048F6CB3EC09}"/>
              </a:ext>
            </a:extLst>
          </p:cNvPr>
          <p:cNvSpPr txBox="1"/>
          <p:nvPr/>
        </p:nvSpPr>
        <p:spPr>
          <a:xfrm>
            <a:off x="7677596" y="5157934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드래곤 색 변화</a:t>
            </a:r>
            <a:endParaRPr lang="en-US" altLang="ko-KR" sz="2400" dirty="0" smtClean="0"/>
          </a:p>
        </p:txBody>
      </p:sp>
      <p:cxnSp>
        <p:nvCxnSpPr>
          <p:cNvPr id="71" name="꺾인 연결선 70"/>
          <p:cNvCxnSpPr>
            <a:stCxn id="30" idx="2"/>
            <a:endCxn id="31" idx="0"/>
          </p:cNvCxnSpPr>
          <p:nvPr/>
        </p:nvCxnSpPr>
        <p:spPr>
          <a:xfrm rot="16200000" flipH="1">
            <a:off x="7114400" y="2735278"/>
            <a:ext cx="1334790" cy="2040944"/>
          </a:xfrm>
          <a:prstGeom prst="bentConnector3">
            <a:avLst>
              <a:gd name="adj1" fmla="val 9048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29" idx="2"/>
            <a:endCxn id="31" idx="0"/>
          </p:cNvCxnSpPr>
          <p:nvPr/>
        </p:nvCxnSpPr>
        <p:spPr>
          <a:xfrm rot="5400000">
            <a:off x="9116422" y="2749403"/>
            <a:ext cx="1359588" cy="1987897"/>
          </a:xfrm>
          <a:prstGeom prst="bentConnector3">
            <a:avLst>
              <a:gd name="adj1" fmla="val 9035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31" idx="2"/>
            <a:endCxn id="70" idx="0"/>
          </p:cNvCxnSpPr>
          <p:nvPr/>
        </p:nvCxnSpPr>
        <p:spPr>
          <a:xfrm flipH="1">
            <a:off x="8802263" y="4884810"/>
            <a:ext cx="4" cy="273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70" idx="2"/>
            <a:endCxn id="25" idx="0"/>
          </p:cNvCxnSpPr>
          <p:nvPr/>
        </p:nvCxnSpPr>
        <p:spPr>
          <a:xfrm>
            <a:off x="8802263" y="5619599"/>
            <a:ext cx="0" cy="3282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22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91D9D5C-8CBF-4B5B-89B2-5F77388C3AA4}"/>
              </a:ext>
            </a:extLst>
          </p:cNvPr>
          <p:cNvGrpSpPr/>
          <p:nvPr/>
        </p:nvGrpSpPr>
        <p:grpSpPr>
          <a:xfrm>
            <a:off x="387926" y="230161"/>
            <a:ext cx="3512266" cy="684000"/>
            <a:chOff x="387926" y="230161"/>
            <a:chExt cx="3512266" cy="68400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52AA8F8-AED2-4EAF-9495-81ED5F497B0D}"/>
                </a:ext>
              </a:extLst>
            </p:cNvPr>
            <p:cNvSpPr txBox="1"/>
            <p:nvPr/>
          </p:nvSpPr>
          <p:spPr>
            <a:xfrm>
              <a:off x="566278" y="248602"/>
              <a:ext cx="33339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Arial Black" panose="020B0A04020102020204" pitchFamily="34" charset="0"/>
                </a:rPr>
                <a:t>시연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AF6598EE-D74D-4F98-8344-2C93540ECB2A}"/>
                </a:ext>
              </a:extLst>
            </p:cNvPr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r="263"/>
          <a:stretch/>
        </p:blipFill>
        <p:spPr>
          <a:xfrm>
            <a:off x="566278" y="1175157"/>
            <a:ext cx="6074641" cy="324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601" t="624" r="1428" b="2598"/>
          <a:stretch/>
        </p:blipFill>
        <p:spPr>
          <a:xfrm>
            <a:off x="6132513" y="2402281"/>
            <a:ext cx="5223673" cy="324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827357-F8B6-4630-A83D-048F6CB3EC09}"/>
              </a:ext>
            </a:extLst>
          </p:cNvPr>
          <p:cNvSpPr txBox="1"/>
          <p:nvPr/>
        </p:nvSpPr>
        <p:spPr>
          <a:xfrm>
            <a:off x="4699881" y="5847141"/>
            <a:ext cx="2890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u="sng" dirty="0" smtClean="0"/>
              <a:t>Client &amp; Map Tool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369296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F03740-E8F4-4E14-9CC9-790F1457E489}"/>
              </a:ext>
            </a:extLst>
          </p:cNvPr>
          <p:cNvSpPr txBox="1"/>
          <p:nvPr/>
        </p:nvSpPr>
        <p:spPr>
          <a:xfrm>
            <a:off x="3479738" y="2459504"/>
            <a:ext cx="523252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0" b="1" dirty="0"/>
              <a:t>3. </a:t>
            </a:r>
            <a:r>
              <a:rPr lang="en-US" altLang="ko-KR" sz="12000" b="1" dirty="0" err="1"/>
              <a:t>QnA</a:t>
            </a:r>
            <a:endParaRPr lang="ko-KR" altLang="en-US" sz="12000" b="1" dirty="0"/>
          </a:p>
        </p:txBody>
      </p:sp>
    </p:spTree>
    <p:extLst>
      <p:ext uri="{BB962C8B-B14F-4D97-AF65-F5344CB8AC3E}">
        <p14:creationId xmlns:p14="http://schemas.microsoft.com/office/powerpoint/2010/main" val="313786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252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5991"/>
          <a:stretch/>
        </p:blipFill>
        <p:spPr>
          <a:xfrm>
            <a:off x="3235745" y="109299"/>
            <a:ext cx="5820863" cy="6634401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64146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387926" y="230161"/>
            <a:ext cx="4893198" cy="684000"/>
            <a:chOff x="387926" y="230161"/>
            <a:chExt cx="4893198" cy="684000"/>
          </a:xfrm>
        </p:grpSpPr>
        <p:sp>
          <p:nvSpPr>
            <p:cNvPr id="29" name="TextBox 28"/>
            <p:cNvSpPr txBox="1"/>
            <p:nvPr/>
          </p:nvSpPr>
          <p:spPr>
            <a:xfrm>
              <a:off x="566277" y="248602"/>
              <a:ext cx="47148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Arial Black" panose="020B0A04020102020204" pitchFamily="34" charset="0"/>
                </a:rPr>
                <a:t>개요 </a:t>
              </a:r>
              <a:r>
                <a:rPr lang="en-US" altLang="ko-KR" sz="3600" b="1" dirty="0">
                  <a:latin typeface="Arial Black" panose="020B0A04020102020204" pitchFamily="34" charset="0"/>
                </a:rPr>
                <a:t>– </a:t>
              </a:r>
              <a:r>
                <a:rPr lang="ko-KR" altLang="en-US" sz="3600" b="1" dirty="0" smtClean="0">
                  <a:latin typeface="Arial Black" panose="020B0A04020102020204" pitchFamily="34" charset="0"/>
                </a:rPr>
                <a:t>컨셉</a:t>
              </a:r>
              <a:endParaRPr lang="ko-KR" altLang="en-US" sz="3600" b="1" dirty="0">
                <a:latin typeface="Arial Black" panose="020B0A04020102020204" pitchFamily="34" charset="0"/>
              </a:endParaRP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BFF75F48-3277-40F6-91ED-7A818449E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24" y="972884"/>
            <a:ext cx="5924550" cy="22955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8E39914-9DB7-4940-B216-CA360BEEE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249" y="571767"/>
            <a:ext cx="5457825" cy="58483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C33DC3F-D06A-415B-BC52-C91C31A167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8425" y="3346360"/>
            <a:ext cx="3302002" cy="342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94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6589F55-8FE9-44D2-8887-904EBB4C9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24" y="972884"/>
            <a:ext cx="5924550" cy="22955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9600977-698C-4A4D-A80B-70D8B15B1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249" y="571767"/>
            <a:ext cx="5457825" cy="58483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F7F3994-BBB3-45E8-9BA6-16D2DCFBBB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8425" y="3346360"/>
            <a:ext cx="3302002" cy="342289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899B345-DBAB-4C13-8D67-643AC33387E2}"/>
              </a:ext>
            </a:extLst>
          </p:cNvPr>
          <p:cNvSpPr/>
          <p:nvPr/>
        </p:nvSpPr>
        <p:spPr>
          <a:xfrm>
            <a:off x="1732463" y="3253029"/>
            <a:ext cx="1379853" cy="4110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C75390-9562-41F8-BA61-9D87B715367C}"/>
              </a:ext>
            </a:extLst>
          </p:cNvPr>
          <p:cNvSpPr/>
          <p:nvPr/>
        </p:nvSpPr>
        <p:spPr>
          <a:xfrm>
            <a:off x="7659896" y="571767"/>
            <a:ext cx="510981" cy="4110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FA20258-5C13-44FC-A7D2-ABCC08E812C1}"/>
              </a:ext>
            </a:extLst>
          </p:cNvPr>
          <p:cNvSpPr/>
          <p:nvPr/>
        </p:nvSpPr>
        <p:spPr>
          <a:xfrm>
            <a:off x="10245103" y="571767"/>
            <a:ext cx="510981" cy="4110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92B1F5-033F-43D4-8B91-2CBC575FD653}"/>
              </a:ext>
            </a:extLst>
          </p:cNvPr>
          <p:cNvSpPr/>
          <p:nvPr/>
        </p:nvSpPr>
        <p:spPr>
          <a:xfrm>
            <a:off x="9482217" y="561823"/>
            <a:ext cx="510981" cy="4110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E95C99C-5CCC-40EE-AB63-861A715C2209}"/>
              </a:ext>
            </a:extLst>
          </p:cNvPr>
          <p:cNvSpPr/>
          <p:nvPr/>
        </p:nvSpPr>
        <p:spPr>
          <a:xfrm>
            <a:off x="3528559" y="2600086"/>
            <a:ext cx="1379853" cy="4110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93CE865-3BBA-4B37-876C-783BC1E51FC0}"/>
              </a:ext>
            </a:extLst>
          </p:cNvPr>
          <p:cNvGrpSpPr/>
          <p:nvPr/>
        </p:nvGrpSpPr>
        <p:grpSpPr>
          <a:xfrm>
            <a:off x="387926" y="230161"/>
            <a:ext cx="4893198" cy="684000"/>
            <a:chOff x="387926" y="230161"/>
            <a:chExt cx="4893198" cy="68400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A8E1206-5510-49B8-A871-109D4A2DF7AF}"/>
                </a:ext>
              </a:extLst>
            </p:cNvPr>
            <p:cNvSpPr txBox="1"/>
            <p:nvPr/>
          </p:nvSpPr>
          <p:spPr>
            <a:xfrm>
              <a:off x="566277" y="248602"/>
              <a:ext cx="47148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Arial Black" panose="020B0A04020102020204" pitchFamily="34" charset="0"/>
                </a:rPr>
                <a:t>개요 </a:t>
              </a:r>
              <a:r>
                <a:rPr lang="en-US" altLang="ko-KR" sz="3600" b="1" dirty="0">
                  <a:latin typeface="Arial Black" panose="020B0A04020102020204" pitchFamily="34" charset="0"/>
                </a:rPr>
                <a:t>– </a:t>
              </a:r>
              <a:r>
                <a:rPr lang="ko-KR" altLang="en-US" sz="3600" b="1" dirty="0">
                  <a:latin typeface="Arial Black" panose="020B0A04020102020204" pitchFamily="34" charset="0"/>
                </a:rPr>
                <a:t>핵심 요소</a:t>
              </a: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69B07624-38FC-4755-8CBA-80FE96964AF7}"/>
                </a:ext>
              </a:extLst>
            </p:cNvPr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027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6B6EB3-C4A2-41A3-9B69-BD5293D808ED}"/>
              </a:ext>
            </a:extLst>
          </p:cNvPr>
          <p:cNvSpPr txBox="1"/>
          <p:nvPr/>
        </p:nvSpPr>
        <p:spPr>
          <a:xfrm>
            <a:off x="566277" y="1633692"/>
            <a:ext cx="264687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400" b="1" dirty="0"/>
              <a:t>캐릭터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8E7C81-EDCD-4C8C-B884-A4E8C6BE82A2}"/>
              </a:ext>
            </a:extLst>
          </p:cNvPr>
          <p:cNvGrpSpPr/>
          <p:nvPr/>
        </p:nvGrpSpPr>
        <p:grpSpPr>
          <a:xfrm>
            <a:off x="387926" y="230161"/>
            <a:ext cx="4893198" cy="684000"/>
            <a:chOff x="387926" y="230161"/>
            <a:chExt cx="4893198" cy="68400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66C4C7C-99EE-411D-AA85-6EB3B0B29A68}"/>
                </a:ext>
              </a:extLst>
            </p:cNvPr>
            <p:cNvSpPr txBox="1"/>
            <p:nvPr/>
          </p:nvSpPr>
          <p:spPr>
            <a:xfrm>
              <a:off x="566277" y="248602"/>
              <a:ext cx="47148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Arial Black" panose="020B0A04020102020204" pitchFamily="34" charset="0"/>
                </a:rPr>
                <a:t>개요 </a:t>
              </a:r>
              <a:r>
                <a:rPr lang="en-US" altLang="ko-KR" sz="3600" b="1" dirty="0">
                  <a:latin typeface="Arial Black" panose="020B0A04020102020204" pitchFamily="34" charset="0"/>
                </a:rPr>
                <a:t>– </a:t>
              </a:r>
              <a:r>
                <a:rPr lang="ko-KR" altLang="en-US" sz="3600" b="1" dirty="0">
                  <a:latin typeface="Arial Black" panose="020B0A04020102020204" pitchFamily="34" charset="0"/>
                </a:rPr>
                <a:t>핵심 요소</a:t>
              </a: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FD192CFD-527E-4745-8F71-A5E37A4EF96F}"/>
                </a:ext>
              </a:extLst>
            </p:cNvPr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721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6B6EB3-C4A2-41A3-9B69-BD5293D808ED}"/>
              </a:ext>
            </a:extLst>
          </p:cNvPr>
          <p:cNvSpPr txBox="1"/>
          <p:nvPr/>
        </p:nvSpPr>
        <p:spPr>
          <a:xfrm>
            <a:off x="566277" y="1633692"/>
            <a:ext cx="264687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400" b="1" dirty="0"/>
              <a:t>캐릭터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CD72D3-85F6-4E1B-A420-555EDABA6956}"/>
              </a:ext>
            </a:extLst>
          </p:cNvPr>
          <p:cNvSpPr txBox="1"/>
          <p:nvPr/>
        </p:nvSpPr>
        <p:spPr>
          <a:xfrm>
            <a:off x="566277" y="3198167"/>
            <a:ext cx="30444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/>
              <a:t>맵</a:t>
            </a:r>
            <a:r>
              <a:rPr lang="en-US" altLang="ko-KR" sz="6000" b="1" dirty="0" smtClean="0"/>
              <a:t>(</a:t>
            </a:r>
            <a:r>
              <a:rPr lang="ko-KR" altLang="en-US" sz="6000" b="1" dirty="0" smtClean="0"/>
              <a:t>월드</a:t>
            </a:r>
            <a:r>
              <a:rPr lang="en-US" altLang="ko-KR" sz="6000" b="1" dirty="0"/>
              <a:t>)</a:t>
            </a:r>
            <a:endParaRPr lang="ko-KR" altLang="en-US" sz="6000" b="1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8E7C81-EDCD-4C8C-B884-A4E8C6BE82A2}"/>
              </a:ext>
            </a:extLst>
          </p:cNvPr>
          <p:cNvGrpSpPr/>
          <p:nvPr/>
        </p:nvGrpSpPr>
        <p:grpSpPr>
          <a:xfrm>
            <a:off x="387926" y="230161"/>
            <a:ext cx="4893198" cy="684000"/>
            <a:chOff x="387926" y="230161"/>
            <a:chExt cx="4893198" cy="68400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66C4C7C-99EE-411D-AA85-6EB3B0B29A68}"/>
                </a:ext>
              </a:extLst>
            </p:cNvPr>
            <p:cNvSpPr txBox="1"/>
            <p:nvPr/>
          </p:nvSpPr>
          <p:spPr>
            <a:xfrm>
              <a:off x="566277" y="248602"/>
              <a:ext cx="47148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Arial Black" panose="020B0A04020102020204" pitchFamily="34" charset="0"/>
                </a:rPr>
                <a:t>개요 </a:t>
              </a:r>
              <a:r>
                <a:rPr lang="en-US" altLang="ko-KR" sz="3600" b="1" dirty="0">
                  <a:latin typeface="Arial Black" panose="020B0A04020102020204" pitchFamily="34" charset="0"/>
                </a:rPr>
                <a:t>– </a:t>
              </a:r>
              <a:r>
                <a:rPr lang="ko-KR" altLang="en-US" sz="3600" b="1" dirty="0">
                  <a:latin typeface="Arial Black" panose="020B0A04020102020204" pitchFamily="34" charset="0"/>
                </a:rPr>
                <a:t>핵심 요소</a:t>
              </a: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FD192CFD-527E-4745-8F71-A5E37A4EF96F}"/>
                </a:ext>
              </a:extLst>
            </p:cNvPr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539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6B6EB3-C4A2-41A3-9B69-BD5293D808ED}"/>
              </a:ext>
            </a:extLst>
          </p:cNvPr>
          <p:cNvSpPr txBox="1"/>
          <p:nvPr/>
        </p:nvSpPr>
        <p:spPr>
          <a:xfrm>
            <a:off x="566277" y="1633692"/>
            <a:ext cx="264687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400" b="1" dirty="0"/>
              <a:t>캐릭터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CD72D3-85F6-4E1B-A420-555EDABA6956}"/>
              </a:ext>
            </a:extLst>
          </p:cNvPr>
          <p:cNvSpPr txBox="1"/>
          <p:nvPr/>
        </p:nvSpPr>
        <p:spPr>
          <a:xfrm>
            <a:off x="566277" y="3198167"/>
            <a:ext cx="30444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/>
              <a:t>맵</a:t>
            </a:r>
            <a:r>
              <a:rPr lang="en-US" altLang="ko-KR" sz="6000" b="1" dirty="0" smtClean="0"/>
              <a:t>(</a:t>
            </a:r>
            <a:r>
              <a:rPr lang="ko-KR" altLang="en-US" sz="6000" b="1" dirty="0" smtClean="0"/>
              <a:t>월드</a:t>
            </a:r>
            <a:r>
              <a:rPr lang="en-US" altLang="ko-KR" sz="6000" b="1" dirty="0"/>
              <a:t>)</a:t>
            </a:r>
            <a:endParaRPr lang="ko-KR" altLang="en-US" sz="6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A1FCB0-338F-432A-B6F0-EF668092D8B7}"/>
              </a:ext>
            </a:extLst>
          </p:cNvPr>
          <p:cNvSpPr txBox="1"/>
          <p:nvPr/>
        </p:nvSpPr>
        <p:spPr>
          <a:xfrm>
            <a:off x="566277" y="4820832"/>
            <a:ext cx="112838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/>
              <a:t>오브젝트</a:t>
            </a:r>
            <a:r>
              <a:rPr lang="en-US" altLang="ko-KR" sz="4800" b="1" dirty="0"/>
              <a:t>(</a:t>
            </a:r>
            <a:r>
              <a:rPr lang="ko-KR" altLang="en-US" sz="4800" b="1" dirty="0"/>
              <a:t>물리엔진기반</a:t>
            </a:r>
            <a:r>
              <a:rPr lang="en-US" altLang="ko-KR" sz="4800" b="1" dirty="0"/>
              <a:t>, </a:t>
            </a:r>
            <a:r>
              <a:rPr lang="ko-KR" altLang="en-US" sz="4800" b="1" dirty="0" smtClean="0"/>
              <a:t>색에 따른 성질</a:t>
            </a:r>
            <a:r>
              <a:rPr lang="en-US" altLang="ko-KR" sz="4800" b="1" dirty="0" smtClean="0"/>
              <a:t>)</a:t>
            </a:r>
            <a:endParaRPr lang="ko-KR" altLang="en-US" sz="4800" b="1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8E7C81-EDCD-4C8C-B884-A4E8C6BE82A2}"/>
              </a:ext>
            </a:extLst>
          </p:cNvPr>
          <p:cNvGrpSpPr/>
          <p:nvPr/>
        </p:nvGrpSpPr>
        <p:grpSpPr>
          <a:xfrm>
            <a:off x="387926" y="230161"/>
            <a:ext cx="4893198" cy="684000"/>
            <a:chOff x="387926" y="230161"/>
            <a:chExt cx="4893198" cy="68400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66C4C7C-99EE-411D-AA85-6EB3B0B29A68}"/>
                </a:ext>
              </a:extLst>
            </p:cNvPr>
            <p:cNvSpPr txBox="1"/>
            <p:nvPr/>
          </p:nvSpPr>
          <p:spPr>
            <a:xfrm>
              <a:off x="566277" y="248602"/>
              <a:ext cx="47148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Arial Black" panose="020B0A04020102020204" pitchFamily="34" charset="0"/>
                </a:rPr>
                <a:t>개요 </a:t>
              </a:r>
              <a:r>
                <a:rPr lang="en-US" altLang="ko-KR" sz="3600" b="1" dirty="0">
                  <a:latin typeface="Arial Black" panose="020B0A04020102020204" pitchFamily="34" charset="0"/>
                </a:rPr>
                <a:t>– </a:t>
              </a:r>
              <a:r>
                <a:rPr lang="ko-KR" altLang="en-US" sz="3600" b="1" dirty="0">
                  <a:latin typeface="Arial Black" panose="020B0A04020102020204" pitchFamily="34" charset="0"/>
                </a:rPr>
                <a:t>핵심 요소</a:t>
              </a: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FD192CFD-527E-4745-8F71-A5E37A4EF96F}"/>
                </a:ext>
              </a:extLst>
            </p:cNvPr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230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387926" y="230161"/>
            <a:ext cx="4893198" cy="684000"/>
            <a:chOff x="387926" y="230161"/>
            <a:chExt cx="4893198" cy="684000"/>
          </a:xfrm>
        </p:grpSpPr>
        <p:sp>
          <p:nvSpPr>
            <p:cNvPr id="29" name="TextBox 28"/>
            <p:cNvSpPr txBox="1"/>
            <p:nvPr/>
          </p:nvSpPr>
          <p:spPr>
            <a:xfrm>
              <a:off x="566277" y="248602"/>
              <a:ext cx="47148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Arial Black" panose="020B0A04020102020204" pitchFamily="34" charset="0"/>
                </a:rPr>
                <a:t>컨텐츠 구현 </a:t>
              </a:r>
              <a:r>
                <a:rPr lang="en-US" altLang="ko-KR" sz="3600" b="1" dirty="0">
                  <a:latin typeface="Arial Black" panose="020B0A04020102020204" pitchFamily="34" charset="0"/>
                </a:rPr>
                <a:t>- </a:t>
              </a:r>
              <a:r>
                <a:rPr lang="ko-KR" altLang="en-US" sz="3600" b="1" dirty="0">
                  <a:latin typeface="Arial Black" panose="020B0A04020102020204" pitchFamily="34" charset="0"/>
                </a:rPr>
                <a:t>맵</a:t>
              </a: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1ECBACA0-8E65-49EE-93E6-D13D46CCE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627" y="1662723"/>
            <a:ext cx="551497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37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1658</TotalTime>
  <Words>390</Words>
  <Application>Microsoft Office PowerPoint</Application>
  <PresentationFormat>와이드스크린</PresentationFormat>
  <Paragraphs>130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0" baseType="lpstr">
      <vt:lpstr>HY견고딕</vt:lpstr>
      <vt:lpstr>맑은 고딕</vt:lpstr>
      <vt:lpstr>Arial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149</cp:revision>
  <cp:lastPrinted>2020-08-25T15:41:23Z</cp:lastPrinted>
  <dcterms:created xsi:type="dcterms:W3CDTF">2020-08-18T06:12:32Z</dcterms:created>
  <dcterms:modified xsi:type="dcterms:W3CDTF">2020-12-31T03:11:14Z</dcterms:modified>
</cp:coreProperties>
</file>