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67" r:id="rId8"/>
    <p:sldId id="260" r:id="rId9"/>
    <p:sldId id="268" r:id="rId10"/>
    <p:sldId id="269" r:id="rId11"/>
    <p:sldId id="262" r:id="rId12"/>
    <p:sldId id="263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29467-E6C2-16AE-23A9-8FD03A168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B56FD-D62A-AD7E-205D-81C700B6F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530EF-DF95-983E-2839-00499C35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27BD-2E25-45FF-9537-90C9BC34C4B6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1035A-B4BA-FDD2-B3C9-E86C240D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C8B5A-B4BC-C640-89FE-BB2D59B1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0509-5C1D-4DAE-B58D-6D887F4A7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F250B-06E6-6C80-C8EE-5F47967C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C580AB-6351-F21D-B09C-FDD607422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53321-46BF-A30C-A811-88989CEA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27BD-2E25-45FF-9537-90C9BC34C4B6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398C-E502-FC38-4CD1-88C9E065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FFD4F-2A0D-935F-4AC9-E0719098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0509-5C1D-4DAE-B58D-6D887F4A7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6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5ED28A-E446-0C47-8EE6-BA93F0F5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ACA28-975F-6B8A-B0CB-B7441FB74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A09FD-2D45-BECD-033F-2815224B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27BD-2E25-45FF-9537-90C9BC34C4B6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8E16E-8AB2-E8FF-73D2-FAC3633D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CA86C-8121-6F0E-08AC-9BD696D7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0509-5C1D-4DAE-B58D-6D887F4A7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B369-97DB-12F0-9C69-748D7EA7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B14D6-B631-A21F-3613-A232A6EA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7376A-3859-B6F1-43F2-5600FBE9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27BD-2E25-45FF-9537-90C9BC34C4B6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3698D-0EBC-C19E-9350-08250F60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652B-97E7-FC92-DFF2-16861FF0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0509-5C1D-4DAE-B58D-6D887F4A7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A5167-85E8-5580-E615-3079EEDF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FFBAA-0C3C-EC1C-BF39-C318630EE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8CBC-D9CF-91CD-5989-DDE123DB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27BD-2E25-45FF-9537-90C9BC34C4B6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84684-EF64-BDD3-3885-13D4E693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2E994-BBF9-BDD0-3041-6BF3D31C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0509-5C1D-4DAE-B58D-6D887F4A7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9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A74B2-2676-17D8-207D-3604CC1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F87D5-9A06-80A2-C4C0-27A08CE15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B38E55-C8CF-2922-5A5D-F95F446E5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0C536-244A-531F-91C0-54E22C24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27BD-2E25-45FF-9537-90C9BC34C4B6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16672C-E053-AC19-5B4B-C7AACD08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FFC66-AF62-CC92-D401-328DC519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0509-5C1D-4DAE-B58D-6D887F4A7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3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A4F95-CD7C-F26F-7533-FD9D4B1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5FEB0-A2AB-AB55-953C-9F0BF633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898C02-C3EF-2C96-8FD1-066E3EFBA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A314A-89DB-1FF2-0357-B4507955D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2CFB34-DAAF-A7B2-E6DA-642CDBC04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DAB61-3C29-02BD-809C-0FB87E0C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27BD-2E25-45FF-9537-90C9BC34C4B6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63C26-A662-4638-ABFF-F7088944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1BFD17-FB4E-E28E-AC2A-A09EF9F0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0509-5C1D-4DAE-B58D-6D887F4A7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2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E8176-5F73-5994-F266-5CA4D6FA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5656A5-FAE4-CAC1-1424-E0C2EEFB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27BD-2E25-45FF-9537-90C9BC34C4B6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377293-2229-F0F0-A7F4-2F559C14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116AF0-D312-CCBC-F133-C516D709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0509-5C1D-4DAE-B58D-6D887F4A7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8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4EB553-DF7A-4B25-7AF1-6F534535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27BD-2E25-45FF-9537-90C9BC34C4B6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C1457D-23EF-FD6D-1121-E6F3CDF6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7F0B5-B858-AE10-1140-B9DAA021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0509-5C1D-4DAE-B58D-6D887F4A7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3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8B647-1827-6212-C074-9DF232B2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205D4-9DEC-1994-B952-D592E419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3079EB-A3CE-0B10-E77E-B5E4BE369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AB891-8E1D-D51A-0A0A-584BE491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27BD-2E25-45FF-9537-90C9BC34C4B6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A692A-E982-36F3-1BBD-8B930699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0BA6C-6D75-2818-16D7-A376ED5B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0509-5C1D-4DAE-B58D-6D887F4A7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7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43028-E288-B11C-D3FF-1057F302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0BA89-34B0-1F73-4B7B-5BAE127B1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F3DB0-EFA2-BAED-18F9-AE47CD351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A7CEA1-7600-41D4-C137-1F038CEF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27BD-2E25-45FF-9537-90C9BC34C4B6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86A1D-7FD0-E29F-1B49-6E14FBDC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0D04E-D8E0-00D8-8AB1-A0E12C75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0509-5C1D-4DAE-B58D-6D887F4A7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69D76B-1913-006C-ED9C-D3C4F2B1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9ABBC-CA43-F601-6C63-490828F0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BD22A-1AD6-8BE3-E374-C6593162F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27BD-2E25-45FF-9537-90C9BC34C4B6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E1121-C2FB-BCBD-7F86-87B66F89F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67009-1402-9109-9E8A-464174A6D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0509-5C1D-4DAE-B58D-6D887F4A7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6.wdp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554D30-0D62-B647-0C7D-4E575758BC35}"/>
              </a:ext>
            </a:extLst>
          </p:cNvPr>
          <p:cNvSpPr txBox="1"/>
          <p:nvPr/>
        </p:nvSpPr>
        <p:spPr>
          <a:xfrm>
            <a:off x="1032388" y="491613"/>
            <a:ext cx="8402428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PC!</a:t>
            </a:r>
            <a:r>
              <a:rPr lang="ko-KR" altLang="en-US" sz="2500" dirty="0"/>
              <a:t> 플랫폼 으로 결정</a:t>
            </a:r>
            <a:r>
              <a:rPr lang="en-US" altLang="ko-KR" sz="2500" dirty="0"/>
              <a:t>~</a:t>
            </a:r>
          </a:p>
          <a:p>
            <a:endParaRPr lang="en-US" altLang="ko-KR" sz="2500" dirty="0"/>
          </a:p>
          <a:p>
            <a:r>
              <a:rPr lang="ko-KR" altLang="en-US" sz="2500" dirty="0"/>
              <a:t>해야 할 일</a:t>
            </a:r>
            <a:r>
              <a:rPr lang="en-US" altLang="ko-KR" sz="2500" dirty="0"/>
              <a:t>? </a:t>
            </a:r>
            <a:r>
              <a:rPr lang="ko-KR" altLang="en-US" sz="2500" dirty="0"/>
              <a:t>결정 할 일</a:t>
            </a:r>
            <a:r>
              <a:rPr lang="en-US" altLang="ko-KR" sz="2500" dirty="0"/>
              <a:t>?</a:t>
            </a:r>
          </a:p>
          <a:p>
            <a:endParaRPr lang="en-US" altLang="ko-KR" sz="2500" dirty="0"/>
          </a:p>
          <a:p>
            <a:r>
              <a:rPr lang="ko-KR" altLang="en-US" sz="2500" dirty="0"/>
              <a:t>틀을 잡아야 하는데</a:t>
            </a:r>
            <a:endParaRPr lang="en-US" altLang="ko-KR" sz="25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500" dirty="0" err="1"/>
              <a:t>챕터재로</a:t>
            </a:r>
            <a:r>
              <a:rPr lang="ko-KR" altLang="en-US" sz="2500" dirty="0"/>
              <a:t> 할지</a:t>
            </a:r>
            <a:r>
              <a:rPr lang="en-US" altLang="ko-KR" sz="2500" dirty="0"/>
              <a:t>? </a:t>
            </a:r>
            <a:r>
              <a:rPr lang="ko-KR" altLang="en-US" sz="2500" dirty="0"/>
              <a:t>아니면 그냥 쭉 진행할지</a:t>
            </a:r>
            <a:r>
              <a:rPr lang="en-US" altLang="ko-KR" sz="2500" dirty="0"/>
              <a:t>?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500" dirty="0"/>
              <a:t>시스템 접근 방법</a:t>
            </a:r>
            <a:r>
              <a:rPr lang="en-US" altLang="ko-KR" sz="2500" dirty="0"/>
              <a:t>?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500" dirty="0"/>
              <a:t>[</a:t>
            </a:r>
            <a:r>
              <a:rPr lang="ko-KR" altLang="en-US" sz="2500" dirty="0"/>
              <a:t>누가 브라운관 </a:t>
            </a:r>
            <a:r>
              <a:rPr lang="en-US" altLang="ko-KR" sz="2500" dirty="0"/>
              <a:t>TV</a:t>
            </a:r>
            <a:r>
              <a:rPr lang="ko-KR" altLang="en-US" sz="2500" dirty="0"/>
              <a:t>의 머리를 깼는가</a:t>
            </a:r>
            <a:r>
              <a:rPr lang="en-US" altLang="ko-KR" sz="2500" dirty="0"/>
              <a:t>] </a:t>
            </a:r>
            <a:r>
              <a:rPr lang="ko-KR" altLang="en-US" sz="2500" dirty="0" err="1"/>
              <a:t>ㅋㅋㅋㅋㅋㅋㅋㅋ</a:t>
            </a:r>
            <a:endParaRPr lang="en-US" altLang="ko-KR" sz="25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500" dirty="0"/>
              <a:t>아들</a:t>
            </a:r>
            <a:r>
              <a:rPr lang="en-US" altLang="ko-KR" sz="2500" dirty="0"/>
              <a:t>) LED </a:t>
            </a:r>
            <a:r>
              <a:rPr lang="ko-KR" altLang="en-US" sz="2500" dirty="0"/>
              <a:t>모니터 </a:t>
            </a:r>
            <a:r>
              <a:rPr lang="en-US" altLang="ko-KR" sz="2500" dirty="0"/>
              <a:t>- </a:t>
            </a:r>
            <a:r>
              <a:rPr lang="ko-KR" altLang="en-US" sz="2500" dirty="0"/>
              <a:t>엄친아</a:t>
            </a:r>
            <a:endParaRPr lang="en-US" altLang="ko-KR" sz="25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500" dirty="0"/>
              <a:t>아들</a:t>
            </a:r>
            <a:r>
              <a:rPr lang="en-US" altLang="ko-KR" sz="2500" dirty="0"/>
              <a:t>2) </a:t>
            </a:r>
            <a:r>
              <a:rPr lang="ko-KR" altLang="en-US" sz="2500" dirty="0"/>
              <a:t>액정이 깨진 </a:t>
            </a:r>
            <a:r>
              <a:rPr lang="en-US" altLang="ko-KR" sz="2500" dirty="0"/>
              <a:t>DSLR - </a:t>
            </a:r>
            <a:r>
              <a:rPr lang="ko-KR" altLang="en-US" sz="2500" dirty="0"/>
              <a:t>불량해</a:t>
            </a:r>
            <a:endParaRPr lang="en-US" altLang="ko-KR" sz="25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500" dirty="0"/>
              <a:t> </a:t>
            </a:r>
            <a:r>
              <a:rPr lang="ko-KR" altLang="en-US" sz="2500" dirty="0"/>
              <a:t>딸</a:t>
            </a:r>
            <a:r>
              <a:rPr lang="en-US" altLang="ko-KR" sz="2500" dirty="0"/>
              <a:t>) </a:t>
            </a:r>
            <a:r>
              <a:rPr lang="ko-KR" altLang="en-US" sz="2500" dirty="0"/>
              <a:t>패드 사각패드 </a:t>
            </a:r>
            <a:r>
              <a:rPr lang="en-US" altLang="ko-KR" sz="2500" dirty="0"/>
              <a:t>– </a:t>
            </a:r>
            <a:r>
              <a:rPr lang="ko-KR" altLang="en-US" sz="2500" dirty="0" err="1"/>
              <a:t>예술하는</a:t>
            </a:r>
            <a:r>
              <a:rPr lang="ko-KR" altLang="en-US" sz="2500" dirty="0"/>
              <a:t> </a:t>
            </a:r>
            <a:r>
              <a:rPr lang="ko-KR" altLang="en-US" sz="2500" dirty="0" err="1"/>
              <a:t>엄친딸</a:t>
            </a:r>
            <a:r>
              <a:rPr lang="en-US" altLang="ko-KR" sz="2500" dirty="0"/>
              <a:t>/</a:t>
            </a:r>
            <a:r>
              <a:rPr lang="ko-KR" altLang="en-US" sz="2500" dirty="0"/>
              <a:t>뒤로는 불량해</a:t>
            </a:r>
            <a:endParaRPr lang="en-US" altLang="ko-KR" sz="25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500" dirty="0" err="1"/>
              <a:t>인외</a:t>
            </a:r>
            <a:r>
              <a:rPr lang="ko-KR" altLang="en-US" sz="2500" dirty="0"/>
              <a:t> 세계관이라서 탐정 전구머리</a:t>
            </a:r>
            <a:r>
              <a:rPr lang="en-US" altLang="ko-KR" sz="2500" dirty="0"/>
              <a:t>!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500" dirty="0"/>
              <a:t>하녀</a:t>
            </a:r>
            <a:r>
              <a:rPr lang="en-US" altLang="ko-KR" sz="2500" dirty="0"/>
              <a:t>) </a:t>
            </a:r>
            <a:r>
              <a:rPr lang="ko-KR" altLang="en-US" sz="2500" dirty="0"/>
              <a:t>스마트폰 </a:t>
            </a:r>
            <a:endParaRPr lang="en-US" altLang="ko-KR" sz="25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500" dirty="0"/>
              <a:t>집사</a:t>
            </a:r>
            <a:r>
              <a:rPr lang="en-US" altLang="ko-KR" sz="2500" dirty="0"/>
              <a:t>) </a:t>
            </a:r>
            <a:r>
              <a:rPr lang="ko-KR" altLang="en-US" sz="2500" dirty="0"/>
              <a:t>스피커</a:t>
            </a:r>
            <a:r>
              <a:rPr lang="en-US" altLang="ko-KR" sz="2500" dirty="0"/>
              <a:t>/</a:t>
            </a:r>
            <a:r>
              <a:rPr lang="ko-KR" altLang="en-US" sz="2500" dirty="0"/>
              <a:t>헤드셋</a:t>
            </a:r>
            <a:endParaRPr lang="en-US" altLang="ko-KR" sz="2500" dirty="0"/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80053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7112-CFE7-7206-BFD8-A78B6D204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9E679F-5ABA-D00B-AD7B-1B65F5F4D080}"/>
              </a:ext>
            </a:extLst>
          </p:cNvPr>
          <p:cNvSpPr/>
          <p:nvPr/>
        </p:nvSpPr>
        <p:spPr>
          <a:xfrm>
            <a:off x="1150374" y="884903"/>
            <a:ext cx="10087897" cy="5240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93D92-3D94-3F46-AB07-688D5AE55A32}"/>
              </a:ext>
            </a:extLst>
          </p:cNvPr>
          <p:cNvSpPr txBox="1"/>
          <p:nvPr/>
        </p:nvSpPr>
        <p:spPr>
          <a:xfrm>
            <a:off x="1317523" y="34412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메인 화면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E954F7B-220B-23FC-A031-FF6BAA685DD4}"/>
              </a:ext>
            </a:extLst>
          </p:cNvPr>
          <p:cNvSpPr/>
          <p:nvPr/>
        </p:nvSpPr>
        <p:spPr>
          <a:xfrm>
            <a:off x="2930013" y="2595716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5DADA4A-EAF2-1FED-AE92-4534C0EAB0E5}"/>
              </a:ext>
            </a:extLst>
          </p:cNvPr>
          <p:cNvSpPr/>
          <p:nvPr/>
        </p:nvSpPr>
        <p:spPr>
          <a:xfrm>
            <a:off x="3957484" y="2158181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E5B944F-C881-081D-B35A-8CD7D59EE0A9}"/>
              </a:ext>
            </a:extLst>
          </p:cNvPr>
          <p:cNvSpPr/>
          <p:nvPr/>
        </p:nvSpPr>
        <p:spPr>
          <a:xfrm>
            <a:off x="5122607" y="2035278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2D9AD5-AEA4-9353-A88C-E38729B6033D}"/>
              </a:ext>
            </a:extLst>
          </p:cNvPr>
          <p:cNvSpPr/>
          <p:nvPr/>
        </p:nvSpPr>
        <p:spPr>
          <a:xfrm>
            <a:off x="6295103" y="2064775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A6E4E14-E8BA-FCB1-E5C7-9C240E50DCCE}"/>
              </a:ext>
            </a:extLst>
          </p:cNvPr>
          <p:cNvSpPr/>
          <p:nvPr/>
        </p:nvSpPr>
        <p:spPr>
          <a:xfrm>
            <a:off x="7192296" y="2777613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8C3B3-E12A-060C-E823-696523F174AC}"/>
              </a:ext>
            </a:extLst>
          </p:cNvPr>
          <p:cNvSpPr txBox="1"/>
          <p:nvPr/>
        </p:nvSpPr>
        <p:spPr>
          <a:xfrm>
            <a:off x="4232787" y="1427063"/>
            <a:ext cx="33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배경화면</a:t>
            </a:r>
            <a:r>
              <a:rPr lang="en-US" altLang="ko-KR" dirty="0"/>
              <a:t>(</a:t>
            </a:r>
            <a:r>
              <a:rPr lang="ko-KR" altLang="en-US" dirty="0"/>
              <a:t>저택 거실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21F809-87A8-71D7-3F9D-3604BCDA778F}"/>
              </a:ext>
            </a:extLst>
          </p:cNvPr>
          <p:cNvSpPr/>
          <p:nvPr/>
        </p:nvSpPr>
        <p:spPr>
          <a:xfrm>
            <a:off x="9861755" y="1381433"/>
            <a:ext cx="1179871" cy="894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탐정수첩 아이콘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71D2FC-295D-2CF2-CBD3-C093278173D0}"/>
              </a:ext>
            </a:extLst>
          </p:cNvPr>
          <p:cNvSpPr/>
          <p:nvPr/>
        </p:nvSpPr>
        <p:spPr>
          <a:xfrm>
            <a:off x="9805219" y="2491856"/>
            <a:ext cx="1334729" cy="894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 아이콘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B5DD11-2969-D7C6-BBBF-A0392040F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3" b="89867" l="9510" r="89914">
                        <a14:foregroundMark x1="50720" y1="8267" x2="50720" y2="8267"/>
                        <a14:foregroundMark x1="51009" y1="5333" x2="51009" y2="5333"/>
                        <a14:foregroundMark x1="52738" y1="5333" x2="52738" y2="5333"/>
                        <a14:foregroundMark x1="46398" y1="6667" x2="46398" y2="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7316" y="3558382"/>
            <a:ext cx="3362632" cy="36339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7660D2-5409-7A28-8140-D9C5429EA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17" b="89680" l="9551" r="89888">
                        <a14:foregroundMark x1="70787" y1="11388" x2="70787" y2="11388"/>
                        <a14:foregroundMark x1="67978" y1="11032" x2="67978" y2="11032"/>
                        <a14:foregroundMark x1="67978" y1="9253" x2="67978" y2="9253"/>
                        <a14:foregroundMark x1="64607" y1="7117" x2="64607" y2="7117"/>
                        <a14:foregroundMark x1="89326" y1="28470" x2="89326" y2="284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205" y="2032896"/>
            <a:ext cx="1080506" cy="170574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C15824-33B3-11FC-14CA-985099CE7DC1}"/>
              </a:ext>
            </a:extLst>
          </p:cNvPr>
          <p:cNvSpPr/>
          <p:nvPr/>
        </p:nvSpPr>
        <p:spPr>
          <a:xfrm>
            <a:off x="2930013" y="4411254"/>
            <a:ext cx="7452852" cy="1528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용의자에 대해서 다 알아 봤으니 이제 증거를 </a:t>
            </a:r>
            <a:r>
              <a:rPr lang="ko-KR" altLang="en-US" dirty="0" err="1">
                <a:solidFill>
                  <a:schemeClr val="tx1"/>
                </a:solidFill>
              </a:rPr>
              <a:t>모아봐야겠군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1270DB-4DC3-00C7-5BC7-EE77A58C9980}"/>
              </a:ext>
            </a:extLst>
          </p:cNvPr>
          <p:cNvSpPr txBox="1"/>
          <p:nvPr/>
        </p:nvSpPr>
        <p:spPr>
          <a:xfrm>
            <a:off x="4448693" y="3615737"/>
            <a:ext cx="6691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 증거를 모을 수 있도록 탐정이 아래와 같은 얘기를 꺼내고</a:t>
            </a:r>
            <a:endParaRPr lang="en-US" altLang="ko-KR" dirty="0"/>
          </a:p>
          <a:p>
            <a:r>
              <a:rPr lang="ko-KR" altLang="en-US" dirty="0"/>
              <a:t>맵 아이콘을 누를 수 있도록 아이콘이 반짝임</a:t>
            </a:r>
          </a:p>
        </p:txBody>
      </p:sp>
    </p:spTree>
    <p:extLst>
      <p:ext uri="{BB962C8B-B14F-4D97-AF65-F5344CB8AC3E}">
        <p14:creationId xmlns:p14="http://schemas.microsoft.com/office/powerpoint/2010/main" val="402966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FC98F8-CB27-FEA4-594D-DB9692CF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26" y="786362"/>
            <a:ext cx="7312960" cy="5285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72FB2-1236-86DC-70BD-CB7052BC4B69}"/>
              </a:ext>
            </a:extLst>
          </p:cNvPr>
          <p:cNvSpPr txBox="1"/>
          <p:nvPr/>
        </p:nvSpPr>
        <p:spPr>
          <a:xfrm>
            <a:off x="540774" y="21631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저택 평면도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 – 1</a:t>
            </a:r>
            <a:r>
              <a:rPr lang="ko-KR" altLang="en-US" dirty="0"/>
              <a:t>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B21A8-B2F1-E9C1-02A4-E2032681C2C7}"/>
              </a:ext>
            </a:extLst>
          </p:cNvPr>
          <p:cNvSpPr/>
          <p:nvPr/>
        </p:nvSpPr>
        <p:spPr>
          <a:xfrm>
            <a:off x="3864077" y="5122607"/>
            <a:ext cx="914400" cy="580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서재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D4051C1-DD59-40FC-5623-BD47EEE98C6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46311" y="3060711"/>
            <a:ext cx="1862375" cy="1750144"/>
          </a:xfrm>
          <a:prstGeom prst="bentConnector3">
            <a:avLst>
              <a:gd name="adj1" fmla="val -6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86A8D4-23E9-F04E-3E81-90C58EB01AC4}"/>
              </a:ext>
            </a:extLst>
          </p:cNvPr>
          <p:cNvSpPr/>
          <p:nvPr/>
        </p:nvSpPr>
        <p:spPr>
          <a:xfrm>
            <a:off x="0" y="1081438"/>
            <a:ext cx="3077498" cy="1923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살인사건 발생 현장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서재 부분을 밝게 칠하거나 눈에 띄게 표시해서 이 현장을 먼저 살펴 볼 수 있도록 표시해주기 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79D442-FE58-9CD5-CAD0-C42532E49AF0}"/>
              </a:ext>
            </a:extLst>
          </p:cNvPr>
          <p:cNvSpPr/>
          <p:nvPr/>
        </p:nvSpPr>
        <p:spPr>
          <a:xfrm>
            <a:off x="3077498" y="4530537"/>
            <a:ext cx="2005781" cy="14355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8E78F-DC34-498B-426F-4DF628308374}"/>
              </a:ext>
            </a:extLst>
          </p:cNvPr>
          <p:cNvSpPr txBox="1"/>
          <p:nvPr/>
        </p:nvSpPr>
        <p:spPr>
          <a:xfrm>
            <a:off x="9507794" y="265471"/>
            <a:ext cx="2820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튜토리얼이 끝난 뒤에는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층과</a:t>
            </a:r>
            <a:r>
              <a:rPr lang="en-US" altLang="ko-KR" dirty="0"/>
              <a:t> 2</a:t>
            </a:r>
            <a:r>
              <a:rPr lang="ko-KR" altLang="en-US" dirty="0"/>
              <a:t>층에 있는 </a:t>
            </a:r>
            <a:endParaRPr lang="en-US" altLang="ko-KR" dirty="0"/>
          </a:p>
          <a:p>
            <a:r>
              <a:rPr lang="ko-KR" altLang="en-US" dirty="0"/>
              <a:t>각 방을 </a:t>
            </a:r>
            <a:r>
              <a:rPr lang="ko-KR" altLang="en-US" dirty="0" err="1"/>
              <a:t>원하는대로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선택해서 들어갈 수 있음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0E0A38-345E-5C8D-26D1-A1F587985D65}"/>
              </a:ext>
            </a:extLst>
          </p:cNvPr>
          <p:cNvSpPr/>
          <p:nvPr/>
        </p:nvSpPr>
        <p:spPr>
          <a:xfrm>
            <a:off x="8632723" y="973394"/>
            <a:ext cx="766916" cy="4424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A51227-9AE8-2B75-3BBC-09A250A2A558}"/>
              </a:ext>
            </a:extLst>
          </p:cNvPr>
          <p:cNvSpPr/>
          <p:nvPr/>
        </p:nvSpPr>
        <p:spPr>
          <a:xfrm>
            <a:off x="8829367" y="1673577"/>
            <a:ext cx="570271" cy="4424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9940096-C81C-6F10-06E0-C6F6F19CD061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9120465" y="2110066"/>
            <a:ext cx="705830" cy="71775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5C9BBD-1680-FB81-B627-07BDF40F0BB9}"/>
              </a:ext>
            </a:extLst>
          </p:cNvPr>
          <p:cNvSpPr txBox="1"/>
          <p:nvPr/>
        </p:nvSpPr>
        <p:spPr>
          <a:xfrm>
            <a:off x="9832257" y="2490525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층과 </a:t>
            </a:r>
            <a:r>
              <a:rPr lang="en-US" altLang="ko-KR" dirty="0"/>
              <a:t>2</a:t>
            </a:r>
            <a:r>
              <a:rPr lang="ko-KR" altLang="en-US" dirty="0"/>
              <a:t>층 선택</a:t>
            </a:r>
            <a:endParaRPr lang="en-US" altLang="ko-KR" dirty="0"/>
          </a:p>
          <a:p>
            <a:r>
              <a:rPr lang="ko-KR" altLang="en-US" dirty="0"/>
              <a:t>책갈피처럼 되어 있고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층을 클릭하면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층 평면도로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512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32F91BF-0F00-3B17-BEEE-077BB7FF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11" y="687272"/>
            <a:ext cx="7645629" cy="50204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A00887-4358-6A82-9736-1A35A5A33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33" b="89867" l="9510" r="89914">
                        <a14:foregroundMark x1="50720" y1="8267" x2="50720" y2="8267"/>
                        <a14:foregroundMark x1="51009" y1="5333" x2="51009" y2="5333"/>
                        <a14:foregroundMark x1="52738" y1="5333" x2="52738" y2="5333"/>
                        <a14:foregroundMark x1="46398" y1="6667" x2="46398" y2="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247" y="3279662"/>
            <a:ext cx="2930301" cy="31667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E10CDC-E18F-7BD8-020A-07D6D913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17" b="89680" l="9551" r="89888">
                        <a14:foregroundMark x1="70787" y1="11388" x2="70787" y2="11388"/>
                        <a14:foregroundMark x1="67978" y1="11032" x2="67978" y2="11032"/>
                        <a14:foregroundMark x1="67978" y1="9253" x2="67978" y2="9253"/>
                        <a14:foregroundMark x1="64607" y1="7117" x2="64607" y2="7117"/>
                        <a14:foregroundMark x1="89326" y1="28470" x2="89326" y2="284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5135" y="1940399"/>
            <a:ext cx="942957" cy="14886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12C55-EE77-4060-830C-02C175B7D72E}"/>
              </a:ext>
            </a:extLst>
          </p:cNvPr>
          <p:cNvSpPr/>
          <p:nvPr/>
        </p:nvSpPr>
        <p:spPr>
          <a:xfrm>
            <a:off x="3381724" y="4473678"/>
            <a:ext cx="5614791" cy="102305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표시가 된 부분이 증거들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증거를 눌러서 정보를 확인 하고 수집할 수 있음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F61459-83C0-0EC2-957F-0D1F108EB04F}"/>
              </a:ext>
            </a:extLst>
          </p:cNvPr>
          <p:cNvSpPr/>
          <p:nvPr/>
        </p:nvSpPr>
        <p:spPr>
          <a:xfrm>
            <a:off x="3811548" y="3387600"/>
            <a:ext cx="770284" cy="664066"/>
          </a:xfrm>
          <a:prstGeom prst="ellipse">
            <a:avLst/>
          </a:prstGeom>
          <a:solidFill>
            <a:schemeClr val="bg1">
              <a:alpha val="45000"/>
            </a:schemeClr>
          </a:solidFill>
          <a:ln w="381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70284"/>
                      <a:gd name="connsiteY0" fmla="*/ 332033 h 664066"/>
                      <a:gd name="connsiteX1" fmla="*/ 385142 w 770284"/>
                      <a:gd name="connsiteY1" fmla="*/ 0 h 664066"/>
                      <a:gd name="connsiteX2" fmla="*/ 770284 w 770284"/>
                      <a:gd name="connsiteY2" fmla="*/ 332033 h 664066"/>
                      <a:gd name="connsiteX3" fmla="*/ 385142 w 770284"/>
                      <a:gd name="connsiteY3" fmla="*/ 664066 h 664066"/>
                      <a:gd name="connsiteX4" fmla="*/ 0 w 770284"/>
                      <a:gd name="connsiteY4" fmla="*/ 332033 h 6640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0284" h="664066" fill="none" extrusionOk="0">
                        <a:moveTo>
                          <a:pt x="0" y="332033"/>
                        </a:moveTo>
                        <a:cubicBezTo>
                          <a:pt x="17719" y="131815"/>
                          <a:pt x="231077" y="3870"/>
                          <a:pt x="385142" y="0"/>
                        </a:cubicBezTo>
                        <a:cubicBezTo>
                          <a:pt x="614919" y="29177"/>
                          <a:pt x="750145" y="148223"/>
                          <a:pt x="770284" y="332033"/>
                        </a:cubicBezTo>
                        <a:cubicBezTo>
                          <a:pt x="815284" y="521936"/>
                          <a:pt x="579488" y="655686"/>
                          <a:pt x="385142" y="664066"/>
                        </a:cubicBezTo>
                        <a:cubicBezTo>
                          <a:pt x="129062" y="677009"/>
                          <a:pt x="12788" y="498075"/>
                          <a:pt x="0" y="332033"/>
                        </a:cubicBezTo>
                        <a:close/>
                      </a:path>
                      <a:path w="770284" h="664066" stroke="0" extrusionOk="0">
                        <a:moveTo>
                          <a:pt x="0" y="332033"/>
                        </a:moveTo>
                        <a:cubicBezTo>
                          <a:pt x="-27879" y="197568"/>
                          <a:pt x="157841" y="-6026"/>
                          <a:pt x="385142" y="0"/>
                        </a:cubicBezTo>
                        <a:cubicBezTo>
                          <a:pt x="629627" y="-4691"/>
                          <a:pt x="759568" y="168173"/>
                          <a:pt x="770284" y="332033"/>
                        </a:cubicBezTo>
                        <a:cubicBezTo>
                          <a:pt x="743882" y="524234"/>
                          <a:pt x="563547" y="704630"/>
                          <a:pt x="385142" y="664066"/>
                        </a:cubicBezTo>
                        <a:cubicBezTo>
                          <a:pt x="179502" y="659492"/>
                          <a:pt x="-28231" y="521886"/>
                          <a:pt x="0" y="3320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F3E72D-03BD-5773-8C00-08433D6BB53B}"/>
              </a:ext>
            </a:extLst>
          </p:cNvPr>
          <p:cNvSpPr/>
          <p:nvPr/>
        </p:nvSpPr>
        <p:spPr>
          <a:xfrm>
            <a:off x="5466983" y="3387600"/>
            <a:ext cx="770284" cy="664066"/>
          </a:xfrm>
          <a:prstGeom prst="ellipse">
            <a:avLst/>
          </a:prstGeom>
          <a:solidFill>
            <a:schemeClr val="bg1">
              <a:alpha val="45000"/>
            </a:schemeClr>
          </a:solidFill>
          <a:ln w="381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770284"/>
                      <a:gd name="connsiteY0" fmla="*/ 332033 h 664066"/>
                      <a:gd name="connsiteX1" fmla="*/ 385142 w 770284"/>
                      <a:gd name="connsiteY1" fmla="*/ 0 h 664066"/>
                      <a:gd name="connsiteX2" fmla="*/ 770284 w 770284"/>
                      <a:gd name="connsiteY2" fmla="*/ 332033 h 664066"/>
                      <a:gd name="connsiteX3" fmla="*/ 385142 w 770284"/>
                      <a:gd name="connsiteY3" fmla="*/ 664066 h 664066"/>
                      <a:gd name="connsiteX4" fmla="*/ 0 w 770284"/>
                      <a:gd name="connsiteY4" fmla="*/ 332033 h 6640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0284" h="664066" fill="none" extrusionOk="0">
                        <a:moveTo>
                          <a:pt x="0" y="332033"/>
                        </a:moveTo>
                        <a:cubicBezTo>
                          <a:pt x="6514" y="154100"/>
                          <a:pt x="136961" y="-44485"/>
                          <a:pt x="385142" y="0"/>
                        </a:cubicBezTo>
                        <a:cubicBezTo>
                          <a:pt x="592139" y="359"/>
                          <a:pt x="764177" y="173333"/>
                          <a:pt x="770284" y="332033"/>
                        </a:cubicBezTo>
                        <a:cubicBezTo>
                          <a:pt x="770364" y="491520"/>
                          <a:pt x="550981" y="680106"/>
                          <a:pt x="385142" y="664066"/>
                        </a:cubicBezTo>
                        <a:cubicBezTo>
                          <a:pt x="148920" y="633642"/>
                          <a:pt x="37695" y="494268"/>
                          <a:pt x="0" y="332033"/>
                        </a:cubicBezTo>
                        <a:close/>
                      </a:path>
                      <a:path w="770284" h="664066" stroke="0" extrusionOk="0">
                        <a:moveTo>
                          <a:pt x="0" y="332033"/>
                        </a:moveTo>
                        <a:cubicBezTo>
                          <a:pt x="-9404" y="131314"/>
                          <a:pt x="209921" y="-16717"/>
                          <a:pt x="385142" y="0"/>
                        </a:cubicBezTo>
                        <a:cubicBezTo>
                          <a:pt x="618210" y="43162"/>
                          <a:pt x="758841" y="153991"/>
                          <a:pt x="770284" y="332033"/>
                        </a:cubicBezTo>
                        <a:cubicBezTo>
                          <a:pt x="749840" y="497669"/>
                          <a:pt x="641981" y="647664"/>
                          <a:pt x="385142" y="664066"/>
                        </a:cubicBezTo>
                        <a:cubicBezTo>
                          <a:pt x="136281" y="626385"/>
                          <a:pt x="25256" y="534548"/>
                          <a:pt x="0" y="3320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3423638-7E22-BD2B-8135-F5640E9F114F}"/>
              </a:ext>
            </a:extLst>
          </p:cNvPr>
          <p:cNvSpPr/>
          <p:nvPr/>
        </p:nvSpPr>
        <p:spPr>
          <a:xfrm>
            <a:off x="7610170" y="3809612"/>
            <a:ext cx="770284" cy="664066"/>
          </a:xfrm>
          <a:prstGeom prst="ellipse">
            <a:avLst/>
          </a:prstGeom>
          <a:solidFill>
            <a:schemeClr val="bg1">
              <a:alpha val="45000"/>
            </a:schemeClr>
          </a:solidFill>
          <a:ln w="381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770284"/>
                      <a:gd name="connsiteY0" fmla="*/ 332033 h 664066"/>
                      <a:gd name="connsiteX1" fmla="*/ 385142 w 770284"/>
                      <a:gd name="connsiteY1" fmla="*/ 0 h 664066"/>
                      <a:gd name="connsiteX2" fmla="*/ 770284 w 770284"/>
                      <a:gd name="connsiteY2" fmla="*/ 332033 h 664066"/>
                      <a:gd name="connsiteX3" fmla="*/ 385142 w 770284"/>
                      <a:gd name="connsiteY3" fmla="*/ 664066 h 664066"/>
                      <a:gd name="connsiteX4" fmla="*/ 0 w 770284"/>
                      <a:gd name="connsiteY4" fmla="*/ 332033 h 6640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0284" h="664066" fill="none" extrusionOk="0">
                        <a:moveTo>
                          <a:pt x="0" y="332033"/>
                        </a:moveTo>
                        <a:cubicBezTo>
                          <a:pt x="-45863" y="129866"/>
                          <a:pt x="144281" y="50872"/>
                          <a:pt x="385142" y="0"/>
                        </a:cubicBezTo>
                        <a:cubicBezTo>
                          <a:pt x="607689" y="11298"/>
                          <a:pt x="775310" y="153794"/>
                          <a:pt x="770284" y="332033"/>
                        </a:cubicBezTo>
                        <a:cubicBezTo>
                          <a:pt x="746818" y="508219"/>
                          <a:pt x="611838" y="680221"/>
                          <a:pt x="385142" y="664066"/>
                        </a:cubicBezTo>
                        <a:cubicBezTo>
                          <a:pt x="141793" y="705493"/>
                          <a:pt x="-34633" y="483643"/>
                          <a:pt x="0" y="332033"/>
                        </a:cubicBezTo>
                        <a:close/>
                      </a:path>
                      <a:path w="770284" h="664066" stroke="0" extrusionOk="0">
                        <a:moveTo>
                          <a:pt x="0" y="332033"/>
                        </a:moveTo>
                        <a:cubicBezTo>
                          <a:pt x="30753" y="103392"/>
                          <a:pt x="179095" y="10441"/>
                          <a:pt x="385142" y="0"/>
                        </a:cubicBezTo>
                        <a:cubicBezTo>
                          <a:pt x="596344" y="-4192"/>
                          <a:pt x="775874" y="152000"/>
                          <a:pt x="770284" y="332033"/>
                        </a:cubicBezTo>
                        <a:cubicBezTo>
                          <a:pt x="767356" y="483454"/>
                          <a:pt x="556390" y="682740"/>
                          <a:pt x="385142" y="664066"/>
                        </a:cubicBezTo>
                        <a:cubicBezTo>
                          <a:pt x="161793" y="613015"/>
                          <a:pt x="5851" y="523847"/>
                          <a:pt x="0" y="3320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714CABA-2993-AAB0-6141-DEEF9A4892A5}"/>
              </a:ext>
            </a:extLst>
          </p:cNvPr>
          <p:cNvSpPr/>
          <p:nvPr/>
        </p:nvSpPr>
        <p:spPr>
          <a:xfrm>
            <a:off x="6148531" y="2301522"/>
            <a:ext cx="770284" cy="664066"/>
          </a:xfrm>
          <a:prstGeom prst="ellipse">
            <a:avLst/>
          </a:prstGeom>
          <a:solidFill>
            <a:schemeClr val="bg1">
              <a:alpha val="45000"/>
            </a:schemeClr>
          </a:solidFill>
          <a:ln w="381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70284"/>
                      <a:gd name="connsiteY0" fmla="*/ 332033 h 664066"/>
                      <a:gd name="connsiteX1" fmla="*/ 385142 w 770284"/>
                      <a:gd name="connsiteY1" fmla="*/ 0 h 664066"/>
                      <a:gd name="connsiteX2" fmla="*/ 770284 w 770284"/>
                      <a:gd name="connsiteY2" fmla="*/ 332033 h 664066"/>
                      <a:gd name="connsiteX3" fmla="*/ 385142 w 770284"/>
                      <a:gd name="connsiteY3" fmla="*/ 664066 h 664066"/>
                      <a:gd name="connsiteX4" fmla="*/ 0 w 770284"/>
                      <a:gd name="connsiteY4" fmla="*/ 332033 h 6640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0284" h="664066" fill="none" extrusionOk="0">
                        <a:moveTo>
                          <a:pt x="0" y="332033"/>
                        </a:moveTo>
                        <a:cubicBezTo>
                          <a:pt x="45534" y="154058"/>
                          <a:pt x="182981" y="-21706"/>
                          <a:pt x="385142" y="0"/>
                        </a:cubicBezTo>
                        <a:cubicBezTo>
                          <a:pt x="560055" y="-5788"/>
                          <a:pt x="744463" y="172966"/>
                          <a:pt x="770284" y="332033"/>
                        </a:cubicBezTo>
                        <a:cubicBezTo>
                          <a:pt x="764824" y="463338"/>
                          <a:pt x="566569" y="707538"/>
                          <a:pt x="385142" y="664066"/>
                        </a:cubicBezTo>
                        <a:cubicBezTo>
                          <a:pt x="177015" y="666630"/>
                          <a:pt x="36710" y="524236"/>
                          <a:pt x="0" y="332033"/>
                        </a:cubicBezTo>
                        <a:close/>
                      </a:path>
                      <a:path w="770284" h="664066" stroke="0" extrusionOk="0">
                        <a:moveTo>
                          <a:pt x="0" y="332033"/>
                        </a:moveTo>
                        <a:cubicBezTo>
                          <a:pt x="-20784" y="135836"/>
                          <a:pt x="154489" y="6735"/>
                          <a:pt x="385142" y="0"/>
                        </a:cubicBezTo>
                        <a:cubicBezTo>
                          <a:pt x="648007" y="10559"/>
                          <a:pt x="718429" y="150305"/>
                          <a:pt x="770284" y="332033"/>
                        </a:cubicBezTo>
                        <a:cubicBezTo>
                          <a:pt x="737625" y="547303"/>
                          <a:pt x="588854" y="713788"/>
                          <a:pt x="385142" y="664066"/>
                        </a:cubicBezTo>
                        <a:cubicBezTo>
                          <a:pt x="128657" y="640114"/>
                          <a:pt x="29616" y="529561"/>
                          <a:pt x="0" y="3320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AB01B1-1513-1E76-8F1B-20D7AB57A312}"/>
              </a:ext>
            </a:extLst>
          </p:cNvPr>
          <p:cNvSpPr/>
          <p:nvPr/>
        </p:nvSpPr>
        <p:spPr>
          <a:xfrm>
            <a:off x="8681884" y="729928"/>
            <a:ext cx="1258529" cy="840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탐정수첩 아이콘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15FA8B-D112-7201-92ED-1620D0BA7899}"/>
              </a:ext>
            </a:extLst>
          </p:cNvPr>
          <p:cNvSpPr/>
          <p:nvPr/>
        </p:nvSpPr>
        <p:spPr>
          <a:xfrm>
            <a:off x="8681884" y="1750140"/>
            <a:ext cx="1258529" cy="634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 아이콘</a:t>
            </a:r>
          </a:p>
        </p:txBody>
      </p:sp>
    </p:spTree>
    <p:extLst>
      <p:ext uri="{BB962C8B-B14F-4D97-AF65-F5344CB8AC3E}">
        <p14:creationId xmlns:p14="http://schemas.microsoft.com/office/powerpoint/2010/main" val="145092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76614-04DB-151E-0EA7-1E411BBB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C6368EF-4A2A-492D-322B-975FD0D6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11" y="687272"/>
            <a:ext cx="7645629" cy="502047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C609D1-1A10-9D85-DC9D-90B399C9EFEB}"/>
              </a:ext>
            </a:extLst>
          </p:cNvPr>
          <p:cNvSpPr/>
          <p:nvPr/>
        </p:nvSpPr>
        <p:spPr>
          <a:xfrm>
            <a:off x="4765436" y="1868129"/>
            <a:ext cx="2930300" cy="185150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723685-7035-C8A6-3A35-A76E8629D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33" b="89867" l="9510" r="89914">
                        <a14:foregroundMark x1="50720" y1="8267" x2="50720" y2="8267"/>
                        <a14:foregroundMark x1="51009" y1="5333" x2="51009" y2="5333"/>
                        <a14:foregroundMark x1="52738" y1="5333" x2="52738" y2="5333"/>
                        <a14:foregroundMark x1="46398" y1="6667" x2="46398" y2="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247" y="3279662"/>
            <a:ext cx="2930301" cy="31667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EA0E12-2CF7-6A8D-01A4-0D822BC13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17" b="89680" l="9551" r="89888">
                        <a14:foregroundMark x1="70787" y1="11388" x2="70787" y2="11388"/>
                        <a14:foregroundMark x1="67978" y1="11032" x2="67978" y2="11032"/>
                        <a14:foregroundMark x1="67978" y1="9253" x2="67978" y2="9253"/>
                        <a14:foregroundMark x1="64607" y1="7117" x2="64607" y2="7117"/>
                        <a14:foregroundMark x1="89326" y1="28470" x2="89326" y2="284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5135" y="1940399"/>
            <a:ext cx="942957" cy="14886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8E339B-44B8-D381-276A-F5FB8198D689}"/>
              </a:ext>
            </a:extLst>
          </p:cNvPr>
          <p:cNvSpPr/>
          <p:nvPr/>
        </p:nvSpPr>
        <p:spPr>
          <a:xfrm>
            <a:off x="3381724" y="4473678"/>
            <a:ext cx="5614791" cy="102305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부서진 파편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피해자의 일부분으로 보인다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CB85FC-1EC1-4A5A-FFCF-BEE6320F68F9}"/>
              </a:ext>
            </a:extLst>
          </p:cNvPr>
          <p:cNvSpPr/>
          <p:nvPr/>
        </p:nvSpPr>
        <p:spPr>
          <a:xfrm>
            <a:off x="3811548" y="3387600"/>
            <a:ext cx="770284" cy="664066"/>
          </a:xfrm>
          <a:prstGeom prst="ellipse">
            <a:avLst/>
          </a:prstGeom>
          <a:solidFill>
            <a:schemeClr val="bg1">
              <a:alpha val="45000"/>
            </a:schemeClr>
          </a:solidFill>
          <a:ln w="381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70284"/>
                      <a:gd name="connsiteY0" fmla="*/ 332033 h 664066"/>
                      <a:gd name="connsiteX1" fmla="*/ 385142 w 770284"/>
                      <a:gd name="connsiteY1" fmla="*/ 0 h 664066"/>
                      <a:gd name="connsiteX2" fmla="*/ 770284 w 770284"/>
                      <a:gd name="connsiteY2" fmla="*/ 332033 h 664066"/>
                      <a:gd name="connsiteX3" fmla="*/ 385142 w 770284"/>
                      <a:gd name="connsiteY3" fmla="*/ 664066 h 664066"/>
                      <a:gd name="connsiteX4" fmla="*/ 0 w 770284"/>
                      <a:gd name="connsiteY4" fmla="*/ 332033 h 6640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0284" h="664066" fill="none" extrusionOk="0">
                        <a:moveTo>
                          <a:pt x="0" y="332033"/>
                        </a:moveTo>
                        <a:cubicBezTo>
                          <a:pt x="17719" y="131815"/>
                          <a:pt x="231077" y="3870"/>
                          <a:pt x="385142" y="0"/>
                        </a:cubicBezTo>
                        <a:cubicBezTo>
                          <a:pt x="614919" y="29177"/>
                          <a:pt x="750145" y="148223"/>
                          <a:pt x="770284" y="332033"/>
                        </a:cubicBezTo>
                        <a:cubicBezTo>
                          <a:pt x="815284" y="521936"/>
                          <a:pt x="579488" y="655686"/>
                          <a:pt x="385142" y="664066"/>
                        </a:cubicBezTo>
                        <a:cubicBezTo>
                          <a:pt x="129062" y="677009"/>
                          <a:pt x="12788" y="498075"/>
                          <a:pt x="0" y="332033"/>
                        </a:cubicBezTo>
                        <a:close/>
                      </a:path>
                      <a:path w="770284" h="664066" stroke="0" extrusionOk="0">
                        <a:moveTo>
                          <a:pt x="0" y="332033"/>
                        </a:moveTo>
                        <a:cubicBezTo>
                          <a:pt x="-27879" y="197568"/>
                          <a:pt x="157841" y="-6026"/>
                          <a:pt x="385142" y="0"/>
                        </a:cubicBezTo>
                        <a:cubicBezTo>
                          <a:pt x="629627" y="-4691"/>
                          <a:pt x="759568" y="168173"/>
                          <a:pt x="770284" y="332033"/>
                        </a:cubicBezTo>
                        <a:cubicBezTo>
                          <a:pt x="743882" y="524234"/>
                          <a:pt x="563547" y="704630"/>
                          <a:pt x="385142" y="664066"/>
                        </a:cubicBezTo>
                        <a:cubicBezTo>
                          <a:pt x="179502" y="659492"/>
                          <a:pt x="-28231" y="521886"/>
                          <a:pt x="0" y="3320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635536-AC31-3BC3-9A04-347BB06BA8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7895" y1="16667" x2="37895" y2="16667"/>
                        <a14:foregroundMark x1="33684" y1="29365" x2="33684" y2="29365"/>
                        <a14:foregroundMark x1="17368" y1="38360" x2="17368" y2="38360"/>
                        <a14:foregroundMark x1="52105" y1="39683" x2="52105" y2="39683"/>
                        <a14:foregroundMark x1="71316" y1="39683" x2="71316" y2="39683"/>
                        <a14:foregroundMark x1="77368" y1="35450" x2="77368" y2="35450"/>
                        <a14:foregroundMark x1="62105" y1="50794" x2="62105" y2="50794"/>
                        <a14:foregroundMark x1="62632" y1="49471" x2="62632" y2="49471"/>
                        <a14:foregroundMark x1="61316" y1="46032" x2="61316" y2="46032"/>
                        <a14:foregroundMark x1="48947" y1="50265" x2="48947" y2="50265"/>
                        <a14:foregroundMark x1="45000" y1="49735" x2="45000" y2="49735"/>
                        <a14:foregroundMark x1="35263" y1="46825" x2="35263" y2="46825"/>
                        <a14:foregroundMark x1="60263" y1="66667" x2="60263" y2="66667"/>
                        <a14:foregroundMark x1="55789" y1="60317" x2="55789" y2="60317"/>
                        <a14:foregroundMark x1="59474" y1="55556" x2="59474" y2="55556"/>
                        <a14:foregroundMark x1="62105" y1="56085" x2="62105" y2="56085"/>
                        <a14:foregroundMark x1="81579" y1="52646" x2="81579" y2="52646"/>
                        <a14:foregroundMark x1="83684" y1="50794" x2="83684" y2="50794"/>
                        <a14:foregroundMark x1="81842" y1="50529" x2="86579" y2="494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3466" y="1939586"/>
            <a:ext cx="1804919" cy="1795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8C297A-956A-211F-ADEB-FC7D613289D3}"/>
              </a:ext>
            </a:extLst>
          </p:cNvPr>
          <p:cNvSpPr txBox="1"/>
          <p:nvPr/>
        </p:nvSpPr>
        <p:spPr>
          <a:xfrm>
            <a:off x="1440029" y="2269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증거 탐색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229AB-60FE-A6D8-6B66-310D67DC45CC}"/>
              </a:ext>
            </a:extLst>
          </p:cNvPr>
          <p:cNvSpPr txBox="1"/>
          <p:nvPr/>
        </p:nvSpPr>
        <p:spPr>
          <a:xfrm>
            <a:off x="3173196" y="5815680"/>
            <a:ext cx="6907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스크립트를 전부 읽으면 증거품목이 자동으로 탐정수첩에 기록됨</a:t>
            </a:r>
            <a:endParaRPr lang="en-US" altLang="ko-KR" dirty="0"/>
          </a:p>
          <a:p>
            <a:r>
              <a:rPr lang="ko-KR" altLang="en-US" dirty="0"/>
              <a:t>증거는 탐정수첩에서 언제든 재확인 가능</a:t>
            </a:r>
          </a:p>
        </p:txBody>
      </p:sp>
    </p:spTree>
    <p:extLst>
      <p:ext uri="{BB962C8B-B14F-4D97-AF65-F5344CB8AC3E}">
        <p14:creationId xmlns:p14="http://schemas.microsoft.com/office/powerpoint/2010/main" val="226611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42770-C51B-BA6F-F8F6-914FADB9F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757534-A6A2-3584-E465-879A75312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859" y="117123"/>
            <a:ext cx="10037003" cy="6590756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C13AEE-4E74-514C-840B-779A5D0E3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670" y="620786"/>
            <a:ext cx="7620660" cy="56164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384F637-84F4-1DBA-E94F-A550EA927793}"/>
              </a:ext>
            </a:extLst>
          </p:cNvPr>
          <p:cNvSpPr/>
          <p:nvPr/>
        </p:nvSpPr>
        <p:spPr>
          <a:xfrm>
            <a:off x="2635045" y="4060723"/>
            <a:ext cx="3205316" cy="1002890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서재에서 발견된 피해자의 파편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3F00C7-C09C-FA4A-DD4C-EE38D3F00292}"/>
              </a:ext>
            </a:extLst>
          </p:cNvPr>
          <p:cNvSpPr/>
          <p:nvPr/>
        </p:nvSpPr>
        <p:spPr>
          <a:xfrm>
            <a:off x="8667136" y="1632155"/>
            <a:ext cx="717755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41D456-C806-348C-99D9-FB14DFF6BC34}"/>
              </a:ext>
            </a:extLst>
          </p:cNvPr>
          <p:cNvSpPr/>
          <p:nvPr/>
        </p:nvSpPr>
        <p:spPr>
          <a:xfrm>
            <a:off x="6479457" y="2482646"/>
            <a:ext cx="717755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2854C-DA81-4B9A-7246-C4D81E48320B}"/>
              </a:ext>
            </a:extLst>
          </p:cNvPr>
          <p:cNvSpPr txBox="1"/>
          <p:nvPr/>
        </p:nvSpPr>
        <p:spPr>
          <a:xfrm>
            <a:off x="7197212" y="10907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증거 리스트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67576D-7BE2-21E2-3DB0-7E944DB5B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69" y="1716769"/>
            <a:ext cx="809952" cy="5692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546E18F-6D38-E151-B86E-6ED98B4049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1289" y="1744463"/>
            <a:ext cx="1034078" cy="6251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EF92152-7BD8-AC69-388E-C061FC303617}"/>
              </a:ext>
            </a:extLst>
          </p:cNvPr>
          <p:cNvSpPr/>
          <p:nvPr/>
        </p:nvSpPr>
        <p:spPr>
          <a:xfrm>
            <a:off x="3212308" y="1939538"/>
            <a:ext cx="2008659" cy="1472963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A4D1E2-96E0-BCA0-E480-9D1E2C176C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7895" y1="16667" x2="37895" y2="16667"/>
                        <a14:foregroundMark x1="33684" y1="29365" x2="33684" y2="29365"/>
                        <a14:foregroundMark x1="17368" y1="38360" x2="17368" y2="38360"/>
                        <a14:foregroundMark x1="52105" y1="39683" x2="52105" y2="39683"/>
                        <a14:foregroundMark x1="71316" y1="39683" x2="71316" y2="39683"/>
                        <a14:foregroundMark x1="77368" y1="35450" x2="77368" y2="35450"/>
                        <a14:foregroundMark x1="62105" y1="50794" x2="62105" y2="50794"/>
                        <a14:foregroundMark x1="62632" y1="49471" x2="62632" y2="49471"/>
                        <a14:foregroundMark x1="61316" y1="46032" x2="61316" y2="46032"/>
                        <a14:foregroundMark x1="48947" y1="50265" x2="48947" y2="50265"/>
                        <a14:foregroundMark x1="45000" y1="49735" x2="45000" y2="49735"/>
                        <a14:foregroundMark x1="35263" y1="46825" x2="35263" y2="46825"/>
                        <a14:foregroundMark x1="60263" y1="66667" x2="60263" y2="66667"/>
                        <a14:foregroundMark x1="55789" y1="60317" x2="55789" y2="60317"/>
                        <a14:foregroundMark x1="59474" y1="55556" x2="59474" y2="55556"/>
                        <a14:foregroundMark x1="62105" y1="56085" x2="62105" y2="56085"/>
                        <a14:foregroundMark x1="81579" y1="52646" x2="81579" y2="52646"/>
                        <a14:foregroundMark x1="83684" y1="50794" x2="83684" y2="50794"/>
                        <a14:foregroundMark x1="81842" y1="50529" x2="86579" y2="494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4197" y="1999529"/>
            <a:ext cx="1435902" cy="14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5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29501-22BB-C745-576C-64A856B9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세계관 설정 잡고</a:t>
            </a:r>
            <a:endParaRPr lang="en-US" altLang="ko-KR" dirty="0"/>
          </a:p>
          <a:p>
            <a:r>
              <a:rPr lang="ko-KR" altLang="en-US" dirty="0"/>
              <a:t>캐릭터 개별 설정 심화해서 만들고 </a:t>
            </a:r>
            <a:r>
              <a:rPr lang="en-US" altLang="ko-KR" dirty="0"/>
              <a:t>-&gt; </a:t>
            </a:r>
            <a:r>
              <a:rPr lang="ko-KR" altLang="en-US" dirty="0"/>
              <a:t>이벤트를 발생을 </a:t>
            </a:r>
            <a:r>
              <a:rPr lang="ko-KR" altLang="en-US" dirty="0" err="1"/>
              <a:t>했을때</a:t>
            </a:r>
            <a:r>
              <a:rPr lang="ko-KR" altLang="en-US" dirty="0"/>
              <a:t> 얘가 </a:t>
            </a:r>
            <a:r>
              <a:rPr lang="ko-KR" altLang="en-US" dirty="0" err="1"/>
              <a:t>무슨말을</a:t>
            </a:r>
            <a:r>
              <a:rPr lang="ko-KR" altLang="en-US" dirty="0"/>
              <a:t> 하고 어떤 반응을 할지를 입체적으로 상상하고 쓸 수 있음</a:t>
            </a:r>
            <a:endParaRPr lang="en-US" altLang="ko-KR" dirty="0"/>
          </a:p>
          <a:p>
            <a:r>
              <a:rPr lang="ko-KR" altLang="en-US" dirty="0"/>
              <a:t>어떤 사람을 범인으로 만들지 설정</a:t>
            </a:r>
            <a:r>
              <a:rPr lang="en-US" altLang="ko-KR" dirty="0"/>
              <a:t>/ </a:t>
            </a:r>
            <a:r>
              <a:rPr lang="ko-KR" altLang="en-US" dirty="0"/>
              <a:t>어떻게 죽일지 설정</a:t>
            </a:r>
            <a:endParaRPr lang="en-US" altLang="ko-KR" dirty="0"/>
          </a:p>
          <a:p>
            <a:r>
              <a:rPr lang="ko-KR" altLang="en-US" dirty="0"/>
              <a:t>스크립트를 짜겠지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947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743A6-CC74-AEB4-26AD-FDE5F753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게임을 </a:t>
            </a:r>
            <a:r>
              <a:rPr lang="ko-KR" altLang="en-US" dirty="0" err="1"/>
              <a:t>시작했을때</a:t>
            </a:r>
            <a:r>
              <a:rPr lang="ko-KR" altLang="en-US" dirty="0"/>
              <a:t> 화면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3BB434-99E3-BBB9-006D-1AD4677571C0}"/>
              </a:ext>
            </a:extLst>
          </p:cNvPr>
          <p:cNvSpPr/>
          <p:nvPr/>
        </p:nvSpPr>
        <p:spPr>
          <a:xfrm>
            <a:off x="2787445" y="2684207"/>
            <a:ext cx="6617110" cy="3018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이름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NEW GAME</a:t>
            </a:r>
          </a:p>
          <a:p>
            <a:pPr algn="ctr"/>
            <a:r>
              <a:rPr lang="ko-KR" altLang="en-US" dirty="0"/>
              <a:t>이어하기</a:t>
            </a:r>
            <a:endParaRPr lang="en-US" altLang="ko-KR" dirty="0"/>
          </a:p>
          <a:p>
            <a:pPr algn="ctr"/>
            <a:r>
              <a:rPr lang="ko-KR" altLang="en-US" dirty="0"/>
              <a:t>설정</a:t>
            </a:r>
            <a:endParaRPr lang="en-US" altLang="ko-KR" dirty="0"/>
          </a:p>
          <a:p>
            <a:pPr algn="ctr"/>
            <a:r>
              <a:rPr lang="en-US" altLang="ko-KR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86895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28CBFF-CC80-D21C-62D8-8BEE414B1CBC}"/>
              </a:ext>
            </a:extLst>
          </p:cNvPr>
          <p:cNvSpPr/>
          <p:nvPr/>
        </p:nvSpPr>
        <p:spPr>
          <a:xfrm>
            <a:off x="838200" y="832567"/>
            <a:ext cx="10793361" cy="4208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064FB-E79F-C3FD-A1E8-EAA17992156F}"/>
              </a:ext>
            </a:extLst>
          </p:cNvPr>
          <p:cNvSpPr txBox="1"/>
          <p:nvPr/>
        </p:nvSpPr>
        <p:spPr>
          <a:xfrm>
            <a:off x="3795252" y="2376230"/>
            <a:ext cx="434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모월 모일 </a:t>
            </a:r>
            <a:r>
              <a:rPr lang="ko-KR" altLang="en-US" dirty="0" err="1"/>
              <a:t>켄싱턴</a:t>
            </a:r>
            <a:r>
              <a:rPr lang="ko-KR" altLang="en-US" dirty="0"/>
              <a:t> 주 한 저택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연출은 어떻게</a:t>
            </a:r>
            <a:r>
              <a:rPr lang="en-US" altLang="ko-KR" dirty="0"/>
              <a:t>? </a:t>
            </a:r>
            <a:r>
              <a:rPr lang="ko-KR" altLang="en-US" dirty="0"/>
              <a:t>사운드는 어떻게</a:t>
            </a:r>
            <a:r>
              <a:rPr lang="en-US" altLang="ko-K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8365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E29620C-936A-0DB9-7D9E-83738AF839BF}"/>
              </a:ext>
            </a:extLst>
          </p:cNvPr>
          <p:cNvSpPr/>
          <p:nvPr/>
        </p:nvSpPr>
        <p:spPr>
          <a:xfrm>
            <a:off x="1150374" y="884903"/>
            <a:ext cx="10087897" cy="5240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C1263FC-B4D1-B4E0-3A5B-80BAACF310A1}"/>
              </a:ext>
            </a:extLst>
          </p:cNvPr>
          <p:cNvSpPr/>
          <p:nvPr/>
        </p:nvSpPr>
        <p:spPr>
          <a:xfrm>
            <a:off x="2930013" y="2595716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0EA40B-5F27-26B8-62F8-05798FD95E5C}"/>
              </a:ext>
            </a:extLst>
          </p:cNvPr>
          <p:cNvSpPr/>
          <p:nvPr/>
        </p:nvSpPr>
        <p:spPr>
          <a:xfrm>
            <a:off x="3957484" y="2158181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BFAA5A7-917F-BB84-2890-D92CE7A04679}"/>
              </a:ext>
            </a:extLst>
          </p:cNvPr>
          <p:cNvSpPr/>
          <p:nvPr/>
        </p:nvSpPr>
        <p:spPr>
          <a:xfrm>
            <a:off x="5122607" y="2035278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4C5FF24-0DD7-B86F-2B96-B2AA81FD92D3}"/>
              </a:ext>
            </a:extLst>
          </p:cNvPr>
          <p:cNvSpPr/>
          <p:nvPr/>
        </p:nvSpPr>
        <p:spPr>
          <a:xfrm>
            <a:off x="6295103" y="2064775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CC38FA-DE78-385B-02FD-211B95F5142D}"/>
              </a:ext>
            </a:extLst>
          </p:cNvPr>
          <p:cNvSpPr/>
          <p:nvPr/>
        </p:nvSpPr>
        <p:spPr>
          <a:xfrm>
            <a:off x="7192296" y="2777613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B0DC536-02E3-7AF1-3174-885074C95CD0}"/>
              </a:ext>
            </a:extLst>
          </p:cNvPr>
          <p:cNvSpPr/>
          <p:nvPr/>
        </p:nvSpPr>
        <p:spPr>
          <a:xfrm>
            <a:off x="1052052" y="3569110"/>
            <a:ext cx="2487561" cy="260785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그림이나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5555BF-90B2-362E-92B6-B869C68DF54B}"/>
              </a:ext>
            </a:extLst>
          </p:cNvPr>
          <p:cNvSpPr/>
          <p:nvPr/>
        </p:nvSpPr>
        <p:spPr>
          <a:xfrm>
            <a:off x="3814916" y="4719484"/>
            <a:ext cx="7325032" cy="12781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 박스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7EC86-4135-2C32-30F0-CBF31033A556}"/>
              </a:ext>
            </a:extLst>
          </p:cNvPr>
          <p:cNvSpPr txBox="1"/>
          <p:nvPr/>
        </p:nvSpPr>
        <p:spPr>
          <a:xfrm>
            <a:off x="2261419" y="262982"/>
            <a:ext cx="76691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스토리 설명이 끝난 뒤 첫 배경화면 </a:t>
            </a:r>
            <a:r>
              <a:rPr lang="en-US" altLang="ko-KR" dirty="0"/>
              <a:t>( </a:t>
            </a:r>
            <a:r>
              <a:rPr lang="ko-KR" altLang="en-US" dirty="0"/>
              <a:t>용의자가 </a:t>
            </a:r>
            <a:r>
              <a:rPr lang="ko-KR" altLang="en-US" dirty="0" err="1"/>
              <a:t>모여있는</a:t>
            </a:r>
            <a:r>
              <a:rPr lang="ko-KR" altLang="en-US" dirty="0"/>
              <a:t> 저택 거실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용의자 다섯명이 거실에 있음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그래서 들어가면 사람들이 대화하는 상황을 보여줌</a:t>
            </a:r>
            <a:endParaRPr lang="en-US" altLang="ko-KR" dirty="0"/>
          </a:p>
          <a:p>
            <a:pPr algn="ctr"/>
            <a:r>
              <a:rPr lang="ko-KR" altLang="en-US" dirty="0"/>
              <a:t>이후 탐정이 등장해서 상황정리를 한 뒤에 심문을 시작하겠다고 말함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605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8F7958-C83D-2806-03BE-A41CC5047BE7}"/>
              </a:ext>
            </a:extLst>
          </p:cNvPr>
          <p:cNvSpPr/>
          <p:nvPr/>
        </p:nvSpPr>
        <p:spPr>
          <a:xfrm>
            <a:off x="1150374" y="884903"/>
            <a:ext cx="10087897" cy="5240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3B6B6A-F9F9-E52D-1DD0-C88C84FF9290}"/>
              </a:ext>
            </a:extLst>
          </p:cNvPr>
          <p:cNvSpPr/>
          <p:nvPr/>
        </p:nvSpPr>
        <p:spPr>
          <a:xfrm>
            <a:off x="9861755" y="1381433"/>
            <a:ext cx="1179871" cy="894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탐정수첩 아이콘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C3F4B-F2AF-9DAF-919D-1D71F10E55C9}"/>
              </a:ext>
            </a:extLst>
          </p:cNvPr>
          <p:cNvSpPr txBox="1"/>
          <p:nvPr/>
        </p:nvSpPr>
        <p:spPr>
          <a:xfrm>
            <a:off x="2330245" y="1504335"/>
            <a:ext cx="7152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탐정수첩 아이콘이 반짝이고 탐정수첩을 눌러서 확인하면</a:t>
            </a:r>
            <a:endParaRPr lang="en-US" altLang="ko-KR" dirty="0"/>
          </a:p>
          <a:p>
            <a:r>
              <a:rPr lang="ko-KR" altLang="en-US" dirty="0"/>
              <a:t>그 안에 죽은 할아버지에 대한 정보와 용의자들에 대한 신상정보가 </a:t>
            </a:r>
            <a:endParaRPr lang="en-US" altLang="ko-KR" dirty="0"/>
          </a:p>
          <a:p>
            <a:r>
              <a:rPr lang="ko-KR" altLang="en-US" dirty="0"/>
              <a:t>적힌 증거 리스트가 들어가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사용해서 각 용의자와 심문하도록 설명함</a:t>
            </a:r>
          </a:p>
        </p:txBody>
      </p:sp>
    </p:spTree>
    <p:extLst>
      <p:ext uri="{BB962C8B-B14F-4D97-AF65-F5344CB8AC3E}">
        <p14:creationId xmlns:p14="http://schemas.microsoft.com/office/powerpoint/2010/main" val="295669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AB7656B-E401-C5DE-0DB1-D0FF6892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620786"/>
            <a:ext cx="7620660" cy="56164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93DB17C-8E53-6D98-BE61-D04FB9FC9F22}"/>
              </a:ext>
            </a:extLst>
          </p:cNvPr>
          <p:cNvSpPr/>
          <p:nvPr/>
        </p:nvSpPr>
        <p:spPr>
          <a:xfrm>
            <a:off x="2635045" y="4060723"/>
            <a:ext cx="3205316" cy="1002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할아버지 이름</a:t>
            </a:r>
            <a:r>
              <a:rPr lang="en-US" altLang="ko-KR" sz="1500" dirty="0"/>
              <a:t>/</a:t>
            </a:r>
            <a:r>
              <a:rPr lang="ko-KR" altLang="en-US" sz="1500" dirty="0"/>
              <a:t>나이</a:t>
            </a:r>
            <a:r>
              <a:rPr lang="en-US" altLang="ko-KR" sz="1500" dirty="0"/>
              <a:t>/</a:t>
            </a:r>
            <a:r>
              <a:rPr lang="ko-KR" altLang="en-US" sz="1500" dirty="0"/>
              <a:t>사인 등등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22E389-E51F-1B35-EA97-8FD3206ABEC5}"/>
              </a:ext>
            </a:extLst>
          </p:cNvPr>
          <p:cNvSpPr/>
          <p:nvPr/>
        </p:nvSpPr>
        <p:spPr>
          <a:xfrm>
            <a:off x="8667136" y="1632155"/>
            <a:ext cx="717755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AEA3FD-C852-51A2-74DC-37ED903B7CFA}"/>
              </a:ext>
            </a:extLst>
          </p:cNvPr>
          <p:cNvSpPr/>
          <p:nvPr/>
        </p:nvSpPr>
        <p:spPr>
          <a:xfrm>
            <a:off x="6479457" y="2482646"/>
            <a:ext cx="717755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CEEC3-5D74-CFB5-E555-2E8B83456073}"/>
              </a:ext>
            </a:extLst>
          </p:cNvPr>
          <p:cNvSpPr txBox="1"/>
          <p:nvPr/>
        </p:nvSpPr>
        <p:spPr>
          <a:xfrm>
            <a:off x="7197212" y="10907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증거 리스트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171A54-4180-6FE0-9DA6-CCAFD2902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948" y="1716769"/>
            <a:ext cx="2179509" cy="15317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5F9F4D-16FF-CBC6-F2F2-CA681A29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69" y="1716769"/>
            <a:ext cx="809952" cy="5692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5DCA9B-8364-9F1A-160B-63CAA5EDD6B0}"/>
              </a:ext>
            </a:extLst>
          </p:cNvPr>
          <p:cNvSpPr txBox="1"/>
          <p:nvPr/>
        </p:nvSpPr>
        <p:spPr>
          <a:xfrm>
            <a:off x="6617110" y="3598606"/>
            <a:ext cx="4517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증거리스트에는 </a:t>
            </a:r>
            <a:endParaRPr lang="en-US" altLang="ko-KR" dirty="0"/>
          </a:p>
          <a:p>
            <a:r>
              <a:rPr lang="ko-KR" altLang="en-US" dirty="0"/>
              <a:t>피해자와 용의자에 대한 신상정보가 담긴 </a:t>
            </a:r>
            <a:endParaRPr lang="en-US" altLang="ko-KR" dirty="0"/>
          </a:p>
          <a:p>
            <a:r>
              <a:rPr lang="ko-KR" altLang="en-US" dirty="0"/>
              <a:t>리스트가 자동 등록됨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CC684C-BF2B-288E-C030-B617B126F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1289" y="1744463"/>
            <a:ext cx="1034078" cy="6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3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E76246-52BE-48EE-EC4B-21B82AE24C05}"/>
              </a:ext>
            </a:extLst>
          </p:cNvPr>
          <p:cNvSpPr/>
          <p:nvPr/>
        </p:nvSpPr>
        <p:spPr>
          <a:xfrm>
            <a:off x="1150374" y="884903"/>
            <a:ext cx="10087897" cy="5240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0462D-EB48-26C3-EC99-18D79F4D36AC}"/>
              </a:ext>
            </a:extLst>
          </p:cNvPr>
          <p:cNvSpPr txBox="1"/>
          <p:nvPr/>
        </p:nvSpPr>
        <p:spPr>
          <a:xfrm>
            <a:off x="1317523" y="34412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메인 화면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719857-A98D-0E6B-1FCE-E5710584C8DB}"/>
              </a:ext>
            </a:extLst>
          </p:cNvPr>
          <p:cNvSpPr/>
          <p:nvPr/>
        </p:nvSpPr>
        <p:spPr>
          <a:xfrm>
            <a:off x="2930013" y="2595716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9AED42-809B-829B-BFF8-619694BBCEE4}"/>
              </a:ext>
            </a:extLst>
          </p:cNvPr>
          <p:cNvSpPr/>
          <p:nvPr/>
        </p:nvSpPr>
        <p:spPr>
          <a:xfrm>
            <a:off x="3957484" y="2158181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64360FD-E96B-A627-71C9-CB7BE9BB4392}"/>
              </a:ext>
            </a:extLst>
          </p:cNvPr>
          <p:cNvSpPr/>
          <p:nvPr/>
        </p:nvSpPr>
        <p:spPr>
          <a:xfrm>
            <a:off x="5122607" y="2035278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255D95-4CD5-E867-0787-99B473439E84}"/>
              </a:ext>
            </a:extLst>
          </p:cNvPr>
          <p:cNvSpPr/>
          <p:nvPr/>
        </p:nvSpPr>
        <p:spPr>
          <a:xfrm>
            <a:off x="6295103" y="2064775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9921F6-2CD9-EF3F-2C7A-4521C18FBD20}"/>
              </a:ext>
            </a:extLst>
          </p:cNvPr>
          <p:cNvSpPr/>
          <p:nvPr/>
        </p:nvSpPr>
        <p:spPr>
          <a:xfrm>
            <a:off x="7192296" y="2777613"/>
            <a:ext cx="550606" cy="7275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95029-E498-87F6-EA8D-E1D7A8AF2983}"/>
              </a:ext>
            </a:extLst>
          </p:cNvPr>
          <p:cNvSpPr txBox="1"/>
          <p:nvPr/>
        </p:nvSpPr>
        <p:spPr>
          <a:xfrm>
            <a:off x="4232787" y="1427063"/>
            <a:ext cx="33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배경화면</a:t>
            </a:r>
            <a:r>
              <a:rPr lang="en-US" altLang="ko-KR" dirty="0"/>
              <a:t>(</a:t>
            </a:r>
            <a:r>
              <a:rPr lang="ko-KR" altLang="en-US" dirty="0"/>
              <a:t>저택 거실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AF5702-E885-23C9-486B-24757502BAE6}"/>
              </a:ext>
            </a:extLst>
          </p:cNvPr>
          <p:cNvSpPr/>
          <p:nvPr/>
        </p:nvSpPr>
        <p:spPr>
          <a:xfrm>
            <a:off x="9861755" y="1381433"/>
            <a:ext cx="1179871" cy="894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탐정수첩 아이콘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DEEC7-6A3A-C3ED-4B7B-0AA929382E4B}"/>
              </a:ext>
            </a:extLst>
          </p:cNvPr>
          <p:cNvSpPr/>
          <p:nvPr/>
        </p:nvSpPr>
        <p:spPr>
          <a:xfrm>
            <a:off x="9805219" y="2491856"/>
            <a:ext cx="1334729" cy="894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 아이콘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D05D27-FDB2-E75E-81B5-ABECBDF6CB56}"/>
              </a:ext>
            </a:extLst>
          </p:cNvPr>
          <p:cNvSpPr txBox="1"/>
          <p:nvPr/>
        </p:nvSpPr>
        <p:spPr>
          <a:xfrm>
            <a:off x="1641178" y="3270129"/>
            <a:ext cx="6445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캐릭터를 누르면 심문 시작을 할 수 있음</a:t>
            </a:r>
            <a:endParaRPr lang="en-US" altLang="ko-KR" dirty="0"/>
          </a:p>
          <a:p>
            <a:r>
              <a:rPr lang="ko-KR" altLang="en-US" dirty="0"/>
              <a:t>캐릭터를 누르면 밑에 캐릭터 그림이랑 대화박스가 보여지고</a:t>
            </a:r>
            <a:endParaRPr lang="en-US" altLang="ko-KR" dirty="0"/>
          </a:p>
          <a:p>
            <a:r>
              <a:rPr lang="ko-KR" altLang="en-US" dirty="0"/>
              <a:t>심문 시작하기 버튼을 눌러 심문을 시작 가능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7325B18-C767-B515-BA44-0E6DF22B41DE}"/>
              </a:ext>
            </a:extLst>
          </p:cNvPr>
          <p:cNvSpPr/>
          <p:nvPr/>
        </p:nvSpPr>
        <p:spPr>
          <a:xfrm>
            <a:off x="1052052" y="4316361"/>
            <a:ext cx="1877961" cy="186060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그림이나 사진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30C6FE-3F9E-4EF4-8CF8-8EEDC51061E5}"/>
              </a:ext>
            </a:extLst>
          </p:cNvPr>
          <p:cNvSpPr/>
          <p:nvPr/>
        </p:nvSpPr>
        <p:spPr>
          <a:xfrm>
            <a:off x="3480619" y="4719484"/>
            <a:ext cx="7659329" cy="12781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 박스</a:t>
            </a:r>
            <a:endParaRPr lang="en-US" altLang="ko-KR" dirty="0"/>
          </a:p>
          <a:p>
            <a:pPr algn="ctr"/>
            <a:r>
              <a:rPr lang="ko-KR" altLang="en-US" dirty="0"/>
              <a:t>캐릭터의 한마디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EEEE23-B9EE-3B91-685A-662301424D06}"/>
              </a:ext>
            </a:extLst>
          </p:cNvPr>
          <p:cNvSpPr/>
          <p:nvPr/>
        </p:nvSpPr>
        <p:spPr>
          <a:xfrm>
            <a:off x="9452485" y="4193459"/>
            <a:ext cx="1641987" cy="403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심문시작하기</a:t>
            </a:r>
          </a:p>
        </p:txBody>
      </p:sp>
    </p:spTree>
    <p:extLst>
      <p:ext uri="{BB962C8B-B14F-4D97-AF65-F5344CB8AC3E}">
        <p14:creationId xmlns:p14="http://schemas.microsoft.com/office/powerpoint/2010/main" val="327740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AE7D6-DB4B-EB6B-3B46-A77276F0652C}"/>
              </a:ext>
            </a:extLst>
          </p:cNvPr>
          <p:cNvSpPr txBox="1"/>
          <p:nvPr/>
        </p:nvSpPr>
        <p:spPr>
          <a:xfrm>
            <a:off x="334297" y="1278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심문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864E67-ECD5-130C-441D-1F6993E49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3" b="89695" l="9390" r="89202">
                        <a14:foregroundMark x1="37559" y1="6489" x2="37559" y2="6489"/>
                        <a14:foregroundMark x1="69953" y1="16794" x2="69953" y2="16794"/>
                        <a14:foregroundMark x1="49765" y1="4962" x2="49765" y2="4962"/>
                        <a14:foregroundMark x1="48357" y1="3053" x2="48357" y2="30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011" y="3731625"/>
            <a:ext cx="2805451" cy="34508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7ED611-A86A-3419-59B7-D1427BDA2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098" y="1779637"/>
            <a:ext cx="3489275" cy="21093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CC1395-C70B-7CF8-FFC7-B1A3F05F2A45}"/>
              </a:ext>
            </a:extLst>
          </p:cNvPr>
          <p:cNvSpPr/>
          <p:nvPr/>
        </p:nvSpPr>
        <p:spPr>
          <a:xfrm>
            <a:off x="4159045" y="4689987"/>
            <a:ext cx="7433187" cy="163215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증거를 제시하기 전에는 캐릭터 성격에 맞는 한마디가 상황에 따라 무작위 적으로 나오고 이후 증거제시를 하면 그에 맞춰서 캐릭터가 대답을 함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en-US" sz="1500" dirty="0">
                <a:solidFill>
                  <a:schemeClr val="tx1"/>
                </a:solidFill>
              </a:rPr>
              <a:t>불리한 증거에 대해서는 당황한 모션 등을 취하기도 함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이후 대화를 하다가 새로운 증거가 나오면 증거 리스트에 새로운 증거가 추가됨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추가된 증거는 바로 탐정수첩에 등록되고 이를 다시 용의자에게 재 심문 할 수 있음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93DF04-611A-134F-232C-99CA256E8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005" y="497151"/>
            <a:ext cx="4380601" cy="32285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2F72D5-4CC2-4582-D1FB-6D422EFF1659}"/>
              </a:ext>
            </a:extLst>
          </p:cNvPr>
          <p:cNvSpPr/>
          <p:nvPr/>
        </p:nvSpPr>
        <p:spPr>
          <a:xfrm>
            <a:off x="7130013" y="2484184"/>
            <a:ext cx="1641175" cy="494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할아버지 이름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나이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사인 등등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754273-E3A7-386B-F67B-ED6B8F35D04B}"/>
              </a:ext>
            </a:extLst>
          </p:cNvPr>
          <p:cNvSpPr/>
          <p:nvPr/>
        </p:nvSpPr>
        <p:spPr>
          <a:xfrm>
            <a:off x="7502013" y="3114492"/>
            <a:ext cx="973393" cy="2064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증거제시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34FAD-E003-79DC-5B1C-0B9E5D88A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013" y="1148070"/>
            <a:ext cx="1561703" cy="10975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6B6E9B-A186-261E-C2CA-A0BC4BF81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0505" y="1238420"/>
            <a:ext cx="532256" cy="3740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E8F08C-BF68-530D-DCC8-996511A3D601}"/>
              </a:ext>
            </a:extLst>
          </p:cNvPr>
          <p:cNvSpPr txBox="1"/>
          <p:nvPr/>
        </p:nvSpPr>
        <p:spPr>
          <a:xfrm>
            <a:off x="9310493" y="6980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증거 리스트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46B52-26A2-BFA6-432E-FF0809750900}"/>
              </a:ext>
            </a:extLst>
          </p:cNvPr>
          <p:cNvSpPr txBox="1"/>
          <p:nvPr/>
        </p:nvSpPr>
        <p:spPr>
          <a:xfrm>
            <a:off x="1646569" y="2745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장남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C058E72-A193-E2D1-1001-728FD8E38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4511" y="1154525"/>
            <a:ext cx="1034078" cy="6251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AA40A4-D505-52E1-E818-A29C4BF3D33D}"/>
              </a:ext>
            </a:extLst>
          </p:cNvPr>
          <p:cNvSpPr txBox="1"/>
          <p:nvPr/>
        </p:nvSpPr>
        <p:spPr>
          <a:xfrm>
            <a:off x="1293411" y="662605"/>
            <a:ext cx="4979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심문때는</a:t>
            </a:r>
            <a:endParaRPr lang="en-US" altLang="ko-KR" dirty="0"/>
          </a:p>
          <a:p>
            <a:r>
              <a:rPr lang="ko-KR" altLang="en-US" dirty="0"/>
              <a:t>각 용의자의 성격을 알아보는 시간</a:t>
            </a:r>
            <a:endParaRPr lang="en-US" altLang="ko-KR" dirty="0"/>
          </a:p>
          <a:p>
            <a:r>
              <a:rPr lang="ko-KR" altLang="en-US" dirty="0"/>
              <a:t>피해자와의 관계를 대략적으로 알아볼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827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481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Daeun Song</dc:creator>
  <cp:lastModifiedBy>Daeun Song</cp:lastModifiedBy>
  <cp:revision>1</cp:revision>
  <dcterms:created xsi:type="dcterms:W3CDTF">2025-08-23T06:55:55Z</dcterms:created>
  <dcterms:modified xsi:type="dcterms:W3CDTF">2025-08-23T09:08:53Z</dcterms:modified>
</cp:coreProperties>
</file>