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7">
  <p:sldMasterIdLst>
    <p:sldMasterId id="2147483648" r:id="rId1"/>
  </p:sldMasterIdLst>
  <p:notesMasterIdLst>
    <p:notesMasterId r:id="rId36"/>
  </p:notesMasterIdLst>
  <p:sldIdLst>
    <p:sldId id="256" r:id="rId2"/>
    <p:sldId id="267" r:id="rId3"/>
    <p:sldId id="257" r:id="rId4"/>
    <p:sldId id="259" r:id="rId5"/>
    <p:sldId id="260" r:id="rId6"/>
    <p:sldId id="318" r:id="rId7"/>
    <p:sldId id="319" r:id="rId8"/>
    <p:sldId id="316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270" r:id="rId17"/>
    <p:sldId id="299" r:id="rId18"/>
    <p:sldId id="301" r:id="rId19"/>
    <p:sldId id="300" r:id="rId20"/>
    <p:sldId id="302" r:id="rId21"/>
    <p:sldId id="320" r:id="rId22"/>
    <p:sldId id="304" r:id="rId23"/>
    <p:sldId id="305" r:id="rId24"/>
    <p:sldId id="271" r:id="rId25"/>
    <p:sldId id="306" r:id="rId26"/>
    <p:sldId id="307" r:id="rId27"/>
    <p:sldId id="321" r:id="rId28"/>
    <p:sldId id="322" r:id="rId29"/>
    <p:sldId id="323" r:id="rId30"/>
    <p:sldId id="315" r:id="rId31"/>
    <p:sldId id="297" r:id="rId32"/>
    <p:sldId id="272" r:id="rId33"/>
    <p:sldId id="314" r:id="rId34"/>
    <p:sldId id="298" r:id="rId35"/>
  </p:sldIdLst>
  <p:sldSz cx="12192000" cy="6858000"/>
  <p:notesSz cx="6858000" cy="9144000"/>
  <p:embeddedFontLst>
    <p:embeddedFont>
      <p:font typeface="B Nazanin" panose="00000400000000000000" pitchFamily="2" charset="-78"/>
      <p:regular r:id="rId37"/>
      <p:bold r:id="rId38"/>
    </p:embeddedFont>
    <p:embeddedFont>
      <p:font typeface="B Titr" panose="00000700000000000000" pitchFamily="2" charset="-78"/>
      <p:bold r:id="rId39"/>
    </p:embeddedFont>
    <p:embeddedFont>
      <p:font typeface="IRTerafik" panose="02000503000000020002" pitchFamily="2" charset="-78"/>
      <p:regular r:id="rId40"/>
      <p:bold r:id="rId41"/>
      <p:italic r:id="rId42"/>
    </p:embeddedFont>
    <p:embeddedFont>
      <p:font typeface="IRTitr" panose="02000506000000020002" pitchFamily="2" charset="-78"/>
      <p:regular r:id="rId43"/>
    </p:embeddedFont>
    <p:embeddedFont>
      <p:font typeface="Wingdings 3" panose="05040102010807070707" pitchFamily="18" charset="2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عنوان پایان نامه" id="{373F3887-99B8-484A-A400-08C0CD79E0E0}">
          <p14:sldIdLst>
            <p14:sldId id="256"/>
          </p14:sldIdLst>
        </p14:section>
        <p14:section name="فهرست مطالب" id="{90BC6442-2788-4552-926D-F4B40F5A7B9C}">
          <p14:sldIdLst>
            <p14:sldId id="267"/>
          </p14:sldIdLst>
        </p14:section>
        <p14:section name="مقدمه" id="{98A9290C-9B75-46FC-89A6-25B5F567CD2A}">
          <p14:sldIdLst>
            <p14:sldId id="257"/>
            <p14:sldId id="259"/>
            <p14:sldId id="260"/>
            <p14:sldId id="318"/>
            <p14:sldId id="319"/>
            <p14:sldId id="316"/>
          </p14:sldIdLst>
        </p14:section>
        <p14:section name="بررسی متون" id="{E68386CA-BC6D-4109-A6C3-F4D272BEBAC9}">
          <p14:sldIdLst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روش اجرا" id="{D767CB8A-0153-46F6-89FC-F079A745DFB0}">
          <p14:sldIdLst>
            <p14:sldId id="270"/>
            <p14:sldId id="299"/>
            <p14:sldId id="301"/>
            <p14:sldId id="300"/>
            <p14:sldId id="302"/>
            <p14:sldId id="320"/>
            <p14:sldId id="304"/>
            <p14:sldId id="305"/>
          </p14:sldIdLst>
        </p14:section>
        <p14:section name="یافته ها" id="{C3156E9A-3C03-434F-B51C-05D078DA7BBD}">
          <p14:sldIdLst>
            <p14:sldId id="271"/>
            <p14:sldId id="306"/>
            <p14:sldId id="307"/>
            <p14:sldId id="321"/>
            <p14:sldId id="322"/>
            <p14:sldId id="323"/>
          </p14:sldIdLst>
        </p14:section>
        <p14:section name="نتیجه گیری" id="{F7A5B370-85E4-4382-AA37-A73C15148025}">
          <p14:sldIdLst>
            <p14:sldId id="315"/>
            <p14:sldId id="297"/>
          </p14:sldIdLst>
        </p14:section>
        <p14:section name="محدودیت های مطالعه" id="{97CEEFF9-98CB-455D-8C16-06139B513E56}">
          <p14:sldIdLst>
            <p14:sldId id="272"/>
            <p14:sldId id="31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64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B7B7-614C-4EA9-8BE6-9D77F23E571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A5481-8A24-4A10-9EF5-9FCB7B7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2EE95C-FC58-CBBE-4CD2-E869BFE2EF15}"/>
              </a:ext>
            </a:extLst>
          </p:cNvPr>
          <p:cNvGrpSpPr/>
          <p:nvPr userDrawn="1"/>
        </p:nvGrpSpPr>
        <p:grpSpPr>
          <a:xfrm>
            <a:off x="0" y="-147782"/>
            <a:ext cx="3169232" cy="7000115"/>
            <a:chOff x="0" y="-57150"/>
            <a:chExt cx="1260809" cy="2766483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DF19922-5D59-5793-DE40-C23689FA4364}"/>
                </a:ext>
              </a:extLst>
            </p:cNvPr>
            <p:cNvSpPr/>
            <p:nvPr/>
          </p:nvSpPr>
          <p:spPr>
            <a:xfrm>
              <a:off x="0" y="0"/>
              <a:ext cx="1260809" cy="2709333"/>
            </a:xfrm>
            <a:custGeom>
              <a:avLst/>
              <a:gdLst/>
              <a:ahLst/>
              <a:cxnLst/>
              <a:rect l="l" t="t" r="r" b="b"/>
              <a:pathLst>
                <a:path w="1260809" h="2709333">
                  <a:moveTo>
                    <a:pt x="0" y="0"/>
                  </a:moveTo>
                  <a:lnTo>
                    <a:pt x="1260809" y="0"/>
                  </a:lnTo>
                  <a:lnTo>
                    <a:pt x="12608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46531-C2DB-5CFE-D73B-985FEE3EBDA2}"/>
                </a:ext>
              </a:extLst>
            </p:cNvPr>
            <p:cNvSpPr txBox="1"/>
            <p:nvPr/>
          </p:nvSpPr>
          <p:spPr>
            <a:xfrm>
              <a:off x="0" y="-57150"/>
              <a:ext cx="126080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DBC30C1-82D6-FA06-D01F-4C58ADA3F1BF}"/>
              </a:ext>
            </a:extLst>
          </p:cNvPr>
          <p:cNvSpPr/>
          <p:nvPr userDrawn="1"/>
        </p:nvSpPr>
        <p:spPr>
          <a:xfrm flipH="1">
            <a:off x="2786318" y="352110"/>
            <a:ext cx="765828" cy="6144939"/>
          </a:xfrm>
          <a:custGeom>
            <a:avLst/>
            <a:gdLst/>
            <a:ahLst/>
            <a:cxnLst/>
            <a:rect l="l" t="t" r="r" b="b"/>
            <a:pathLst>
              <a:path w="1156786" h="9220761">
                <a:moveTo>
                  <a:pt x="1156786" y="0"/>
                </a:moveTo>
                <a:lnTo>
                  <a:pt x="0" y="0"/>
                </a:lnTo>
                <a:lnTo>
                  <a:pt x="0" y="9220762"/>
                </a:lnTo>
                <a:lnTo>
                  <a:pt x="1156786" y="9220762"/>
                </a:lnTo>
                <a:lnTo>
                  <a:pt x="11567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859629DC-3D57-94B6-3B8C-B64E1532FA87}"/>
              </a:ext>
            </a:extLst>
          </p:cNvPr>
          <p:cNvGrpSpPr/>
          <p:nvPr userDrawn="1"/>
        </p:nvGrpSpPr>
        <p:grpSpPr>
          <a:xfrm>
            <a:off x="11510969" y="6166782"/>
            <a:ext cx="681031" cy="691218"/>
            <a:chOff x="0" y="0"/>
            <a:chExt cx="270933" cy="273173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74035A5-6CDE-278B-970C-A343685BBC5B}"/>
                </a:ext>
              </a:extLst>
            </p:cNvPr>
            <p:cNvSpPr/>
            <p:nvPr/>
          </p:nvSpPr>
          <p:spPr>
            <a:xfrm>
              <a:off x="0" y="0"/>
              <a:ext cx="270933" cy="273173"/>
            </a:xfrm>
            <a:custGeom>
              <a:avLst/>
              <a:gdLst/>
              <a:ahLst/>
              <a:cxnLst/>
              <a:rect l="l" t="t" r="r" b="b"/>
              <a:pathLst>
                <a:path w="270933" h="273173">
                  <a:moveTo>
                    <a:pt x="0" y="0"/>
                  </a:moveTo>
                  <a:lnTo>
                    <a:pt x="270933" y="0"/>
                  </a:lnTo>
                  <a:lnTo>
                    <a:pt x="270933" y="273173"/>
                  </a:lnTo>
                  <a:lnTo>
                    <a:pt x="0" y="273173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F3ED2EE-C788-E6B1-E433-9288B8A46594}"/>
                </a:ext>
              </a:extLst>
            </p:cNvPr>
            <p:cNvSpPr txBox="1"/>
            <p:nvPr/>
          </p:nvSpPr>
          <p:spPr>
            <a:xfrm>
              <a:off x="0" y="-57150"/>
              <a:ext cx="270933" cy="330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C483F35-A4B3-BC2B-10B4-1F495A6F89F6}"/>
              </a:ext>
            </a:extLst>
          </p:cNvPr>
          <p:cNvGrpSpPr/>
          <p:nvPr userDrawn="1"/>
        </p:nvGrpSpPr>
        <p:grpSpPr>
          <a:xfrm>
            <a:off x="11510969" y="-3174"/>
            <a:ext cx="681031" cy="355283"/>
            <a:chOff x="0" y="0"/>
            <a:chExt cx="270933" cy="14041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ADBB97B-1CBE-42D3-768F-CA53505C25A4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897F49-6A69-CA38-7474-811F6BE4495D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7">
            <a:extLst>
              <a:ext uri="{FF2B5EF4-FFF2-40B4-BE49-F238E27FC236}">
                <a16:creationId xmlns:a16="http://schemas.microsoft.com/office/drawing/2014/main" id="{C8E1D057-3D8E-5D29-4848-62BACB18779E}"/>
              </a:ext>
            </a:extLst>
          </p:cNvPr>
          <p:cNvGrpSpPr/>
          <p:nvPr userDrawn="1"/>
        </p:nvGrpSpPr>
        <p:grpSpPr>
          <a:xfrm>
            <a:off x="11510969" y="352110"/>
            <a:ext cx="681031" cy="355283"/>
            <a:chOff x="0" y="0"/>
            <a:chExt cx="270933" cy="140410"/>
          </a:xfrm>
        </p:grpSpPr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3AE56CE3-2323-56C8-95BB-E7B8B76D815B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A7A9AC"/>
            </a:solidFill>
          </p:spPr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997252D0-4D18-6F37-E480-45AC6A38EC27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20">
            <a:extLst>
              <a:ext uri="{FF2B5EF4-FFF2-40B4-BE49-F238E27FC236}">
                <a16:creationId xmlns:a16="http://schemas.microsoft.com/office/drawing/2014/main" id="{1E71AB25-31CF-3F50-2D03-913D86227269}"/>
              </a:ext>
            </a:extLst>
          </p:cNvPr>
          <p:cNvSpPr/>
          <p:nvPr userDrawn="1"/>
        </p:nvSpPr>
        <p:spPr>
          <a:xfrm rot="10800000">
            <a:off x="4038600" y="5994530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761A-BBA9-85D6-4F0F-17F16947F6A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0FA1-1CFE-75C3-619F-653FBE23B2F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FD31-E162-B662-35F9-9A6B6E58E82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9C82A92-30FC-53BD-8B9D-86414A69D53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038600" y="2249343"/>
            <a:ext cx="7315200" cy="1325563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919F041-E75B-E06D-CFFC-1478D85C50D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038600" y="3685598"/>
            <a:ext cx="7315200" cy="1154113"/>
          </a:xfrm>
        </p:spPr>
        <p:txBody>
          <a:bodyPr>
            <a:noAutofit/>
          </a:bodyPr>
          <a:lstStyle>
            <a:lvl1pPr marL="0" indent="0" algn="r" rtl="1">
              <a:buNone/>
              <a:defRPr sz="36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F7C16D31-C892-48B3-F2E6-4F855CB85BDA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038600" y="5209309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8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4254DBB-BF0A-DCD6-1D72-CACAFC44BB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038600" y="1417982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4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4C57DA45-BC8F-6966-9157-83984ECE25A7}"/>
              </a:ext>
            </a:extLst>
          </p:cNvPr>
          <p:cNvSpPr/>
          <p:nvPr userDrawn="1"/>
        </p:nvSpPr>
        <p:spPr>
          <a:xfrm rot="10800000">
            <a:off x="10372605" y="873656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34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C058-7B54-8CF1-9DFD-5695DF85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2C64-AC1A-D661-F1AD-9FE0FE00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7783B-5E29-CBCD-1AE5-0079CB86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A7F7-11F5-C187-D532-D7F3FA36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9F4B-88D4-3230-C60B-D3034D53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14F1-F0AD-AAA4-AF9E-857DD079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2C36-3F4B-9813-AD84-F480DFE3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448D-F380-0595-B198-8383FEF8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0093-B778-9014-3CA5-2871E8BF9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3C83-8195-5C5F-7090-70888DEE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4E60-60D7-FB0F-12E9-B6313183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5768-D686-7D8A-A239-2B66EBB8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277F-3D4A-6AF2-9BB4-BF0EB287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CF28C-4D10-A05F-9D2F-8EB685B0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5C2C-A02F-449D-6F20-C8C927E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C33B-A3D2-D7D0-C0B1-0DC3316F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2E6-A809-8DD2-A0AB-C1556A1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DF99D-195F-315A-986C-849C534F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61B8-C97B-BC96-FF76-59175074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DBEC-832F-F044-8700-FB5612A1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F9A1-7324-153D-7A1A-5D4E33E6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25DB-5C26-E137-6C77-5FC6D136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5641655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2062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1771606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8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9557884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96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6F5BA84-7867-533F-734F-033E9242E752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38D6AC-5352-EE68-80B6-7CCC076DC752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3F03E20-5C10-E22B-61DC-91B824878FF6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3EDD0-D968-B0FF-AC1F-46320237F92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5EB522-D2A6-4AC4-A624-FB2D27F0BF16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14D3881-6C2A-F652-0E62-45079F7FE0BB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747C246B-4B1E-3233-FAE7-ADA6444AE38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6162D5C9-BF0E-5DC0-9BBC-79D55D32251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ED08AAF7-A14A-EAD3-C837-5FA24AF1EEAD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44CFA7C8-92DC-8C96-0E09-DDF588C08249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A4E104EE-99D9-439F-8C3C-13F0681D922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E47B2041-3AB9-2ED5-DE79-89627C6E0FF1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F07C07D6-64D8-DA9E-EE81-3425FDFA46A7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C94C90C8-3C6D-513B-2359-A387F32A8FF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C421B86-73C9-7D68-14CD-57CF59D34E19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A692-D5FF-8810-1ADD-9A8F4B39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57A0-ED35-A28C-7202-D1454197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9CEB-9A99-5459-2A92-B8B846C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C2AA95A8-434C-A954-961D-39AC4DF8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60432" y="2869984"/>
            <a:ext cx="5507182" cy="1118033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504EDEE-D16B-CD8B-B72C-FBD1FC3AE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3855" y="675408"/>
            <a:ext cx="7529945" cy="5226627"/>
          </a:xfrm>
        </p:spPr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8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C3C-ED27-E10F-17DC-E8092077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58A3-D555-3F86-C559-DCC808820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68E37-4683-9684-4F6E-34BF8B28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2F8CE-CCBA-22BB-3682-F5E927C4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090-3BBB-A9EF-7FA1-154632CC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BE78-D867-69FE-41B7-97828379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4AF2-2416-7C2C-77DA-0AC4AD91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A1B8-1C5E-F1F1-43B2-BBD65D81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7D24-4C33-DFBF-691E-B6832A18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1A9F-B1DA-3161-4E82-CD5EA0A4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4E1B-2B1F-681B-40B2-1E276983E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017-3E82-F341-F879-C9EC4165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95B04-DB90-BFD0-ACE8-3D10CF3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AF865-F042-B2F4-78A4-A5B29DE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C29E-03F9-E9AA-0A57-2106C7DB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64DE-747E-7E86-354B-C60B5FC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54F5D-F2A1-7DC6-33BB-716CD7B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3E691-F59A-5D3C-03CE-C3134AF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FCE7-FEF5-C835-A7B6-7ADC3771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74E86-901E-2C94-AB3B-AE5C6237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B286-2B02-26CB-A11B-C2A0FA63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522E7-89F3-AB3A-5749-3C0FBD09AE1A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7DAA4B-D040-587E-70B6-4BEBC8FE7D20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0FACE84C-DD15-1EAE-2E38-0992A1BAEBD1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0F1D4-9AEC-27C7-343F-CBBD829289F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4010C670-0381-B395-B667-95AFB99C3A5B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54EEABD0-DB52-092D-392D-AA4AF2490C84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6E3944A2-5502-50B1-6F4C-97E76A4B6CF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A1EB310C-EC0F-59F2-DBAF-3B6A63304D83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C669CD25-8DD6-F1EA-9C16-FDEE14E021C7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00A621F7-C7D2-09F8-3802-1E14C2B02EB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5" name="TextBox 16">
                <a:extLst>
                  <a:ext uri="{FF2B5EF4-FFF2-40B4-BE49-F238E27FC236}">
                    <a16:creationId xmlns:a16="http://schemas.microsoft.com/office/drawing/2014/main" id="{5101701A-A39A-7DE2-0AD7-E33674EDD320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838A1F22-EDD8-6F00-31F1-AB0F3C91F209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A1F6E117-69D3-4434-E2D3-764CBAB6A3E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B5FE3579-CF1F-74E6-D85F-F5C96F4C622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51694BA2-D64E-39FC-1FA5-C450F95328EA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6899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B79A6-AD89-E55B-F962-97883B7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E331-2DC5-502E-9187-0383C9D6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6102-E1AD-6050-D2F4-92E1EC232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8F20-3E02-4461-994C-EA7C73B16FC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8C21-0AD9-B680-77DA-12E7AE635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C44-09EC-82E5-ACB1-88E8E38B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30.xml"/><Relationship Id="rId3" Type="http://schemas.openxmlformats.org/officeDocument/2006/relationships/image" Target="../media/image6.png"/><Relationship Id="rId7" Type="http://schemas.openxmlformats.org/officeDocument/2006/relationships/slide" Target="slide16.xml"/><Relationship Id="rId12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slide" Target="slide32.xml"/><Relationship Id="rId5" Type="http://schemas.openxmlformats.org/officeDocument/2006/relationships/image" Target="../media/image4.png"/><Relationship Id="rId15" Type="http://schemas.openxmlformats.org/officeDocument/2006/relationships/slide" Target="slide9.xml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slide" Target="slide24.xml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561631-760D-2046-2577-E1FD9C55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عنوان پایان نامه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C6746-7CD6-CB90-2201-D77ABBC37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3323304"/>
            <a:ext cx="7315200" cy="1516408"/>
          </a:xfrm>
        </p:spPr>
        <p:txBody>
          <a:bodyPr/>
          <a:lstStyle/>
          <a:p>
            <a:r>
              <a:rPr lang="fa-IR" sz="2400" dirty="0"/>
              <a:t>ارزیابی فارماکوکینتیک دوز بالای اریتروپویتین وریدی در بیماران </a:t>
            </a:r>
            <a:r>
              <a:rPr lang="fa-IR" sz="2400" dirty="0" err="1"/>
              <a:t>بدحال</a:t>
            </a:r>
            <a:r>
              <a:rPr lang="fa-IR" sz="2400" dirty="0"/>
              <a:t> دچار آنمی: یک مطالعه پایلوت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3DA160-BE2B-2473-4768-6FA114A558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8600" y="4839713"/>
            <a:ext cx="7315200" cy="907520"/>
          </a:xfrm>
        </p:spPr>
        <p:txBody>
          <a:bodyPr/>
          <a:lstStyle/>
          <a:p>
            <a:r>
              <a:rPr lang="fa-IR" sz="2000" dirty="0"/>
              <a:t>اساتید راهنما:</a:t>
            </a:r>
          </a:p>
          <a:p>
            <a:r>
              <a:rPr lang="fa-IR" sz="2000" dirty="0"/>
              <a:t>دکتر مجتبی </a:t>
            </a:r>
            <a:r>
              <a:rPr lang="fa-IR" sz="2000" dirty="0" err="1"/>
              <a:t>مجتهدزاده</a:t>
            </a:r>
            <a:endParaRPr lang="fa-IR" sz="2000" dirty="0"/>
          </a:p>
          <a:p>
            <a:r>
              <a:rPr lang="fa-IR" sz="2000" dirty="0"/>
              <a:t>دکتر بیتا </a:t>
            </a:r>
            <a:r>
              <a:rPr lang="fa-IR" sz="2000" dirty="0" err="1"/>
              <a:t>شهرامی</a:t>
            </a:r>
            <a:endParaRPr lang="fa-IR" sz="2000" dirty="0"/>
          </a:p>
          <a:p>
            <a:r>
              <a:rPr lang="fa-IR" sz="2000" dirty="0"/>
              <a:t>دکتر حمیدرضا شریف نیا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836619-CF29-54AF-96A5-A31AE42843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a-IR" dirty="0"/>
              <a:t>نسیم روشنی اصل</a:t>
            </a:r>
            <a:endParaRPr lang="en-US" dirty="0"/>
          </a:p>
        </p:txBody>
      </p:sp>
      <p:pic>
        <p:nvPicPr>
          <p:cNvPr id="9" name="Picture 8" descr="A blue logo with two birds&#10;&#10;Description automatically generated">
            <a:extLst>
              <a:ext uri="{FF2B5EF4-FFF2-40B4-BE49-F238E27FC236}">
                <a16:creationId xmlns:a16="http://schemas.microsoft.com/office/drawing/2014/main" id="{D6B594CE-7298-D41A-EF14-2948EB5E513D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" y="25146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5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EE1-30F8-398C-B23A-BAB85BC4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/>
          <a:p>
            <a:r>
              <a:rPr lang="fa-IR" dirty="0"/>
              <a:t>مطالعه </a:t>
            </a:r>
            <a:r>
              <a:rPr lang="fa-IR" dirty="0" err="1"/>
              <a:t>آرولیگا</a:t>
            </a:r>
            <a:r>
              <a:rPr lang="fa-IR" dirty="0"/>
              <a:t> و همکاران (2009)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084B3D-F956-B8FA-839F-FCA0E04C81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9706"/>
            <a:ext cx="10515600" cy="410317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ar-SA" altLang="en-US" sz="2800" dirty="0"/>
              <a:t>بررسی</a:t>
            </a:r>
            <a:r>
              <a:rPr lang="en-US" altLang="en-US" sz="2800" dirty="0"/>
              <a:t> PK </a:t>
            </a:r>
            <a:r>
              <a:rPr lang="ar-SA" altLang="en-US" sz="2800" dirty="0"/>
              <a:t>و</a:t>
            </a:r>
            <a:r>
              <a:rPr lang="en-US" altLang="en-US" sz="2800" dirty="0"/>
              <a:t> PD </a:t>
            </a:r>
            <a:r>
              <a:rPr lang="ar-SA" altLang="en-US" sz="2800" dirty="0"/>
              <a:t>اپوئتین آلفا</a:t>
            </a:r>
            <a:r>
              <a:rPr lang="en-US" altLang="en-US" sz="2800" dirty="0"/>
              <a:t> IV </a:t>
            </a:r>
            <a:r>
              <a:rPr lang="ar-SA" altLang="en-US" sz="2800" dirty="0"/>
              <a:t>در بیماران</a:t>
            </a:r>
            <a:r>
              <a:rPr lang="en-US" altLang="en-US" sz="2800" dirty="0"/>
              <a:t> ICU</a:t>
            </a:r>
          </a:p>
          <a:p>
            <a:pPr lvl="0"/>
            <a:r>
              <a:rPr lang="ar-SA" altLang="en-US" sz="2800" dirty="0"/>
              <a:t>نمونه: 60 بیمار، 6 گروه دوزدهی</a:t>
            </a:r>
            <a:endParaRPr lang="en-US" altLang="en-US" sz="2800" dirty="0"/>
          </a:p>
          <a:p>
            <a:pPr marL="0" lvl="0" indent="0">
              <a:buNone/>
            </a:pPr>
            <a:r>
              <a:rPr lang="ar-SA" altLang="en-US" sz="2800" dirty="0"/>
              <a:t>نتایج</a:t>
            </a:r>
            <a:r>
              <a:rPr lang="en-US" altLang="en-US" sz="2800" dirty="0"/>
              <a:t> PK:</a:t>
            </a:r>
          </a:p>
          <a:p>
            <a:pPr lvl="0"/>
            <a:r>
              <a:rPr lang="en-US" altLang="en-US" sz="2800" dirty="0" err="1"/>
              <a:t>Cmax</a:t>
            </a:r>
            <a:r>
              <a:rPr lang="en-US" altLang="en-US" sz="2800" dirty="0"/>
              <a:t> IV </a:t>
            </a:r>
            <a:r>
              <a:rPr lang="ar-SA" altLang="en-US" sz="2800" dirty="0"/>
              <a:t>برابر با 19,398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mIU</a:t>
            </a:r>
            <a:r>
              <a:rPr lang="en-US" altLang="en-US" sz="2800" dirty="0"/>
              <a:t>/mL، </a:t>
            </a:r>
            <a:r>
              <a:rPr lang="ar-SA" altLang="en-US" sz="2800" dirty="0"/>
              <a:t>در حالی که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Cmax</a:t>
            </a:r>
            <a:r>
              <a:rPr lang="en-US" altLang="en-US" sz="2800" dirty="0"/>
              <a:t> SC </a:t>
            </a:r>
            <a:r>
              <a:rPr lang="ar-SA" altLang="en-US" sz="2800" dirty="0"/>
              <a:t>برابر با 434</a:t>
            </a:r>
            <a:r>
              <a:rPr lang="en-US" altLang="en-US" sz="2800" dirty="0"/>
              <a:t> </a:t>
            </a:r>
            <a:r>
              <a:rPr lang="en-US" altLang="en-US" sz="2800" dirty="0" err="1"/>
              <a:t>mIU</a:t>
            </a:r>
            <a:r>
              <a:rPr lang="en-US" altLang="en-US" sz="2800" dirty="0"/>
              <a:t>/mL </a:t>
            </a:r>
            <a:r>
              <a:rPr lang="ar-SA" altLang="en-US" sz="2800" dirty="0"/>
              <a:t>بود</a:t>
            </a:r>
            <a:endParaRPr lang="en-US" altLang="en-US" sz="2800" dirty="0"/>
          </a:p>
          <a:p>
            <a:pPr lvl="0"/>
            <a:r>
              <a:rPr lang="en-US" altLang="en-US" sz="2800" dirty="0"/>
              <a:t>AUC IV </a:t>
            </a:r>
            <a:r>
              <a:rPr lang="ar-SA" altLang="en-US" sz="2800" dirty="0"/>
              <a:t>به‌طور قابل‌توجهی بالاتر از</a:t>
            </a:r>
            <a:r>
              <a:rPr lang="en-US" altLang="en-US" sz="2800" dirty="0"/>
              <a:t> SC </a:t>
            </a:r>
            <a:r>
              <a:rPr lang="ar-SA" altLang="en-US" sz="2800" dirty="0"/>
              <a:t>بود</a:t>
            </a:r>
            <a:endParaRPr lang="en-US" altLang="en-US" sz="2800" dirty="0"/>
          </a:p>
          <a:p>
            <a:pPr marL="0" lvl="0" indent="0">
              <a:buNone/>
            </a:pPr>
            <a:r>
              <a:rPr lang="ar-SA" altLang="en-US" sz="2800" dirty="0"/>
              <a:t>نتایج</a:t>
            </a:r>
            <a:r>
              <a:rPr lang="en-US" altLang="en-US" sz="2800" dirty="0"/>
              <a:t> PD:</a:t>
            </a:r>
          </a:p>
          <a:p>
            <a:pPr lvl="0"/>
            <a:r>
              <a:rPr lang="ar-SA" altLang="en-US" sz="2800" dirty="0"/>
              <a:t>پاسخ رتیکولوسیتی در</a:t>
            </a:r>
            <a:r>
              <a:rPr lang="en-US" altLang="en-US" sz="2800" dirty="0"/>
              <a:t> SC </a:t>
            </a:r>
            <a:r>
              <a:rPr lang="ar-SA" altLang="en-US" sz="2800" dirty="0"/>
              <a:t>بالاتر از</a:t>
            </a:r>
            <a:r>
              <a:rPr lang="en-US" altLang="en-US" sz="2800" dirty="0"/>
              <a:t> IV </a:t>
            </a:r>
            <a:r>
              <a:rPr lang="ar-SA" altLang="en-US" sz="2800" dirty="0"/>
              <a:t>بود</a:t>
            </a:r>
            <a:endParaRPr lang="en-US" altLang="en-US" sz="2800" dirty="0"/>
          </a:p>
          <a:p>
            <a:pPr lvl="0"/>
            <a:r>
              <a:rPr lang="en-US" altLang="en-US" sz="2800" dirty="0"/>
              <a:t>93 </a:t>
            </a:r>
            <a:r>
              <a:rPr lang="ar-SA" altLang="en-US" sz="2800" dirty="0"/>
              <a:t>درصد بیماران حداقل یک عارضه جانبی داشتند اما هیچ‌کدام مرتبط با دارو نبود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902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C08A-0346-9140-F77A-B302446B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مقایسه انواع </a:t>
            </a:r>
            <a:r>
              <a:rPr lang="fa-IR" dirty="0" err="1"/>
              <a:t>اریتروپوئتین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DA3E-6756-E8F3-3E53-F0819CE8C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b="1" dirty="0"/>
              <a:t>مطالعه </a:t>
            </a:r>
            <a:r>
              <a:rPr lang="fa-IR" b="1" dirty="0" err="1"/>
              <a:t>کرکوف</a:t>
            </a:r>
            <a:r>
              <a:rPr lang="fa-IR" b="1" dirty="0"/>
              <a:t> و همکاران (2011)</a:t>
            </a:r>
            <a:endParaRPr lang="fa-IR" dirty="0"/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بررسی </a:t>
            </a:r>
            <a:r>
              <a:rPr lang="en-US" dirty="0"/>
              <a:t>PK</a:t>
            </a:r>
            <a:r>
              <a:rPr lang="fa-IR" dirty="0"/>
              <a:t> </a:t>
            </a:r>
            <a:r>
              <a:rPr lang="fa-IR" dirty="0" err="1"/>
              <a:t>اپوئتین</a:t>
            </a:r>
            <a:r>
              <a:rPr lang="fa-IR" dirty="0"/>
              <a:t> </a:t>
            </a:r>
            <a:r>
              <a:rPr lang="fa-IR" dirty="0" err="1"/>
              <a:t>زتا</a:t>
            </a:r>
            <a:r>
              <a:rPr lang="fa-IR" dirty="0"/>
              <a:t> و </a:t>
            </a:r>
            <a:r>
              <a:rPr lang="fa-IR" dirty="0" err="1"/>
              <a:t>اپوئتین</a:t>
            </a:r>
            <a:r>
              <a:rPr lang="fa-IR" dirty="0"/>
              <a:t> آلفا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نتایج: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 err="1"/>
              <a:t>فراهمی</a:t>
            </a:r>
            <a:r>
              <a:rPr lang="fa-IR" dirty="0"/>
              <a:t> زیستی </a:t>
            </a:r>
            <a:r>
              <a:rPr lang="en-US" dirty="0"/>
              <a:t>SC </a:t>
            </a:r>
            <a:r>
              <a:rPr lang="fa-IR" dirty="0"/>
              <a:t>برای </a:t>
            </a:r>
            <a:r>
              <a:rPr lang="fa-IR" dirty="0" err="1"/>
              <a:t>اپوئتین</a:t>
            </a:r>
            <a:r>
              <a:rPr lang="fa-IR" dirty="0"/>
              <a:t> </a:t>
            </a:r>
            <a:r>
              <a:rPr lang="fa-IR" dirty="0" err="1"/>
              <a:t>زتا</a:t>
            </a:r>
            <a:r>
              <a:rPr lang="fa-IR" dirty="0"/>
              <a:t> 24 درصد و برای </a:t>
            </a:r>
            <a:r>
              <a:rPr lang="fa-IR" dirty="0" err="1"/>
              <a:t>اپوئتین</a:t>
            </a:r>
            <a:r>
              <a:rPr lang="fa-IR" dirty="0"/>
              <a:t> آلفا 20 درصد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 err="1"/>
              <a:t>نیمه‌عمر</a:t>
            </a:r>
            <a:r>
              <a:rPr lang="fa-IR" dirty="0"/>
              <a:t> هر دو دارو تقریباً 24 ساعت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 err="1"/>
              <a:t>اپوئتین</a:t>
            </a:r>
            <a:r>
              <a:rPr lang="fa-IR" dirty="0"/>
              <a:t> </a:t>
            </a:r>
            <a:r>
              <a:rPr lang="fa-IR" dirty="0" err="1"/>
              <a:t>زتا</a:t>
            </a:r>
            <a:r>
              <a:rPr lang="fa-IR" dirty="0"/>
              <a:t> از نظر </a:t>
            </a:r>
            <a:r>
              <a:rPr lang="en-US" dirty="0"/>
              <a:t>PK </a:t>
            </a:r>
            <a:r>
              <a:rPr lang="fa-IR" dirty="0"/>
              <a:t>معادل </a:t>
            </a:r>
            <a:r>
              <a:rPr lang="fa-IR" dirty="0" err="1"/>
              <a:t>اپوئتین</a:t>
            </a:r>
            <a:r>
              <a:rPr lang="fa-IR" dirty="0"/>
              <a:t> آلفا است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1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E85519-6374-848A-AF33-E0252F45D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مطالعه </a:t>
            </a:r>
            <a:r>
              <a:rPr lang="fa-IR" dirty="0" err="1"/>
              <a:t>یان</a:t>
            </a:r>
            <a:r>
              <a:rPr lang="fa-IR" dirty="0"/>
              <a:t> و همکاران (2012)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5B0904-4C8F-FD0B-9658-46A40E77E8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1208" y="2013057"/>
            <a:ext cx="7832592" cy="39764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dirty="0"/>
          </a:p>
          <a:p>
            <a:pPr lvl="0"/>
            <a:r>
              <a:rPr lang="ar-SA" altLang="en-US" dirty="0"/>
              <a:t>مقایسه</a:t>
            </a:r>
            <a:r>
              <a:rPr lang="en-US" altLang="en-US" dirty="0"/>
              <a:t> PK </a:t>
            </a:r>
            <a:r>
              <a:rPr lang="ar-SA" altLang="en-US" dirty="0"/>
              <a:t>و</a:t>
            </a:r>
            <a:r>
              <a:rPr lang="en-US" altLang="en-US" dirty="0"/>
              <a:t> PD </a:t>
            </a:r>
            <a:r>
              <a:rPr lang="ar-SA" altLang="en-US" dirty="0"/>
              <a:t>زیست‌مشابه</a:t>
            </a:r>
            <a:r>
              <a:rPr lang="en-US" altLang="en-US" dirty="0"/>
              <a:t> HX575 </a:t>
            </a:r>
            <a:r>
              <a:rPr lang="ar-SA" altLang="en-US" dirty="0"/>
              <a:t>با اپوئتین آلفا</a:t>
            </a:r>
            <a:endParaRPr lang="en-US" altLang="en-US" dirty="0"/>
          </a:p>
          <a:p>
            <a:pPr marL="0" lvl="0" indent="0">
              <a:buNone/>
            </a:pPr>
            <a:r>
              <a:rPr lang="ar-SA" altLang="en-US" dirty="0"/>
              <a:t>نتایج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PK </a:t>
            </a:r>
            <a:r>
              <a:rPr lang="ar-SA" altLang="en-US" dirty="0"/>
              <a:t>غیرایستا، پاکسازی کل پس از دوزدهی افزایش یافت</a:t>
            </a:r>
            <a:endParaRPr lang="en-US" altLang="en-US" dirty="0"/>
          </a:p>
          <a:p>
            <a:pPr lvl="0"/>
            <a:r>
              <a:rPr lang="ar-SA" altLang="en-US" dirty="0"/>
              <a:t>تفاوت معناداری در</a:t>
            </a:r>
            <a:r>
              <a:rPr lang="en-US" altLang="en-US" dirty="0"/>
              <a:t> Hb، </a:t>
            </a:r>
            <a:r>
              <a:rPr lang="ar-SA" altLang="en-US" dirty="0"/>
              <a:t>رتیکولوسیت‌ها و</a:t>
            </a:r>
            <a:r>
              <a:rPr lang="en-US" altLang="en-US" dirty="0"/>
              <a:t> RBC </a:t>
            </a:r>
            <a:r>
              <a:rPr lang="ar-SA" altLang="en-US" dirty="0"/>
              <a:t>مشاهده نشد</a:t>
            </a:r>
            <a:endParaRPr lang="en-US" altLang="en-US" dirty="0"/>
          </a:p>
          <a:p>
            <a:pPr lvl="0"/>
            <a:r>
              <a:rPr lang="en-US" altLang="en-US" dirty="0"/>
              <a:t>HX575 </a:t>
            </a:r>
            <a:r>
              <a:rPr lang="ar-SA" altLang="en-US" dirty="0"/>
              <a:t>از نظر فارماکولوژیکی معادل اپوئتین آلفا است</a:t>
            </a:r>
            <a:endParaRPr lang="en-US" altLang="en-US" dirty="0"/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69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A0ADD9-F418-1CAA-4615-5FCE3A99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مطالعه </a:t>
            </a:r>
            <a:r>
              <a:rPr lang="fa-IR" dirty="0" err="1"/>
              <a:t>استالکر</a:t>
            </a:r>
            <a:r>
              <a:rPr lang="fa-IR" dirty="0"/>
              <a:t> و همکاران (2016)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9C2D83-EC26-A32E-B02C-0C0207FE06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4985" y="2013057"/>
            <a:ext cx="9018815" cy="39764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dirty="0"/>
          </a:p>
          <a:p>
            <a:pPr lvl="0"/>
            <a:r>
              <a:rPr lang="ar-SA" altLang="en-US" dirty="0"/>
              <a:t>مقایسه زیست‌مشابه</a:t>
            </a:r>
            <a:r>
              <a:rPr lang="en-US" altLang="en-US" dirty="0"/>
              <a:t> Epoetin Hospira </a:t>
            </a:r>
            <a:r>
              <a:rPr lang="ar-SA" altLang="en-US" dirty="0"/>
              <a:t>با</a:t>
            </a:r>
            <a:r>
              <a:rPr lang="en-US" altLang="en-US" dirty="0"/>
              <a:t> Epogen</a:t>
            </a:r>
          </a:p>
          <a:p>
            <a:pPr marL="0" lvl="0" indent="0">
              <a:buNone/>
            </a:pPr>
            <a:r>
              <a:rPr lang="ar-SA" altLang="en-US" dirty="0"/>
              <a:t>نتایج</a:t>
            </a:r>
            <a:r>
              <a:rPr lang="en-US" altLang="en-US" dirty="0"/>
              <a:t>:</a:t>
            </a:r>
          </a:p>
          <a:p>
            <a:pPr lvl="0"/>
            <a:r>
              <a:rPr lang="en-US" altLang="en-US" dirty="0"/>
              <a:t>AUC </a:t>
            </a:r>
            <a:r>
              <a:rPr lang="ar-SA" altLang="en-US" dirty="0"/>
              <a:t>و</a:t>
            </a:r>
            <a:r>
              <a:rPr lang="en-US" altLang="en-US" dirty="0"/>
              <a:t> </a:t>
            </a:r>
            <a:r>
              <a:rPr lang="en-US" altLang="en-US" dirty="0" err="1"/>
              <a:t>Cmax</a:t>
            </a:r>
            <a:r>
              <a:rPr lang="en-US" altLang="en-US" dirty="0"/>
              <a:t> </a:t>
            </a:r>
            <a:r>
              <a:rPr lang="ar-SA" altLang="en-US" dirty="0"/>
              <a:t>در محدوده معادل بودن (0.80–1.25) قرار داشتند</a:t>
            </a:r>
            <a:endParaRPr lang="en-US" altLang="en-US" dirty="0"/>
          </a:p>
          <a:p>
            <a:pPr lvl="0"/>
            <a:r>
              <a:rPr lang="ar-SA" altLang="en-US" dirty="0"/>
              <a:t>پروفایل ایمنی مشابه بود (21.2 درصد و 23.8 درصد رویداد نامطلوب)</a:t>
            </a:r>
            <a:endParaRPr lang="en-US" altLang="en-US" dirty="0"/>
          </a:p>
          <a:p>
            <a:pPr lvl="0"/>
            <a:r>
              <a:rPr lang="en-US" altLang="en-US" dirty="0"/>
              <a:t>Epoetin Hospira </a:t>
            </a:r>
            <a:r>
              <a:rPr lang="ar-SA" altLang="en-US" dirty="0"/>
              <a:t>جایگزین مناسبی برای</a:t>
            </a:r>
            <a:r>
              <a:rPr lang="en-US" altLang="en-US" dirty="0"/>
              <a:t> Epogen </a:t>
            </a:r>
            <a:r>
              <a:rPr lang="ar-SA" altLang="en-US" dirty="0"/>
              <a:t>است</a:t>
            </a:r>
            <a:endParaRPr lang="en-US" altLang="en-US" dirty="0"/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36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DA27-23D1-F9DF-242A-AAEB74E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/>
          <a:p>
            <a:r>
              <a:rPr lang="fa-IR" dirty="0"/>
              <a:t>مطالعه </a:t>
            </a:r>
            <a:r>
              <a:rPr lang="fa-IR" dirty="0" err="1"/>
              <a:t>آلون</a:t>
            </a:r>
            <a:r>
              <a:rPr lang="fa-IR" dirty="0"/>
              <a:t> و همکاران (2002)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5DE84-9691-2505-0149-21C788BB01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2276" y="2013057"/>
            <a:ext cx="10251524" cy="39764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dirty="0"/>
          </a:p>
          <a:p>
            <a:pPr lvl="0"/>
            <a:r>
              <a:rPr lang="ar-SA" altLang="en-US" dirty="0"/>
              <a:t>مقایسه</a:t>
            </a:r>
            <a:r>
              <a:rPr lang="en-US" altLang="en-US" dirty="0"/>
              <a:t> PK </a:t>
            </a:r>
            <a:r>
              <a:rPr lang="ar-SA" altLang="en-US" dirty="0"/>
              <a:t>و</a:t>
            </a:r>
            <a:r>
              <a:rPr lang="en-US" altLang="en-US" dirty="0"/>
              <a:t> PD </a:t>
            </a:r>
            <a:r>
              <a:rPr lang="ar-SA" altLang="en-US" dirty="0"/>
              <a:t>داربپوئتین آلفا و اپوئتین آلفا در بیماران</a:t>
            </a:r>
            <a:r>
              <a:rPr lang="en-US" altLang="en-US" dirty="0"/>
              <a:t> CKD </a:t>
            </a:r>
            <a:r>
              <a:rPr lang="ar-SA" altLang="en-US" dirty="0"/>
              <a:t>تحت همودیالیز</a:t>
            </a:r>
            <a:endParaRPr lang="en-US" altLang="en-US" dirty="0"/>
          </a:p>
          <a:p>
            <a:pPr marL="0" lvl="0" indent="0">
              <a:buNone/>
            </a:pPr>
            <a:r>
              <a:rPr lang="ar-SA" altLang="en-US" dirty="0"/>
              <a:t>نتایج</a:t>
            </a:r>
            <a:r>
              <a:rPr lang="en-US" altLang="en-US" dirty="0"/>
              <a:t>:</a:t>
            </a:r>
          </a:p>
          <a:p>
            <a:pPr lvl="0"/>
            <a:r>
              <a:rPr lang="ar-SA" altLang="en-US" dirty="0"/>
              <a:t>نیمه‌عمر داربپوئتین آلفا دو تا سه برابر بیشتر از اپوئتین آلفا بود</a:t>
            </a:r>
            <a:endParaRPr lang="en-US" altLang="en-US" dirty="0"/>
          </a:p>
          <a:p>
            <a:pPr lvl="0"/>
            <a:r>
              <a:rPr lang="ar-SA" altLang="en-US" dirty="0"/>
              <a:t>پاکسازی آهسته‌تر باعث کاهش نیاز به دوزدهی مکرر شد</a:t>
            </a:r>
            <a:endParaRPr lang="en-US" altLang="en-US" dirty="0"/>
          </a:p>
          <a:p>
            <a:pPr lvl="0"/>
            <a:r>
              <a:rPr lang="ar-SA" altLang="en-US" dirty="0"/>
              <a:t>داربپوئتین آلفا گزینه‌ای مناسب‌تر برای</a:t>
            </a:r>
            <a:r>
              <a:rPr lang="en-US" altLang="en-US" dirty="0"/>
              <a:t> CKD </a:t>
            </a:r>
            <a:r>
              <a:rPr lang="ar-SA" altLang="en-US" dirty="0"/>
              <a:t>است</a:t>
            </a:r>
            <a:endParaRPr lang="en-US" altLang="en-US" dirty="0"/>
          </a:p>
          <a:p>
            <a:pPr lvl="0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342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DB96-2660-7DC0-1642-8457F45E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b="1" dirty="0"/>
              <a:t>مطالعه </a:t>
            </a:r>
            <a:r>
              <a:rPr lang="fa-IR" b="1" dirty="0" err="1"/>
              <a:t>فیشبین</a:t>
            </a:r>
            <a:r>
              <a:rPr lang="fa-IR" b="1" dirty="0"/>
              <a:t> و همکاران (2018)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E108-4F4A-8004-F1E0-5A8FC5710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a-IR" dirty="0"/>
              <a:t>مقایسه ایمنی و اثربخشی </a:t>
            </a:r>
            <a:r>
              <a:rPr lang="fa-IR" dirty="0" err="1"/>
              <a:t>اپوئتین</a:t>
            </a:r>
            <a:r>
              <a:rPr lang="fa-IR" dirty="0"/>
              <a:t> آلفا-</a:t>
            </a:r>
            <a:r>
              <a:rPr lang="en-US" dirty="0" err="1"/>
              <a:t>epbx</a:t>
            </a:r>
            <a:r>
              <a:rPr lang="en-US" dirty="0"/>
              <a:t> </a:t>
            </a:r>
            <a:r>
              <a:rPr lang="fa-IR" dirty="0"/>
              <a:t>در بیماران </a:t>
            </a:r>
            <a:r>
              <a:rPr lang="en-US" dirty="0"/>
              <a:t>ESKD </a:t>
            </a:r>
            <a:r>
              <a:rPr lang="fa-IR" dirty="0"/>
              <a:t>تحت </a:t>
            </a:r>
            <a:r>
              <a:rPr lang="fa-IR" dirty="0" err="1"/>
              <a:t>همودیالیز</a:t>
            </a:r>
            <a:endParaRPr lang="fa-IR" dirty="0"/>
          </a:p>
          <a:p>
            <a:pPr marL="0" indent="0">
              <a:buNone/>
            </a:pPr>
            <a:r>
              <a:rPr lang="fa-IR" dirty="0"/>
              <a:t>نتایج: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/>
              <a:t>تفاوت معناداری در </a:t>
            </a:r>
            <a:r>
              <a:rPr lang="en-US" dirty="0"/>
              <a:t>Hb </a:t>
            </a:r>
            <a:r>
              <a:rPr lang="fa-IR" dirty="0"/>
              <a:t>یا دوز </a:t>
            </a:r>
            <a:r>
              <a:rPr lang="fa-IR" dirty="0" err="1"/>
              <a:t>اپوئتین</a:t>
            </a:r>
            <a:r>
              <a:rPr lang="fa-IR" dirty="0"/>
              <a:t> بین </a:t>
            </a:r>
            <a:r>
              <a:rPr lang="fa-IR" dirty="0" err="1"/>
              <a:t>گروه‌ها</a:t>
            </a:r>
            <a:r>
              <a:rPr lang="fa-IR" dirty="0"/>
              <a:t> وجود نداشت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/>
              <a:t>پروفایل ایمنی مشابه بود، اما عوارض جانبی در گروه </a:t>
            </a:r>
            <a:r>
              <a:rPr lang="fa-IR" dirty="0" err="1"/>
              <a:t>اپوئتین</a:t>
            </a:r>
            <a:r>
              <a:rPr lang="fa-IR" dirty="0"/>
              <a:t> آلفا کمی بیشتر مشاهده شد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a-IR" dirty="0" err="1"/>
              <a:t>اپوئتین</a:t>
            </a:r>
            <a:r>
              <a:rPr lang="fa-IR" dirty="0"/>
              <a:t> آلفا-</a:t>
            </a:r>
            <a:r>
              <a:rPr lang="en-US" dirty="0" err="1"/>
              <a:t>epbx</a:t>
            </a:r>
            <a:r>
              <a:rPr lang="en-US" dirty="0"/>
              <a:t> </a:t>
            </a:r>
            <a:r>
              <a:rPr lang="fa-IR" dirty="0"/>
              <a:t>جایگزین </a:t>
            </a:r>
            <a:r>
              <a:rPr lang="fa-IR" dirty="0" err="1"/>
              <a:t>کم‌هزینه</a:t>
            </a:r>
            <a:r>
              <a:rPr lang="fa-IR" dirty="0"/>
              <a:t> و معادل </a:t>
            </a:r>
            <a:r>
              <a:rPr lang="fa-IR" dirty="0" err="1"/>
              <a:t>اپوئتین</a:t>
            </a:r>
            <a:r>
              <a:rPr lang="fa-IR" dirty="0"/>
              <a:t> آلفا است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8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4BA4-2902-90AB-0DD7-8743ACA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روش اجرا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7ED54-3D94-D303-824A-FDFBDD323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fa-IR" dirty="0"/>
              <a:t>یک پژوهش پایلوت</a:t>
            </a:r>
          </a:p>
          <a:p>
            <a:r>
              <a:rPr lang="fa-IR" dirty="0"/>
              <a:t>تک دوز اریتروپویتین آلفا</a:t>
            </a:r>
          </a:p>
          <a:p>
            <a:r>
              <a:rPr lang="fa-IR" dirty="0"/>
              <a:t>دوز 20000 واحد وریدی</a:t>
            </a:r>
          </a:p>
          <a:p>
            <a:endParaRPr lang="fa-IR" dirty="0"/>
          </a:p>
          <a:p>
            <a:r>
              <a:rPr lang="fa-IR" dirty="0"/>
              <a:t>بیماران بدحال دچار آنمی بستری در بخش مراقبت های ویژه بیمارستان سینا در سال 1403.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7261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DF87-F3B2-1167-0DFF-225632C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ورود به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C79F-A968-EB04-83AB-02B1017F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بیماران بستری در بخش مراقبتهای ویژه </a:t>
            </a:r>
          </a:p>
          <a:p>
            <a:r>
              <a:rPr lang="en-US" dirty="0"/>
              <a:t>Hb </a:t>
            </a:r>
            <a:r>
              <a:rPr lang="fa-IR" dirty="0"/>
              <a:t>سرم &lt;10 گرم در </a:t>
            </a:r>
            <a:r>
              <a:rPr lang="fa-IR" dirty="0" err="1"/>
              <a:t>دسی</a:t>
            </a:r>
            <a:r>
              <a:rPr lang="fa-IR" dirty="0"/>
              <a:t> لیتر  </a:t>
            </a:r>
          </a:p>
          <a:p>
            <a:r>
              <a:rPr lang="fa-IR" dirty="0"/>
              <a:t>سن بالای 18 سال </a:t>
            </a:r>
          </a:p>
          <a:p>
            <a:r>
              <a:rPr lang="fa-IR" dirty="0"/>
              <a:t>بیماران دارای حداقل دو معیار از معیارهای سندروم </a:t>
            </a:r>
            <a:r>
              <a:rPr lang="fa-IR" dirty="0" err="1"/>
              <a:t>التهابی</a:t>
            </a:r>
            <a:r>
              <a:rPr lang="fa-IR" dirty="0"/>
              <a:t> سیستمیک (</a:t>
            </a:r>
            <a:r>
              <a:rPr lang="en-US" dirty="0"/>
              <a:t>SIRS</a:t>
            </a:r>
            <a:r>
              <a:rPr lang="fa-IR" dirty="0"/>
              <a:t>)</a:t>
            </a:r>
          </a:p>
          <a:p>
            <a:r>
              <a:rPr lang="fa-IR" dirty="0"/>
              <a:t>انتظار اقامت در </a:t>
            </a:r>
            <a:r>
              <a:rPr lang="en-US" dirty="0"/>
              <a:t>ICU </a:t>
            </a:r>
            <a:r>
              <a:rPr lang="fa-IR" dirty="0"/>
              <a:t>حداقل 7 روز پس از ورود به مطالعه بر اساس تشخیص پزشک معالج بیمار</a:t>
            </a:r>
          </a:p>
          <a:p>
            <a:r>
              <a:rPr lang="fa-IR" dirty="0"/>
              <a:t>رضایت آگاهانه بیمار یا قیم قانونی وی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4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881F6B-3CDD-DE1D-EEC5-5C93AB95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12" y="1634918"/>
            <a:ext cx="9954176" cy="430376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AAD03C6-4A53-6B4F-85D2-81536659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E29-861D-608D-C4B8-053DF49D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خروج از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0213-1AF8-56D4-4ECC-D85C886F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/>
              <a:t>سابقه </a:t>
            </a:r>
            <a:r>
              <a:rPr lang="fa-IR" dirty="0" err="1"/>
              <a:t>ترانسفیوژن</a:t>
            </a:r>
            <a:r>
              <a:rPr lang="fa-IR" dirty="0"/>
              <a:t> طی 7 روز قبل از ورود به مطالعه </a:t>
            </a:r>
          </a:p>
          <a:p>
            <a:r>
              <a:rPr lang="fa-IR" dirty="0"/>
              <a:t>سابقه قبلی </a:t>
            </a:r>
            <a:r>
              <a:rPr lang="fa-IR" dirty="0" err="1"/>
              <a:t>ترومبوز</a:t>
            </a:r>
            <a:r>
              <a:rPr lang="fa-IR" dirty="0"/>
              <a:t> ورید عمقی یا آمبولی ریه </a:t>
            </a:r>
          </a:p>
          <a:p>
            <a:r>
              <a:rPr lang="fa-IR" dirty="0"/>
              <a:t>تشنج تازه شروع شده </a:t>
            </a:r>
          </a:p>
          <a:p>
            <a:r>
              <a:rPr lang="fa-IR" dirty="0"/>
              <a:t>فشار خون بالای </a:t>
            </a:r>
            <a:r>
              <a:rPr lang="fa-IR" dirty="0" err="1"/>
              <a:t>كنترل</a:t>
            </a:r>
            <a:r>
              <a:rPr lang="fa-IR" dirty="0"/>
              <a:t> نشده (</a:t>
            </a:r>
            <a:r>
              <a:rPr lang="en-US" dirty="0"/>
              <a:t>SBP&gt;140 </a:t>
            </a:r>
            <a:r>
              <a:rPr lang="fa-IR" dirty="0"/>
              <a:t> و</a:t>
            </a:r>
            <a:r>
              <a:rPr lang="en-US" dirty="0"/>
              <a:t>DBP&gt;90</a:t>
            </a:r>
            <a:r>
              <a:rPr lang="fa-IR" dirty="0"/>
              <a:t>)</a:t>
            </a:r>
            <a:endParaRPr lang="en-US" dirty="0"/>
          </a:p>
          <a:p>
            <a:r>
              <a:rPr lang="fa-IR" dirty="0"/>
              <a:t>سابقه بیماری </a:t>
            </a:r>
            <a:r>
              <a:rPr lang="fa-IR" dirty="0" err="1"/>
              <a:t>ایسكمیک</a:t>
            </a:r>
            <a:r>
              <a:rPr lang="fa-IR" dirty="0"/>
              <a:t> حاد قلبی یا عصبی </a:t>
            </a:r>
          </a:p>
          <a:p>
            <a:r>
              <a:rPr lang="fa-IR" dirty="0"/>
              <a:t>سابقه نارسایی </a:t>
            </a:r>
            <a:r>
              <a:rPr lang="fa-IR" dirty="0" err="1"/>
              <a:t>كلیه</a:t>
            </a:r>
            <a:r>
              <a:rPr lang="fa-IR" dirty="0"/>
              <a:t> </a:t>
            </a:r>
            <a:r>
              <a:rPr lang="en-US" dirty="0"/>
              <a:t>eGFR &lt;60 mL/min) </a:t>
            </a:r>
            <a:r>
              <a:rPr lang="fa-IR" dirty="0"/>
              <a:t> و بیماران تحت دیالیز)</a:t>
            </a:r>
          </a:p>
          <a:p>
            <a:r>
              <a:rPr lang="fa-IR" dirty="0"/>
              <a:t>بیماران مبتلا به </a:t>
            </a:r>
            <a:r>
              <a:rPr lang="fa-IR" dirty="0" err="1"/>
              <a:t>كمبود</a:t>
            </a:r>
            <a:r>
              <a:rPr lang="fa-IR" dirty="0"/>
              <a:t> آهن یا </a:t>
            </a:r>
            <a:r>
              <a:rPr lang="fa-IR" dirty="0" err="1"/>
              <a:t>فولات</a:t>
            </a:r>
            <a:r>
              <a:rPr lang="fa-IR" dirty="0"/>
              <a:t> در هنگام شروع مطالعه</a:t>
            </a:r>
          </a:p>
          <a:p>
            <a:r>
              <a:rPr lang="fa-IR" dirty="0"/>
              <a:t>بیماران مبتلا </a:t>
            </a:r>
            <a:r>
              <a:rPr lang="fa-IR" dirty="0" err="1"/>
              <a:t>هموگلوبینوپاتی</a:t>
            </a:r>
            <a:r>
              <a:rPr lang="fa-IR" dirty="0"/>
              <a:t> </a:t>
            </a:r>
          </a:p>
          <a:p>
            <a:r>
              <a:rPr lang="fa-IR" dirty="0"/>
              <a:t>بیماران باردار </a:t>
            </a:r>
          </a:p>
          <a:p>
            <a:r>
              <a:rPr lang="fa-IR" dirty="0"/>
              <a:t>بیماران مبتلا به بیماری های مغز استخوان ازجمله آنمی </a:t>
            </a:r>
            <a:r>
              <a:rPr lang="fa-IR" dirty="0" err="1"/>
              <a:t>آپلاستیک</a:t>
            </a:r>
            <a:r>
              <a:rPr lang="fa-IR" dirty="0"/>
              <a:t> و </a:t>
            </a:r>
            <a:r>
              <a:rPr lang="en-US" dirty="0"/>
              <a:t>MDS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1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F9500-92A7-8D27-2F0D-B96799C5E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DB24-9A78-6946-387A-F77DEDC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3EA552BC-42F5-207A-599B-4CC594DFD8C9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046551"/>
                  </p:ext>
                </p:extLst>
              </p:nvPr>
            </p:nvGraphicFramePr>
            <p:xfrm>
              <a:off x="4138908" y="22429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8A9290C-9B75-46FC-89A6-25B5F567CD2A}">
                    <psez:zmPr id="{E16A583A-E626-42B3-AE1E-CFF21648ECD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8908" y="2242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3381308"/>
                  </p:ext>
                </p:extLst>
              </p:nvPr>
            </p:nvGraphicFramePr>
            <p:xfrm>
              <a:off x="4138908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767CB8A-0153-46F6-89FC-F079A745DFB0}">
                    <psez:zmPr id="{1754C6AC-D172-47FE-BD76-ACAD1696EF2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5" name="Section Zoom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8908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3264677"/>
                  </p:ext>
                </p:extLst>
              </p:nvPr>
            </p:nvGraphicFramePr>
            <p:xfrm>
              <a:off x="7778916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3156E9A-3C03-434F-B51C-05D078DA7BBD}">
                    <psez:zmPr id="{CFF44564-BD30-4436-BAB7-67B2A95443CE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7" name="Section Zoom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8916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7984831"/>
                  </p:ext>
                </p:extLst>
              </p:nvPr>
            </p:nvGraphicFramePr>
            <p:xfrm>
              <a:off x="7778916" y="408921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7CEEFF9-98CB-455D-8C16-06139B513E56}">
                    <psez:zmPr id="{26CE9652-46F8-4F25-8B95-F86CF78C457A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9" name="Section Zoom 18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78916" y="408921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9672571"/>
                  </p:ext>
                </p:extLst>
              </p:nvPr>
            </p:nvGraphicFramePr>
            <p:xfrm>
              <a:off x="4138908" y="408921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7A5B370-85E4-4382-AA37-A73C15148025}">
                    <psez:zmPr id="{DE535D5D-8F47-46EA-8EE8-FC19E3FA8536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38908" y="408921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Section Zoom 3">
                <a:extLst>
                  <a:ext uri="{FF2B5EF4-FFF2-40B4-BE49-F238E27FC236}">
                    <a16:creationId xmlns:a16="http://schemas.microsoft.com/office/drawing/2014/main" id="{16C01AF2-AAB6-86CE-1319-EFC53E44DE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4944678"/>
                  </p:ext>
                </p:extLst>
              </p:nvPr>
            </p:nvGraphicFramePr>
            <p:xfrm>
              <a:off x="7849640" y="22429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68386CA-BC6D-4109-A6C3-F4D272BEBAC9}">
                    <psez:zmPr id="{F4A6DCEE-C5F9-4407-A75F-FD6EE5CDD1E4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Section Zoom 3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16C01AF2-AAB6-86CE-1319-EFC53E44DE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49640" y="2242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40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BD38-FCCD-96C0-47E7-CE99A760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مداخله صورت گرفته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BB2A-0F26-EFDA-D854-7AED00C6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244" y="1825625"/>
            <a:ext cx="597555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dirty="0"/>
              <a:t>تزریق وریدی یک دوز ۲۰,۰۰۰ واحدی </a:t>
            </a:r>
            <a:r>
              <a:rPr lang="fa-IR" dirty="0" err="1"/>
              <a:t>اپوئتین</a:t>
            </a:r>
            <a:r>
              <a:rPr lang="fa-IR" dirty="0"/>
              <a:t> آلفا</a:t>
            </a:r>
          </a:p>
          <a:p>
            <a:r>
              <a:rPr lang="fa-IR" dirty="0"/>
              <a:t>دارو طبق پروتکل استاندارد </a:t>
            </a:r>
            <a:r>
              <a:rPr lang="en-US" dirty="0"/>
              <a:t>ICU، </a:t>
            </a:r>
            <a:r>
              <a:rPr lang="fa-IR" dirty="0"/>
              <a:t>توسط پرستار </a:t>
            </a:r>
            <a:r>
              <a:rPr lang="fa-IR" dirty="0" err="1"/>
              <a:t>به‌صورت</a:t>
            </a:r>
            <a:r>
              <a:rPr lang="fa-IR" dirty="0"/>
              <a:t> وریدی تزریق شد.</a:t>
            </a:r>
          </a:p>
          <a:p>
            <a:r>
              <a:rPr lang="fa-IR" dirty="0" err="1"/>
              <a:t>اپوئتین</a:t>
            </a:r>
            <a:r>
              <a:rPr lang="fa-IR" dirty="0"/>
              <a:t> آلفا در ۱۰ </a:t>
            </a:r>
            <a:r>
              <a:rPr lang="fa-IR" dirty="0" err="1"/>
              <a:t>میلی‌لیتر</a:t>
            </a:r>
            <a:r>
              <a:rPr lang="fa-IR" dirty="0"/>
              <a:t> نرمال </a:t>
            </a:r>
            <a:r>
              <a:rPr lang="fa-IR" dirty="0" err="1"/>
              <a:t>سالین</a:t>
            </a:r>
            <a:r>
              <a:rPr lang="fa-IR" dirty="0"/>
              <a:t> (۰.۹٪) حل شد.</a:t>
            </a:r>
          </a:p>
          <a:p>
            <a:r>
              <a:rPr lang="fa-IR" dirty="0"/>
              <a:t>۱۰ </a:t>
            </a:r>
            <a:r>
              <a:rPr lang="fa-IR" dirty="0" err="1"/>
              <a:t>میلی‌لیتر</a:t>
            </a:r>
            <a:r>
              <a:rPr lang="fa-IR" dirty="0"/>
              <a:t> نرمال </a:t>
            </a:r>
            <a:r>
              <a:rPr lang="fa-IR" dirty="0" err="1"/>
              <a:t>سالین</a:t>
            </a:r>
            <a:r>
              <a:rPr lang="fa-IR" dirty="0"/>
              <a:t> قبل و بعد از تزریق دارو استفاده شد.</a:t>
            </a:r>
          </a:p>
          <a:p>
            <a:r>
              <a:rPr lang="fa-IR" dirty="0"/>
              <a:t>در زمان یا بلافاصله پس از تزریق، هیچ داروی دیگری از طریق خط وریدی تجویز نشد.</a:t>
            </a:r>
            <a:endParaRPr lang="en-US" dirty="0"/>
          </a:p>
        </p:txBody>
      </p:sp>
      <p:pic>
        <p:nvPicPr>
          <p:cNvPr id="1030" name="Picture 6" descr="دارو اریتروپوئیتین : موارد مصرف و عوارض جانبی Erythropoietin">
            <a:extLst>
              <a:ext uri="{FF2B5EF4-FFF2-40B4-BE49-F238E27FC236}">
                <a16:creationId xmlns:a16="http://schemas.microsoft.com/office/drawing/2014/main" id="{61F9A5C6-FB4E-30CD-D1DC-E8C345FF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0" y="2231922"/>
            <a:ext cx="4969976" cy="33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5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9413-5F69-B72C-A87D-B9B0F6F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FB1A2B-675A-E5B0-DDFA-66F94726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17360"/>
              </p:ext>
            </p:extLst>
          </p:nvPr>
        </p:nvGraphicFramePr>
        <p:xfrm>
          <a:off x="2212259" y="2281493"/>
          <a:ext cx="7767482" cy="32004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18650">
                  <a:extLst>
                    <a:ext uri="{9D8B030D-6E8A-4147-A177-3AD203B41FA5}">
                      <a16:colId xmlns:a16="http://schemas.microsoft.com/office/drawing/2014/main" val="906891272"/>
                    </a:ext>
                  </a:extLst>
                </a:gridCol>
                <a:gridCol w="2039506">
                  <a:extLst>
                    <a:ext uri="{9D8B030D-6E8A-4147-A177-3AD203B41FA5}">
                      <a16:colId xmlns:a16="http://schemas.microsoft.com/office/drawing/2014/main" val="330975064"/>
                    </a:ext>
                  </a:extLst>
                </a:gridCol>
                <a:gridCol w="1909326">
                  <a:extLst>
                    <a:ext uri="{9D8B030D-6E8A-4147-A177-3AD203B41FA5}">
                      <a16:colId xmlns:a16="http://schemas.microsoft.com/office/drawing/2014/main" val="79211096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متغیر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نوع متغیر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نقش متغیر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613502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قد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463286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وزن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98777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بیماری زمینه ای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کیفی اسمی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04539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نمره </a:t>
                      </a:r>
                      <a:r>
                        <a:rPr lang="en-US" sz="2000" u="none" strike="noStrike">
                          <a:effectLst/>
                          <a:cs typeface="B Nazanin" panose="00000400000000000000" pitchFamily="2" charset="-78"/>
                        </a:rPr>
                        <a:t>SOFA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گسسته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510563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تعداد </a:t>
                      </a:r>
                      <a:r>
                        <a:rPr lang="en-US" sz="2000" u="none" strike="noStrike" dirty="0">
                          <a:effectLst/>
                          <a:cs typeface="B Nazanin" panose="00000400000000000000" pitchFamily="2" charset="-78"/>
                        </a:rPr>
                        <a:t>RBC</a:t>
                      </a:r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 در </a:t>
                      </a:r>
                      <a:r>
                        <a:rPr lang="en-US" sz="2000" u="none" strike="noStrike" dirty="0">
                          <a:effectLst/>
                          <a:cs typeface="B Nazanin" panose="00000400000000000000" pitchFamily="2" charset="-78"/>
                        </a:rPr>
                        <a:t>ml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گسسته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0677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میزان هموگلوبین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774639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سطح آهن سرم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906209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غلظت اریتروپوئتین سرم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وابسته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315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46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15C2-77E6-D49E-05E0-0E378B50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CAD96-39DD-03CD-D62E-28E51113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55" y="1665042"/>
            <a:ext cx="6804845" cy="46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8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60B3-21CF-C5BF-DE75-9C4E66A5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فارماکوکینتیک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5786-ED40-3D64-5C62-6DCCBAAD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a-IR" dirty="0" err="1"/>
              <a:t>داده‌ها</a:t>
            </a:r>
            <a:r>
              <a:rPr lang="fa-IR" dirty="0"/>
              <a:t> با استفاده از </a:t>
            </a:r>
            <a:r>
              <a:rPr lang="fa-IR" dirty="0" err="1"/>
              <a:t>نرم‌افزار</a:t>
            </a:r>
            <a:r>
              <a:rPr lang="fa-IR" dirty="0"/>
              <a:t> </a:t>
            </a:r>
            <a:r>
              <a:rPr lang="en-US" dirty="0" err="1"/>
              <a:t>Monolix</a:t>
            </a:r>
            <a:r>
              <a:rPr lang="fa-IR" dirty="0"/>
              <a:t> تحلیل شدند.</a:t>
            </a:r>
          </a:p>
          <a:p>
            <a:pPr>
              <a:lnSpc>
                <a:spcPct val="100000"/>
              </a:lnSpc>
            </a:pPr>
            <a:r>
              <a:rPr lang="fa-IR" dirty="0"/>
              <a:t>ابتدا مدل </a:t>
            </a:r>
            <a:r>
              <a:rPr lang="fa-IR" dirty="0" err="1"/>
              <a:t>تک‌کمپارتمانه</a:t>
            </a:r>
            <a:r>
              <a:rPr lang="fa-IR" dirty="0"/>
              <a:t> برای بررسی </a:t>
            </a:r>
            <a:r>
              <a:rPr lang="fa-IR" dirty="0" err="1"/>
              <a:t>داده‌ها</a:t>
            </a:r>
            <a:r>
              <a:rPr lang="fa-IR" dirty="0"/>
              <a:t> استفاده شد.</a:t>
            </a:r>
          </a:p>
          <a:p>
            <a:pPr>
              <a:lnSpc>
                <a:spcPct val="100000"/>
              </a:lnSpc>
            </a:pPr>
            <a:r>
              <a:rPr lang="fa-IR" dirty="0"/>
              <a:t>مدل با در نظر گرفتن غلظت پایه دارو و نرخ </a:t>
            </a:r>
            <a:r>
              <a:rPr lang="fa-IR" dirty="0" err="1"/>
              <a:t>فیلتراسیون</a:t>
            </a:r>
            <a:r>
              <a:rPr lang="fa-IR" dirty="0"/>
              <a:t> </a:t>
            </a:r>
            <a:r>
              <a:rPr lang="fa-IR" dirty="0" err="1"/>
              <a:t>گلومرولی</a:t>
            </a:r>
            <a:r>
              <a:rPr lang="fa-IR" dirty="0"/>
              <a:t> (</a:t>
            </a:r>
            <a:r>
              <a:rPr lang="en-US" dirty="0"/>
              <a:t>GFR</a:t>
            </a:r>
            <a:r>
              <a:rPr lang="fa-IR" dirty="0"/>
              <a:t>) اصلاح شد.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fa-IR" dirty="0"/>
              <a:t>مدل‌های یک‌کمپارتمانه، دو‌کمپارتمانه و سه‌کمپارتمانه مقایسه شدند تا مناسب‌ترین مدل انتخاب شود.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F650-F988-3CA6-AAA8-44201942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یافته ها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DA76-3CF8-7AA4-19F0-6DDDF91B6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>
                <a:solidFill>
                  <a:srgbClr val="002060"/>
                </a:solidFill>
              </a:rPr>
              <a:t>جمعیت مطالعه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13 بیمار </a:t>
            </a:r>
            <a:r>
              <a:rPr lang="en-US" dirty="0"/>
              <a:t>ICU</a:t>
            </a:r>
            <a:endParaRPr lang="fa-IR" dirty="0"/>
          </a:p>
          <a:p>
            <a:pPr lvl="1">
              <a:lnSpc>
                <a:spcPct val="200000"/>
              </a:lnSpc>
            </a:pPr>
            <a:r>
              <a:rPr lang="fa-IR" dirty="0"/>
              <a:t>۵۴.۶۱٪ </a:t>
            </a:r>
            <a:r>
              <a:rPr lang="fa-IR" dirty="0">
                <a:sym typeface="Wingdings 3" panose="05040102010807070707" pitchFamily="18" charset="2"/>
              </a:rPr>
              <a:t></a:t>
            </a:r>
            <a:r>
              <a:rPr lang="en-US" dirty="0">
                <a:sym typeface="Wingdings 3" panose="05040102010807070707" pitchFamily="18" charset="2"/>
              </a:rPr>
              <a:t> </a:t>
            </a:r>
            <a:r>
              <a:rPr lang="fa-IR" dirty="0"/>
              <a:t>مردان 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fa-IR" dirty="0"/>
              <a:t>میانگین سنی </a:t>
            </a:r>
            <a:r>
              <a:rPr lang="fa-IR" dirty="0" err="1"/>
              <a:t>شرکت‌کنندگان</a:t>
            </a:r>
            <a:r>
              <a:rPr lang="fa-IR" dirty="0"/>
              <a:t> </a:t>
            </a:r>
            <a:r>
              <a:rPr lang="en-US" dirty="0"/>
              <a:t>63.38 ± 17.52</a:t>
            </a:r>
            <a:r>
              <a:rPr lang="fa-IR" dirty="0"/>
              <a:t> سال بود.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92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0BC4-66AD-976C-3D78-AAB7AE6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خصوصیات پایه ای بیماران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070E2B-8F70-9BE3-B2DE-D88C5A8FE7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61260" y="492792"/>
            <a:ext cx="6623050" cy="5416550"/>
          </a:xfrm>
        </p:spPr>
      </p:pic>
    </p:spTree>
    <p:extLst>
      <p:ext uri="{BB962C8B-B14F-4D97-AF65-F5344CB8AC3E}">
        <p14:creationId xmlns:p14="http://schemas.microsoft.com/office/powerpoint/2010/main" val="136044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1530-F152-48A1-976A-EAE99F44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رنج نرمال </a:t>
            </a:r>
            <a:r>
              <a:rPr lang="fa-IR" sz="2400" dirty="0" err="1">
                <a:cs typeface="B Nazanin" panose="00000400000000000000" pitchFamily="2" charset="-78"/>
              </a:rPr>
              <a:t>اریتروپوئتین</a:t>
            </a:r>
            <a:r>
              <a:rPr lang="fa-IR" sz="2400" dirty="0">
                <a:cs typeface="B Nazanin" panose="00000400000000000000" pitchFamily="2" charset="-78"/>
              </a:rPr>
              <a:t> = 3.2 – 31.9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3EB2C-4779-9DC6-DF57-25F55A84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20" y="1137603"/>
            <a:ext cx="7855360" cy="57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89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0FBE-93B0-C94A-D730-C957817B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مقایسه معیارهای خطا در مدل سازی های مختلف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6A81-E97B-9251-C8F1-B6022B3E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651820"/>
            <a:ext cx="79819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4FDFA9C-E899-F703-72AB-2353F03CB8C3}"/>
              </a:ext>
            </a:extLst>
          </p:cNvPr>
          <p:cNvGrpSpPr>
            <a:grpSpLocks noChangeAspect="1"/>
          </p:cNvGrpSpPr>
          <p:nvPr/>
        </p:nvGrpSpPr>
        <p:grpSpPr>
          <a:xfrm>
            <a:off x="6156544" y="290052"/>
            <a:ext cx="5486400" cy="6277896"/>
            <a:chOff x="1887795" y="1415845"/>
            <a:chExt cx="8418503" cy="86001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C44C2D-00AD-C31B-D8FD-C715F205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7376"/>
            <a:stretch/>
          </p:blipFill>
          <p:spPr>
            <a:xfrm>
              <a:off x="2728191" y="3640682"/>
              <a:ext cx="6735619" cy="63752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5E1556-1980-32E3-F91B-CFE1093B8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7795" y="1415845"/>
              <a:ext cx="8418503" cy="2612261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A247DB5-D076-D5E3-A8B2-73B60998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431"/>
          <a:stretch/>
        </p:blipFill>
        <p:spPr>
          <a:xfrm>
            <a:off x="1098112" y="165392"/>
            <a:ext cx="4480560" cy="65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37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4E16C-0FD9-DD0C-BDDC-DCF4E5EA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64" y="471948"/>
            <a:ext cx="5772871" cy="59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1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4E59-E643-FE7A-1EF6-24FF641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BDEC-06B7-1C65-B871-23E8062C7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3355" y="675408"/>
            <a:ext cx="3930445" cy="5226627"/>
          </a:xfrm>
        </p:spPr>
        <p:txBody>
          <a:bodyPr>
            <a:normAutofit/>
          </a:bodyPr>
          <a:lstStyle/>
          <a:p>
            <a:r>
              <a:rPr lang="fa-IR" dirty="0"/>
              <a:t>آنمی: کاهش سطح هموگلوبین</a:t>
            </a:r>
          </a:p>
          <a:p>
            <a:pPr lvl="1"/>
            <a:r>
              <a:rPr lang="fa-IR" dirty="0"/>
              <a:t>یکی از مشکلات بسیار شایع در </a:t>
            </a:r>
            <a:r>
              <a:rPr lang="en-US" dirty="0"/>
              <a:t>ICU</a:t>
            </a:r>
          </a:p>
          <a:p>
            <a:pPr lvl="1"/>
            <a:endParaRPr lang="en-US" dirty="0"/>
          </a:p>
          <a:p>
            <a:r>
              <a:rPr lang="fa-IR" dirty="0"/>
              <a:t>کاهش </a:t>
            </a:r>
            <a:r>
              <a:rPr lang="fa-IR" dirty="0" err="1"/>
              <a:t>هماتوپوئز</a:t>
            </a:r>
            <a:endParaRPr lang="fa-IR" dirty="0"/>
          </a:p>
          <a:p>
            <a:pPr lvl="1"/>
            <a:r>
              <a:rPr lang="fa-IR" dirty="0"/>
              <a:t>سوء تغذیه</a:t>
            </a:r>
          </a:p>
          <a:p>
            <a:pPr lvl="1"/>
            <a:r>
              <a:rPr lang="fa-IR" dirty="0"/>
              <a:t>نارسایی کلیه</a:t>
            </a:r>
          </a:p>
          <a:p>
            <a:pPr lvl="1"/>
            <a:r>
              <a:rPr lang="fa-IR" dirty="0"/>
              <a:t>بیماری های </a:t>
            </a:r>
            <a:r>
              <a:rPr lang="fa-IR" dirty="0" err="1"/>
              <a:t>میلوپرولیفراتیو</a:t>
            </a:r>
            <a:endParaRPr lang="fa-IR" dirty="0"/>
          </a:p>
          <a:p>
            <a:pPr lvl="1"/>
            <a:endParaRPr lang="en-US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04CF5B14-4086-040D-DF0F-C11F80ABEC36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CD71D1-B33C-13B9-A9CC-6B778BFF44A3}"/>
              </a:ext>
            </a:extLst>
          </p:cNvPr>
          <p:cNvSpPr txBox="1">
            <a:spLocks/>
          </p:cNvSpPr>
          <p:nvPr/>
        </p:nvSpPr>
        <p:spPr>
          <a:xfrm>
            <a:off x="3492910" y="675407"/>
            <a:ext cx="3930445" cy="522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/>
              <a:t>افزایش تخریب</a:t>
            </a:r>
          </a:p>
          <a:p>
            <a:pPr lvl="1"/>
            <a:r>
              <a:rPr lang="fa-IR" dirty="0"/>
              <a:t>مکانیسم های خود ایمنی</a:t>
            </a:r>
          </a:p>
          <a:p>
            <a:pPr lvl="1"/>
            <a:r>
              <a:rPr lang="fa-IR" dirty="0" err="1"/>
              <a:t>همولیز</a:t>
            </a:r>
            <a:r>
              <a:rPr lang="fa-IR" dirty="0"/>
              <a:t> داخل عروقی</a:t>
            </a:r>
          </a:p>
          <a:p>
            <a:pPr lvl="1"/>
            <a:r>
              <a:rPr lang="fa-IR" dirty="0" err="1"/>
              <a:t>همولیز</a:t>
            </a:r>
            <a:r>
              <a:rPr lang="fa-IR" dirty="0"/>
              <a:t> خارج عروقی</a:t>
            </a:r>
          </a:p>
          <a:p>
            <a:pPr lvl="1"/>
            <a:endParaRPr lang="fa-IR" dirty="0"/>
          </a:p>
          <a:p>
            <a:r>
              <a:rPr lang="fa-IR" dirty="0"/>
              <a:t>از دست دادن خون</a:t>
            </a:r>
          </a:p>
          <a:p>
            <a:pPr lvl="1"/>
            <a:r>
              <a:rPr lang="fa-IR" dirty="0"/>
              <a:t>خونریزی </a:t>
            </a:r>
            <a:endParaRPr lang="en-US" dirty="0"/>
          </a:p>
          <a:p>
            <a:pPr lvl="1"/>
            <a:r>
              <a:rPr lang="fa-IR" dirty="0"/>
              <a:t>جراحی های گسترده</a:t>
            </a:r>
          </a:p>
          <a:p>
            <a:pPr lvl="1"/>
            <a:r>
              <a:rPr lang="fa-IR" dirty="0"/>
              <a:t>تروما</a:t>
            </a:r>
          </a:p>
        </p:txBody>
      </p:sp>
    </p:spTree>
    <p:extLst>
      <p:ext uri="{BB962C8B-B14F-4D97-AF65-F5344CB8AC3E}">
        <p14:creationId xmlns:p14="http://schemas.microsoft.com/office/powerpoint/2010/main" val="615027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C13D6-4DB7-AC1A-3B78-78BA8E2E1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A729-24CA-C85D-1AF8-8CE36C79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8D25-B86B-CE2C-3264-DBED75B29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fa-IR" dirty="0"/>
              <a:t>نتایج این مطالعه نشان </a:t>
            </a:r>
            <a:r>
              <a:rPr lang="fa-IR" dirty="0" err="1"/>
              <a:t>می‌دهد</a:t>
            </a:r>
            <a:r>
              <a:rPr lang="fa-IR" dirty="0"/>
              <a:t> که مدل </a:t>
            </a:r>
            <a:r>
              <a:rPr lang="fa-IR" dirty="0" err="1"/>
              <a:t>دو‌کمپارتمانه</a:t>
            </a:r>
            <a:r>
              <a:rPr lang="fa-IR" dirty="0"/>
              <a:t> با در نظر گرفتن </a:t>
            </a:r>
            <a:r>
              <a:rPr lang="en-US" dirty="0"/>
              <a:t>GFR، </a:t>
            </a:r>
            <a:r>
              <a:rPr lang="fa-IR" dirty="0"/>
              <a:t>جنسیت و سن بهترین تطابق را با </a:t>
            </a:r>
            <a:r>
              <a:rPr lang="fa-IR" dirty="0" err="1"/>
              <a:t>داده‌ها</a:t>
            </a:r>
            <a:r>
              <a:rPr lang="fa-IR" dirty="0"/>
              <a:t> داشته و </a:t>
            </a:r>
            <a:r>
              <a:rPr lang="fa-IR" dirty="0" err="1"/>
              <a:t>می‌تواند</a:t>
            </a:r>
            <a:r>
              <a:rPr lang="fa-IR" dirty="0"/>
              <a:t> برای تحلیل و </a:t>
            </a:r>
            <a:r>
              <a:rPr lang="fa-IR" dirty="0" err="1"/>
              <a:t>پیش‌بینی</a:t>
            </a:r>
            <a:r>
              <a:rPr lang="fa-IR" dirty="0"/>
              <a:t> سطح سرمی اریتروپویتین وریدی استفاده شود.</a:t>
            </a:r>
          </a:p>
        </p:txBody>
      </p:sp>
    </p:spTree>
    <p:extLst>
      <p:ext uri="{BB962C8B-B14F-4D97-AF65-F5344CB8AC3E}">
        <p14:creationId xmlns:p14="http://schemas.microsoft.com/office/powerpoint/2010/main" val="690068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119C-132A-FDBF-3988-93ACC4C3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93CF8-DD50-8ED5-11D9-9CEE7779B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fa-IR" dirty="0"/>
              <a:t>این مطالعه نشان </a:t>
            </a:r>
            <a:r>
              <a:rPr lang="fa-IR" dirty="0" err="1"/>
              <a:t>می‌دهد</a:t>
            </a:r>
            <a:r>
              <a:rPr lang="fa-IR" dirty="0"/>
              <a:t> که فارماکوکینتیک </a:t>
            </a:r>
            <a:r>
              <a:rPr lang="fa-IR" dirty="0" err="1"/>
              <a:t>اریتروپوئتین</a:t>
            </a:r>
            <a:r>
              <a:rPr lang="fa-IR" dirty="0"/>
              <a:t> تحت تأثیر عوامل فردی نظیر سن، جنسیت و عملکرد کلیوی است. </a:t>
            </a:r>
            <a:endParaRPr lang="en-US" dirty="0"/>
          </a:p>
          <a:p>
            <a:r>
              <a:rPr lang="fa-IR" dirty="0"/>
              <a:t>این عوامل </a:t>
            </a:r>
            <a:r>
              <a:rPr lang="fa-IR" dirty="0" err="1"/>
              <a:t>می‌توانند</a:t>
            </a:r>
            <a:r>
              <a:rPr lang="fa-IR" dirty="0"/>
              <a:t> بر حجم توزیع، </a:t>
            </a:r>
            <a:r>
              <a:rPr lang="fa-IR" dirty="0" err="1"/>
              <a:t>زیست‌دسترس‌پذیری</a:t>
            </a:r>
            <a:r>
              <a:rPr lang="fa-IR" dirty="0"/>
              <a:t> و نرخ پاکسازی دارو تأثیر بگذارند. </a:t>
            </a:r>
            <a:endParaRPr lang="en-US" dirty="0"/>
          </a:p>
          <a:p>
            <a:r>
              <a:rPr lang="fa-IR" dirty="0" err="1"/>
              <a:t>مدل‌سازی</a:t>
            </a:r>
            <a:r>
              <a:rPr lang="fa-IR" dirty="0"/>
              <a:t> دو-</a:t>
            </a:r>
            <a:r>
              <a:rPr lang="fa-IR" dirty="0" err="1"/>
              <a:t>کمپارتمانه</a:t>
            </a:r>
            <a:r>
              <a:rPr lang="fa-IR" dirty="0"/>
              <a:t> ابزار مناسبی برای درک بهتر </a:t>
            </a:r>
            <a:r>
              <a:rPr lang="fa-IR" dirty="0" err="1"/>
              <a:t>دینامیک</a:t>
            </a:r>
            <a:r>
              <a:rPr lang="fa-IR" dirty="0"/>
              <a:t> دارو ارائه </a:t>
            </a:r>
            <a:r>
              <a:rPr lang="fa-IR" dirty="0" err="1"/>
              <a:t>می‌دهد</a:t>
            </a:r>
            <a:r>
              <a:rPr lang="fa-IR" dirty="0"/>
              <a:t> و </a:t>
            </a:r>
            <a:r>
              <a:rPr lang="fa-IR" dirty="0" err="1"/>
              <a:t>می‌تواند</a:t>
            </a:r>
            <a:r>
              <a:rPr lang="fa-IR" dirty="0"/>
              <a:t> به بهبود </a:t>
            </a:r>
            <a:r>
              <a:rPr lang="fa-IR" dirty="0" err="1"/>
              <a:t>دوزبندی</a:t>
            </a:r>
            <a:r>
              <a:rPr lang="fa-IR" dirty="0"/>
              <a:t> و افزایش اثربخشی </a:t>
            </a:r>
            <a:r>
              <a:rPr lang="fa-IR" dirty="0" err="1"/>
              <a:t>اریتروپوئتین</a:t>
            </a:r>
            <a:r>
              <a:rPr lang="fa-IR" dirty="0"/>
              <a:t> در بیماران </a:t>
            </a:r>
            <a:r>
              <a:rPr lang="fa-IR" dirty="0" err="1"/>
              <a:t>بدحال</a:t>
            </a:r>
            <a:r>
              <a:rPr lang="fa-IR" dirty="0"/>
              <a:t> کمک 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D7D2-C8DA-1A88-E01D-84EF282D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های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A99A-AD4D-A585-5378-38AF1EB2C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fa-IR" dirty="0"/>
              <a:t>اندازه نمونه کوچک: کاهش قدرت آماری و قابلیت تعمیم نتایج.</a:t>
            </a:r>
          </a:p>
          <a:p>
            <a:pPr>
              <a:spcBef>
                <a:spcPts val="1800"/>
              </a:spcBef>
            </a:pPr>
            <a:r>
              <a:rPr lang="fa-IR" dirty="0"/>
              <a:t>عدم تنوع جمعیتی: ممکن است </a:t>
            </a:r>
            <a:r>
              <a:rPr lang="fa-IR" dirty="0" err="1"/>
              <a:t>پاسخ‌های</a:t>
            </a:r>
            <a:r>
              <a:rPr lang="fa-IR" dirty="0"/>
              <a:t> متنوع به درمان را در جمعیت </a:t>
            </a:r>
            <a:r>
              <a:rPr lang="fa-IR" dirty="0" err="1"/>
              <a:t>گسترده‌تر</a:t>
            </a:r>
            <a:r>
              <a:rPr lang="fa-IR" dirty="0"/>
              <a:t> نشان ندهد.</a:t>
            </a:r>
          </a:p>
          <a:p>
            <a:pPr>
              <a:spcBef>
                <a:spcPts val="1800"/>
              </a:spcBef>
            </a:pPr>
            <a:r>
              <a:rPr lang="fa-IR" dirty="0"/>
              <a:t>طراحی </a:t>
            </a:r>
            <a:r>
              <a:rPr lang="fa-IR" dirty="0" err="1"/>
              <a:t>تک‌مرکزی</a:t>
            </a:r>
            <a:r>
              <a:rPr lang="fa-IR" dirty="0"/>
              <a:t>: </a:t>
            </a:r>
            <a:r>
              <a:rPr lang="fa-IR" dirty="0" err="1"/>
              <a:t>جمع‌آوری</a:t>
            </a:r>
            <a:r>
              <a:rPr lang="fa-IR" dirty="0"/>
              <a:t> </a:t>
            </a:r>
            <a:r>
              <a:rPr lang="fa-IR" dirty="0" err="1"/>
              <a:t>داده‌ها</a:t>
            </a:r>
            <a:r>
              <a:rPr lang="fa-IR" dirty="0"/>
              <a:t> از یک بیمارستان، احتمال </a:t>
            </a:r>
            <a:r>
              <a:rPr lang="fa-IR" dirty="0" err="1"/>
              <a:t>سوگیری</a:t>
            </a:r>
            <a:r>
              <a:rPr lang="fa-IR" dirty="0"/>
              <a:t> و کاهش قابلیت تعمیم.</a:t>
            </a:r>
          </a:p>
        </p:txBody>
      </p:sp>
    </p:spTree>
    <p:extLst>
      <p:ext uri="{BB962C8B-B14F-4D97-AF65-F5344CB8AC3E}">
        <p14:creationId xmlns:p14="http://schemas.microsoft.com/office/powerpoint/2010/main" val="383651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4178-EB35-4C53-FB33-CBBD2AA3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55D4-1D8B-E928-3690-1837B9F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های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437B-0B96-634F-0C0E-05D26CA00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fa-IR" dirty="0"/>
              <a:t>نبود </a:t>
            </a:r>
            <a:r>
              <a:rPr lang="fa-IR" dirty="0" err="1"/>
              <a:t>داده‌های</a:t>
            </a:r>
            <a:r>
              <a:rPr lang="fa-IR" dirty="0"/>
              <a:t> پیگیری </a:t>
            </a:r>
            <a:r>
              <a:rPr lang="fa-IR" dirty="0" err="1"/>
              <a:t>طولانی‌مدت</a:t>
            </a:r>
            <a:r>
              <a:rPr lang="fa-IR" dirty="0"/>
              <a:t>: محدودیت در ارزیابی ایمنی و اثربخشی در </a:t>
            </a:r>
            <a:r>
              <a:rPr lang="fa-IR" dirty="0" err="1"/>
              <a:t>بلندمدت</a:t>
            </a:r>
            <a:r>
              <a:rPr lang="fa-IR" dirty="0"/>
              <a:t>.</a:t>
            </a:r>
          </a:p>
          <a:p>
            <a:pPr>
              <a:spcBef>
                <a:spcPts val="1800"/>
              </a:spcBef>
            </a:pPr>
            <a:r>
              <a:rPr lang="fa-IR" dirty="0"/>
              <a:t>تمرکز </a:t>
            </a:r>
            <a:r>
              <a:rPr lang="fa-IR" dirty="0" err="1"/>
              <a:t>کوتاه‌مدت</a:t>
            </a:r>
            <a:r>
              <a:rPr lang="fa-IR" dirty="0"/>
              <a:t>: احتمال نادیده گرفتن اثرات جانبی تأخیری یا فواید </a:t>
            </a:r>
            <a:r>
              <a:rPr lang="fa-IR" dirty="0" err="1"/>
              <a:t>بلندمدت</a:t>
            </a:r>
            <a:r>
              <a:rPr lang="fa-IR" dirty="0"/>
              <a:t>.</a:t>
            </a:r>
          </a:p>
          <a:p>
            <a:pPr>
              <a:spcBef>
                <a:spcPts val="1800"/>
              </a:spcBef>
            </a:pPr>
            <a:r>
              <a:rPr lang="fa-IR" dirty="0"/>
              <a:t>عدم تحلیل پیامدهای بالینی: تمرکز بر فارماکوکینتیک بدون بررسی تأثیر بر آنمی یا نرخ بقا.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40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7BE7-AE20-4B26-E0CF-5F6E9A1E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187" y="2698954"/>
            <a:ext cx="5507182" cy="1118033"/>
          </a:xfrm>
        </p:spPr>
        <p:txBody>
          <a:bodyPr/>
          <a:lstStyle/>
          <a:p>
            <a:r>
              <a:rPr lang="fa-IR" dirty="0"/>
              <a:t>از توجه شما سپاس گزارم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D16D-7222-AEB9-C8FC-0DED0407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/>
          <a:p>
            <a:r>
              <a:rPr lang="fa-IR" dirty="0"/>
              <a:t>مدیریت کم خونی در بیماران بدحال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C028-ED3B-6B84-5F9F-7A7BA038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r>
              <a:rPr lang="fa-IR" dirty="0" err="1"/>
              <a:t>ترانسفیوژن</a:t>
            </a:r>
            <a:r>
              <a:rPr lang="fa-IR" dirty="0"/>
              <a:t> خون یکی از </a:t>
            </a:r>
            <a:r>
              <a:rPr lang="fa-IR" dirty="0" err="1"/>
              <a:t>روش‌های</a:t>
            </a:r>
            <a:r>
              <a:rPr lang="fa-IR" dirty="0"/>
              <a:t> رایج مدیریت آنمی در بیماران </a:t>
            </a:r>
            <a:r>
              <a:rPr lang="en-US" dirty="0"/>
              <a:t>ICU </a:t>
            </a:r>
            <a:r>
              <a:rPr lang="fa-IR" dirty="0"/>
              <a:t> است</a:t>
            </a:r>
          </a:p>
          <a:p>
            <a:pPr lvl="1"/>
            <a:r>
              <a:rPr lang="fa-IR" dirty="0"/>
              <a:t>عفونت</a:t>
            </a:r>
          </a:p>
          <a:p>
            <a:pPr lvl="1"/>
            <a:r>
              <a:rPr lang="fa-IR" dirty="0" err="1"/>
              <a:t>اضافه‌بار</a:t>
            </a:r>
            <a:r>
              <a:rPr lang="fa-IR" dirty="0"/>
              <a:t> گردش خون</a:t>
            </a:r>
          </a:p>
          <a:p>
            <a:pPr lvl="1"/>
            <a:endParaRPr lang="fa-IR" dirty="0"/>
          </a:p>
          <a:p>
            <a:r>
              <a:rPr lang="fa-IR" dirty="0" err="1"/>
              <a:t>گزینه‌های</a:t>
            </a:r>
            <a:r>
              <a:rPr lang="fa-IR" dirty="0"/>
              <a:t> جایگزین </a:t>
            </a:r>
          </a:p>
          <a:p>
            <a:pPr lvl="1"/>
            <a:r>
              <a:rPr lang="fa-IR" dirty="0"/>
              <a:t>عوامل محرک تولید گلبول قرمز (</a:t>
            </a:r>
            <a:r>
              <a:rPr lang="en-US" dirty="0"/>
              <a:t>ESA</a:t>
            </a:r>
            <a:r>
              <a:rPr lang="fa-IR" dirty="0"/>
              <a:t>ها) مانند اریتروپویتین</a:t>
            </a:r>
          </a:p>
          <a:p>
            <a:pPr lvl="1"/>
            <a:r>
              <a:rPr lang="fa-IR" dirty="0"/>
              <a:t>آهن وریدی</a:t>
            </a:r>
          </a:p>
        </p:txBody>
      </p:sp>
    </p:spTree>
    <p:extLst>
      <p:ext uri="{BB962C8B-B14F-4D97-AF65-F5344CB8AC3E}">
        <p14:creationId xmlns:p14="http://schemas.microsoft.com/office/powerpoint/2010/main" val="1205879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800F-26E0-6A84-A93C-6F2BBC1D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8F42-6239-1ED1-C254-A56F0BDE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/>
              <a:t>شدت بالاتر بیماری در بیماران </a:t>
            </a:r>
            <a:r>
              <a:rPr lang="en-US" dirty="0"/>
              <a:t>ICU</a:t>
            </a:r>
          </a:p>
          <a:p>
            <a:pPr>
              <a:lnSpc>
                <a:spcPct val="200000"/>
              </a:lnSpc>
            </a:pPr>
            <a:r>
              <a:rPr lang="fa-IR" dirty="0"/>
              <a:t>نارسایی چند ارگانی دخیل در کاهش </a:t>
            </a:r>
            <a:r>
              <a:rPr lang="fa-IR" dirty="0" err="1"/>
              <a:t>هماتوپوئز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کاهش قدرت مکانیسم های جبرانی</a:t>
            </a:r>
          </a:p>
        </p:txBody>
      </p:sp>
    </p:spTree>
    <p:extLst>
      <p:ext uri="{BB962C8B-B14F-4D97-AF65-F5344CB8AC3E}">
        <p14:creationId xmlns:p14="http://schemas.microsoft.com/office/powerpoint/2010/main" val="1163140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اریتروپویتین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dirty="0"/>
              <a:t>هورمون گلیکوپروتئینی تولید شده توسط کبد و کلیه</a:t>
            </a:r>
          </a:p>
          <a:p>
            <a:r>
              <a:rPr lang="fa-IR" dirty="0"/>
              <a:t>تنظیم کننده اصلی تولید گلبول های قرمز خون</a:t>
            </a:r>
          </a:p>
          <a:p>
            <a:r>
              <a:rPr lang="fa-IR" dirty="0"/>
              <a:t>تحریک کننده سنتز هموگلوبین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6" y="3288721"/>
            <a:ext cx="5763491" cy="2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 اریتروپویتین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dirty="0"/>
              <a:t>مدیریت آنمی مرتبط با بیماران بدحال</a:t>
            </a:r>
          </a:p>
          <a:p>
            <a:r>
              <a:rPr lang="fa-IR" dirty="0"/>
              <a:t>کاهش نیاز به ترانسفیوژن گلبول های قرمز</a:t>
            </a:r>
          </a:p>
          <a:p>
            <a:r>
              <a:rPr lang="fa-IR" dirty="0"/>
              <a:t>کاهش مرگ و میر بدون افزایش در ریسک ترومبوآمبولی و عوارض قلبی عروقی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5" y="2903695"/>
            <a:ext cx="3519054" cy="2998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44" y="2903696"/>
            <a:ext cx="3442855" cy="29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3F91-4AE1-6F4F-CFD6-0584E299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هدف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302C-F4C6-FBFA-57E3-28925921C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fa-IR" dirty="0"/>
              <a:t>بررسی خصوصیات </a:t>
            </a:r>
            <a:r>
              <a:rPr lang="fa-IR" dirty="0" err="1"/>
              <a:t>فارماکوکینتیکی</a:t>
            </a:r>
            <a:r>
              <a:rPr lang="fa-IR" dirty="0"/>
              <a:t> </a:t>
            </a:r>
            <a:r>
              <a:rPr lang="fa-IR" dirty="0" err="1"/>
              <a:t>اریتروپوئتین</a:t>
            </a:r>
            <a:r>
              <a:rPr lang="fa-IR" dirty="0"/>
              <a:t> وریدی در بیماران </a:t>
            </a:r>
            <a:r>
              <a:rPr lang="fa-IR" dirty="0" err="1"/>
              <a:t>بدحال</a:t>
            </a:r>
            <a:r>
              <a:rPr lang="fa-IR" dirty="0"/>
              <a:t> بستری در بخش </a:t>
            </a:r>
            <a:r>
              <a:rPr lang="en-US" dirty="0"/>
              <a:t>ICU</a:t>
            </a:r>
            <a:r>
              <a:rPr lang="fa-IR" dirty="0"/>
              <a:t> و ارائه راهکارهای بهینه سازی دوز دارو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9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052C69-C2F1-B820-90DD-30F2C497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بررسی متون</a:t>
            </a: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6E8113F-BD4C-B9DE-3B12-8FEBDB1AF17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823855" y="857287"/>
            <a:ext cx="7529945" cy="48628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fa-IR" altLang="en-US" dirty="0">
                <a:solidFill>
                  <a:srgbClr val="002060"/>
                </a:solidFill>
                <a:cs typeface="B Titr" panose="00000700000000000000" pitchFamily="2" charset="-78"/>
              </a:rPr>
              <a:t>مطالعه </a:t>
            </a:r>
            <a:r>
              <a:rPr lang="fa-IR" altLang="en-US" dirty="0" err="1">
                <a:solidFill>
                  <a:srgbClr val="002060"/>
                </a:solidFill>
                <a:cs typeface="B Titr" panose="00000700000000000000" pitchFamily="2" charset="-78"/>
              </a:rPr>
              <a:t>فریمن</a:t>
            </a:r>
            <a:r>
              <a:rPr lang="fa-IR" altLang="en-US" dirty="0">
                <a:solidFill>
                  <a:srgbClr val="002060"/>
                </a:solidFill>
                <a:cs typeface="B Titr" panose="00000700000000000000" pitchFamily="2" charset="-78"/>
              </a:rPr>
              <a:t> و همکاران (2006)</a:t>
            </a:r>
            <a:endParaRPr lang="en-US" altLang="en-US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marL="0" lvl="0" indent="0">
              <a:buNone/>
            </a:pPr>
            <a:endParaRPr lang="en-US" altLang="en-US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lvl="0"/>
            <a:r>
              <a:rPr lang="ar-SA" altLang="en-US" dirty="0"/>
              <a:t>بررسی</a:t>
            </a:r>
            <a:r>
              <a:rPr lang="en-US" altLang="en-US" dirty="0"/>
              <a:t> PK </a:t>
            </a:r>
            <a:r>
              <a:rPr lang="ar-SA" altLang="en-US" dirty="0"/>
              <a:t>و</a:t>
            </a:r>
            <a:r>
              <a:rPr lang="en-US" altLang="en-US" dirty="0"/>
              <a:t> PD </a:t>
            </a:r>
            <a:r>
              <a:rPr lang="ar-SA" altLang="en-US" dirty="0"/>
              <a:t>اپوئتین آلفا</a:t>
            </a:r>
            <a:r>
              <a:rPr lang="en-US" altLang="en-US" dirty="0"/>
              <a:t> IV </a:t>
            </a:r>
            <a:r>
              <a:rPr lang="ar-SA" altLang="en-US" dirty="0"/>
              <a:t>در کودکان مبتلا به سرطان</a:t>
            </a:r>
            <a:endParaRPr lang="en-US" altLang="en-US" dirty="0"/>
          </a:p>
          <a:p>
            <a:pPr lvl="0"/>
            <a:r>
              <a:rPr lang="ar-SA" altLang="en-US" dirty="0"/>
              <a:t>نمونه: 12 کودک (6 اپوئتین آلفا، 6 دارونما)</a:t>
            </a:r>
            <a:endParaRPr lang="en-US" altLang="en-US" dirty="0"/>
          </a:p>
          <a:p>
            <a:pPr lvl="0"/>
            <a:r>
              <a:rPr lang="ar-SA" altLang="en-US" dirty="0"/>
              <a:t>نتایج</a:t>
            </a:r>
            <a:r>
              <a:rPr lang="en-US" altLang="en-US" dirty="0"/>
              <a:t> PK:</a:t>
            </a:r>
          </a:p>
          <a:p>
            <a:pPr lvl="0"/>
            <a:r>
              <a:rPr lang="en-US" altLang="en-US" dirty="0"/>
              <a:t>AUC(0–24) </a:t>
            </a:r>
            <a:r>
              <a:rPr lang="ar-SA" altLang="en-US" dirty="0"/>
              <a:t>دوز 1 برابر با 67.1</a:t>
            </a:r>
            <a:r>
              <a:rPr lang="en-US" altLang="en-US" dirty="0"/>
              <a:t> </a:t>
            </a:r>
            <a:r>
              <a:rPr lang="en-US" altLang="en-US" dirty="0" err="1"/>
              <a:t>IU·h</a:t>
            </a:r>
            <a:r>
              <a:rPr lang="en-US" altLang="en-US" dirty="0"/>
              <a:t>/mL، </a:t>
            </a:r>
            <a:r>
              <a:rPr lang="ar-SA" altLang="en-US" dirty="0"/>
              <a:t>در دوز 10-11 به 126.5</a:t>
            </a:r>
            <a:r>
              <a:rPr lang="en-US" altLang="en-US" dirty="0"/>
              <a:t> </a:t>
            </a:r>
            <a:r>
              <a:rPr lang="en-US" altLang="en-US" dirty="0" err="1"/>
              <a:t>IU·h</a:t>
            </a:r>
            <a:r>
              <a:rPr lang="en-US" altLang="en-US" dirty="0"/>
              <a:t>/mL </a:t>
            </a:r>
            <a:r>
              <a:rPr lang="ar-SA" altLang="en-US" dirty="0"/>
              <a:t>افزایش یافت</a:t>
            </a:r>
            <a:endParaRPr lang="en-US" altLang="en-US" dirty="0"/>
          </a:p>
          <a:p>
            <a:pPr lvl="0"/>
            <a:r>
              <a:rPr lang="ar-SA" altLang="en-US" dirty="0"/>
              <a:t>پاکسازی بین بیماران بسیار متغیر بود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696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sis defense.potx" id="{ED84B5A8-0D2F-4D6B-A8EE-3D7745EE486C}" vid="{6CE36E0B-CCED-45D9-80AA-F2AE9F369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 defense</Template>
  <TotalTime>674</TotalTime>
  <Words>1199</Words>
  <Application>Microsoft Office PowerPoint</Application>
  <PresentationFormat>Widescreen</PresentationFormat>
  <Paragraphs>184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IRTerafik</vt:lpstr>
      <vt:lpstr>B Nazanin</vt:lpstr>
      <vt:lpstr>IRTitr</vt:lpstr>
      <vt:lpstr>B Titr</vt:lpstr>
      <vt:lpstr>Calibri Light</vt:lpstr>
      <vt:lpstr>Arial</vt:lpstr>
      <vt:lpstr>Calibri</vt:lpstr>
      <vt:lpstr>Wingdings 3</vt:lpstr>
      <vt:lpstr>Office Theme</vt:lpstr>
      <vt:lpstr>عنوان پایان نامه</vt:lpstr>
      <vt:lpstr>فهرست مطالب</vt:lpstr>
      <vt:lpstr>مقدمه</vt:lpstr>
      <vt:lpstr>مدیریت کم خونی در بیماران بدحال</vt:lpstr>
      <vt:lpstr>PowerPoint Presentation</vt:lpstr>
      <vt:lpstr>اریتروپویتین</vt:lpstr>
      <vt:lpstr>کاربرد اریتروپویتین </vt:lpstr>
      <vt:lpstr>هدف مطالعه</vt:lpstr>
      <vt:lpstr>بررسی متون</vt:lpstr>
      <vt:lpstr>مطالعه آرولیگا و همکاران (2009)</vt:lpstr>
      <vt:lpstr>مقایسه انواع اریتروپوئتین</vt:lpstr>
      <vt:lpstr>مطالعه یان و همکاران (2012)</vt:lpstr>
      <vt:lpstr>مطالعه استالکر و همکاران (2016)</vt:lpstr>
      <vt:lpstr>مطالعه آلون و همکاران (2002)</vt:lpstr>
      <vt:lpstr>مطالعه فیشبین و همکاران (2018)</vt:lpstr>
      <vt:lpstr>روش اجرا</vt:lpstr>
      <vt:lpstr>شرایط ورود به مطالعه</vt:lpstr>
      <vt:lpstr>PowerPoint Presentation</vt:lpstr>
      <vt:lpstr>شرایط خروج از مطالعه</vt:lpstr>
      <vt:lpstr>مداخله صورت گرفته</vt:lpstr>
      <vt:lpstr>جمع آوری داده</vt:lpstr>
      <vt:lpstr>جمع آوری داده</vt:lpstr>
      <vt:lpstr>تحلیل فارماکوکینتیک</vt:lpstr>
      <vt:lpstr>یافته ها</vt:lpstr>
      <vt:lpstr>خصوصیات پایه ای بیماران</vt:lpstr>
      <vt:lpstr>رنج نرمال اریتروپوئتین = 3.2 – 31.9</vt:lpstr>
      <vt:lpstr>مقایسه معیارهای خطا در مدل سازی های مختلف</vt:lpstr>
      <vt:lpstr>PowerPoint Presentation</vt:lpstr>
      <vt:lpstr>PowerPoint Presentation</vt:lpstr>
      <vt:lpstr>نتیجه گیری</vt:lpstr>
      <vt:lpstr>نتیجه گیری</vt:lpstr>
      <vt:lpstr>محدودیت های مطالعه</vt:lpstr>
      <vt:lpstr>محدودیت های مطالعه</vt:lpstr>
      <vt:lpstr>از توجه شما سپاس گزارم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پایان نامه</dc:title>
  <dc:creator>Reza Hosseini Dolama</dc:creator>
  <cp:lastModifiedBy>Reza Hosseini Dolama</cp:lastModifiedBy>
  <cp:revision>103</cp:revision>
  <dcterms:created xsi:type="dcterms:W3CDTF">2024-11-11T14:38:39Z</dcterms:created>
  <dcterms:modified xsi:type="dcterms:W3CDTF">2025-03-03T16:32:55Z</dcterms:modified>
</cp:coreProperties>
</file>