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bookmarkIdSeed="7">
  <p:sldMasterIdLst>
    <p:sldMasterId id="2147483648" r:id="rId1"/>
  </p:sldMasterIdLst>
  <p:notesMasterIdLst>
    <p:notesMasterId r:id="rId29"/>
  </p:notesMasterIdLst>
  <p:sldIdLst>
    <p:sldId id="256" r:id="rId2"/>
    <p:sldId id="267" r:id="rId3"/>
    <p:sldId id="257" r:id="rId4"/>
    <p:sldId id="259" r:id="rId5"/>
    <p:sldId id="260" r:id="rId6"/>
    <p:sldId id="318" r:id="rId7"/>
    <p:sldId id="319" r:id="rId8"/>
    <p:sldId id="316" r:id="rId9"/>
    <p:sldId id="270" r:id="rId10"/>
    <p:sldId id="299" r:id="rId11"/>
    <p:sldId id="301" r:id="rId12"/>
    <p:sldId id="300" r:id="rId13"/>
    <p:sldId id="302" r:id="rId14"/>
    <p:sldId id="320" r:id="rId15"/>
    <p:sldId id="304" r:id="rId16"/>
    <p:sldId id="305" r:id="rId17"/>
    <p:sldId id="271" r:id="rId18"/>
    <p:sldId id="306" r:id="rId19"/>
    <p:sldId id="307" r:id="rId20"/>
    <p:sldId id="321" r:id="rId21"/>
    <p:sldId id="322" r:id="rId22"/>
    <p:sldId id="323" r:id="rId23"/>
    <p:sldId id="315" r:id="rId24"/>
    <p:sldId id="297" r:id="rId25"/>
    <p:sldId id="272" r:id="rId26"/>
    <p:sldId id="314" r:id="rId27"/>
    <p:sldId id="298" r:id="rId28"/>
  </p:sldIdLst>
  <p:sldSz cx="12192000" cy="6858000"/>
  <p:notesSz cx="6858000" cy="9144000"/>
  <p:embeddedFontLst>
    <p:embeddedFont>
      <p:font typeface="B Nazanin" panose="00000400000000000000" pitchFamily="2" charset="-78"/>
      <p:regular r:id="rId30"/>
      <p:bold r:id="rId31"/>
    </p:embeddedFont>
    <p:embeddedFont>
      <p:font typeface="IRTerafik" panose="02000503000000020002" pitchFamily="2" charset="-78"/>
      <p:regular r:id="rId32"/>
      <p:bold r:id="rId33"/>
      <p:italic r:id="rId34"/>
    </p:embeddedFont>
    <p:embeddedFont>
      <p:font typeface="IRTitr" panose="02000506000000020002" pitchFamily="2" charset="-78"/>
      <p:regular r:id="rId35"/>
    </p:embeddedFont>
    <p:embeddedFont>
      <p:font typeface="Wingdings 3" panose="05040102010807070707" pitchFamily="18" charset="2"/>
      <p:regular r:id="rId3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عنوان پایان نامه" id="{373F3887-99B8-484A-A400-08C0CD79E0E0}">
          <p14:sldIdLst>
            <p14:sldId id="256"/>
          </p14:sldIdLst>
        </p14:section>
        <p14:section name="فهرست مطالب" id="{90BC6442-2788-4552-926D-F4B40F5A7B9C}">
          <p14:sldIdLst>
            <p14:sldId id="267"/>
          </p14:sldIdLst>
        </p14:section>
        <p14:section name="مقدمه" id="{98A9290C-9B75-46FC-89A6-25B5F567CD2A}">
          <p14:sldIdLst>
            <p14:sldId id="257"/>
            <p14:sldId id="259"/>
            <p14:sldId id="260"/>
            <p14:sldId id="318"/>
            <p14:sldId id="319"/>
            <p14:sldId id="316"/>
          </p14:sldIdLst>
        </p14:section>
        <p14:section name="روش اجرا" id="{D767CB8A-0153-46F6-89FC-F079A745DFB0}">
          <p14:sldIdLst>
            <p14:sldId id="270"/>
            <p14:sldId id="299"/>
            <p14:sldId id="301"/>
            <p14:sldId id="300"/>
            <p14:sldId id="302"/>
            <p14:sldId id="320"/>
            <p14:sldId id="304"/>
            <p14:sldId id="305"/>
          </p14:sldIdLst>
        </p14:section>
        <p14:section name="یافته ها" id="{C3156E9A-3C03-434F-B51C-05D078DA7BBD}">
          <p14:sldIdLst>
            <p14:sldId id="271"/>
            <p14:sldId id="306"/>
            <p14:sldId id="307"/>
            <p14:sldId id="321"/>
            <p14:sldId id="322"/>
            <p14:sldId id="323"/>
          </p14:sldIdLst>
        </p14:section>
        <p14:section name="نتیجه گیری" id="{F7A5B370-85E4-4382-AA37-A73C15148025}">
          <p14:sldIdLst>
            <p14:sldId id="315"/>
            <p14:sldId id="297"/>
          </p14:sldIdLst>
        </p14:section>
        <p14:section name="محدودیت های مطالعه" id="{97CEEFF9-98CB-455D-8C16-06139B513E56}">
          <p14:sldIdLst>
            <p14:sldId id="272"/>
            <p14:sldId id="314"/>
            <p14:sldId id="29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364" autoAdjust="0"/>
  </p:normalViewPr>
  <p:slideViewPr>
    <p:cSldViewPr snapToGrid="0">
      <p:cViewPr varScale="1">
        <p:scale>
          <a:sx n="78" d="100"/>
          <a:sy n="78" d="100"/>
        </p:scale>
        <p:origin x="8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A4B7B7-614C-4EA9-8BE6-9D77F23E5717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5A5481-8A24-4A10-9EF5-9FCB7B71F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130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72EE95C-FC58-CBBE-4CD2-E869BFE2EF15}"/>
              </a:ext>
            </a:extLst>
          </p:cNvPr>
          <p:cNvGrpSpPr/>
          <p:nvPr userDrawn="1"/>
        </p:nvGrpSpPr>
        <p:grpSpPr>
          <a:xfrm>
            <a:off x="0" y="-147782"/>
            <a:ext cx="3169232" cy="7000115"/>
            <a:chOff x="0" y="-57150"/>
            <a:chExt cx="1260809" cy="2766483"/>
          </a:xfrm>
        </p:grpSpPr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4DF19922-5D59-5793-DE40-C23689FA4364}"/>
                </a:ext>
              </a:extLst>
            </p:cNvPr>
            <p:cNvSpPr/>
            <p:nvPr/>
          </p:nvSpPr>
          <p:spPr>
            <a:xfrm>
              <a:off x="0" y="0"/>
              <a:ext cx="1260809" cy="2709333"/>
            </a:xfrm>
            <a:custGeom>
              <a:avLst/>
              <a:gdLst/>
              <a:ahLst/>
              <a:cxnLst/>
              <a:rect l="l" t="t" r="r" b="b"/>
              <a:pathLst>
                <a:path w="1260809" h="2709333">
                  <a:moveTo>
                    <a:pt x="0" y="0"/>
                  </a:moveTo>
                  <a:lnTo>
                    <a:pt x="1260809" y="0"/>
                  </a:lnTo>
                  <a:lnTo>
                    <a:pt x="1260809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FEC9F"/>
            </a:solidFill>
          </p:spPr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B546531-C2DB-5CFE-D73B-985FEE3EBDA2}"/>
                </a:ext>
              </a:extLst>
            </p:cNvPr>
            <p:cNvSpPr txBox="1"/>
            <p:nvPr/>
          </p:nvSpPr>
          <p:spPr>
            <a:xfrm>
              <a:off x="0" y="-57150"/>
              <a:ext cx="1260809" cy="27664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Freeform 9">
            <a:extLst>
              <a:ext uri="{FF2B5EF4-FFF2-40B4-BE49-F238E27FC236}">
                <a16:creationId xmlns:a16="http://schemas.microsoft.com/office/drawing/2014/main" id="{8DBC30C1-82D6-FA06-D01F-4C58ADA3F1BF}"/>
              </a:ext>
            </a:extLst>
          </p:cNvPr>
          <p:cNvSpPr/>
          <p:nvPr userDrawn="1"/>
        </p:nvSpPr>
        <p:spPr>
          <a:xfrm flipH="1">
            <a:off x="2786318" y="352110"/>
            <a:ext cx="765828" cy="6144939"/>
          </a:xfrm>
          <a:custGeom>
            <a:avLst/>
            <a:gdLst/>
            <a:ahLst/>
            <a:cxnLst/>
            <a:rect l="l" t="t" r="r" b="b"/>
            <a:pathLst>
              <a:path w="1156786" h="9220761">
                <a:moveTo>
                  <a:pt x="1156786" y="0"/>
                </a:moveTo>
                <a:lnTo>
                  <a:pt x="0" y="0"/>
                </a:lnTo>
                <a:lnTo>
                  <a:pt x="0" y="9220762"/>
                </a:lnTo>
                <a:lnTo>
                  <a:pt x="1156786" y="9220762"/>
                </a:lnTo>
                <a:lnTo>
                  <a:pt x="1156786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0" name="Group 11">
            <a:extLst>
              <a:ext uri="{FF2B5EF4-FFF2-40B4-BE49-F238E27FC236}">
                <a16:creationId xmlns:a16="http://schemas.microsoft.com/office/drawing/2014/main" id="{859629DC-3D57-94B6-3B8C-B64E1532FA87}"/>
              </a:ext>
            </a:extLst>
          </p:cNvPr>
          <p:cNvGrpSpPr/>
          <p:nvPr userDrawn="1"/>
        </p:nvGrpSpPr>
        <p:grpSpPr>
          <a:xfrm>
            <a:off x="11510969" y="6166782"/>
            <a:ext cx="681031" cy="691218"/>
            <a:chOff x="0" y="0"/>
            <a:chExt cx="270933" cy="273173"/>
          </a:xfrm>
        </p:grpSpPr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E74035A5-6CDE-278B-970C-A343685BBC5B}"/>
                </a:ext>
              </a:extLst>
            </p:cNvPr>
            <p:cNvSpPr/>
            <p:nvPr/>
          </p:nvSpPr>
          <p:spPr>
            <a:xfrm>
              <a:off x="0" y="0"/>
              <a:ext cx="270933" cy="273173"/>
            </a:xfrm>
            <a:custGeom>
              <a:avLst/>
              <a:gdLst/>
              <a:ahLst/>
              <a:cxnLst/>
              <a:rect l="l" t="t" r="r" b="b"/>
              <a:pathLst>
                <a:path w="270933" h="273173">
                  <a:moveTo>
                    <a:pt x="0" y="0"/>
                  </a:moveTo>
                  <a:lnTo>
                    <a:pt x="270933" y="0"/>
                  </a:lnTo>
                  <a:lnTo>
                    <a:pt x="270933" y="273173"/>
                  </a:lnTo>
                  <a:lnTo>
                    <a:pt x="0" y="273173"/>
                  </a:lnTo>
                  <a:close/>
                </a:path>
              </a:pathLst>
            </a:custGeom>
            <a:solidFill>
              <a:srgbClr val="364A68"/>
            </a:solidFill>
          </p:spPr>
        </p:sp>
        <p:sp>
          <p:nvSpPr>
            <p:cNvPr id="19" name="TextBox 13">
              <a:extLst>
                <a:ext uri="{FF2B5EF4-FFF2-40B4-BE49-F238E27FC236}">
                  <a16:creationId xmlns:a16="http://schemas.microsoft.com/office/drawing/2014/main" id="{CF3ED2EE-C788-E6B1-E433-9288B8A46594}"/>
                </a:ext>
              </a:extLst>
            </p:cNvPr>
            <p:cNvSpPr txBox="1"/>
            <p:nvPr/>
          </p:nvSpPr>
          <p:spPr>
            <a:xfrm>
              <a:off x="0" y="-57150"/>
              <a:ext cx="270933" cy="33032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4">
            <a:extLst>
              <a:ext uri="{FF2B5EF4-FFF2-40B4-BE49-F238E27FC236}">
                <a16:creationId xmlns:a16="http://schemas.microsoft.com/office/drawing/2014/main" id="{1C483F35-A4B3-BC2B-10B4-1F495A6F89F6}"/>
              </a:ext>
            </a:extLst>
          </p:cNvPr>
          <p:cNvGrpSpPr/>
          <p:nvPr userDrawn="1"/>
        </p:nvGrpSpPr>
        <p:grpSpPr>
          <a:xfrm>
            <a:off x="11510969" y="-3174"/>
            <a:ext cx="681031" cy="355283"/>
            <a:chOff x="0" y="0"/>
            <a:chExt cx="270933" cy="140410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9ADBB97B-1CBE-42D3-768F-CA53505C25A4}"/>
                </a:ext>
              </a:extLst>
            </p:cNvPr>
            <p:cNvSpPr/>
            <p:nvPr/>
          </p:nvSpPr>
          <p:spPr>
            <a:xfrm>
              <a:off x="0" y="0"/>
              <a:ext cx="270933" cy="140410"/>
            </a:xfrm>
            <a:custGeom>
              <a:avLst/>
              <a:gdLst/>
              <a:ahLst/>
              <a:cxnLst/>
              <a:rect l="l" t="t" r="r" b="b"/>
              <a:pathLst>
                <a:path w="270933" h="140410">
                  <a:moveTo>
                    <a:pt x="0" y="0"/>
                  </a:moveTo>
                  <a:lnTo>
                    <a:pt x="270933" y="0"/>
                  </a:lnTo>
                  <a:lnTo>
                    <a:pt x="270933" y="140410"/>
                  </a:lnTo>
                  <a:lnTo>
                    <a:pt x="0" y="140410"/>
                  </a:lnTo>
                  <a:close/>
                </a:path>
              </a:pathLst>
            </a:custGeom>
            <a:solidFill>
              <a:srgbClr val="364A68"/>
            </a:solidFill>
          </p:spPr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897F49-6A69-CA38-7474-811F6BE4495D}"/>
                </a:ext>
              </a:extLst>
            </p:cNvPr>
            <p:cNvSpPr txBox="1"/>
            <p:nvPr/>
          </p:nvSpPr>
          <p:spPr>
            <a:xfrm>
              <a:off x="0" y="-57150"/>
              <a:ext cx="270933" cy="19756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2" name="Group 17">
            <a:extLst>
              <a:ext uri="{FF2B5EF4-FFF2-40B4-BE49-F238E27FC236}">
                <a16:creationId xmlns:a16="http://schemas.microsoft.com/office/drawing/2014/main" id="{C8E1D057-3D8E-5D29-4848-62BACB18779E}"/>
              </a:ext>
            </a:extLst>
          </p:cNvPr>
          <p:cNvGrpSpPr/>
          <p:nvPr userDrawn="1"/>
        </p:nvGrpSpPr>
        <p:grpSpPr>
          <a:xfrm>
            <a:off x="11510969" y="352110"/>
            <a:ext cx="681031" cy="355283"/>
            <a:chOff x="0" y="0"/>
            <a:chExt cx="270933" cy="140410"/>
          </a:xfrm>
        </p:grpSpPr>
        <p:sp>
          <p:nvSpPr>
            <p:cNvPr id="14" name="Freeform 18">
              <a:extLst>
                <a:ext uri="{FF2B5EF4-FFF2-40B4-BE49-F238E27FC236}">
                  <a16:creationId xmlns:a16="http://schemas.microsoft.com/office/drawing/2014/main" id="{3AE56CE3-2323-56C8-95BB-E7B8B76D815B}"/>
                </a:ext>
              </a:extLst>
            </p:cNvPr>
            <p:cNvSpPr/>
            <p:nvPr/>
          </p:nvSpPr>
          <p:spPr>
            <a:xfrm>
              <a:off x="0" y="0"/>
              <a:ext cx="270933" cy="140410"/>
            </a:xfrm>
            <a:custGeom>
              <a:avLst/>
              <a:gdLst/>
              <a:ahLst/>
              <a:cxnLst/>
              <a:rect l="l" t="t" r="r" b="b"/>
              <a:pathLst>
                <a:path w="270933" h="140410">
                  <a:moveTo>
                    <a:pt x="0" y="0"/>
                  </a:moveTo>
                  <a:lnTo>
                    <a:pt x="270933" y="0"/>
                  </a:lnTo>
                  <a:lnTo>
                    <a:pt x="270933" y="140410"/>
                  </a:lnTo>
                  <a:lnTo>
                    <a:pt x="0" y="140410"/>
                  </a:lnTo>
                  <a:close/>
                </a:path>
              </a:pathLst>
            </a:custGeom>
            <a:solidFill>
              <a:srgbClr val="A7A9AC"/>
            </a:solidFill>
          </p:spPr>
        </p:sp>
        <p:sp>
          <p:nvSpPr>
            <p:cNvPr id="15" name="TextBox 19">
              <a:extLst>
                <a:ext uri="{FF2B5EF4-FFF2-40B4-BE49-F238E27FC236}">
                  <a16:creationId xmlns:a16="http://schemas.microsoft.com/office/drawing/2014/main" id="{997252D0-4D18-6F37-E480-45AC6A38EC27}"/>
                </a:ext>
              </a:extLst>
            </p:cNvPr>
            <p:cNvSpPr txBox="1"/>
            <p:nvPr/>
          </p:nvSpPr>
          <p:spPr>
            <a:xfrm>
              <a:off x="0" y="-57150"/>
              <a:ext cx="270933" cy="19756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3" name="Freeform 20">
            <a:extLst>
              <a:ext uri="{FF2B5EF4-FFF2-40B4-BE49-F238E27FC236}">
                <a16:creationId xmlns:a16="http://schemas.microsoft.com/office/drawing/2014/main" id="{1E71AB25-31CF-3F50-2D03-913D86227269}"/>
              </a:ext>
            </a:extLst>
          </p:cNvPr>
          <p:cNvSpPr/>
          <p:nvPr userDrawn="1"/>
        </p:nvSpPr>
        <p:spPr>
          <a:xfrm rot="10800000">
            <a:off x="4038600" y="5994530"/>
            <a:ext cx="981195" cy="250888"/>
          </a:xfrm>
          <a:custGeom>
            <a:avLst/>
            <a:gdLst/>
            <a:ahLst/>
            <a:cxnLst/>
            <a:rect l="l" t="t" r="r" b="b"/>
            <a:pathLst>
              <a:path w="1482099" h="376469">
                <a:moveTo>
                  <a:pt x="0" y="0"/>
                </a:moveTo>
                <a:lnTo>
                  <a:pt x="1482099" y="0"/>
                </a:lnTo>
                <a:lnTo>
                  <a:pt x="1482099" y="376468"/>
                </a:lnTo>
                <a:lnTo>
                  <a:pt x="0" y="37646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9761A-BBA9-85D6-4F0F-17F16947F6AC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0B5A8F20-3E02-4461-994C-EA7C73B16FC1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80FA1-1CFE-75C3-619F-653FBE23B2F8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39FD31-E162-B662-35F9-9A6B6E58E827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14881F83-2807-41D6-B3BE-5F5F154C1BB3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21">
            <a:extLst>
              <a:ext uri="{FF2B5EF4-FFF2-40B4-BE49-F238E27FC236}">
                <a16:creationId xmlns:a16="http://schemas.microsoft.com/office/drawing/2014/main" id="{49C82A92-30FC-53BD-8B9D-86414A69D536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4038600" y="2249343"/>
            <a:ext cx="7315200" cy="1325563"/>
          </a:xfrm>
        </p:spPr>
        <p:txBody>
          <a:bodyPr/>
          <a:lstStyle>
            <a:lvl1pPr algn="r" rtl="1">
              <a:defRPr>
                <a:solidFill>
                  <a:srgbClr val="002060"/>
                </a:solidFill>
                <a:latin typeface="IRTitr" panose="02000506000000020002" pitchFamily="2" charset="-78"/>
                <a:cs typeface="IRTitr" panose="02000506000000020002" pitchFamily="2" charset="-78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C919F041-E75B-E06D-CFFC-1478D85C50D3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4038600" y="3685598"/>
            <a:ext cx="7315200" cy="1154113"/>
          </a:xfrm>
        </p:spPr>
        <p:txBody>
          <a:bodyPr>
            <a:noAutofit/>
          </a:bodyPr>
          <a:lstStyle>
            <a:lvl1pPr marL="0" indent="0" algn="r" rtl="1">
              <a:buNone/>
              <a:defRPr sz="3600" b="1">
                <a:latin typeface="IRTerafik" panose="02000503000000020002" pitchFamily="2" charset="-78"/>
                <a:cs typeface="IRTerafik" panose="02000503000000020002" pitchFamily="2" charset="-78"/>
              </a:defRPr>
            </a:lvl1pPr>
            <a:lvl2pPr algn="r" rtl="1">
              <a:defRPr sz="3200">
                <a:latin typeface="IRTerafik" panose="02000503000000020002" pitchFamily="2" charset="-78"/>
                <a:cs typeface="IRTerafik" panose="02000503000000020002" pitchFamily="2" charset="-78"/>
              </a:defRPr>
            </a:lvl2pPr>
            <a:lvl3pPr algn="r" rtl="1">
              <a:defRPr sz="2800">
                <a:latin typeface="IRTerafik" panose="02000503000000020002" pitchFamily="2" charset="-78"/>
                <a:cs typeface="IRTerafik" panose="02000503000000020002" pitchFamily="2" charset="-78"/>
              </a:defRPr>
            </a:lvl3pPr>
            <a:lvl4pPr algn="r" rtl="1">
              <a:defRPr sz="2400">
                <a:latin typeface="IRTerafik" panose="02000503000000020002" pitchFamily="2" charset="-78"/>
                <a:cs typeface="IRTerafik" panose="02000503000000020002" pitchFamily="2" charset="-78"/>
              </a:defRPr>
            </a:lvl4pPr>
            <a:lvl5pPr algn="r" rtl="1">
              <a:defRPr sz="2400">
                <a:latin typeface="IRTerafik" panose="02000503000000020002" pitchFamily="2" charset="-78"/>
                <a:cs typeface="IRTerafik" panose="02000503000000020002" pitchFamily="2" charset="-78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31">
            <a:extLst>
              <a:ext uri="{FF2B5EF4-FFF2-40B4-BE49-F238E27FC236}">
                <a16:creationId xmlns:a16="http://schemas.microsoft.com/office/drawing/2014/main" id="{F7C16D31-C892-48B3-F2E6-4F855CB85BDA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4038600" y="5209309"/>
            <a:ext cx="7315200" cy="537923"/>
          </a:xfrm>
        </p:spPr>
        <p:txBody>
          <a:bodyPr>
            <a:noAutofit/>
          </a:bodyPr>
          <a:lstStyle>
            <a:lvl1pPr marL="0" indent="0" algn="r" rtl="1">
              <a:buNone/>
              <a:defRPr sz="2800" b="1">
                <a:latin typeface="IRTerafik" panose="02000503000000020002" pitchFamily="2" charset="-78"/>
                <a:cs typeface="IRTerafik" panose="02000503000000020002" pitchFamily="2" charset="-78"/>
              </a:defRPr>
            </a:lvl1pPr>
            <a:lvl2pPr algn="r" rtl="1">
              <a:defRPr sz="3200">
                <a:latin typeface="IRTerafik" panose="02000503000000020002" pitchFamily="2" charset="-78"/>
                <a:cs typeface="IRTerafik" panose="02000503000000020002" pitchFamily="2" charset="-78"/>
              </a:defRPr>
            </a:lvl2pPr>
            <a:lvl3pPr algn="r" rtl="1">
              <a:defRPr sz="2800">
                <a:latin typeface="IRTerafik" panose="02000503000000020002" pitchFamily="2" charset="-78"/>
                <a:cs typeface="IRTerafik" panose="02000503000000020002" pitchFamily="2" charset="-78"/>
              </a:defRPr>
            </a:lvl3pPr>
            <a:lvl4pPr algn="r" rtl="1">
              <a:defRPr sz="2400">
                <a:latin typeface="IRTerafik" panose="02000503000000020002" pitchFamily="2" charset="-78"/>
                <a:cs typeface="IRTerafik" panose="02000503000000020002" pitchFamily="2" charset="-78"/>
              </a:defRPr>
            </a:lvl4pPr>
            <a:lvl5pPr algn="r" rtl="1">
              <a:defRPr sz="2400">
                <a:latin typeface="IRTerafik" panose="02000503000000020002" pitchFamily="2" charset="-78"/>
                <a:cs typeface="IRTerafik" panose="02000503000000020002" pitchFamily="2" charset="-78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1">
            <a:extLst>
              <a:ext uri="{FF2B5EF4-FFF2-40B4-BE49-F238E27FC236}">
                <a16:creationId xmlns:a16="http://schemas.microsoft.com/office/drawing/2014/main" id="{94254DBB-BF0A-DCD6-1D72-CACAFC44BB98}"/>
              </a:ext>
            </a:extLst>
          </p:cNvPr>
          <p:cNvSpPr>
            <a:spLocks noGrp="1"/>
          </p:cNvSpPr>
          <p:nvPr userDrawn="1">
            <p:ph type="body" sz="quarter" idx="15"/>
          </p:nvPr>
        </p:nvSpPr>
        <p:spPr>
          <a:xfrm>
            <a:off x="4038600" y="1417982"/>
            <a:ext cx="7315200" cy="537923"/>
          </a:xfrm>
        </p:spPr>
        <p:txBody>
          <a:bodyPr>
            <a:noAutofit/>
          </a:bodyPr>
          <a:lstStyle>
            <a:lvl1pPr marL="0" indent="0" algn="r" rtl="1">
              <a:buNone/>
              <a:defRPr sz="2400" b="1">
                <a:latin typeface="IRTerafik" panose="02000503000000020002" pitchFamily="2" charset="-78"/>
                <a:cs typeface="IRTerafik" panose="02000503000000020002" pitchFamily="2" charset="-78"/>
              </a:defRPr>
            </a:lvl1pPr>
            <a:lvl2pPr algn="r" rtl="1">
              <a:defRPr sz="3200">
                <a:latin typeface="IRTerafik" panose="02000503000000020002" pitchFamily="2" charset="-78"/>
                <a:cs typeface="IRTerafik" panose="02000503000000020002" pitchFamily="2" charset="-78"/>
              </a:defRPr>
            </a:lvl2pPr>
            <a:lvl3pPr algn="r" rtl="1">
              <a:defRPr sz="2800">
                <a:latin typeface="IRTerafik" panose="02000503000000020002" pitchFamily="2" charset="-78"/>
                <a:cs typeface="IRTerafik" panose="02000503000000020002" pitchFamily="2" charset="-78"/>
              </a:defRPr>
            </a:lvl3pPr>
            <a:lvl4pPr algn="r" rtl="1">
              <a:defRPr sz="2400">
                <a:latin typeface="IRTerafik" panose="02000503000000020002" pitchFamily="2" charset="-78"/>
                <a:cs typeface="IRTerafik" panose="02000503000000020002" pitchFamily="2" charset="-78"/>
              </a:defRPr>
            </a:lvl4pPr>
            <a:lvl5pPr algn="r" rtl="1">
              <a:defRPr sz="2400">
                <a:latin typeface="IRTerafik" panose="02000503000000020002" pitchFamily="2" charset="-78"/>
                <a:cs typeface="IRTerafik" panose="02000503000000020002" pitchFamily="2" charset="-78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Freeform 20">
            <a:extLst>
              <a:ext uri="{FF2B5EF4-FFF2-40B4-BE49-F238E27FC236}">
                <a16:creationId xmlns:a16="http://schemas.microsoft.com/office/drawing/2014/main" id="{4C57DA45-BC8F-6966-9157-83984ECE25A7}"/>
              </a:ext>
            </a:extLst>
          </p:cNvPr>
          <p:cNvSpPr/>
          <p:nvPr userDrawn="1"/>
        </p:nvSpPr>
        <p:spPr>
          <a:xfrm rot="10800000">
            <a:off x="10372605" y="873656"/>
            <a:ext cx="981195" cy="250888"/>
          </a:xfrm>
          <a:custGeom>
            <a:avLst/>
            <a:gdLst/>
            <a:ahLst/>
            <a:cxnLst/>
            <a:rect l="l" t="t" r="r" b="b"/>
            <a:pathLst>
              <a:path w="1482099" h="376469">
                <a:moveTo>
                  <a:pt x="0" y="0"/>
                </a:moveTo>
                <a:lnTo>
                  <a:pt x="1482099" y="0"/>
                </a:lnTo>
                <a:lnTo>
                  <a:pt x="1482099" y="376468"/>
                </a:lnTo>
                <a:lnTo>
                  <a:pt x="0" y="37646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193409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4C058-7B54-8CF1-9DFD-5695DF851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A2C64-AC1A-D661-F1AD-9FE0FE008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17783B-5E29-CBCD-1AE5-0079CB8695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87A7F7-11F5-C187-D532-D7F3FA363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8F20-3E02-4461-994C-EA7C73B16FC1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7E9F4B-88D4-3230-C60B-D3034D53F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314F1-F0AD-AAA4-AF9E-857DD0791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81F83-2807-41D6-B3BE-5F5F154C1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764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F2C36-3F4B-9813-AD84-F480DFE3E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1D448D-F380-0595-B198-8383FEF8D6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60093-B778-9014-3CA5-2871E8BF9A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D73C83-8195-5C5F-7090-70888DEED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8F20-3E02-4461-994C-EA7C73B16FC1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464E60-60D7-FB0F-12E9-B63131832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DC5768-D686-7D8A-A239-2B66EBB8B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81F83-2807-41D6-B3BE-5F5F154C1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832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3277F-3D4A-6AF2-9BB4-BF0EB2870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0CF28C-4D10-A05F-9D2F-8EB685B0E3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35C2C-A02F-449D-6F20-C8C927EBB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8F20-3E02-4461-994C-EA7C73B16FC1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66C33B-A3D2-D7D0-C0B1-0DC3316FA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DE72E6-A809-8DD2-A0AB-C1556A194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81F83-2807-41D6-B3BE-5F5F154C1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3640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1DF99D-195F-315A-986C-849C534FE0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5061B8-C97B-BC96-FF76-59175074E3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3DDBEC-832F-F044-8700-FB5612A18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8F20-3E02-4461-994C-EA7C73B16FC1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6F9A1-7324-153D-7A1A-5D4E33E6B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3125DB-5C26-E137-6C77-5FC6D1368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81F83-2807-41D6-B3BE-5F5F154C1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609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2">
            <a:extLst>
              <a:ext uri="{FF2B5EF4-FFF2-40B4-BE49-F238E27FC236}">
                <a16:creationId xmlns:a16="http://schemas.microsoft.com/office/drawing/2014/main" id="{EC276548-FF53-AAEF-4526-AD58F74C34F6}"/>
              </a:ext>
            </a:extLst>
          </p:cNvPr>
          <p:cNvGrpSpPr/>
          <p:nvPr userDrawn="1"/>
        </p:nvGrpSpPr>
        <p:grpSpPr>
          <a:xfrm>
            <a:off x="0" y="524019"/>
            <a:ext cx="12192000" cy="1009651"/>
            <a:chOff x="0" y="0"/>
            <a:chExt cx="4850319" cy="388977"/>
          </a:xfrm>
        </p:grpSpPr>
        <p:sp>
          <p:nvSpPr>
            <p:cNvPr id="8" name="Freeform 3">
              <a:extLst>
                <a:ext uri="{FF2B5EF4-FFF2-40B4-BE49-F238E27FC236}">
                  <a16:creationId xmlns:a16="http://schemas.microsoft.com/office/drawing/2014/main" id="{8594D6C5-D349-7084-4073-F1DEC9B2AC40}"/>
                </a:ext>
              </a:extLst>
            </p:cNvPr>
            <p:cNvSpPr/>
            <p:nvPr/>
          </p:nvSpPr>
          <p:spPr>
            <a:xfrm>
              <a:off x="0" y="0"/>
              <a:ext cx="4850319" cy="388977"/>
            </a:xfrm>
            <a:custGeom>
              <a:avLst/>
              <a:gdLst/>
              <a:ahLst/>
              <a:cxnLst/>
              <a:rect l="l" t="t" r="r" b="b"/>
              <a:pathLst>
                <a:path w="4850319" h="388977">
                  <a:moveTo>
                    <a:pt x="0" y="0"/>
                  </a:moveTo>
                  <a:lnTo>
                    <a:pt x="4850319" y="0"/>
                  </a:lnTo>
                  <a:lnTo>
                    <a:pt x="4850319" y="388977"/>
                  </a:lnTo>
                  <a:lnTo>
                    <a:pt x="0" y="388977"/>
                  </a:lnTo>
                  <a:close/>
                </a:path>
              </a:pathLst>
            </a:custGeom>
            <a:solidFill>
              <a:srgbClr val="FFEC9F"/>
            </a:solidFill>
          </p:spPr>
        </p:sp>
        <p:sp>
          <p:nvSpPr>
            <p:cNvPr id="9" name="TextBox 4">
              <a:extLst>
                <a:ext uri="{FF2B5EF4-FFF2-40B4-BE49-F238E27FC236}">
                  <a16:creationId xmlns:a16="http://schemas.microsoft.com/office/drawing/2014/main" id="{19276E0C-908B-A362-1CBD-C80864D86E6F}"/>
                </a:ext>
              </a:extLst>
            </p:cNvPr>
            <p:cNvSpPr txBox="1"/>
            <p:nvPr/>
          </p:nvSpPr>
          <p:spPr>
            <a:xfrm>
              <a:off x="0" y="-57150"/>
              <a:ext cx="4850319" cy="4461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>
                <a:latin typeface="IRTerafik" panose="02000503000000020002" pitchFamily="2" charset="-78"/>
                <a:cs typeface="IRTerafik" panose="02000503000000020002" pitchFamily="2" charset="-78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6039AA2-069F-8C4B-ACCC-911552AE9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4019"/>
            <a:ext cx="10515600" cy="1009651"/>
          </a:xfrm>
        </p:spPr>
        <p:txBody>
          <a:bodyPr/>
          <a:lstStyle>
            <a:lvl1pPr algn="r" rtl="1">
              <a:defRPr>
                <a:solidFill>
                  <a:srgbClr val="002060"/>
                </a:solidFill>
                <a:latin typeface="IRTitr" panose="02000506000000020002" pitchFamily="2" charset="-78"/>
                <a:cs typeface="IRTitr" panose="02000506000000020002" pitchFamily="2" charset="-78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70D94-88D6-9FA3-CABF-EACE69DF4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algn="r" rtl="1">
              <a:defRPr sz="3200">
                <a:latin typeface="IRTerafik" panose="02000503000000020002" pitchFamily="2" charset="-78"/>
                <a:cs typeface="B Nazanin" panose="00000400000000000000" pitchFamily="2" charset="-78"/>
              </a:defRPr>
            </a:lvl1pPr>
            <a:lvl2pPr algn="r" rtl="1">
              <a:defRPr sz="2800">
                <a:latin typeface="IRTerafik" panose="02000503000000020002" pitchFamily="2" charset="-78"/>
                <a:cs typeface="B Nazanin" panose="00000400000000000000" pitchFamily="2" charset="-78"/>
              </a:defRPr>
            </a:lvl2pPr>
            <a:lvl3pPr algn="r" rtl="1">
              <a:defRPr sz="2400">
                <a:latin typeface="IRTerafik" panose="02000503000000020002" pitchFamily="2" charset="-78"/>
                <a:cs typeface="B Nazanin" panose="00000400000000000000" pitchFamily="2" charset="-78"/>
              </a:defRPr>
            </a:lvl3pPr>
            <a:lvl4pPr algn="r" rtl="1">
              <a:defRPr sz="2000">
                <a:latin typeface="IRTerafik" panose="02000503000000020002" pitchFamily="2" charset="-78"/>
                <a:cs typeface="B Nazanin" panose="00000400000000000000" pitchFamily="2" charset="-78"/>
              </a:defRPr>
            </a:lvl4pPr>
            <a:lvl5pPr algn="r" rtl="1">
              <a:defRPr sz="2000">
                <a:latin typeface="IRTerafik" panose="02000503000000020002" pitchFamily="2" charset="-78"/>
                <a:cs typeface="B Nazanin" panose="00000400000000000000" pitchFamily="2" charset="-78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DEBF7F-BD92-93A5-A7FD-404B9F8E6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8F20-3E02-4461-994C-EA7C73B16FC1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E2E3D4-0266-0F1E-5FF5-4ACE4BF78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F6556-5BDF-7961-EF6F-F797C6DBE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81F83-2807-41D6-B3BE-5F5F154C1BB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40906E42-9D8B-FDB4-6DF1-87A5F334A93A}"/>
              </a:ext>
            </a:extLst>
          </p:cNvPr>
          <p:cNvSpPr/>
          <p:nvPr userDrawn="1"/>
        </p:nvSpPr>
        <p:spPr>
          <a:xfrm rot="10800000">
            <a:off x="5641655" y="6049818"/>
            <a:ext cx="908690" cy="216839"/>
          </a:xfrm>
          <a:custGeom>
            <a:avLst/>
            <a:gdLst/>
            <a:ahLst/>
            <a:cxnLst/>
            <a:rect l="l" t="t" r="r" b="b"/>
            <a:pathLst>
              <a:path w="1482099" h="376469">
                <a:moveTo>
                  <a:pt x="0" y="0"/>
                </a:moveTo>
                <a:lnTo>
                  <a:pt x="1482098" y="0"/>
                </a:lnTo>
                <a:lnTo>
                  <a:pt x="1482098" y="376468"/>
                </a:lnTo>
                <a:lnTo>
                  <a:pt x="0" y="3764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2920622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2">
            <a:extLst>
              <a:ext uri="{FF2B5EF4-FFF2-40B4-BE49-F238E27FC236}">
                <a16:creationId xmlns:a16="http://schemas.microsoft.com/office/drawing/2014/main" id="{EC276548-FF53-AAEF-4526-AD58F74C34F6}"/>
              </a:ext>
            </a:extLst>
          </p:cNvPr>
          <p:cNvGrpSpPr/>
          <p:nvPr userDrawn="1"/>
        </p:nvGrpSpPr>
        <p:grpSpPr>
          <a:xfrm>
            <a:off x="0" y="524019"/>
            <a:ext cx="12192000" cy="1009651"/>
            <a:chOff x="0" y="0"/>
            <a:chExt cx="4850319" cy="388977"/>
          </a:xfrm>
        </p:grpSpPr>
        <p:sp>
          <p:nvSpPr>
            <p:cNvPr id="8" name="Freeform 3">
              <a:extLst>
                <a:ext uri="{FF2B5EF4-FFF2-40B4-BE49-F238E27FC236}">
                  <a16:creationId xmlns:a16="http://schemas.microsoft.com/office/drawing/2014/main" id="{8594D6C5-D349-7084-4073-F1DEC9B2AC40}"/>
                </a:ext>
              </a:extLst>
            </p:cNvPr>
            <p:cNvSpPr/>
            <p:nvPr/>
          </p:nvSpPr>
          <p:spPr>
            <a:xfrm>
              <a:off x="0" y="0"/>
              <a:ext cx="4850319" cy="388977"/>
            </a:xfrm>
            <a:custGeom>
              <a:avLst/>
              <a:gdLst/>
              <a:ahLst/>
              <a:cxnLst/>
              <a:rect l="l" t="t" r="r" b="b"/>
              <a:pathLst>
                <a:path w="4850319" h="388977">
                  <a:moveTo>
                    <a:pt x="0" y="0"/>
                  </a:moveTo>
                  <a:lnTo>
                    <a:pt x="4850319" y="0"/>
                  </a:lnTo>
                  <a:lnTo>
                    <a:pt x="4850319" y="388977"/>
                  </a:lnTo>
                  <a:lnTo>
                    <a:pt x="0" y="388977"/>
                  </a:lnTo>
                  <a:close/>
                </a:path>
              </a:pathLst>
            </a:custGeom>
            <a:solidFill>
              <a:srgbClr val="FFEC9F"/>
            </a:solidFill>
          </p:spPr>
        </p:sp>
        <p:sp>
          <p:nvSpPr>
            <p:cNvPr id="9" name="TextBox 4">
              <a:extLst>
                <a:ext uri="{FF2B5EF4-FFF2-40B4-BE49-F238E27FC236}">
                  <a16:creationId xmlns:a16="http://schemas.microsoft.com/office/drawing/2014/main" id="{19276E0C-908B-A362-1CBD-C80864D86E6F}"/>
                </a:ext>
              </a:extLst>
            </p:cNvPr>
            <p:cNvSpPr txBox="1"/>
            <p:nvPr/>
          </p:nvSpPr>
          <p:spPr>
            <a:xfrm>
              <a:off x="0" y="-57150"/>
              <a:ext cx="4850319" cy="4461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>
                <a:latin typeface="IRTerafik" panose="02000503000000020002" pitchFamily="2" charset="-78"/>
                <a:cs typeface="IRTerafik" panose="02000503000000020002" pitchFamily="2" charset="-78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6039AA2-069F-8C4B-ACCC-911552AE9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4019"/>
            <a:ext cx="10515600" cy="1009651"/>
          </a:xfrm>
        </p:spPr>
        <p:txBody>
          <a:bodyPr/>
          <a:lstStyle>
            <a:lvl1pPr algn="r" rtl="1">
              <a:defRPr>
                <a:solidFill>
                  <a:srgbClr val="002060"/>
                </a:solidFill>
                <a:latin typeface="IRTitr" panose="02000506000000020002" pitchFamily="2" charset="-78"/>
                <a:cs typeface="IRTitr" panose="02000506000000020002" pitchFamily="2" charset="-78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70D94-88D6-9FA3-CABF-EACE69DF4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algn="r" rtl="1">
              <a:defRPr sz="3200">
                <a:latin typeface="IRTerafik" panose="02000503000000020002" pitchFamily="2" charset="-78"/>
                <a:cs typeface="B Nazanin" panose="00000400000000000000" pitchFamily="2" charset="-78"/>
              </a:defRPr>
            </a:lvl1pPr>
            <a:lvl2pPr algn="r" rtl="1">
              <a:defRPr sz="2800">
                <a:latin typeface="IRTerafik" panose="02000503000000020002" pitchFamily="2" charset="-78"/>
                <a:cs typeface="B Nazanin" panose="00000400000000000000" pitchFamily="2" charset="-78"/>
              </a:defRPr>
            </a:lvl2pPr>
            <a:lvl3pPr algn="r" rtl="1">
              <a:defRPr sz="2400">
                <a:latin typeface="IRTerafik" panose="02000503000000020002" pitchFamily="2" charset="-78"/>
                <a:cs typeface="B Nazanin" panose="00000400000000000000" pitchFamily="2" charset="-78"/>
              </a:defRPr>
            </a:lvl3pPr>
            <a:lvl4pPr algn="r" rtl="1">
              <a:defRPr sz="2000">
                <a:latin typeface="IRTerafik" panose="02000503000000020002" pitchFamily="2" charset="-78"/>
                <a:cs typeface="B Nazanin" panose="00000400000000000000" pitchFamily="2" charset="-78"/>
              </a:defRPr>
            </a:lvl4pPr>
            <a:lvl5pPr algn="r" rtl="1">
              <a:defRPr sz="2000">
                <a:latin typeface="IRTerafik" panose="02000503000000020002" pitchFamily="2" charset="-78"/>
                <a:cs typeface="B Nazanin" panose="00000400000000000000" pitchFamily="2" charset="-78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DEBF7F-BD92-93A5-A7FD-404B9F8E6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8F20-3E02-4461-994C-EA7C73B16FC1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E2E3D4-0266-0F1E-5FF5-4ACE4BF78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F6556-5BDF-7961-EF6F-F797C6DBE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81F83-2807-41D6-B3BE-5F5F154C1BB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40906E42-9D8B-FDB4-6DF1-87A5F334A93A}"/>
              </a:ext>
            </a:extLst>
          </p:cNvPr>
          <p:cNvSpPr/>
          <p:nvPr userDrawn="1"/>
        </p:nvSpPr>
        <p:spPr>
          <a:xfrm rot="10800000">
            <a:off x="1771606" y="6049818"/>
            <a:ext cx="908690" cy="216839"/>
          </a:xfrm>
          <a:custGeom>
            <a:avLst/>
            <a:gdLst/>
            <a:ahLst/>
            <a:cxnLst/>
            <a:rect l="l" t="t" r="r" b="b"/>
            <a:pathLst>
              <a:path w="1482099" h="376469">
                <a:moveTo>
                  <a:pt x="0" y="0"/>
                </a:moveTo>
                <a:lnTo>
                  <a:pt x="1482098" y="0"/>
                </a:lnTo>
                <a:lnTo>
                  <a:pt x="1482098" y="376468"/>
                </a:lnTo>
                <a:lnTo>
                  <a:pt x="0" y="3764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28806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2">
            <a:extLst>
              <a:ext uri="{FF2B5EF4-FFF2-40B4-BE49-F238E27FC236}">
                <a16:creationId xmlns:a16="http://schemas.microsoft.com/office/drawing/2014/main" id="{EC276548-FF53-AAEF-4526-AD58F74C34F6}"/>
              </a:ext>
            </a:extLst>
          </p:cNvPr>
          <p:cNvGrpSpPr/>
          <p:nvPr userDrawn="1"/>
        </p:nvGrpSpPr>
        <p:grpSpPr>
          <a:xfrm>
            <a:off x="0" y="524019"/>
            <a:ext cx="12192000" cy="1009651"/>
            <a:chOff x="0" y="0"/>
            <a:chExt cx="4850319" cy="388977"/>
          </a:xfrm>
        </p:grpSpPr>
        <p:sp>
          <p:nvSpPr>
            <p:cNvPr id="8" name="Freeform 3">
              <a:extLst>
                <a:ext uri="{FF2B5EF4-FFF2-40B4-BE49-F238E27FC236}">
                  <a16:creationId xmlns:a16="http://schemas.microsoft.com/office/drawing/2014/main" id="{8594D6C5-D349-7084-4073-F1DEC9B2AC40}"/>
                </a:ext>
              </a:extLst>
            </p:cNvPr>
            <p:cNvSpPr/>
            <p:nvPr/>
          </p:nvSpPr>
          <p:spPr>
            <a:xfrm>
              <a:off x="0" y="0"/>
              <a:ext cx="4850319" cy="388977"/>
            </a:xfrm>
            <a:custGeom>
              <a:avLst/>
              <a:gdLst/>
              <a:ahLst/>
              <a:cxnLst/>
              <a:rect l="l" t="t" r="r" b="b"/>
              <a:pathLst>
                <a:path w="4850319" h="388977">
                  <a:moveTo>
                    <a:pt x="0" y="0"/>
                  </a:moveTo>
                  <a:lnTo>
                    <a:pt x="4850319" y="0"/>
                  </a:lnTo>
                  <a:lnTo>
                    <a:pt x="4850319" y="388977"/>
                  </a:lnTo>
                  <a:lnTo>
                    <a:pt x="0" y="388977"/>
                  </a:lnTo>
                  <a:close/>
                </a:path>
              </a:pathLst>
            </a:custGeom>
            <a:solidFill>
              <a:srgbClr val="FFEC9F"/>
            </a:solidFill>
          </p:spPr>
        </p:sp>
        <p:sp>
          <p:nvSpPr>
            <p:cNvPr id="9" name="TextBox 4">
              <a:extLst>
                <a:ext uri="{FF2B5EF4-FFF2-40B4-BE49-F238E27FC236}">
                  <a16:creationId xmlns:a16="http://schemas.microsoft.com/office/drawing/2014/main" id="{19276E0C-908B-A362-1CBD-C80864D86E6F}"/>
                </a:ext>
              </a:extLst>
            </p:cNvPr>
            <p:cNvSpPr txBox="1"/>
            <p:nvPr/>
          </p:nvSpPr>
          <p:spPr>
            <a:xfrm>
              <a:off x="0" y="-57150"/>
              <a:ext cx="4850319" cy="4461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>
                <a:latin typeface="IRTerafik" panose="02000503000000020002" pitchFamily="2" charset="-78"/>
                <a:cs typeface="IRTerafik" panose="02000503000000020002" pitchFamily="2" charset="-78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6039AA2-069F-8C4B-ACCC-911552AE9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4019"/>
            <a:ext cx="10515600" cy="1009651"/>
          </a:xfrm>
        </p:spPr>
        <p:txBody>
          <a:bodyPr/>
          <a:lstStyle>
            <a:lvl1pPr algn="r" rtl="1">
              <a:defRPr>
                <a:solidFill>
                  <a:srgbClr val="002060"/>
                </a:solidFill>
                <a:latin typeface="IRTitr" panose="02000506000000020002" pitchFamily="2" charset="-78"/>
                <a:cs typeface="IRTitr" panose="02000506000000020002" pitchFamily="2" charset="-78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70D94-88D6-9FA3-CABF-EACE69DF4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algn="r" rtl="1">
              <a:defRPr sz="3200">
                <a:latin typeface="IRTerafik" panose="02000503000000020002" pitchFamily="2" charset="-78"/>
                <a:cs typeface="B Nazanin" panose="00000400000000000000" pitchFamily="2" charset="-78"/>
              </a:defRPr>
            </a:lvl1pPr>
            <a:lvl2pPr algn="r" rtl="1">
              <a:defRPr sz="2800">
                <a:latin typeface="IRTerafik" panose="02000503000000020002" pitchFamily="2" charset="-78"/>
                <a:cs typeface="B Nazanin" panose="00000400000000000000" pitchFamily="2" charset="-78"/>
              </a:defRPr>
            </a:lvl2pPr>
            <a:lvl3pPr algn="r" rtl="1">
              <a:defRPr sz="2400">
                <a:latin typeface="IRTerafik" panose="02000503000000020002" pitchFamily="2" charset="-78"/>
                <a:cs typeface="B Nazanin" panose="00000400000000000000" pitchFamily="2" charset="-78"/>
              </a:defRPr>
            </a:lvl3pPr>
            <a:lvl4pPr algn="r" rtl="1">
              <a:defRPr sz="2000">
                <a:latin typeface="IRTerafik" panose="02000503000000020002" pitchFamily="2" charset="-78"/>
                <a:cs typeface="B Nazanin" panose="00000400000000000000" pitchFamily="2" charset="-78"/>
              </a:defRPr>
            </a:lvl4pPr>
            <a:lvl5pPr algn="r" rtl="1">
              <a:defRPr sz="2000">
                <a:latin typeface="IRTerafik" panose="02000503000000020002" pitchFamily="2" charset="-78"/>
                <a:cs typeface="B Nazanin" panose="00000400000000000000" pitchFamily="2" charset="-78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DEBF7F-BD92-93A5-A7FD-404B9F8E6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8F20-3E02-4461-994C-EA7C73B16FC1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E2E3D4-0266-0F1E-5FF5-4ACE4BF78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F6556-5BDF-7961-EF6F-F797C6DBE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81F83-2807-41D6-B3BE-5F5F154C1BB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40906E42-9D8B-FDB4-6DF1-87A5F334A93A}"/>
              </a:ext>
            </a:extLst>
          </p:cNvPr>
          <p:cNvSpPr/>
          <p:nvPr userDrawn="1"/>
        </p:nvSpPr>
        <p:spPr>
          <a:xfrm rot="10800000">
            <a:off x="9557884" y="6049818"/>
            <a:ext cx="908690" cy="216839"/>
          </a:xfrm>
          <a:custGeom>
            <a:avLst/>
            <a:gdLst/>
            <a:ahLst/>
            <a:cxnLst/>
            <a:rect l="l" t="t" r="r" b="b"/>
            <a:pathLst>
              <a:path w="1482099" h="376469">
                <a:moveTo>
                  <a:pt x="0" y="0"/>
                </a:moveTo>
                <a:lnTo>
                  <a:pt x="1482098" y="0"/>
                </a:lnTo>
                <a:lnTo>
                  <a:pt x="1482098" y="376468"/>
                </a:lnTo>
                <a:lnTo>
                  <a:pt x="0" y="3764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319638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C6F5BA84-7867-533F-734F-033E9242E752}"/>
              </a:ext>
            </a:extLst>
          </p:cNvPr>
          <p:cNvGrpSpPr/>
          <p:nvPr userDrawn="1"/>
        </p:nvGrpSpPr>
        <p:grpSpPr>
          <a:xfrm>
            <a:off x="0" y="-147782"/>
            <a:ext cx="12192000" cy="7005782"/>
            <a:chOff x="-128056" y="-216991"/>
            <a:chExt cx="18416056" cy="1051249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638D6AC-5352-EE68-80B6-7CCC076DC752}"/>
                </a:ext>
              </a:extLst>
            </p:cNvPr>
            <p:cNvGrpSpPr/>
            <p:nvPr userDrawn="1"/>
          </p:nvGrpSpPr>
          <p:grpSpPr>
            <a:xfrm>
              <a:off x="-128056" y="-216991"/>
              <a:ext cx="4787136" cy="10503991"/>
              <a:chOff x="0" y="-57150"/>
              <a:chExt cx="1260809" cy="2766483"/>
            </a:xfrm>
          </p:grpSpPr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73F03E20-5C10-E22B-61DC-91B824878FF6}"/>
                  </a:ext>
                </a:extLst>
              </p:cNvPr>
              <p:cNvSpPr/>
              <p:nvPr/>
            </p:nvSpPr>
            <p:spPr>
              <a:xfrm>
                <a:off x="0" y="0"/>
                <a:ext cx="1260809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1260809" h="2709333">
                    <a:moveTo>
                      <a:pt x="0" y="0"/>
                    </a:moveTo>
                    <a:lnTo>
                      <a:pt x="1260809" y="0"/>
                    </a:lnTo>
                    <a:lnTo>
                      <a:pt x="1260809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FFEC9F"/>
              </a:solidFill>
            </p:spPr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213EDD0-D968-B0FF-AC1F-46320237F92B}"/>
                  </a:ext>
                </a:extLst>
              </p:cNvPr>
              <p:cNvSpPr txBox="1"/>
              <p:nvPr/>
            </p:nvSpPr>
            <p:spPr>
              <a:xfrm>
                <a:off x="0" y="-57150"/>
                <a:ext cx="1260809" cy="276648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045EB522-D2A6-4AC4-A624-FB2D27F0BF16}"/>
                </a:ext>
              </a:extLst>
            </p:cNvPr>
            <p:cNvSpPr/>
            <p:nvPr userDrawn="1"/>
          </p:nvSpPr>
          <p:spPr>
            <a:xfrm flipH="1">
              <a:off x="4080687" y="533119"/>
              <a:ext cx="1156786" cy="9220761"/>
            </a:xfrm>
            <a:custGeom>
              <a:avLst/>
              <a:gdLst/>
              <a:ahLst/>
              <a:cxnLst/>
              <a:rect l="l" t="t" r="r" b="b"/>
              <a:pathLst>
                <a:path w="1156786" h="9220761">
                  <a:moveTo>
                    <a:pt x="1156786" y="0"/>
                  </a:moveTo>
                  <a:lnTo>
                    <a:pt x="0" y="0"/>
                  </a:lnTo>
                  <a:lnTo>
                    <a:pt x="0" y="9220762"/>
                  </a:lnTo>
                  <a:lnTo>
                    <a:pt x="1156786" y="9220762"/>
                  </a:lnTo>
                  <a:lnTo>
                    <a:pt x="1156786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grpSp>
          <p:nvGrpSpPr>
            <p:cNvPr id="11" name="Group 11">
              <a:extLst>
                <a:ext uri="{FF2B5EF4-FFF2-40B4-BE49-F238E27FC236}">
                  <a16:creationId xmlns:a16="http://schemas.microsoft.com/office/drawing/2014/main" id="{A14D3881-6C2A-F652-0E62-45079F7FE0BB}"/>
                </a:ext>
              </a:extLst>
            </p:cNvPr>
            <p:cNvGrpSpPr/>
            <p:nvPr userDrawn="1"/>
          </p:nvGrpSpPr>
          <p:grpSpPr>
            <a:xfrm>
              <a:off x="17259300" y="9258300"/>
              <a:ext cx="1028700" cy="1037204"/>
              <a:chOff x="0" y="0"/>
              <a:chExt cx="270933" cy="273173"/>
            </a:xfrm>
          </p:grpSpPr>
          <p:sp>
            <p:nvSpPr>
              <p:cNvPr id="12" name="Freeform 12">
                <a:extLst>
                  <a:ext uri="{FF2B5EF4-FFF2-40B4-BE49-F238E27FC236}">
                    <a16:creationId xmlns:a16="http://schemas.microsoft.com/office/drawing/2014/main" id="{747C246B-4B1E-3233-FAE7-ADA6444AE38D}"/>
                  </a:ext>
                </a:extLst>
              </p:cNvPr>
              <p:cNvSpPr/>
              <p:nvPr/>
            </p:nvSpPr>
            <p:spPr>
              <a:xfrm>
                <a:off x="0" y="0"/>
                <a:ext cx="270933" cy="273173"/>
              </a:xfrm>
              <a:custGeom>
                <a:avLst/>
                <a:gdLst/>
                <a:ahLst/>
                <a:cxnLst/>
                <a:rect l="l" t="t" r="r" b="b"/>
                <a:pathLst>
                  <a:path w="270933" h="273173">
                    <a:moveTo>
                      <a:pt x="0" y="0"/>
                    </a:moveTo>
                    <a:lnTo>
                      <a:pt x="270933" y="0"/>
                    </a:lnTo>
                    <a:lnTo>
                      <a:pt x="270933" y="273173"/>
                    </a:lnTo>
                    <a:lnTo>
                      <a:pt x="0" y="273173"/>
                    </a:lnTo>
                    <a:close/>
                  </a:path>
                </a:pathLst>
              </a:custGeom>
              <a:solidFill>
                <a:srgbClr val="364A68"/>
              </a:solidFill>
            </p:spPr>
          </p:sp>
          <p:sp>
            <p:nvSpPr>
              <p:cNvPr id="13" name="TextBox 13">
                <a:extLst>
                  <a:ext uri="{FF2B5EF4-FFF2-40B4-BE49-F238E27FC236}">
                    <a16:creationId xmlns:a16="http://schemas.microsoft.com/office/drawing/2014/main" id="{6162D5C9-BF0E-5DC0-9BBC-79D55D32251D}"/>
                  </a:ext>
                </a:extLst>
              </p:cNvPr>
              <p:cNvSpPr txBox="1"/>
              <p:nvPr/>
            </p:nvSpPr>
            <p:spPr>
              <a:xfrm>
                <a:off x="0" y="-57150"/>
                <a:ext cx="270933" cy="33032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4" name="Group 14">
              <a:extLst>
                <a:ext uri="{FF2B5EF4-FFF2-40B4-BE49-F238E27FC236}">
                  <a16:creationId xmlns:a16="http://schemas.microsoft.com/office/drawing/2014/main" id="{ED08AAF7-A14A-EAD3-C837-5FA24AF1EEAD}"/>
                </a:ext>
              </a:extLst>
            </p:cNvPr>
            <p:cNvGrpSpPr/>
            <p:nvPr userDrawn="1"/>
          </p:nvGrpSpPr>
          <p:grpSpPr>
            <a:xfrm>
              <a:off x="17259300" y="0"/>
              <a:ext cx="1028700" cy="533119"/>
              <a:chOff x="0" y="0"/>
              <a:chExt cx="270933" cy="140410"/>
            </a:xfrm>
          </p:grpSpPr>
          <p:sp>
            <p:nvSpPr>
              <p:cNvPr id="15" name="Freeform 15">
                <a:extLst>
                  <a:ext uri="{FF2B5EF4-FFF2-40B4-BE49-F238E27FC236}">
                    <a16:creationId xmlns:a16="http://schemas.microsoft.com/office/drawing/2014/main" id="{44CFA7C8-92DC-8C96-0E09-DDF588C08249}"/>
                  </a:ext>
                </a:extLst>
              </p:cNvPr>
              <p:cNvSpPr/>
              <p:nvPr/>
            </p:nvSpPr>
            <p:spPr>
              <a:xfrm>
                <a:off x="0" y="0"/>
                <a:ext cx="270933" cy="140410"/>
              </a:xfrm>
              <a:custGeom>
                <a:avLst/>
                <a:gdLst/>
                <a:ahLst/>
                <a:cxnLst/>
                <a:rect l="l" t="t" r="r" b="b"/>
                <a:pathLst>
                  <a:path w="270933" h="140410">
                    <a:moveTo>
                      <a:pt x="0" y="0"/>
                    </a:moveTo>
                    <a:lnTo>
                      <a:pt x="270933" y="0"/>
                    </a:lnTo>
                    <a:lnTo>
                      <a:pt x="270933" y="140410"/>
                    </a:lnTo>
                    <a:lnTo>
                      <a:pt x="0" y="140410"/>
                    </a:lnTo>
                    <a:close/>
                  </a:path>
                </a:pathLst>
              </a:custGeom>
              <a:solidFill>
                <a:srgbClr val="364A68"/>
              </a:solidFill>
            </p:spPr>
          </p:sp>
          <p:sp>
            <p:nvSpPr>
              <p:cNvPr id="16" name="TextBox 16">
                <a:extLst>
                  <a:ext uri="{FF2B5EF4-FFF2-40B4-BE49-F238E27FC236}">
                    <a16:creationId xmlns:a16="http://schemas.microsoft.com/office/drawing/2014/main" id="{A4E104EE-99D9-439F-8C3C-13F0681D922D}"/>
                  </a:ext>
                </a:extLst>
              </p:cNvPr>
              <p:cNvSpPr txBox="1"/>
              <p:nvPr/>
            </p:nvSpPr>
            <p:spPr>
              <a:xfrm>
                <a:off x="0" y="-57150"/>
                <a:ext cx="270933" cy="19756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7" name="Group 17">
              <a:extLst>
                <a:ext uri="{FF2B5EF4-FFF2-40B4-BE49-F238E27FC236}">
                  <a16:creationId xmlns:a16="http://schemas.microsoft.com/office/drawing/2014/main" id="{E47B2041-3AB9-2ED5-DE79-89627C6E0FF1}"/>
                </a:ext>
              </a:extLst>
            </p:cNvPr>
            <p:cNvGrpSpPr/>
            <p:nvPr userDrawn="1"/>
          </p:nvGrpSpPr>
          <p:grpSpPr>
            <a:xfrm>
              <a:off x="17259300" y="533119"/>
              <a:ext cx="1028700" cy="533119"/>
              <a:chOff x="0" y="0"/>
              <a:chExt cx="270933" cy="140410"/>
            </a:xfrm>
          </p:grpSpPr>
          <p:sp>
            <p:nvSpPr>
              <p:cNvPr id="18" name="Freeform 18">
                <a:extLst>
                  <a:ext uri="{FF2B5EF4-FFF2-40B4-BE49-F238E27FC236}">
                    <a16:creationId xmlns:a16="http://schemas.microsoft.com/office/drawing/2014/main" id="{F07C07D6-64D8-DA9E-EE81-3425FDFA46A7}"/>
                  </a:ext>
                </a:extLst>
              </p:cNvPr>
              <p:cNvSpPr/>
              <p:nvPr/>
            </p:nvSpPr>
            <p:spPr>
              <a:xfrm>
                <a:off x="0" y="0"/>
                <a:ext cx="270933" cy="140410"/>
              </a:xfrm>
              <a:custGeom>
                <a:avLst/>
                <a:gdLst/>
                <a:ahLst/>
                <a:cxnLst/>
                <a:rect l="l" t="t" r="r" b="b"/>
                <a:pathLst>
                  <a:path w="270933" h="140410">
                    <a:moveTo>
                      <a:pt x="0" y="0"/>
                    </a:moveTo>
                    <a:lnTo>
                      <a:pt x="270933" y="0"/>
                    </a:lnTo>
                    <a:lnTo>
                      <a:pt x="270933" y="140410"/>
                    </a:lnTo>
                    <a:lnTo>
                      <a:pt x="0" y="140410"/>
                    </a:lnTo>
                    <a:close/>
                  </a:path>
                </a:pathLst>
              </a:custGeom>
              <a:solidFill>
                <a:srgbClr val="A7A9AC"/>
              </a:solidFill>
            </p:spPr>
          </p:sp>
          <p:sp>
            <p:nvSpPr>
              <p:cNvPr id="19" name="TextBox 19">
                <a:extLst>
                  <a:ext uri="{FF2B5EF4-FFF2-40B4-BE49-F238E27FC236}">
                    <a16:creationId xmlns:a16="http://schemas.microsoft.com/office/drawing/2014/main" id="{C94C90C8-3C6D-513B-2359-A387F32A8FFB}"/>
                  </a:ext>
                </a:extLst>
              </p:cNvPr>
              <p:cNvSpPr txBox="1"/>
              <p:nvPr/>
            </p:nvSpPr>
            <p:spPr>
              <a:xfrm>
                <a:off x="0" y="-57150"/>
                <a:ext cx="270933" cy="19756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3C421B86-73C9-7D68-14CD-57CF59D34E19}"/>
                </a:ext>
              </a:extLst>
            </p:cNvPr>
            <p:cNvSpPr/>
            <p:nvPr userDrawn="1"/>
          </p:nvSpPr>
          <p:spPr>
            <a:xfrm rot="10800000">
              <a:off x="11764966" y="9070066"/>
              <a:ext cx="1482099" cy="376469"/>
            </a:xfrm>
            <a:custGeom>
              <a:avLst/>
              <a:gdLst/>
              <a:ahLst/>
              <a:cxnLst/>
              <a:rect l="l" t="t" r="r" b="b"/>
              <a:pathLst>
                <a:path w="1482099" h="376469">
                  <a:moveTo>
                    <a:pt x="0" y="0"/>
                  </a:moveTo>
                  <a:lnTo>
                    <a:pt x="1482099" y="0"/>
                  </a:lnTo>
                  <a:lnTo>
                    <a:pt x="1482099" y="376468"/>
                  </a:lnTo>
                  <a:lnTo>
                    <a:pt x="0" y="3764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96A692-D5FF-8810-1ADD-9A8F4B39D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8F20-3E02-4461-994C-EA7C73B16FC1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BF57A0-ED35-A28C-7202-D1454197B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5B9CEB-9A99-5459-2A92-B8B846C1F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81F83-2807-41D6-B3BE-5F5F154C1BB3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Title 24">
            <a:extLst>
              <a:ext uri="{FF2B5EF4-FFF2-40B4-BE49-F238E27FC236}">
                <a16:creationId xmlns:a16="http://schemas.microsoft.com/office/drawing/2014/main" id="{C2AA95A8-434C-A954-961D-39AC4DF84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360432" y="2869984"/>
            <a:ext cx="5507182" cy="1118033"/>
          </a:xfrm>
        </p:spPr>
        <p:txBody>
          <a:bodyPr/>
          <a:lstStyle>
            <a:lvl1pPr algn="ctr">
              <a:defRPr>
                <a:solidFill>
                  <a:srgbClr val="002060"/>
                </a:solidFill>
                <a:latin typeface="IRTitr" panose="02000506000000020002" pitchFamily="2" charset="-78"/>
                <a:cs typeface="IRTitr" panose="02000506000000020002" pitchFamily="2" charset="-78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4504EDEE-D16B-CD8B-B72C-FBD1FC3AE1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23855" y="675408"/>
            <a:ext cx="7529945" cy="5226627"/>
          </a:xfrm>
        </p:spPr>
        <p:txBody>
          <a:bodyPr>
            <a:normAutofit/>
          </a:bodyPr>
          <a:lstStyle>
            <a:lvl1pPr algn="r" rtl="1">
              <a:defRPr sz="3200">
                <a:latin typeface="IRTerafik" panose="02000503000000020002" pitchFamily="2" charset="-78"/>
                <a:cs typeface="B Nazanin" panose="00000400000000000000" pitchFamily="2" charset="-78"/>
              </a:defRPr>
            </a:lvl1pPr>
            <a:lvl2pPr algn="r" rtl="1">
              <a:defRPr sz="2800">
                <a:latin typeface="IRTerafik" panose="02000503000000020002" pitchFamily="2" charset="-78"/>
                <a:cs typeface="B Nazanin" panose="00000400000000000000" pitchFamily="2" charset="-78"/>
              </a:defRPr>
            </a:lvl2pPr>
            <a:lvl3pPr algn="r" rtl="1">
              <a:defRPr sz="2400">
                <a:latin typeface="IRTerafik" panose="02000503000000020002" pitchFamily="2" charset="-78"/>
                <a:cs typeface="B Nazanin" panose="00000400000000000000" pitchFamily="2" charset="-78"/>
              </a:defRPr>
            </a:lvl3pPr>
            <a:lvl4pPr algn="r" rtl="1">
              <a:defRPr sz="2000">
                <a:latin typeface="IRTerafik" panose="02000503000000020002" pitchFamily="2" charset="-78"/>
                <a:cs typeface="B Nazanin" panose="00000400000000000000" pitchFamily="2" charset="-78"/>
              </a:defRPr>
            </a:lvl4pPr>
            <a:lvl5pPr algn="r" rtl="1">
              <a:defRPr sz="2000">
                <a:latin typeface="IRTerafik" panose="02000503000000020002" pitchFamily="2" charset="-78"/>
                <a:cs typeface="B Nazanin" panose="00000400000000000000" pitchFamily="2" charset="-78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32874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3CC3C-ED27-E10F-17DC-E8092077A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C58A3-D555-3F86-C559-DCC8088202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C68E37-4683-9684-4F6E-34BF8B287E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C2F8CE-CCBA-22BB-3682-F5E927C4B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8F20-3E02-4461-994C-EA7C73B16FC1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51E090-3BBB-A9EF-7FA1-154632CC7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CFBE78-D867-69FE-41B7-97828379A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81F83-2807-41D6-B3BE-5F5F154C1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963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E4AF2-2416-7C2C-77DA-0AC4AD91E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4A1B8-1C5E-F1F1-43B2-BBD65D8156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A87D24-4C33-DFBF-691E-B6832A18B4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6D1A9F-B1DA-3161-4E82-CD5EA0A418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934E1B-2B1F-681B-40B2-1E276983E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475017-3E82-F341-F879-C9EC41654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8F20-3E02-4461-994C-EA7C73B16FC1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C95B04-DB90-BFD0-ACE8-3D10CF301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5AF865-F042-B2F4-78A4-A5B29DEDA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81F83-2807-41D6-B3BE-5F5F154C1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578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9C29E-03F9-E9AA-0A57-2106C7DBC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1A64DE-747E-7E86-354B-C60B5FC8F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8F20-3E02-4461-994C-EA7C73B16FC1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F54F5D-F2A1-7DC6-33BB-716CD7BB2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F3E691-F59A-5D3C-03CE-C3134AFE4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81F83-2807-41D6-B3BE-5F5F154C1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960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8FFCE7-FEF5-C835-A7B6-7ADC37712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8F20-3E02-4461-994C-EA7C73B16FC1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874E86-901E-2C94-AB3B-AE5C6237A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D9B286-2B02-26CB-A11B-C2A0FA63F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81F83-2807-41D6-B3BE-5F5F154C1BB3}" type="slidenum">
              <a:rPr lang="en-US" smtClean="0"/>
              <a:t>‹#›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39522E7-89F3-AB3A-5749-3C0FBD09AE1A}"/>
              </a:ext>
            </a:extLst>
          </p:cNvPr>
          <p:cNvGrpSpPr/>
          <p:nvPr userDrawn="1"/>
        </p:nvGrpSpPr>
        <p:grpSpPr>
          <a:xfrm>
            <a:off x="0" y="-147782"/>
            <a:ext cx="12192000" cy="7005782"/>
            <a:chOff x="-128056" y="-216991"/>
            <a:chExt cx="18416056" cy="10512495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97DAA4B-D040-587E-70B6-4BEBC8FE7D20}"/>
                </a:ext>
              </a:extLst>
            </p:cNvPr>
            <p:cNvGrpSpPr/>
            <p:nvPr userDrawn="1"/>
          </p:nvGrpSpPr>
          <p:grpSpPr>
            <a:xfrm>
              <a:off x="-128056" y="-216991"/>
              <a:ext cx="4787136" cy="10503991"/>
              <a:chOff x="0" y="-57150"/>
              <a:chExt cx="1260809" cy="2766483"/>
            </a:xfrm>
          </p:grpSpPr>
          <p:sp>
            <p:nvSpPr>
              <p:cNvPr id="18" name="Freeform 7">
                <a:extLst>
                  <a:ext uri="{FF2B5EF4-FFF2-40B4-BE49-F238E27FC236}">
                    <a16:creationId xmlns:a16="http://schemas.microsoft.com/office/drawing/2014/main" id="{0FACE84C-DD15-1EAE-2E38-0992A1BAEBD1}"/>
                  </a:ext>
                </a:extLst>
              </p:cNvPr>
              <p:cNvSpPr/>
              <p:nvPr/>
            </p:nvSpPr>
            <p:spPr>
              <a:xfrm>
                <a:off x="0" y="0"/>
                <a:ext cx="1260809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1260809" h="2709333">
                    <a:moveTo>
                      <a:pt x="0" y="0"/>
                    </a:moveTo>
                    <a:lnTo>
                      <a:pt x="1260809" y="0"/>
                    </a:lnTo>
                    <a:lnTo>
                      <a:pt x="1260809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FFEC9F"/>
              </a:solidFill>
            </p:spPr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6F0F1D4-9AEC-27C7-343F-CBBD829289F2}"/>
                  </a:ext>
                </a:extLst>
              </p:cNvPr>
              <p:cNvSpPr txBox="1"/>
              <p:nvPr/>
            </p:nvSpPr>
            <p:spPr>
              <a:xfrm>
                <a:off x="0" y="-57150"/>
                <a:ext cx="1260809" cy="276648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7" name="Freeform 9">
              <a:extLst>
                <a:ext uri="{FF2B5EF4-FFF2-40B4-BE49-F238E27FC236}">
                  <a16:creationId xmlns:a16="http://schemas.microsoft.com/office/drawing/2014/main" id="{4010C670-0381-B395-B667-95AFB99C3A5B}"/>
                </a:ext>
              </a:extLst>
            </p:cNvPr>
            <p:cNvSpPr/>
            <p:nvPr userDrawn="1"/>
          </p:nvSpPr>
          <p:spPr>
            <a:xfrm flipH="1">
              <a:off x="4080687" y="533119"/>
              <a:ext cx="1156786" cy="9220761"/>
            </a:xfrm>
            <a:custGeom>
              <a:avLst/>
              <a:gdLst/>
              <a:ahLst/>
              <a:cxnLst/>
              <a:rect l="l" t="t" r="r" b="b"/>
              <a:pathLst>
                <a:path w="1156786" h="9220761">
                  <a:moveTo>
                    <a:pt x="1156786" y="0"/>
                  </a:moveTo>
                  <a:lnTo>
                    <a:pt x="0" y="0"/>
                  </a:lnTo>
                  <a:lnTo>
                    <a:pt x="0" y="9220762"/>
                  </a:lnTo>
                  <a:lnTo>
                    <a:pt x="1156786" y="9220762"/>
                  </a:lnTo>
                  <a:lnTo>
                    <a:pt x="1156786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grpSp>
          <p:nvGrpSpPr>
            <p:cNvPr id="8" name="Group 11">
              <a:extLst>
                <a:ext uri="{FF2B5EF4-FFF2-40B4-BE49-F238E27FC236}">
                  <a16:creationId xmlns:a16="http://schemas.microsoft.com/office/drawing/2014/main" id="{54EEABD0-DB52-092D-392D-AA4AF2490C84}"/>
                </a:ext>
              </a:extLst>
            </p:cNvPr>
            <p:cNvGrpSpPr/>
            <p:nvPr userDrawn="1"/>
          </p:nvGrpSpPr>
          <p:grpSpPr>
            <a:xfrm>
              <a:off x="17259300" y="9258300"/>
              <a:ext cx="1028700" cy="1037204"/>
              <a:chOff x="0" y="0"/>
              <a:chExt cx="270933" cy="273173"/>
            </a:xfrm>
          </p:grpSpPr>
          <p:sp>
            <p:nvSpPr>
              <p:cNvPr id="16" name="Freeform 12">
                <a:extLst>
                  <a:ext uri="{FF2B5EF4-FFF2-40B4-BE49-F238E27FC236}">
                    <a16:creationId xmlns:a16="http://schemas.microsoft.com/office/drawing/2014/main" id="{6E3944A2-5502-50B1-6F4C-97E76A4B6CF3}"/>
                  </a:ext>
                </a:extLst>
              </p:cNvPr>
              <p:cNvSpPr/>
              <p:nvPr/>
            </p:nvSpPr>
            <p:spPr>
              <a:xfrm>
                <a:off x="0" y="0"/>
                <a:ext cx="270933" cy="273173"/>
              </a:xfrm>
              <a:custGeom>
                <a:avLst/>
                <a:gdLst/>
                <a:ahLst/>
                <a:cxnLst/>
                <a:rect l="l" t="t" r="r" b="b"/>
                <a:pathLst>
                  <a:path w="270933" h="273173">
                    <a:moveTo>
                      <a:pt x="0" y="0"/>
                    </a:moveTo>
                    <a:lnTo>
                      <a:pt x="270933" y="0"/>
                    </a:lnTo>
                    <a:lnTo>
                      <a:pt x="270933" y="273173"/>
                    </a:lnTo>
                    <a:lnTo>
                      <a:pt x="0" y="273173"/>
                    </a:lnTo>
                    <a:close/>
                  </a:path>
                </a:pathLst>
              </a:custGeom>
              <a:solidFill>
                <a:srgbClr val="364A68"/>
              </a:solidFill>
            </p:spPr>
          </p:sp>
          <p:sp>
            <p:nvSpPr>
              <p:cNvPr id="17" name="TextBox 13">
                <a:extLst>
                  <a:ext uri="{FF2B5EF4-FFF2-40B4-BE49-F238E27FC236}">
                    <a16:creationId xmlns:a16="http://schemas.microsoft.com/office/drawing/2014/main" id="{A1EB310C-EC0F-59F2-DBAF-3B6A63304D83}"/>
                  </a:ext>
                </a:extLst>
              </p:cNvPr>
              <p:cNvSpPr txBox="1"/>
              <p:nvPr/>
            </p:nvSpPr>
            <p:spPr>
              <a:xfrm>
                <a:off x="0" y="-57150"/>
                <a:ext cx="270933" cy="33032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9" name="Group 14">
              <a:extLst>
                <a:ext uri="{FF2B5EF4-FFF2-40B4-BE49-F238E27FC236}">
                  <a16:creationId xmlns:a16="http://schemas.microsoft.com/office/drawing/2014/main" id="{C669CD25-8DD6-F1EA-9C16-FDEE14E021C7}"/>
                </a:ext>
              </a:extLst>
            </p:cNvPr>
            <p:cNvGrpSpPr/>
            <p:nvPr userDrawn="1"/>
          </p:nvGrpSpPr>
          <p:grpSpPr>
            <a:xfrm>
              <a:off x="17259300" y="0"/>
              <a:ext cx="1028700" cy="533119"/>
              <a:chOff x="0" y="0"/>
              <a:chExt cx="270933" cy="140410"/>
            </a:xfrm>
          </p:grpSpPr>
          <p:sp>
            <p:nvSpPr>
              <p:cNvPr id="14" name="Freeform 15">
                <a:extLst>
                  <a:ext uri="{FF2B5EF4-FFF2-40B4-BE49-F238E27FC236}">
                    <a16:creationId xmlns:a16="http://schemas.microsoft.com/office/drawing/2014/main" id="{00A621F7-C7D2-09F8-3802-1E14C2B02EBD}"/>
                  </a:ext>
                </a:extLst>
              </p:cNvPr>
              <p:cNvSpPr/>
              <p:nvPr/>
            </p:nvSpPr>
            <p:spPr>
              <a:xfrm>
                <a:off x="0" y="0"/>
                <a:ext cx="270933" cy="140410"/>
              </a:xfrm>
              <a:custGeom>
                <a:avLst/>
                <a:gdLst/>
                <a:ahLst/>
                <a:cxnLst/>
                <a:rect l="l" t="t" r="r" b="b"/>
                <a:pathLst>
                  <a:path w="270933" h="140410">
                    <a:moveTo>
                      <a:pt x="0" y="0"/>
                    </a:moveTo>
                    <a:lnTo>
                      <a:pt x="270933" y="0"/>
                    </a:lnTo>
                    <a:lnTo>
                      <a:pt x="270933" y="140410"/>
                    </a:lnTo>
                    <a:lnTo>
                      <a:pt x="0" y="140410"/>
                    </a:lnTo>
                    <a:close/>
                  </a:path>
                </a:pathLst>
              </a:custGeom>
              <a:solidFill>
                <a:srgbClr val="364A68"/>
              </a:solidFill>
            </p:spPr>
          </p:sp>
          <p:sp>
            <p:nvSpPr>
              <p:cNvPr id="15" name="TextBox 16">
                <a:extLst>
                  <a:ext uri="{FF2B5EF4-FFF2-40B4-BE49-F238E27FC236}">
                    <a16:creationId xmlns:a16="http://schemas.microsoft.com/office/drawing/2014/main" id="{5101701A-A39A-7DE2-0AD7-E33674EDD320}"/>
                  </a:ext>
                </a:extLst>
              </p:cNvPr>
              <p:cNvSpPr txBox="1"/>
              <p:nvPr/>
            </p:nvSpPr>
            <p:spPr>
              <a:xfrm>
                <a:off x="0" y="-57150"/>
                <a:ext cx="270933" cy="19756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0" name="Group 17">
              <a:extLst>
                <a:ext uri="{FF2B5EF4-FFF2-40B4-BE49-F238E27FC236}">
                  <a16:creationId xmlns:a16="http://schemas.microsoft.com/office/drawing/2014/main" id="{838A1F22-EDD8-6F00-31F1-AB0F3C91F209}"/>
                </a:ext>
              </a:extLst>
            </p:cNvPr>
            <p:cNvGrpSpPr/>
            <p:nvPr userDrawn="1"/>
          </p:nvGrpSpPr>
          <p:grpSpPr>
            <a:xfrm>
              <a:off x="17259300" y="533119"/>
              <a:ext cx="1028700" cy="533119"/>
              <a:chOff x="0" y="0"/>
              <a:chExt cx="270933" cy="140410"/>
            </a:xfrm>
          </p:grpSpPr>
          <p:sp>
            <p:nvSpPr>
              <p:cNvPr id="12" name="Freeform 18">
                <a:extLst>
                  <a:ext uri="{FF2B5EF4-FFF2-40B4-BE49-F238E27FC236}">
                    <a16:creationId xmlns:a16="http://schemas.microsoft.com/office/drawing/2014/main" id="{A1F6E117-69D3-4434-E2D3-764CBAB6A3E3}"/>
                  </a:ext>
                </a:extLst>
              </p:cNvPr>
              <p:cNvSpPr/>
              <p:nvPr/>
            </p:nvSpPr>
            <p:spPr>
              <a:xfrm>
                <a:off x="0" y="0"/>
                <a:ext cx="270933" cy="140410"/>
              </a:xfrm>
              <a:custGeom>
                <a:avLst/>
                <a:gdLst/>
                <a:ahLst/>
                <a:cxnLst/>
                <a:rect l="l" t="t" r="r" b="b"/>
                <a:pathLst>
                  <a:path w="270933" h="140410">
                    <a:moveTo>
                      <a:pt x="0" y="0"/>
                    </a:moveTo>
                    <a:lnTo>
                      <a:pt x="270933" y="0"/>
                    </a:lnTo>
                    <a:lnTo>
                      <a:pt x="270933" y="140410"/>
                    </a:lnTo>
                    <a:lnTo>
                      <a:pt x="0" y="140410"/>
                    </a:lnTo>
                    <a:close/>
                  </a:path>
                </a:pathLst>
              </a:custGeom>
              <a:solidFill>
                <a:srgbClr val="A7A9AC"/>
              </a:solidFill>
            </p:spPr>
          </p:sp>
          <p:sp>
            <p:nvSpPr>
              <p:cNvPr id="13" name="TextBox 19">
                <a:extLst>
                  <a:ext uri="{FF2B5EF4-FFF2-40B4-BE49-F238E27FC236}">
                    <a16:creationId xmlns:a16="http://schemas.microsoft.com/office/drawing/2014/main" id="{B5FE3579-CF1F-74E6-D85F-F5C96F4C6222}"/>
                  </a:ext>
                </a:extLst>
              </p:cNvPr>
              <p:cNvSpPr txBox="1"/>
              <p:nvPr/>
            </p:nvSpPr>
            <p:spPr>
              <a:xfrm>
                <a:off x="0" y="-57150"/>
                <a:ext cx="270933" cy="19756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1" name="Freeform 20">
              <a:extLst>
                <a:ext uri="{FF2B5EF4-FFF2-40B4-BE49-F238E27FC236}">
                  <a16:creationId xmlns:a16="http://schemas.microsoft.com/office/drawing/2014/main" id="{51694BA2-D64E-39FC-1FA5-C450F95328EA}"/>
                </a:ext>
              </a:extLst>
            </p:cNvPr>
            <p:cNvSpPr/>
            <p:nvPr userDrawn="1"/>
          </p:nvSpPr>
          <p:spPr>
            <a:xfrm rot="10800000">
              <a:off x="11764966" y="9070066"/>
              <a:ext cx="1482099" cy="376469"/>
            </a:xfrm>
            <a:custGeom>
              <a:avLst/>
              <a:gdLst/>
              <a:ahLst/>
              <a:cxnLst/>
              <a:rect l="l" t="t" r="r" b="b"/>
              <a:pathLst>
                <a:path w="1482099" h="376469">
                  <a:moveTo>
                    <a:pt x="0" y="0"/>
                  </a:moveTo>
                  <a:lnTo>
                    <a:pt x="1482099" y="0"/>
                  </a:lnTo>
                  <a:lnTo>
                    <a:pt x="1482099" y="376468"/>
                  </a:lnTo>
                  <a:lnTo>
                    <a:pt x="0" y="3764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</p:grpSp>
    </p:spTree>
    <p:extLst>
      <p:ext uri="{BB962C8B-B14F-4D97-AF65-F5344CB8AC3E}">
        <p14:creationId xmlns:p14="http://schemas.microsoft.com/office/powerpoint/2010/main" val="3689907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DB79A6-AD89-E55B-F962-97883B786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28E331-2DC5-502E-9187-0383C9D69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C86102-E1AD-6050-D2F4-92E1EC232C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A8F20-3E02-4461-994C-EA7C73B16FC1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598C21-0AD9-B680-77DA-12E7AE6352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1EC44-09EC-82E5-ACB1-88E8E38B20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81F83-2807-41D6-B3BE-5F5F154C1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799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B Nazanin" panose="00000400000000000000" pitchFamily="2" charset="-7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B Nazanin" panose="00000400000000000000" pitchFamily="2" charset="-78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B Nazanin" panose="00000400000000000000" pitchFamily="2" charset="-78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B Nazanin" panose="00000400000000000000" pitchFamily="2" charset="-78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B Nazanin" panose="00000400000000000000" pitchFamily="2" charset="-78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slide" Target="slide25.xml"/><Relationship Id="rId3" Type="http://schemas.openxmlformats.org/officeDocument/2006/relationships/image" Target="../media/image6.png"/><Relationship Id="rId7" Type="http://schemas.openxmlformats.org/officeDocument/2006/relationships/slide" Target="slide9.xml"/><Relationship Id="rId12" Type="http://schemas.openxmlformats.org/officeDocument/2006/relationships/image" Target="../media/image10.png"/><Relationship Id="rId17" Type="http://schemas.openxmlformats.org/officeDocument/2006/relationships/image" Target="../media/image110.png"/><Relationship Id="rId2" Type="http://schemas.openxmlformats.org/officeDocument/2006/relationships/image" Target="../media/image5.jpeg"/><Relationship Id="rId16" Type="http://schemas.openxmlformats.org/officeDocument/2006/relationships/slide" Target="slide2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5" Type="http://schemas.openxmlformats.org/officeDocument/2006/relationships/image" Target="../media/image11.png"/><Relationship Id="rId10" Type="http://schemas.openxmlformats.org/officeDocument/2006/relationships/slide" Target="slide17.xml"/><Relationship Id="rId4" Type="http://schemas.openxmlformats.org/officeDocument/2006/relationships/slide" Target="slide3.xml"/><Relationship Id="rId9" Type="http://schemas.openxmlformats.org/officeDocument/2006/relationships/image" Target="../media/image8.png"/><Relationship Id="rId14" Type="http://schemas.openxmlformats.org/officeDocument/2006/relationships/image" Target="../media/image100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B561631-760D-2046-2577-E1FD9C552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عنوان پایان نامه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6C6746-7CD6-CB90-2201-D77ABBC37A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38600" y="3323304"/>
            <a:ext cx="7315200" cy="1516408"/>
          </a:xfrm>
        </p:spPr>
        <p:txBody>
          <a:bodyPr/>
          <a:lstStyle/>
          <a:p>
            <a:r>
              <a:rPr lang="fa-IR" sz="2400" dirty="0"/>
              <a:t>ارزیابی فارماکوکینتیک دوز بالای اریتروپویتین وریدی در بیماران </a:t>
            </a:r>
            <a:r>
              <a:rPr lang="fa-IR" sz="2400" dirty="0" err="1"/>
              <a:t>بدحال</a:t>
            </a:r>
            <a:r>
              <a:rPr lang="fa-IR" sz="2400" dirty="0"/>
              <a:t> دچار آنمی: یک مطالعه پایلوت</a:t>
            </a:r>
            <a:endParaRPr lang="en-US" sz="24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83DA160-BE2B-2473-4768-6FA114A558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038600" y="4839713"/>
            <a:ext cx="7315200" cy="907520"/>
          </a:xfrm>
        </p:spPr>
        <p:txBody>
          <a:bodyPr/>
          <a:lstStyle/>
          <a:p>
            <a:r>
              <a:rPr lang="fa-IR" sz="2000" dirty="0"/>
              <a:t>اساتید راهنما:</a:t>
            </a:r>
          </a:p>
          <a:p>
            <a:r>
              <a:rPr lang="fa-IR" sz="2000" dirty="0"/>
              <a:t>دکتر مجتبی </a:t>
            </a:r>
            <a:r>
              <a:rPr lang="fa-IR" sz="2000" dirty="0" err="1"/>
              <a:t>مجتهدزاده</a:t>
            </a:r>
            <a:endParaRPr lang="fa-IR" sz="2000" dirty="0"/>
          </a:p>
          <a:p>
            <a:r>
              <a:rPr lang="fa-IR" sz="2000" dirty="0"/>
              <a:t>دکتر بیتا </a:t>
            </a:r>
            <a:r>
              <a:rPr lang="fa-IR" sz="2000" dirty="0" err="1"/>
              <a:t>شهرامی</a:t>
            </a:r>
            <a:endParaRPr lang="fa-IR" sz="2000" dirty="0"/>
          </a:p>
          <a:p>
            <a:r>
              <a:rPr lang="fa-IR" sz="2000" dirty="0"/>
              <a:t>دکتر حمیدرضا شریف نیا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836619-CF29-54AF-96A5-A31AE428431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a-IR" dirty="0"/>
              <a:t>نسیم روشنی اصل</a:t>
            </a:r>
            <a:endParaRPr lang="en-US" dirty="0"/>
          </a:p>
        </p:txBody>
      </p:sp>
      <p:pic>
        <p:nvPicPr>
          <p:cNvPr id="9" name="Picture 8" descr="A blue logo with two birds&#10;&#10;Description automatically generated">
            <a:extLst>
              <a:ext uri="{FF2B5EF4-FFF2-40B4-BE49-F238E27FC236}">
                <a16:creationId xmlns:a16="http://schemas.microsoft.com/office/drawing/2014/main" id="{D6B594CE-7298-D41A-EF14-2948EB5E513D}"/>
              </a:ext>
            </a:extLst>
          </p:cNvPr>
          <p:cNvPicPr>
            <a:picLocks/>
          </p:cNvPicPr>
          <p:nvPr/>
        </p:nvPicPr>
        <p:blipFill>
          <a:blip r:embed="rId2" cstate="print">
            <a:clrChange>
              <a:clrFrom>
                <a:srgbClr val="FFFDFE"/>
              </a:clrFrom>
              <a:clrTo>
                <a:srgbClr val="FFFD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385" y="2514600"/>
            <a:ext cx="1828800" cy="182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29585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FDF87-F3B2-1167-0DFF-225632C19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شرایط ورود به مطالعه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4C79F-A968-EB04-83AB-02B1017FC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dirty="0"/>
              <a:t>بیماران بستری در بخش مراقبتهای ویژه </a:t>
            </a:r>
          </a:p>
          <a:p>
            <a:r>
              <a:rPr lang="en-US" dirty="0"/>
              <a:t>Hb </a:t>
            </a:r>
            <a:r>
              <a:rPr lang="fa-IR" dirty="0"/>
              <a:t>سرم &lt;10 گرم در </a:t>
            </a:r>
            <a:r>
              <a:rPr lang="fa-IR" dirty="0" err="1"/>
              <a:t>دسی</a:t>
            </a:r>
            <a:r>
              <a:rPr lang="fa-IR" dirty="0"/>
              <a:t> لیتر  </a:t>
            </a:r>
          </a:p>
          <a:p>
            <a:r>
              <a:rPr lang="fa-IR" dirty="0"/>
              <a:t>سن بالای 18 سال </a:t>
            </a:r>
          </a:p>
          <a:p>
            <a:r>
              <a:rPr lang="fa-IR" dirty="0"/>
              <a:t>بیماران دارای حداقل دو معیار از معیارهای سندروم </a:t>
            </a:r>
            <a:r>
              <a:rPr lang="fa-IR" dirty="0" err="1"/>
              <a:t>التهابی</a:t>
            </a:r>
            <a:r>
              <a:rPr lang="fa-IR" dirty="0"/>
              <a:t> سیستمیک (</a:t>
            </a:r>
            <a:r>
              <a:rPr lang="en-US" dirty="0"/>
              <a:t>SIRS</a:t>
            </a:r>
            <a:r>
              <a:rPr lang="fa-IR" dirty="0"/>
              <a:t>)</a:t>
            </a:r>
          </a:p>
          <a:p>
            <a:r>
              <a:rPr lang="fa-IR" dirty="0"/>
              <a:t>انتظار اقامت در </a:t>
            </a:r>
            <a:r>
              <a:rPr lang="en-US" dirty="0"/>
              <a:t>ICU </a:t>
            </a:r>
            <a:r>
              <a:rPr lang="fa-IR" dirty="0"/>
              <a:t>حداقل 7 روز پس از ورود به مطالعه بر اساس تشخیص پزشک معالج بیمار</a:t>
            </a:r>
          </a:p>
          <a:p>
            <a:r>
              <a:rPr lang="fa-IR" dirty="0"/>
              <a:t>رضایت آگاهانه بیمار یا قیم قانونی وی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404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2881F6B-3CDD-DE1D-EEC5-5C93AB954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912" y="1634918"/>
            <a:ext cx="9954176" cy="4303766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DAAD03C6-4A53-6B4F-85D2-81536659F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838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87E29-861D-608D-C4B8-053DF49D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شرایط خروج از مطالعه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70213-1AF8-56D4-4ECC-D85C886FA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a-IR" dirty="0"/>
              <a:t>سابقه </a:t>
            </a:r>
            <a:r>
              <a:rPr lang="fa-IR" dirty="0" err="1"/>
              <a:t>ترانسفیوژن</a:t>
            </a:r>
            <a:r>
              <a:rPr lang="fa-IR" dirty="0"/>
              <a:t> طی 7 روز قبل از ورود به مطالعه </a:t>
            </a:r>
          </a:p>
          <a:p>
            <a:r>
              <a:rPr lang="fa-IR" dirty="0"/>
              <a:t>سابقه قبلی </a:t>
            </a:r>
            <a:r>
              <a:rPr lang="fa-IR" dirty="0" err="1"/>
              <a:t>ترومبوز</a:t>
            </a:r>
            <a:r>
              <a:rPr lang="fa-IR" dirty="0"/>
              <a:t> ورید عمقی یا آمبولی ریه </a:t>
            </a:r>
          </a:p>
          <a:p>
            <a:r>
              <a:rPr lang="fa-IR" dirty="0"/>
              <a:t>تشنج تازه شروع شده </a:t>
            </a:r>
          </a:p>
          <a:p>
            <a:r>
              <a:rPr lang="fa-IR" dirty="0"/>
              <a:t>فشار خون بالای </a:t>
            </a:r>
            <a:r>
              <a:rPr lang="fa-IR" dirty="0" err="1"/>
              <a:t>كنترل</a:t>
            </a:r>
            <a:r>
              <a:rPr lang="fa-IR" dirty="0"/>
              <a:t> نشده (</a:t>
            </a:r>
            <a:r>
              <a:rPr lang="en-US" dirty="0"/>
              <a:t>SBP&gt;140 </a:t>
            </a:r>
            <a:r>
              <a:rPr lang="fa-IR" dirty="0"/>
              <a:t> و</a:t>
            </a:r>
            <a:r>
              <a:rPr lang="en-US" dirty="0"/>
              <a:t>DBP&gt;90</a:t>
            </a:r>
            <a:r>
              <a:rPr lang="fa-IR" dirty="0"/>
              <a:t>)</a:t>
            </a:r>
            <a:endParaRPr lang="en-US" dirty="0"/>
          </a:p>
          <a:p>
            <a:r>
              <a:rPr lang="fa-IR" dirty="0"/>
              <a:t>سابقه بیماری </a:t>
            </a:r>
            <a:r>
              <a:rPr lang="fa-IR" dirty="0" err="1"/>
              <a:t>ایسكمیک</a:t>
            </a:r>
            <a:r>
              <a:rPr lang="fa-IR" dirty="0"/>
              <a:t> حاد قلبی یا عصبی </a:t>
            </a:r>
          </a:p>
          <a:p>
            <a:r>
              <a:rPr lang="fa-IR" dirty="0"/>
              <a:t>سابقه نارسایی </a:t>
            </a:r>
            <a:r>
              <a:rPr lang="fa-IR" dirty="0" err="1"/>
              <a:t>كلیه</a:t>
            </a:r>
            <a:r>
              <a:rPr lang="fa-IR" dirty="0"/>
              <a:t> </a:t>
            </a:r>
            <a:r>
              <a:rPr lang="en-US" dirty="0"/>
              <a:t>eGFR &lt;60 mL/min) </a:t>
            </a:r>
            <a:r>
              <a:rPr lang="fa-IR" dirty="0"/>
              <a:t> و بیماران تحت دیالیز)</a:t>
            </a:r>
          </a:p>
          <a:p>
            <a:r>
              <a:rPr lang="fa-IR" dirty="0"/>
              <a:t>بیماران مبتلا به </a:t>
            </a:r>
            <a:r>
              <a:rPr lang="fa-IR" dirty="0" err="1"/>
              <a:t>كمبود</a:t>
            </a:r>
            <a:r>
              <a:rPr lang="fa-IR" dirty="0"/>
              <a:t> آهن یا </a:t>
            </a:r>
            <a:r>
              <a:rPr lang="fa-IR" dirty="0" err="1"/>
              <a:t>فولات</a:t>
            </a:r>
            <a:r>
              <a:rPr lang="fa-IR" dirty="0"/>
              <a:t> در هنگام شروع مطالعه</a:t>
            </a:r>
          </a:p>
          <a:p>
            <a:r>
              <a:rPr lang="fa-IR" dirty="0"/>
              <a:t>بیماران مبتلا </a:t>
            </a:r>
            <a:r>
              <a:rPr lang="fa-IR" dirty="0" err="1"/>
              <a:t>هموگلوبینوپاتی</a:t>
            </a:r>
            <a:r>
              <a:rPr lang="fa-IR" dirty="0"/>
              <a:t> </a:t>
            </a:r>
          </a:p>
          <a:p>
            <a:r>
              <a:rPr lang="fa-IR" dirty="0"/>
              <a:t>بیماران باردار </a:t>
            </a:r>
          </a:p>
          <a:p>
            <a:r>
              <a:rPr lang="fa-IR" dirty="0"/>
              <a:t>بیماران مبتلا به بیماری های مغز استخوان ازجمله آنمی </a:t>
            </a:r>
            <a:r>
              <a:rPr lang="fa-IR" dirty="0" err="1"/>
              <a:t>آپلاستیک</a:t>
            </a:r>
            <a:r>
              <a:rPr lang="fa-IR" dirty="0"/>
              <a:t> و </a:t>
            </a:r>
            <a:r>
              <a:rPr lang="en-US" dirty="0"/>
              <a:t>MDS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616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9BD38-FCCD-96C0-47E7-CE99A760D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مداخله صورت گرفته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2BB2A-0F26-EFDA-D854-7AED00C6D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8244" y="1825625"/>
            <a:ext cx="5975555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a-IR" dirty="0"/>
              <a:t>تزریق وریدی یک دوز ۲۰,۰۰۰ واحدی </a:t>
            </a:r>
            <a:r>
              <a:rPr lang="fa-IR" dirty="0" err="1"/>
              <a:t>اپوئتین</a:t>
            </a:r>
            <a:r>
              <a:rPr lang="fa-IR" dirty="0"/>
              <a:t> آلفا</a:t>
            </a:r>
          </a:p>
          <a:p>
            <a:r>
              <a:rPr lang="fa-IR" dirty="0"/>
              <a:t>دارو طبق پروتکل استاندارد </a:t>
            </a:r>
            <a:r>
              <a:rPr lang="en-US" dirty="0"/>
              <a:t>ICU، </a:t>
            </a:r>
            <a:r>
              <a:rPr lang="fa-IR" dirty="0"/>
              <a:t>توسط پرستار </a:t>
            </a:r>
            <a:r>
              <a:rPr lang="fa-IR" dirty="0" err="1"/>
              <a:t>به‌صورت</a:t>
            </a:r>
            <a:r>
              <a:rPr lang="fa-IR" dirty="0"/>
              <a:t> وریدی تزریق شد.</a:t>
            </a:r>
          </a:p>
          <a:p>
            <a:r>
              <a:rPr lang="fa-IR" dirty="0" err="1"/>
              <a:t>اپوئتین</a:t>
            </a:r>
            <a:r>
              <a:rPr lang="fa-IR" dirty="0"/>
              <a:t> آلفا در ۱۰ </a:t>
            </a:r>
            <a:r>
              <a:rPr lang="fa-IR" dirty="0" err="1"/>
              <a:t>میلی‌لیتر</a:t>
            </a:r>
            <a:r>
              <a:rPr lang="fa-IR" dirty="0"/>
              <a:t> نرمال </a:t>
            </a:r>
            <a:r>
              <a:rPr lang="fa-IR" dirty="0" err="1"/>
              <a:t>سالین</a:t>
            </a:r>
            <a:r>
              <a:rPr lang="fa-IR" dirty="0"/>
              <a:t> (۰.۹٪) حل شد.</a:t>
            </a:r>
          </a:p>
          <a:p>
            <a:r>
              <a:rPr lang="fa-IR" dirty="0"/>
              <a:t>۱۰ </a:t>
            </a:r>
            <a:r>
              <a:rPr lang="fa-IR" dirty="0" err="1"/>
              <a:t>میلی‌لیتر</a:t>
            </a:r>
            <a:r>
              <a:rPr lang="fa-IR" dirty="0"/>
              <a:t> نرمال </a:t>
            </a:r>
            <a:r>
              <a:rPr lang="fa-IR" dirty="0" err="1"/>
              <a:t>سالین</a:t>
            </a:r>
            <a:r>
              <a:rPr lang="fa-IR" dirty="0"/>
              <a:t> قبل و بعد از تزریق دارو استفاده شد.</a:t>
            </a:r>
          </a:p>
          <a:p>
            <a:r>
              <a:rPr lang="fa-IR" dirty="0"/>
              <a:t>در زمان یا بلافاصله پس از تزریق، هیچ داروی دیگری از طریق خط وریدی تجویز نشد.</a:t>
            </a:r>
            <a:endParaRPr lang="en-US" dirty="0"/>
          </a:p>
        </p:txBody>
      </p:sp>
      <p:pic>
        <p:nvPicPr>
          <p:cNvPr id="1030" name="Picture 6" descr="دارو اریتروپوئیتین : موارد مصرف و عوارض جانبی Erythropoietin">
            <a:extLst>
              <a:ext uri="{FF2B5EF4-FFF2-40B4-BE49-F238E27FC236}">
                <a16:creationId xmlns:a16="http://schemas.microsoft.com/office/drawing/2014/main" id="{61F9A5C6-FB4E-30CD-D1DC-E8C345FF9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370" y="2231922"/>
            <a:ext cx="4969976" cy="3313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18527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09413-5F69-B72C-A87D-B9B0F6F35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جمع آوری داده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2FB1A2B-675A-E5B0-DDFA-66F9472685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0817360"/>
              </p:ext>
            </p:extLst>
          </p:nvPr>
        </p:nvGraphicFramePr>
        <p:xfrm>
          <a:off x="2212259" y="2281493"/>
          <a:ext cx="7767482" cy="3200400"/>
        </p:xfrm>
        <a:graphic>
          <a:graphicData uri="http://schemas.openxmlformats.org/drawingml/2006/table">
            <a:tbl>
              <a:tblPr rtl="1">
                <a:tableStyleId>{5940675A-B579-460E-94D1-54222C63F5DA}</a:tableStyleId>
              </a:tblPr>
              <a:tblGrid>
                <a:gridCol w="3818650">
                  <a:extLst>
                    <a:ext uri="{9D8B030D-6E8A-4147-A177-3AD203B41FA5}">
                      <a16:colId xmlns:a16="http://schemas.microsoft.com/office/drawing/2014/main" val="906891272"/>
                    </a:ext>
                  </a:extLst>
                </a:gridCol>
                <a:gridCol w="2039506">
                  <a:extLst>
                    <a:ext uri="{9D8B030D-6E8A-4147-A177-3AD203B41FA5}">
                      <a16:colId xmlns:a16="http://schemas.microsoft.com/office/drawing/2014/main" val="330975064"/>
                    </a:ext>
                  </a:extLst>
                </a:gridCol>
                <a:gridCol w="1909326">
                  <a:extLst>
                    <a:ext uri="{9D8B030D-6E8A-4147-A177-3AD203B41FA5}">
                      <a16:colId xmlns:a16="http://schemas.microsoft.com/office/drawing/2014/main" val="792110967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algn="ctr" rtl="1" fontAlgn="b"/>
                      <a:r>
                        <a:rPr lang="fa-IR" sz="2000" u="none" strike="noStrike" dirty="0">
                          <a:effectLst/>
                          <a:cs typeface="B Nazanin" panose="00000400000000000000" pitchFamily="2" charset="-78"/>
                        </a:rPr>
                        <a:t>متغیر</a:t>
                      </a:r>
                      <a:endParaRPr lang="fa-I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fa-IR" sz="2000" u="none" strike="noStrike">
                          <a:effectLst/>
                          <a:cs typeface="B Nazanin" panose="00000400000000000000" pitchFamily="2" charset="-78"/>
                        </a:rPr>
                        <a:t>نوع متغیر</a:t>
                      </a:r>
                      <a:endParaRPr lang="fa-I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fa-IR" sz="2000" u="none" strike="noStrike">
                          <a:effectLst/>
                          <a:cs typeface="B Nazanin" panose="00000400000000000000" pitchFamily="2" charset="-78"/>
                        </a:rPr>
                        <a:t>نقش متغیر</a:t>
                      </a:r>
                      <a:endParaRPr lang="fa-I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76135026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 rtl="1" fontAlgn="b"/>
                      <a:r>
                        <a:rPr lang="fa-IR" sz="2000" u="none" strike="noStrike" dirty="0">
                          <a:effectLst/>
                          <a:cs typeface="B Nazanin" panose="00000400000000000000" pitchFamily="2" charset="-78"/>
                        </a:rPr>
                        <a:t>قد</a:t>
                      </a:r>
                      <a:endParaRPr lang="fa-I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fa-IR" sz="2000" u="none" strike="noStrike">
                          <a:effectLst/>
                          <a:cs typeface="B Nazanin" panose="00000400000000000000" pitchFamily="2" charset="-78"/>
                        </a:rPr>
                        <a:t>کمی پیوسته</a:t>
                      </a:r>
                      <a:endParaRPr lang="fa-I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fa-IR" sz="2000" u="none" strike="noStrike">
                          <a:effectLst/>
                          <a:cs typeface="B Nazanin" panose="00000400000000000000" pitchFamily="2" charset="-78"/>
                        </a:rPr>
                        <a:t>مستقل</a:t>
                      </a:r>
                      <a:endParaRPr lang="fa-I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44632868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 rtl="1" fontAlgn="b"/>
                      <a:r>
                        <a:rPr lang="fa-IR" sz="2000" u="none" strike="noStrike" dirty="0">
                          <a:effectLst/>
                          <a:cs typeface="B Nazanin" panose="00000400000000000000" pitchFamily="2" charset="-78"/>
                        </a:rPr>
                        <a:t>وزن</a:t>
                      </a:r>
                      <a:endParaRPr lang="fa-I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fa-IR" sz="2000" u="none" strike="noStrike">
                          <a:effectLst/>
                          <a:cs typeface="B Nazanin" panose="00000400000000000000" pitchFamily="2" charset="-78"/>
                        </a:rPr>
                        <a:t>کمی پیوسته</a:t>
                      </a:r>
                      <a:endParaRPr lang="fa-I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fa-IR" sz="2000" u="none" strike="noStrike">
                          <a:effectLst/>
                          <a:cs typeface="B Nazanin" panose="00000400000000000000" pitchFamily="2" charset="-78"/>
                        </a:rPr>
                        <a:t>مستقل</a:t>
                      </a:r>
                      <a:endParaRPr lang="fa-I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32987774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 rtl="1" fontAlgn="b"/>
                      <a:r>
                        <a:rPr lang="fa-IR" sz="2000" u="none" strike="noStrike" dirty="0">
                          <a:effectLst/>
                          <a:cs typeface="B Nazanin" panose="00000400000000000000" pitchFamily="2" charset="-78"/>
                        </a:rPr>
                        <a:t>بیماری زمینه ای</a:t>
                      </a:r>
                      <a:endParaRPr lang="fa-I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fa-IR" sz="2000" u="none" strike="noStrike">
                          <a:effectLst/>
                          <a:cs typeface="B Nazanin" panose="00000400000000000000" pitchFamily="2" charset="-78"/>
                        </a:rPr>
                        <a:t>کیفی اسمی</a:t>
                      </a:r>
                      <a:endParaRPr lang="fa-I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fa-IR" sz="2000" u="none" strike="noStrike">
                          <a:effectLst/>
                          <a:cs typeface="B Nazanin" panose="00000400000000000000" pitchFamily="2" charset="-78"/>
                        </a:rPr>
                        <a:t>مستقل</a:t>
                      </a:r>
                      <a:endParaRPr lang="fa-I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90453997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 rtl="1" fontAlgn="b"/>
                      <a:r>
                        <a:rPr lang="fa-IR" sz="2000" u="none" strike="noStrike">
                          <a:effectLst/>
                          <a:cs typeface="B Nazanin" panose="00000400000000000000" pitchFamily="2" charset="-78"/>
                        </a:rPr>
                        <a:t>نمره </a:t>
                      </a:r>
                      <a:r>
                        <a:rPr lang="en-US" sz="2000" u="none" strike="noStrike">
                          <a:effectLst/>
                          <a:cs typeface="B Nazanin" panose="00000400000000000000" pitchFamily="2" charset="-78"/>
                        </a:rPr>
                        <a:t>SOFA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fa-IR" sz="2000" u="none" strike="noStrike">
                          <a:effectLst/>
                          <a:cs typeface="B Nazanin" panose="00000400000000000000" pitchFamily="2" charset="-78"/>
                        </a:rPr>
                        <a:t>کمی گسسته</a:t>
                      </a:r>
                      <a:endParaRPr lang="fa-I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fa-IR" sz="2000" u="none" strike="noStrike">
                          <a:effectLst/>
                          <a:cs typeface="B Nazanin" panose="00000400000000000000" pitchFamily="2" charset="-78"/>
                        </a:rPr>
                        <a:t>مستقل</a:t>
                      </a:r>
                      <a:endParaRPr lang="fa-I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85105630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 rtl="1" fontAlgn="b"/>
                      <a:r>
                        <a:rPr lang="fa-IR" sz="2000" u="none" strike="noStrike" dirty="0">
                          <a:effectLst/>
                          <a:cs typeface="B Nazanin" panose="00000400000000000000" pitchFamily="2" charset="-78"/>
                        </a:rPr>
                        <a:t>تعداد </a:t>
                      </a:r>
                      <a:r>
                        <a:rPr lang="en-US" sz="2000" u="none" strike="noStrike" dirty="0">
                          <a:effectLst/>
                          <a:cs typeface="B Nazanin" panose="00000400000000000000" pitchFamily="2" charset="-78"/>
                        </a:rPr>
                        <a:t>RBC</a:t>
                      </a:r>
                      <a:r>
                        <a:rPr lang="fa-IR" sz="2000" u="none" strike="noStrike" dirty="0">
                          <a:effectLst/>
                          <a:cs typeface="B Nazanin" panose="00000400000000000000" pitchFamily="2" charset="-78"/>
                        </a:rPr>
                        <a:t> در </a:t>
                      </a:r>
                      <a:r>
                        <a:rPr lang="en-US" sz="2000" u="none" strike="noStrike" dirty="0">
                          <a:effectLst/>
                          <a:cs typeface="B Nazanin" panose="00000400000000000000" pitchFamily="2" charset="-78"/>
                        </a:rPr>
                        <a:t>ml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fa-IR" sz="2000" u="none" strike="noStrike">
                          <a:effectLst/>
                          <a:cs typeface="B Nazanin" panose="00000400000000000000" pitchFamily="2" charset="-78"/>
                        </a:rPr>
                        <a:t>کمی گسسته</a:t>
                      </a:r>
                      <a:endParaRPr lang="fa-I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fa-IR" sz="2000" u="none" strike="noStrike">
                          <a:effectLst/>
                          <a:cs typeface="B Nazanin" panose="00000400000000000000" pitchFamily="2" charset="-78"/>
                        </a:rPr>
                        <a:t>مستقل</a:t>
                      </a:r>
                      <a:endParaRPr lang="fa-I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70677514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 rtl="1" fontAlgn="b"/>
                      <a:r>
                        <a:rPr lang="fa-IR" sz="2000" u="none" strike="noStrike" dirty="0">
                          <a:effectLst/>
                          <a:cs typeface="B Nazanin" panose="00000400000000000000" pitchFamily="2" charset="-78"/>
                        </a:rPr>
                        <a:t>میزان هموگلوبین</a:t>
                      </a:r>
                      <a:endParaRPr lang="fa-I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fa-IR" sz="2000" u="none" strike="noStrike">
                          <a:effectLst/>
                          <a:cs typeface="B Nazanin" panose="00000400000000000000" pitchFamily="2" charset="-78"/>
                        </a:rPr>
                        <a:t>کمی پیوسته</a:t>
                      </a:r>
                      <a:endParaRPr lang="fa-I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fa-IR" sz="2000" u="none" strike="noStrike">
                          <a:effectLst/>
                          <a:cs typeface="B Nazanin" panose="00000400000000000000" pitchFamily="2" charset="-78"/>
                        </a:rPr>
                        <a:t>مستقل</a:t>
                      </a:r>
                      <a:endParaRPr lang="fa-I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77746396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 rtl="1" fontAlgn="b"/>
                      <a:r>
                        <a:rPr lang="fa-IR" sz="2000" u="none" strike="noStrike">
                          <a:effectLst/>
                          <a:cs typeface="B Nazanin" panose="00000400000000000000" pitchFamily="2" charset="-78"/>
                        </a:rPr>
                        <a:t>سطح آهن سرم</a:t>
                      </a:r>
                      <a:endParaRPr lang="fa-I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fa-IR" sz="2000" u="none" strike="noStrike">
                          <a:effectLst/>
                          <a:cs typeface="B Nazanin" panose="00000400000000000000" pitchFamily="2" charset="-78"/>
                        </a:rPr>
                        <a:t>کمی پیوسته</a:t>
                      </a:r>
                      <a:endParaRPr lang="fa-I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fa-IR" sz="2000" u="none" strike="noStrike">
                          <a:effectLst/>
                          <a:cs typeface="B Nazanin" panose="00000400000000000000" pitchFamily="2" charset="-78"/>
                        </a:rPr>
                        <a:t>مستقل</a:t>
                      </a:r>
                      <a:endParaRPr lang="fa-I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59062091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 rtl="1" fontAlgn="b"/>
                      <a:r>
                        <a:rPr lang="fa-IR" sz="2000" u="none" strike="noStrike">
                          <a:effectLst/>
                          <a:cs typeface="B Nazanin" panose="00000400000000000000" pitchFamily="2" charset="-78"/>
                        </a:rPr>
                        <a:t>غلظت اریتروپوئتین سرم</a:t>
                      </a:r>
                      <a:endParaRPr lang="fa-I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fa-IR" sz="2000" u="none" strike="noStrike">
                          <a:effectLst/>
                          <a:cs typeface="B Nazanin" panose="00000400000000000000" pitchFamily="2" charset="-78"/>
                        </a:rPr>
                        <a:t>کمی پیوسته</a:t>
                      </a:r>
                      <a:endParaRPr lang="fa-I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rtl="1" fontAlgn="b"/>
                      <a:r>
                        <a:rPr lang="fa-IR" sz="2000" u="none" strike="noStrike" dirty="0">
                          <a:effectLst/>
                          <a:cs typeface="B Nazanin" panose="00000400000000000000" pitchFamily="2" charset="-78"/>
                        </a:rPr>
                        <a:t>وابسته</a:t>
                      </a:r>
                      <a:endParaRPr lang="fa-I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331575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27469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615C2-77E6-D49E-05E0-0E378B507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جمع آوری داده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ACAD96-39DD-03CD-D62E-28E51113F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8955" y="1665042"/>
            <a:ext cx="6804845" cy="4668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8980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660B3-21CF-C5BF-DE75-9C4E66A58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تحلیل فارماکوکینتیک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25786-ED40-3D64-5C62-6DCCBAAD5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fa-IR" dirty="0" err="1"/>
              <a:t>داده‌ها</a:t>
            </a:r>
            <a:r>
              <a:rPr lang="fa-IR" dirty="0"/>
              <a:t> با استفاده از </a:t>
            </a:r>
            <a:r>
              <a:rPr lang="fa-IR" dirty="0" err="1"/>
              <a:t>نرم‌افزار</a:t>
            </a:r>
            <a:r>
              <a:rPr lang="fa-IR" dirty="0"/>
              <a:t> </a:t>
            </a:r>
            <a:r>
              <a:rPr lang="en-US" dirty="0" err="1"/>
              <a:t>Monolix</a:t>
            </a:r>
            <a:r>
              <a:rPr lang="fa-IR" dirty="0"/>
              <a:t> تحلیل شدند.</a:t>
            </a:r>
          </a:p>
          <a:p>
            <a:pPr>
              <a:lnSpc>
                <a:spcPct val="100000"/>
              </a:lnSpc>
            </a:pPr>
            <a:r>
              <a:rPr lang="fa-IR" dirty="0"/>
              <a:t>ابتدا مدل </a:t>
            </a:r>
            <a:r>
              <a:rPr lang="fa-IR" dirty="0" err="1"/>
              <a:t>تک‌کمپارتمانه</a:t>
            </a:r>
            <a:r>
              <a:rPr lang="fa-IR" dirty="0"/>
              <a:t> برای بررسی </a:t>
            </a:r>
            <a:r>
              <a:rPr lang="fa-IR" dirty="0" err="1"/>
              <a:t>داده‌ها</a:t>
            </a:r>
            <a:r>
              <a:rPr lang="fa-IR" dirty="0"/>
              <a:t> استفاده شد.</a:t>
            </a:r>
          </a:p>
          <a:p>
            <a:pPr>
              <a:lnSpc>
                <a:spcPct val="100000"/>
              </a:lnSpc>
            </a:pPr>
            <a:r>
              <a:rPr lang="fa-IR" dirty="0"/>
              <a:t>مدل با در نظر گرفتن غلظت پایه دارو و نرخ </a:t>
            </a:r>
            <a:r>
              <a:rPr lang="fa-IR" dirty="0" err="1"/>
              <a:t>فیلتراسیون</a:t>
            </a:r>
            <a:r>
              <a:rPr lang="fa-IR" dirty="0"/>
              <a:t> </a:t>
            </a:r>
            <a:r>
              <a:rPr lang="fa-IR" dirty="0" err="1"/>
              <a:t>گلومرولی</a:t>
            </a:r>
            <a:r>
              <a:rPr lang="fa-IR" dirty="0"/>
              <a:t> (</a:t>
            </a:r>
            <a:r>
              <a:rPr lang="en-US" dirty="0"/>
              <a:t>GFR</a:t>
            </a:r>
            <a:r>
              <a:rPr lang="fa-IR" dirty="0"/>
              <a:t>) اصلاح شد.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fa-IR" dirty="0"/>
              <a:t>مدل‌های یک‌کمپارتمانه، دو‌کمپارتمانه و سه‌کمپارتمانه مقایسه شدند تا مناسب‌ترین مدل انتخاب شود. 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472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1F650-F988-3CA6-AAA8-442019423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یافته ها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52DA76-3CF8-7AA4-19F0-6DDDF91B6C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fa-IR" dirty="0">
                <a:solidFill>
                  <a:srgbClr val="002060"/>
                </a:solidFill>
              </a:rPr>
              <a:t>جمعیت مطالعه</a:t>
            </a:r>
          </a:p>
          <a:p>
            <a:pPr lvl="1">
              <a:lnSpc>
                <a:spcPct val="200000"/>
              </a:lnSpc>
            </a:pPr>
            <a:r>
              <a:rPr lang="fa-IR" dirty="0"/>
              <a:t>13 بیمار </a:t>
            </a:r>
            <a:r>
              <a:rPr lang="en-US" dirty="0"/>
              <a:t>ICU</a:t>
            </a:r>
            <a:endParaRPr lang="fa-IR" dirty="0"/>
          </a:p>
          <a:p>
            <a:pPr lvl="1">
              <a:lnSpc>
                <a:spcPct val="200000"/>
              </a:lnSpc>
            </a:pPr>
            <a:r>
              <a:rPr lang="fa-IR" dirty="0"/>
              <a:t>۵۴.۶۱٪ </a:t>
            </a:r>
            <a:r>
              <a:rPr lang="fa-IR" dirty="0">
                <a:sym typeface="Wingdings 3" panose="05040102010807070707" pitchFamily="18" charset="2"/>
              </a:rPr>
              <a:t></a:t>
            </a:r>
            <a:r>
              <a:rPr lang="en-US" dirty="0">
                <a:sym typeface="Wingdings 3" panose="05040102010807070707" pitchFamily="18" charset="2"/>
              </a:rPr>
              <a:t> </a:t>
            </a:r>
            <a:r>
              <a:rPr lang="fa-IR" dirty="0"/>
              <a:t>مردان </a:t>
            </a:r>
            <a:endParaRPr lang="en-US" dirty="0"/>
          </a:p>
          <a:p>
            <a:pPr lvl="1">
              <a:lnSpc>
                <a:spcPct val="200000"/>
              </a:lnSpc>
            </a:pPr>
            <a:r>
              <a:rPr lang="fa-IR" dirty="0"/>
              <a:t>میانگین سنی </a:t>
            </a:r>
            <a:r>
              <a:rPr lang="fa-IR" dirty="0" err="1"/>
              <a:t>شرکت‌کنندگان</a:t>
            </a:r>
            <a:r>
              <a:rPr lang="fa-IR" dirty="0"/>
              <a:t> </a:t>
            </a:r>
            <a:r>
              <a:rPr lang="en-US" dirty="0"/>
              <a:t>63.38 ± 17.52</a:t>
            </a:r>
            <a:r>
              <a:rPr lang="fa-IR" dirty="0"/>
              <a:t> سال بود.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7927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90BC4-66AD-976C-3D78-AAB7AE6AC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خصوصیات پایه ای بیماران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2070E2B-8F70-9BE3-B2DE-D88C5A8FE78D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4261260" y="492792"/>
            <a:ext cx="6623050" cy="5416550"/>
          </a:xfrm>
        </p:spPr>
      </p:pic>
    </p:spTree>
    <p:extLst>
      <p:ext uri="{BB962C8B-B14F-4D97-AF65-F5344CB8AC3E}">
        <p14:creationId xmlns:p14="http://schemas.microsoft.com/office/powerpoint/2010/main" val="13604407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C1530-F152-48A1-976A-EAE99F449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0114"/>
          </a:xfrm>
        </p:spPr>
        <p:txBody>
          <a:bodyPr>
            <a:noAutofit/>
          </a:bodyPr>
          <a:lstStyle/>
          <a:p>
            <a:pPr algn="ctr"/>
            <a:r>
              <a:rPr lang="fa-IR" sz="2400" dirty="0">
                <a:cs typeface="B Nazanin" panose="00000400000000000000" pitchFamily="2" charset="-78"/>
              </a:rPr>
              <a:t>رنج نرمال </a:t>
            </a:r>
            <a:r>
              <a:rPr lang="fa-IR" sz="2400" dirty="0" err="1">
                <a:cs typeface="B Nazanin" panose="00000400000000000000" pitchFamily="2" charset="-78"/>
              </a:rPr>
              <a:t>اریتروپوئتین</a:t>
            </a:r>
            <a:r>
              <a:rPr lang="fa-IR" sz="2400" dirty="0">
                <a:cs typeface="B Nazanin" panose="00000400000000000000" pitchFamily="2" charset="-78"/>
              </a:rPr>
              <a:t> = 3.2 – 31.9</a:t>
            </a:r>
            <a:endParaRPr lang="en-US" sz="2400" dirty="0">
              <a:cs typeface="B Nazanin" panose="00000400000000000000" pitchFamily="2" charset="-7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93EB2C-4779-9DC6-DF57-25F55A84F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8320" y="1137603"/>
            <a:ext cx="7855360" cy="5720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789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CF9500-92A7-8D27-2F0D-B96799C5E1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9DB24-9A78-6946-387A-F77DEDCD5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فهرست مطالب</a:t>
            </a:r>
            <a:endParaRPr lang="en-US" dirty="0"/>
          </a:p>
        </p:txBody>
      </p:sp>
      <p:pic>
        <p:nvPicPr>
          <p:cNvPr id="5" name="Picture 4" descr="A blue logo with two birds&#10;&#10;Description automatically generated">
            <a:extLst>
              <a:ext uri="{FF2B5EF4-FFF2-40B4-BE49-F238E27FC236}">
                <a16:creationId xmlns:a16="http://schemas.microsoft.com/office/drawing/2014/main" id="{3EA552BC-42F5-207A-599B-4CC594DFD8C9}"/>
              </a:ext>
            </a:extLst>
          </p:cNvPr>
          <p:cNvPicPr>
            <a:picLocks/>
          </p:cNvPicPr>
          <p:nvPr/>
        </p:nvPicPr>
        <p:blipFill>
          <a:blip r:embed="rId2" cstate="print">
            <a:clrChange>
              <a:clrFrom>
                <a:srgbClr val="FFFDFE"/>
              </a:clrFrom>
              <a:clrTo>
                <a:srgbClr val="FFFD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5" y="6182592"/>
            <a:ext cx="640080" cy="64008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11" name="Section Zoom 10">
                <a:extLst>
                  <a:ext uri="{FF2B5EF4-FFF2-40B4-BE49-F238E27FC236}">
                    <a16:creationId xmlns:a16="http://schemas.microsoft.com/office/drawing/2014/main" id="{58283ACB-5077-432F-BEBB-2BB27DBC45E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13046551"/>
                  </p:ext>
                </p:extLst>
              </p:nvPr>
            </p:nvGraphicFramePr>
            <p:xfrm>
              <a:off x="4138908" y="224299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98A9290C-9B75-46FC-89A6-25B5F567CD2A}">
                    <psez:zmPr id="{E16A583A-E626-42B3-AE1E-CFF21648ECD5}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11" name="Section Zoom 10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58283ACB-5077-432F-BEBB-2BB27DBC45E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38908" y="224299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15" name="Section Zoom 14">
                <a:extLst>
                  <a:ext uri="{FF2B5EF4-FFF2-40B4-BE49-F238E27FC236}">
                    <a16:creationId xmlns:a16="http://schemas.microsoft.com/office/drawing/2014/main" id="{6109E1ED-6E64-5549-1537-BD9A4ED35B5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276909159"/>
                  </p:ext>
                </p:extLst>
              </p:nvPr>
            </p:nvGraphicFramePr>
            <p:xfrm>
              <a:off x="7778916" y="259045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D767CB8A-0153-46F6-89FC-F079A745DFB0}">
                    <psez:zmPr id="{1754C6AC-D172-47FE-BD76-ACAD1696EF2B}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15" name="Section Zoom 14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6109E1ED-6E64-5549-1537-BD9A4ED35B5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778916" y="259045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17" name="Section Zoom 16">
                <a:extLst>
                  <a:ext uri="{FF2B5EF4-FFF2-40B4-BE49-F238E27FC236}">
                    <a16:creationId xmlns:a16="http://schemas.microsoft.com/office/drawing/2014/main" id="{927D5D90-DF1A-AD0D-AF28-74685EC4716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71375988"/>
                  </p:ext>
                </p:extLst>
              </p:nvPr>
            </p:nvGraphicFramePr>
            <p:xfrm>
              <a:off x="4138908" y="2174131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C3156E9A-3C03-434F-B51C-05D078DA7BBD}">
                    <psez:zmPr id="{CFF44564-BD30-4436-BAB7-67B2A95443CE}" transitionDur="100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17" name="Section Zoom 16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927D5D90-DF1A-AD0D-AF28-74685EC4716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138908" y="2174131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19" name="Section Zoom 18">
                <a:extLst>
                  <a:ext uri="{FF2B5EF4-FFF2-40B4-BE49-F238E27FC236}">
                    <a16:creationId xmlns:a16="http://schemas.microsoft.com/office/drawing/2014/main" id="{022A1C72-DF26-C276-1BC4-4F548D6DA66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28574134"/>
                  </p:ext>
                </p:extLst>
              </p:nvPr>
            </p:nvGraphicFramePr>
            <p:xfrm>
              <a:off x="5908714" y="4123963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97CEEFF9-98CB-455D-8C16-06139B513E56}">
                    <psez:zmPr id="{26CE9652-46F8-4F25-8B95-F86CF78C457A}" transitionDur="1000">
                      <p166:blipFill xmlns:p166="http://schemas.microsoft.com/office/powerpoint/2016/6/main">
                        <a:blip r:embed="rId1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19" name="Section Zoom 18">
                <a:hlinkClick r:id="rId13" action="ppaction://hlinksldjump"/>
                <a:extLst>
                  <a:ext uri="{FF2B5EF4-FFF2-40B4-BE49-F238E27FC236}">
                    <a16:creationId xmlns:a16="http://schemas.microsoft.com/office/drawing/2014/main" id="{022A1C72-DF26-C276-1BC4-4F548D6DA66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908714" y="4123963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21" name="Section Zoom 20">
                <a:extLst>
                  <a:ext uri="{FF2B5EF4-FFF2-40B4-BE49-F238E27FC236}">
                    <a16:creationId xmlns:a16="http://schemas.microsoft.com/office/drawing/2014/main" id="{9BFEF01A-499C-3A18-BAE4-A7EBE386683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87910566"/>
                  </p:ext>
                </p:extLst>
              </p:nvPr>
            </p:nvGraphicFramePr>
            <p:xfrm>
              <a:off x="7778916" y="2174131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F7A5B370-85E4-4382-AA37-A73C15148025}">
                    <psez:zmPr id="{DE535D5D-8F47-46EA-8EE8-FC19E3FA8536}" transitionDur="1000">
                      <p166:blipFill xmlns:p166="http://schemas.microsoft.com/office/powerpoint/2016/6/main">
                        <a:blip r:embed="rId1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21" name="Section Zoom 20">
                <a:hlinkClick r:id="rId16" action="ppaction://hlinksldjump"/>
                <a:extLst>
                  <a:ext uri="{FF2B5EF4-FFF2-40B4-BE49-F238E27FC236}">
                    <a16:creationId xmlns:a16="http://schemas.microsoft.com/office/drawing/2014/main" id="{9BFEF01A-499C-3A18-BAE4-A7EBE386683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778916" y="2174131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564073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70FBE-93B0-C94A-D730-C957817BB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مقایسه معیارهای خطا در مدل سازی های مختلف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0D6A81-E97B-9251-C8F1-B6022B3ED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025" y="1651820"/>
            <a:ext cx="798195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0480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4FDFA9C-E899-F703-72AB-2353F03CB8C3}"/>
              </a:ext>
            </a:extLst>
          </p:cNvPr>
          <p:cNvGrpSpPr>
            <a:grpSpLocks noChangeAspect="1"/>
          </p:cNvGrpSpPr>
          <p:nvPr/>
        </p:nvGrpSpPr>
        <p:grpSpPr>
          <a:xfrm>
            <a:off x="6156544" y="290052"/>
            <a:ext cx="5486400" cy="6277896"/>
            <a:chOff x="1887795" y="1415845"/>
            <a:chExt cx="8418503" cy="860011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8C44C2D-00AD-C31B-D8FD-C715F20503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b="57376"/>
            <a:stretch/>
          </p:blipFill>
          <p:spPr>
            <a:xfrm>
              <a:off x="2728191" y="3640682"/>
              <a:ext cx="6735619" cy="6375274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F5E1556-1980-32E3-F91B-CFE1093B88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887795" y="1415845"/>
              <a:ext cx="8418503" cy="2612261"/>
            </a:xfrm>
            <a:prstGeom prst="rect">
              <a:avLst/>
            </a:prstGeom>
          </p:spPr>
        </p:pic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9A247DB5-D076-D5E3-A8B2-73B609982AC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1431"/>
          <a:stretch/>
        </p:blipFill>
        <p:spPr>
          <a:xfrm>
            <a:off x="1098112" y="165392"/>
            <a:ext cx="4480560" cy="652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4379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334E16C-0FD9-DD0C-BDDC-DCF4E5EA7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9564" y="471948"/>
            <a:ext cx="5772871" cy="5914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1105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2C13D6-4DB7-AC1A-3B78-78BA8E2E10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9A729-24CA-C85D-1AF8-8CE36C791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نتیجه گیری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A68D25-B86B-CE2C-3264-DBED75B290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anchor="ctr">
            <a:normAutofit/>
          </a:bodyPr>
          <a:lstStyle/>
          <a:p>
            <a:r>
              <a:rPr lang="fa-IR" dirty="0"/>
              <a:t>نتایج این مطالعه نشان </a:t>
            </a:r>
            <a:r>
              <a:rPr lang="fa-IR" dirty="0" err="1"/>
              <a:t>می‌دهد</a:t>
            </a:r>
            <a:r>
              <a:rPr lang="fa-IR" dirty="0"/>
              <a:t> که مدل </a:t>
            </a:r>
            <a:r>
              <a:rPr lang="fa-IR" dirty="0" err="1"/>
              <a:t>دو‌کمپارتمانه</a:t>
            </a:r>
            <a:r>
              <a:rPr lang="fa-IR" dirty="0"/>
              <a:t> با در نظر گرفتن </a:t>
            </a:r>
            <a:r>
              <a:rPr lang="en-US" dirty="0"/>
              <a:t>GFR، </a:t>
            </a:r>
            <a:r>
              <a:rPr lang="fa-IR" dirty="0"/>
              <a:t>جنسیت و سن بهترین تطابق را با </a:t>
            </a:r>
            <a:r>
              <a:rPr lang="fa-IR" dirty="0" err="1"/>
              <a:t>داده‌ها</a:t>
            </a:r>
            <a:r>
              <a:rPr lang="fa-IR" dirty="0"/>
              <a:t> داشته و </a:t>
            </a:r>
            <a:r>
              <a:rPr lang="fa-IR" dirty="0" err="1"/>
              <a:t>می‌تواند</a:t>
            </a:r>
            <a:r>
              <a:rPr lang="fa-IR" dirty="0"/>
              <a:t> برای تحلیل و </a:t>
            </a:r>
            <a:r>
              <a:rPr lang="fa-IR" dirty="0" err="1"/>
              <a:t>پیش‌بینی</a:t>
            </a:r>
            <a:r>
              <a:rPr lang="fa-IR" dirty="0"/>
              <a:t> سطح سرمی اریتروپویتین وریدی استفاده شود.</a:t>
            </a:r>
          </a:p>
        </p:txBody>
      </p:sp>
    </p:spTree>
    <p:extLst>
      <p:ext uri="{BB962C8B-B14F-4D97-AF65-F5344CB8AC3E}">
        <p14:creationId xmlns:p14="http://schemas.microsoft.com/office/powerpoint/2010/main" val="6900689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7119C-132A-FDBF-3988-93ACC4C35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نتیجه گیری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C93CF8-DD50-8ED5-11D9-9CEE7779B2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anchor="ctr">
            <a:normAutofit/>
          </a:bodyPr>
          <a:lstStyle/>
          <a:p>
            <a:r>
              <a:rPr lang="fa-IR" dirty="0"/>
              <a:t>این مطالعه نشان </a:t>
            </a:r>
            <a:r>
              <a:rPr lang="fa-IR" dirty="0" err="1"/>
              <a:t>می‌دهد</a:t>
            </a:r>
            <a:r>
              <a:rPr lang="fa-IR" dirty="0"/>
              <a:t> که فارماکوکینتیک </a:t>
            </a:r>
            <a:r>
              <a:rPr lang="fa-IR" dirty="0" err="1"/>
              <a:t>اریتروپوئتین</a:t>
            </a:r>
            <a:r>
              <a:rPr lang="fa-IR" dirty="0"/>
              <a:t> تحت تأثیر عوامل فردی نظیر سن، جنسیت و عملکرد کلیوی است. </a:t>
            </a:r>
            <a:endParaRPr lang="en-US" dirty="0"/>
          </a:p>
          <a:p>
            <a:r>
              <a:rPr lang="fa-IR" dirty="0"/>
              <a:t>این عوامل </a:t>
            </a:r>
            <a:r>
              <a:rPr lang="fa-IR" dirty="0" err="1"/>
              <a:t>می‌توانند</a:t>
            </a:r>
            <a:r>
              <a:rPr lang="fa-IR" dirty="0"/>
              <a:t> بر حجم توزیع، </a:t>
            </a:r>
            <a:r>
              <a:rPr lang="fa-IR" dirty="0" err="1"/>
              <a:t>زیست‌دسترس‌پذیری</a:t>
            </a:r>
            <a:r>
              <a:rPr lang="fa-IR" dirty="0"/>
              <a:t> و نرخ پاکسازی دارو تأثیر بگذارند. </a:t>
            </a:r>
            <a:endParaRPr lang="en-US" dirty="0"/>
          </a:p>
          <a:p>
            <a:r>
              <a:rPr lang="fa-IR" dirty="0" err="1"/>
              <a:t>مدل‌سازی</a:t>
            </a:r>
            <a:r>
              <a:rPr lang="fa-IR" dirty="0"/>
              <a:t> دو-</a:t>
            </a:r>
            <a:r>
              <a:rPr lang="fa-IR" dirty="0" err="1"/>
              <a:t>کمپارتمانه</a:t>
            </a:r>
            <a:r>
              <a:rPr lang="fa-IR" dirty="0"/>
              <a:t> ابزار مناسبی برای درک بهتر </a:t>
            </a:r>
            <a:r>
              <a:rPr lang="fa-IR" dirty="0" err="1"/>
              <a:t>دینامیک</a:t>
            </a:r>
            <a:r>
              <a:rPr lang="fa-IR" dirty="0"/>
              <a:t> دارو ارائه </a:t>
            </a:r>
            <a:r>
              <a:rPr lang="fa-IR" dirty="0" err="1"/>
              <a:t>می‌دهد</a:t>
            </a:r>
            <a:r>
              <a:rPr lang="fa-IR" dirty="0"/>
              <a:t> و </a:t>
            </a:r>
            <a:r>
              <a:rPr lang="fa-IR" dirty="0" err="1"/>
              <a:t>می‌تواند</a:t>
            </a:r>
            <a:r>
              <a:rPr lang="fa-IR" dirty="0"/>
              <a:t> به بهبود </a:t>
            </a:r>
            <a:r>
              <a:rPr lang="fa-IR" dirty="0" err="1"/>
              <a:t>دوزبندی</a:t>
            </a:r>
            <a:r>
              <a:rPr lang="fa-IR" dirty="0"/>
              <a:t> و افزایش اثربخشی </a:t>
            </a:r>
            <a:r>
              <a:rPr lang="fa-IR" dirty="0" err="1"/>
              <a:t>اریتروپوئتین</a:t>
            </a:r>
            <a:r>
              <a:rPr lang="fa-IR" dirty="0"/>
              <a:t> در بیماران </a:t>
            </a:r>
            <a:r>
              <a:rPr lang="fa-IR" dirty="0" err="1"/>
              <a:t>بدحال</a:t>
            </a:r>
            <a:r>
              <a:rPr lang="fa-IR" dirty="0"/>
              <a:t> کمک کند.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54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1D7D2-C8DA-1A88-E01D-84EF282D5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محدودیت های مطالعه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C9A99A-AD4D-A585-5378-38AF1EB2C5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anchor="ctr">
            <a:normAutofit/>
          </a:bodyPr>
          <a:lstStyle/>
          <a:p>
            <a:pPr>
              <a:spcBef>
                <a:spcPts val="1800"/>
              </a:spcBef>
            </a:pPr>
            <a:r>
              <a:rPr lang="fa-IR" dirty="0"/>
              <a:t>اندازه نمونه کوچک: کاهش قدرت آماری و قابلیت تعمیم نتایج.</a:t>
            </a:r>
          </a:p>
          <a:p>
            <a:pPr>
              <a:spcBef>
                <a:spcPts val="1800"/>
              </a:spcBef>
            </a:pPr>
            <a:r>
              <a:rPr lang="fa-IR" dirty="0"/>
              <a:t>عدم تنوع جمعیتی: ممکن است </a:t>
            </a:r>
            <a:r>
              <a:rPr lang="fa-IR" dirty="0" err="1"/>
              <a:t>پاسخ‌های</a:t>
            </a:r>
            <a:r>
              <a:rPr lang="fa-IR" dirty="0"/>
              <a:t> متنوع به درمان را در جمعیت </a:t>
            </a:r>
            <a:r>
              <a:rPr lang="fa-IR" dirty="0" err="1"/>
              <a:t>گسترده‌تر</a:t>
            </a:r>
            <a:r>
              <a:rPr lang="fa-IR" dirty="0"/>
              <a:t> نشان ندهد.</a:t>
            </a:r>
          </a:p>
          <a:p>
            <a:pPr>
              <a:spcBef>
                <a:spcPts val="1800"/>
              </a:spcBef>
            </a:pPr>
            <a:r>
              <a:rPr lang="fa-IR" dirty="0"/>
              <a:t>طراحی </a:t>
            </a:r>
            <a:r>
              <a:rPr lang="fa-IR" dirty="0" err="1"/>
              <a:t>تک‌مرکزی</a:t>
            </a:r>
            <a:r>
              <a:rPr lang="fa-IR" dirty="0"/>
              <a:t>: </a:t>
            </a:r>
            <a:r>
              <a:rPr lang="fa-IR" dirty="0" err="1"/>
              <a:t>جمع‌آوری</a:t>
            </a:r>
            <a:r>
              <a:rPr lang="fa-IR" dirty="0"/>
              <a:t> </a:t>
            </a:r>
            <a:r>
              <a:rPr lang="fa-IR" dirty="0" err="1"/>
              <a:t>داده‌ها</a:t>
            </a:r>
            <a:r>
              <a:rPr lang="fa-IR" dirty="0"/>
              <a:t> از یک بیمارستان، احتمال </a:t>
            </a:r>
            <a:r>
              <a:rPr lang="fa-IR" dirty="0" err="1"/>
              <a:t>سوگیری</a:t>
            </a:r>
            <a:r>
              <a:rPr lang="fa-IR" dirty="0"/>
              <a:t> و کاهش قابلیت تعمیم.</a:t>
            </a:r>
          </a:p>
        </p:txBody>
      </p:sp>
    </p:spTree>
    <p:extLst>
      <p:ext uri="{BB962C8B-B14F-4D97-AF65-F5344CB8AC3E}">
        <p14:creationId xmlns:p14="http://schemas.microsoft.com/office/powerpoint/2010/main" val="38365183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004178-EB35-4C53-FB33-CBBD2AA31D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F55D4-1D8B-E928-3690-1837B9F1A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محدودیت های مطالعه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92437B-0B96-634F-0C0E-05D26CA009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anchor="ctr">
            <a:normAutofit/>
          </a:bodyPr>
          <a:lstStyle/>
          <a:p>
            <a:pPr>
              <a:spcBef>
                <a:spcPts val="1800"/>
              </a:spcBef>
            </a:pPr>
            <a:r>
              <a:rPr lang="fa-IR" dirty="0"/>
              <a:t>نبود </a:t>
            </a:r>
            <a:r>
              <a:rPr lang="fa-IR" dirty="0" err="1"/>
              <a:t>داده‌های</a:t>
            </a:r>
            <a:r>
              <a:rPr lang="fa-IR" dirty="0"/>
              <a:t> پیگیری </a:t>
            </a:r>
            <a:r>
              <a:rPr lang="fa-IR" dirty="0" err="1"/>
              <a:t>طولانی‌مدت</a:t>
            </a:r>
            <a:r>
              <a:rPr lang="fa-IR" dirty="0"/>
              <a:t>: محدودیت در ارزیابی ایمنی و اثربخشی در </a:t>
            </a:r>
            <a:r>
              <a:rPr lang="fa-IR" dirty="0" err="1"/>
              <a:t>بلندمدت</a:t>
            </a:r>
            <a:r>
              <a:rPr lang="fa-IR" dirty="0"/>
              <a:t>.</a:t>
            </a:r>
          </a:p>
          <a:p>
            <a:pPr>
              <a:spcBef>
                <a:spcPts val="1800"/>
              </a:spcBef>
            </a:pPr>
            <a:r>
              <a:rPr lang="fa-IR" dirty="0"/>
              <a:t>تمرکز </a:t>
            </a:r>
            <a:r>
              <a:rPr lang="fa-IR" dirty="0" err="1"/>
              <a:t>کوتاه‌مدت</a:t>
            </a:r>
            <a:r>
              <a:rPr lang="fa-IR" dirty="0"/>
              <a:t>: احتمال نادیده گرفتن اثرات جانبی تأخیری یا فواید </a:t>
            </a:r>
            <a:r>
              <a:rPr lang="fa-IR" dirty="0" err="1"/>
              <a:t>بلندمدت</a:t>
            </a:r>
            <a:r>
              <a:rPr lang="fa-IR" dirty="0"/>
              <a:t>.</a:t>
            </a:r>
          </a:p>
          <a:p>
            <a:pPr>
              <a:spcBef>
                <a:spcPts val="1800"/>
              </a:spcBef>
            </a:pPr>
            <a:r>
              <a:rPr lang="fa-IR" dirty="0"/>
              <a:t>عدم تحلیل پیامدهای بالینی: تمرکز بر فارماکوکینتیک بدون بررسی تأثیر بر آنمی یا نرخ بقا.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7401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57BE7-AE20-4B26-E0CF-5F6E9A1EC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8187" y="2698954"/>
            <a:ext cx="5507182" cy="1118033"/>
          </a:xfrm>
        </p:spPr>
        <p:txBody>
          <a:bodyPr/>
          <a:lstStyle/>
          <a:p>
            <a:r>
              <a:rPr lang="fa-IR" dirty="0"/>
              <a:t>از توجه شما سپاس گزارم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968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A4E59-E643-FE7A-1EF6-24FF6415B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مقدمه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9BDEC-06B7-1C65-B871-23E8062C77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23355" y="675408"/>
            <a:ext cx="3930445" cy="5226627"/>
          </a:xfrm>
        </p:spPr>
        <p:txBody>
          <a:bodyPr>
            <a:normAutofit/>
          </a:bodyPr>
          <a:lstStyle/>
          <a:p>
            <a:r>
              <a:rPr lang="fa-IR" dirty="0"/>
              <a:t>آنمی: کاهش سطح هموگلوبین</a:t>
            </a:r>
          </a:p>
          <a:p>
            <a:pPr lvl="1"/>
            <a:r>
              <a:rPr lang="fa-IR" dirty="0"/>
              <a:t>یکی از مشکلات بسیار شایع در </a:t>
            </a:r>
            <a:r>
              <a:rPr lang="en-US" dirty="0"/>
              <a:t>ICU</a:t>
            </a:r>
          </a:p>
          <a:p>
            <a:pPr lvl="1"/>
            <a:endParaRPr lang="en-US" dirty="0"/>
          </a:p>
          <a:p>
            <a:r>
              <a:rPr lang="fa-IR" dirty="0"/>
              <a:t>کاهش </a:t>
            </a:r>
            <a:r>
              <a:rPr lang="fa-IR" dirty="0" err="1"/>
              <a:t>هماتوپوئز</a:t>
            </a:r>
            <a:endParaRPr lang="fa-IR" dirty="0"/>
          </a:p>
          <a:p>
            <a:pPr lvl="1"/>
            <a:r>
              <a:rPr lang="fa-IR" dirty="0"/>
              <a:t>سوء تغذیه</a:t>
            </a:r>
          </a:p>
          <a:p>
            <a:pPr lvl="1"/>
            <a:r>
              <a:rPr lang="fa-IR" dirty="0"/>
              <a:t>نارسایی کلیه</a:t>
            </a:r>
          </a:p>
          <a:p>
            <a:pPr lvl="1"/>
            <a:r>
              <a:rPr lang="fa-IR" dirty="0"/>
              <a:t>بیماری های </a:t>
            </a:r>
            <a:r>
              <a:rPr lang="fa-IR" dirty="0" err="1"/>
              <a:t>میلوپرولیفراتیو</a:t>
            </a:r>
            <a:endParaRPr lang="fa-IR" dirty="0"/>
          </a:p>
          <a:p>
            <a:pPr lvl="1"/>
            <a:endParaRPr lang="en-US" dirty="0"/>
          </a:p>
        </p:txBody>
      </p:sp>
      <p:pic>
        <p:nvPicPr>
          <p:cNvPr id="5" name="Picture 4" descr="A blue logo with two birds&#10;&#10;Description automatically generated">
            <a:extLst>
              <a:ext uri="{FF2B5EF4-FFF2-40B4-BE49-F238E27FC236}">
                <a16:creationId xmlns:a16="http://schemas.microsoft.com/office/drawing/2014/main" id="{04CF5B14-4086-040D-DF0F-C11F80ABEC36}"/>
              </a:ext>
            </a:extLst>
          </p:cNvPr>
          <p:cNvPicPr>
            <a:picLocks/>
          </p:cNvPicPr>
          <p:nvPr/>
        </p:nvPicPr>
        <p:blipFill>
          <a:blip r:embed="rId2" cstate="print">
            <a:clrChange>
              <a:clrFrom>
                <a:srgbClr val="FFFDFE"/>
              </a:clrFrom>
              <a:clrTo>
                <a:srgbClr val="FFFD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5" y="6182592"/>
            <a:ext cx="640080" cy="64008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7CD71D1-B33C-13B9-A9CC-6B778BFF44A3}"/>
              </a:ext>
            </a:extLst>
          </p:cNvPr>
          <p:cNvSpPr txBox="1">
            <a:spLocks/>
          </p:cNvSpPr>
          <p:nvPr/>
        </p:nvSpPr>
        <p:spPr>
          <a:xfrm>
            <a:off x="3492910" y="675407"/>
            <a:ext cx="3930445" cy="5226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IRTerafik" panose="02000503000000020002" pitchFamily="2" charset="-78"/>
                <a:ea typeface="+mn-ea"/>
                <a:cs typeface="B Nazanin" panose="00000400000000000000" pitchFamily="2" charset="-78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IRTerafik" panose="02000503000000020002" pitchFamily="2" charset="-78"/>
                <a:ea typeface="+mn-ea"/>
                <a:cs typeface="B Nazanin" panose="00000400000000000000" pitchFamily="2" charset="-78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IRTerafik" panose="02000503000000020002" pitchFamily="2" charset="-78"/>
                <a:ea typeface="+mn-ea"/>
                <a:cs typeface="B Nazanin" panose="00000400000000000000" pitchFamily="2" charset="-78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IRTerafik" panose="02000503000000020002" pitchFamily="2" charset="-78"/>
                <a:ea typeface="+mn-ea"/>
                <a:cs typeface="B Nazanin" panose="00000400000000000000" pitchFamily="2" charset="-78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IRTerafik" panose="02000503000000020002" pitchFamily="2" charset="-78"/>
                <a:ea typeface="+mn-ea"/>
                <a:cs typeface="B Nazanin" panose="00000400000000000000" pitchFamily="2" charset="-78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a-IR" dirty="0"/>
              <a:t>افزایش تخریب</a:t>
            </a:r>
          </a:p>
          <a:p>
            <a:pPr lvl="1"/>
            <a:r>
              <a:rPr lang="fa-IR" dirty="0"/>
              <a:t>مکانیسم های خود ایمنی</a:t>
            </a:r>
          </a:p>
          <a:p>
            <a:pPr lvl="1"/>
            <a:r>
              <a:rPr lang="fa-IR" dirty="0" err="1"/>
              <a:t>همولیز</a:t>
            </a:r>
            <a:r>
              <a:rPr lang="fa-IR" dirty="0"/>
              <a:t> داخل عروقی</a:t>
            </a:r>
          </a:p>
          <a:p>
            <a:pPr lvl="1"/>
            <a:r>
              <a:rPr lang="fa-IR" dirty="0" err="1"/>
              <a:t>همولیز</a:t>
            </a:r>
            <a:r>
              <a:rPr lang="fa-IR" dirty="0"/>
              <a:t> خارج عروقی</a:t>
            </a:r>
          </a:p>
          <a:p>
            <a:pPr lvl="1"/>
            <a:endParaRPr lang="fa-IR" dirty="0"/>
          </a:p>
          <a:p>
            <a:r>
              <a:rPr lang="fa-IR" dirty="0"/>
              <a:t>از دست دادن خون</a:t>
            </a:r>
          </a:p>
          <a:p>
            <a:pPr lvl="1"/>
            <a:r>
              <a:rPr lang="fa-IR" dirty="0"/>
              <a:t>خونریزی </a:t>
            </a:r>
            <a:endParaRPr lang="en-US" dirty="0"/>
          </a:p>
          <a:p>
            <a:pPr lvl="1"/>
            <a:r>
              <a:rPr lang="fa-IR" dirty="0"/>
              <a:t>جراحی های گسترده</a:t>
            </a:r>
          </a:p>
          <a:p>
            <a:pPr lvl="1"/>
            <a:r>
              <a:rPr lang="fa-IR" dirty="0"/>
              <a:t>تروما</a:t>
            </a:r>
          </a:p>
        </p:txBody>
      </p:sp>
    </p:spTree>
    <p:extLst>
      <p:ext uri="{BB962C8B-B14F-4D97-AF65-F5344CB8AC3E}">
        <p14:creationId xmlns:p14="http://schemas.microsoft.com/office/powerpoint/2010/main" val="615027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DD16D-7222-AEB9-C8FC-0DED04079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4019"/>
            <a:ext cx="10515600" cy="1009651"/>
          </a:xfrm>
        </p:spPr>
        <p:txBody>
          <a:bodyPr/>
          <a:lstStyle/>
          <a:p>
            <a:r>
              <a:rPr lang="fa-IR" dirty="0"/>
              <a:t>مدیریت کم خونی در بیماران بدحال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7C028-ED3B-6B84-5F9F-7A7BA038A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anchor="ctr"/>
          <a:lstStyle/>
          <a:p>
            <a:r>
              <a:rPr lang="fa-IR" dirty="0" err="1"/>
              <a:t>ترانسفیوژن</a:t>
            </a:r>
            <a:r>
              <a:rPr lang="fa-IR" dirty="0"/>
              <a:t> خون یکی از </a:t>
            </a:r>
            <a:r>
              <a:rPr lang="fa-IR" dirty="0" err="1"/>
              <a:t>روش‌های</a:t>
            </a:r>
            <a:r>
              <a:rPr lang="fa-IR" dirty="0"/>
              <a:t> رایج مدیریت آنمی در بیماران </a:t>
            </a:r>
            <a:r>
              <a:rPr lang="en-US" dirty="0"/>
              <a:t>ICU </a:t>
            </a:r>
            <a:r>
              <a:rPr lang="fa-IR" dirty="0"/>
              <a:t> است</a:t>
            </a:r>
          </a:p>
          <a:p>
            <a:pPr lvl="1"/>
            <a:r>
              <a:rPr lang="fa-IR" dirty="0"/>
              <a:t>عفونت</a:t>
            </a:r>
          </a:p>
          <a:p>
            <a:pPr lvl="1"/>
            <a:r>
              <a:rPr lang="fa-IR" dirty="0" err="1"/>
              <a:t>اضافه‌بار</a:t>
            </a:r>
            <a:r>
              <a:rPr lang="fa-IR" dirty="0"/>
              <a:t> گردش خون</a:t>
            </a:r>
          </a:p>
          <a:p>
            <a:pPr lvl="1"/>
            <a:endParaRPr lang="fa-IR" dirty="0"/>
          </a:p>
          <a:p>
            <a:r>
              <a:rPr lang="fa-IR" dirty="0" err="1"/>
              <a:t>گزینه‌های</a:t>
            </a:r>
            <a:r>
              <a:rPr lang="fa-IR" dirty="0"/>
              <a:t> جایگزین </a:t>
            </a:r>
          </a:p>
          <a:p>
            <a:pPr lvl="1"/>
            <a:r>
              <a:rPr lang="fa-IR" dirty="0"/>
              <a:t>عوامل محرک تولید گلبول قرمز (</a:t>
            </a:r>
            <a:r>
              <a:rPr lang="en-US" dirty="0"/>
              <a:t>ESA</a:t>
            </a:r>
            <a:r>
              <a:rPr lang="fa-IR" dirty="0"/>
              <a:t>ها) مانند اریتروپویتین</a:t>
            </a:r>
          </a:p>
          <a:p>
            <a:pPr lvl="1"/>
            <a:r>
              <a:rPr lang="fa-IR" dirty="0"/>
              <a:t>آهن وریدی</a:t>
            </a:r>
          </a:p>
        </p:txBody>
      </p:sp>
    </p:spTree>
    <p:extLst>
      <p:ext uri="{BB962C8B-B14F-4D97-AF65-F5344CB8AC3E}">
        <p14:creationId xmlns:p14="http://schemas.microsoft.com/office/powerpoint/2010/main" val="120587985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9800F-26E0-6A84-A93C-6F2BBC1DF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08F42-6239-1ED1-C254-A56F0BDE2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200000"/>
              </a:lnSpc>
            </a:pPr>
            <a:r>
              <a:rPr lang="fa-IR" dirty="0"/>
              <a:t>شدت بالاتر بیماری در بیماران </a:t>
            </a:r>
            <a:r>
              <a:rPr lang="en-US" dirty="0"/>
              <a:t>ICU</a:t>
            </a:r>
          </a:p>
          <a:p>
            <a:pPr>
              <a:lnSpc>
                <a:spcPct val="200000"/>
              </a:lnSpc>
            </a:pPr>
            <a:r>
              <a:rPr lang="fa-IR" dirty="0"/>
              <a:t>نارسایی چند ارگانی دخیل در کاهش </a:t>
            </a:r>
            <a:r>
              <a:rPr lang="fa-IR" dirty="0" err="1"/>
              <a:t>هماتوپوئز</a:t>
            </a:r>
            <a:endParaRPr lang="fa-IR" dirty="0"/>
          </a:p>
          <a:p>
            <a:pPr>
              <a:lnSpc>
                <a:spcPct val="200000"/>
              </a:lnSpc>
            </a:pPr>
            <a:r>
              <a:rPr lang="fa-IR" dirty="0"/>
              <a:t>کاهش قدرت مکانیسم های جبرانی</a:t>
            </a:r>
          </a:p>
        </p:txBody>
      </p:sp>
    </p:spTree>
    <p:extLst>
      <p:ext uri="{BB962C8B-B14F-4D97-AF65-F5344CB8AC3E}">
        <p14:creationId xmlns:p14="http://schemas.microsoft.com/office/powerpoint/2010/main" val="116314056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اریتروپویتین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a-IR" dirty="0"/>
              <a:t>هورمون گلیکوپروتئینی تولید شده توسط کبد و کلیه</a:t>
            </a:r>
          </a:p>
          <a:p>
            <a:r>
              <a:rPr lang="fa-IR" dirty="0"/>
              <a:t>تنظیم کننده اصلی تولید گلبول های قرمز خون</a:t>
            </a:r>
          </a:p>
          <a:p>
            <a:r>
              <a:rPr lang="fa-IR" dirty="0"/>
              <a:t>تحریک کننده سنتز هموگلوبین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526" y="3288721"/>
            <a:ext cx="5763491" cy="2479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028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کاربرد اریتروپویتین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a-IR" dirty="0"/>
              <a:t>مدیریت آنمی مرتبط با بیماران بدحال</a:t>
            </a:r>
          </a:p>
          <a:p>
            <a:r>
              <a:rPr lang="fa-IR" dirty="0"/>
              <a:t>کاهش نیاز به ترانسفیوژن گلبول های قرمز</a:t>
            </a:r>
          </a:p>
          <a:p>
            <a:r>
              <a:rPr lang="fa-IR" dirty="0"/>
              <a:t>کاهش مرگ و میر بدون افزایش در ریسک ترومبوآمبولی و عوارض قلبی عروقی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855" y="2903695"/>
            <a:ext cx="3519054" cy="29983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0944" y="2903696"/>
            <a:ext cx="3442855" cy="299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686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03F91-4AE1-6F4F-CFD6-0584E2998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هدف مطالعه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7302C-F4C6-FBFA-57E3-28925921CE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anchor="ctr"/>
          <a:lstStyle/>
          <a:p>
            <a:r>
              <a:rPr lang="fa-IR" dirty="0"/>
              <a:t>بررسی خصوصیات </a:t>
            </a:r>
            <a:r>
              <a:rPr lang="fa-IR" dirty="0" err="1"/>
              <a:t>فارماکوکینتیکی</a:t>
            </a:r>
            <a:r>
              <a:rPr lang="fa-IR" dirty="0"/>
              <a:t> </a:t>
            </a:r>
            <a:r>
              <a:rPr lang="fa-IR" dirty="0" err="1"/>
              <a:t>اریتروپوئتین</a:t>
            </a:r>
            <a:r>
              <a:rPr lang="fa-IR" dirty="0"/>
              <a:t> وریدی در بیماران </a:t>
            </a:r>
            <a:r>
              <a:rPr lang="fa-IR" dirty="0" err="1"/>
              <a:t>بدحال</a:t>
            </a:r>
            <a:r>
              <a:rPr lang="fa-IR" dirty="0"/>
              <a:t> بستری در بخش </a:t>
            </a:r>
            <a:r>
              <a:rPr lang="en-US" dirty="0"/>
              <a:t>ICU</a:t>
            </a:r>
            <a:r>
              <a:rPr lang="fa-IR" dirty="0"/>
              <a:t> و ارائه راهکارهای بهینه سازی دوز دارو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294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94BA4-2902-90AB-0DD7-8743ACA12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روش اجرا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D7ED54-3D94-D303-824A-FDFBDD323E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anchor="ctr"/>
          <a:lstStyle/>
          <a:p>
            <a:r>
              <a:rPr lang="fa-IR" dirty="0"/>
              <a:t>یک پژوهش پایلوت</a:t>
            </a:r>
          </a:p>
          <a:p>
            <a:r>
              <a:rPr lang="fa-IR" dirty="0"/>
              <a:t>تک دوز اریتروپویتین آلفا</a:t>
            </a:r>
          </a:p>
          <a:p>
            <a:r>
              <a:rPr lang="fa-IR" dirty="0"/>
              <a:t>دوز 20000 واحد وریدی</a:t>
            </a:r>
          </a:p>
          <a:p>
            <a:endParaRPr lang="fa-IR" dirty="0"/>
          </a:p>
          <a:p>
            <a:r>
              <a:rPr lang="fa-IR" dirty="0"/>
              <a:t>بیماران بدحال دچار آنمی بستری در بخش مراقبت های ویژه بیمارستان سینا در سال 1403.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07261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sis defense.potx" id="{ED84B5A8-0D2F-4D6B-A8EE-3D7745EE486C}" vid="{6CE36E0B-CCED-45D9-80AA-F2AE9F36998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Thesis defense</Template>
  <TotalTime>591</TotalTime>
  <Words>797</Words>
  <Application>Microsoft Office PowerPoint</Application>
  <PresentationFormat>Widescreen</PresentationFormat>
  <Paragraphs>133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Calibri Light</vt:lpstr>
      <vt:lpstr>B Nazanin</vt:lpstr>
      <vt:lpstr>Arial</vt:lpstr>
      <vt:lpstr>IRTerafik</vt:lpstr>
      <vt:lpstr>Calibri</vt:lpstr>
      <vt:lpstr>Wingdings 3</vt:lpstr>
      <vt:lpstr>IRTitr</vt:lpstr>
      <vt:lpstr>Office Theme</vt:lpstr>
      <vt:lpstr>عنوان پایان نامه</vt:lpstr>
      <vt:lpstr>فهرست مطالب</vt:lpstr>
      <vt:lpstr>مقدمه</vt:lpstr>
      <vt:lpstr>مدیریت کم خونی در بیماران بدحال</vt:lpstr>
      <vt:lpstr>PowerPoint Presentation</vt:lpstr>
      <vt:lpstr>اریتروپویتین</vt:lpstr>
      <vt:lpstr>کاربرد اریتروپویتین </vt:lpstr>
      <vt:lpstr>هدف مطالعه</vt:lpstr>
      <vt:lpstr>روش اجرا</vt:lpstr>
      <vt:lpstr>شرایط ورود به مطالعه</vt:lpstr>
      <vt:lpstr>PowerPoint Presentation</vt:lpstr>
      <vt:lpstr>شرایط خروج از مطالعه</vt:lpstr>
      <vt:lpstr>مداخله صورت گرفته</vt:lpstr>
      <vt:lpstr>جمع آوری داده</vt:lpstr>
      <vt:lpstr>جمع آوری داده</vt:lpstr>
      <vt:lpstr>تحلیل فارماکوکینتیک</vt:lpstr>
      <vt:lpstr>یافته ها</vt:lpstr>
      <vt:lpstr>خصوصیات پایه ای بیماران</vt:lpstr>
      <vt:lpstr>رنج نرمال اریتروپوئتین = 3.2 – 31.9</vt:lpstr>
      <vt:lpstr>مقایسه معیارهای خطا در مدل سازی های مختلف</vt:lpstr>
      <vt:lpstr>PowerPoint Presentation</vt:lpstr>
      <vt:lpstr>PowerPoint Presentation</vt:lpstr>
      <vt:lpstr>نتیجه گیری</vt:lpstr>
      <vt:lpstr>نتیجه گیری</vt:lpstr>
      <vt:lpstr>محدودیت های مطالعه</vt:lpstr>
      <vt:lpstr>محدودیت های مطالعه</vt:lpstr>
      <vt:lpstr>از توجه شما سپاس گزارم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عنوان پایان نامه</dc:title>
  <dc:creator>Reza Hosseini Dolama</dc:creator>
  <cp:lastModifiedBy>Reza Hosseini Dolama</cp:lastModifiedBy>
  <cp:revision>95</cp:revision>
  <dcterms:created xsi:type="dcterms:W3CDTF">2024-11-11T14:38:39Z</dcterms:created>
  <dcterms:modified xsi:type="dcterms:W3CDTF">2025-02-28T11:39:34Z</dcterms:modified>
</cp:coreProperties>
</file>