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2" r:id="rId4"/>
    <p:sldId id="257" r:id="rId5"/>
    <p:sldId id="258" r:id="rId6"/>
    <p:sldId id="259" r:id="rId7"/>
    <p:sldId id="264" r:id="rId8"/>
    <p:sldId id="260" r:id="rId9"/>
    <p:sldId id="265" r:id="rId10"/>
    <p:sldId id="261" r:id="rId11"/>
    <p:sldId id="266" r:id="rId12"/>
    <p:sldId id="267" r:id="rId13"/>
    <p:sldId id="268" r:id="rId14"/>
    <p:sldId id="269" r:id="rId15"/>
    <p:sldId id="281" r:id="rId16"/>
    <p:sldId id="28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4" r:id="rId28"/>
    <p:sldId id="280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956F4-9554-40C2-9CD8-EBF960AD780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FB1F2-3E9D-45E2-AAE9-77DAED747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B1F2-3E9D-45E2-AAE9-77DAED747F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FC1327C-B4C5-4CEC-884D-074C47AA3DDB}" type="slidenum">
              <a:t>20</a:t>
            </a:fld>
            <a:endParaRPr lang="en-US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71F36F-9959-456C-8B60-A72100A20198}" type="slidenum">
              <a:t>21</a:t>
            </a:fld>
            <a:endParaRPr lang="en-US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C9D8469-46B9-46FF-B074-2620C6B844A3}" type="slidenum">
              <a:t>22</a:t>
            </a:fld>
            <a:endParaRPr lang="en-US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D910CD-CE55-4134-AC1C-F5EAFB4624DD}" type="slidenum">
              <a:t>23</a:t>
            </a:fld>
            <a:endParaRPr lang="en-US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1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1C42FA-B119-41C1-BAF7-CA7F8F270CBE}" type="slidenum">
              <a:t>24</a:t>
            </a:fld>
            <a:endParaRPr lang="en-US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5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4A994C0-2DB0-4022-8FE6-0FAD741FC7D0}" type="slidenum">
              <a:t>25</a:t>
            </a:fld>
            <a:endParaRPr lang="en-US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1AF547-7AB6-409D-8391-84B50956C6B3}" type="slidenum">
              <a:t>26</a:t>
            </a:fld>
            <a:endParaRPr lang="en-US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801105-1A0E-4868-B056-5409E1153720}" type="slidenum">
              <a:t>28</a:t>
            </a:fld>
            <a:endParaRPr lang="en-US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7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A49C-F0A4-4030-980B-CEC35CFDD8C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4215-31AB-452B-B77D-C43A62A9E9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rfil/Experimental-Convolution-Engin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lf-precision_floating-point_forma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ntuitively-understanding-convolutions-for-deep-learning-1f6f42faee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Experimental Convolution Engine</a:t>
            </a:r>
            <a:br>
              <a:rPr lang="fr-CA" b="1" dirty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0263"/>
          </a:xfrm>
        </p:spPr>
        <p:txBody>
          <a:bodyPr>
            <a:normAutofit/>
          </a:bodyPr>
          <a:lstStyle/>
          <a:p>
            <a:r>
              <a:rPr lang="en-US" dirty="0"/>
              <a:t>Arrow European FPGA Developer Contest 2020</a:t>
            </a:r>
          </a:p>
          <a:p>
            <a:r>
              <a:rPr lang="en-US" dirty="0"/>
              <a:t>Using CYC1000 board</a:t>
            </a:r>
          </a:p>
          <a:p>
            <a:r>
              <a:rPr lang="fr-CA" dirty="0">
                <a:hlinkClick r:id="rId2"/>
              </a:rPr>
              <a:t>https://github.com/tirfil/Experimental-Convolution-Engine</a:t>
            </a:r>
            <a:endParaRPr lang="fr-CA" dirty="0"/>
          </a:p>
          <a:p>
            <a:r>
              <a:rPr lang="fr-CA" dirty="0"/>
              <a:t>Philippe THIRION</a:t>
            </a:r>
          </a:p>
          <a:p>
            <a:r>
              <a:rPr lang="fr-CA" dirty="0"/>
              <a:t>Philippe.Thirion@laposte.net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355" y="4122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FPGA block diagram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15" y="1846663"/>
            <a:ext cx="116406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806" y="2280863"/>
            <a:ext cx="2012878" cy="348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SPI interface (</a:t>
            </a:r>
            <a:r>
              <a:rPr lang="en-US" dirty="0" err="1"/>
              <a:t>spimicro.vhd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371" y="5044611"/>
            <a:ext cx="1787277" cy="6369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slave module (</a:t>
            </a:r>
            <a:r>
              <a:rPr lang="en-US" dirty="0" err="1"/>
              <a:t>spislave.vhd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609" y="2955161"/>
            <a:ext cx="1779763" cy="19623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commands decoding (</a:t>
            </a:r>
            <a:r>
              <a:rPr lang="en-US" dirty="0" err="1"/>
              <a:t>micro.vhd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4467" y="2291137"/>
            <a:ext cx="2050550" cy="3482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Internal memories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2113" y="2709866"/>
            <a:ext cx="1900293" cy="4648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RAM (dp16x16.vhd)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02114" y="4500797"/>
            <a:ext cx="1910569" cy="11596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RAM</a:t>
            </a:r>
          </a:p>
          <a:p>
            <a:pPr algn="ctr"/>
            <a:r>
              <a:rPr lang="en-US" dirty="0"/>
              <a:t>(dp16384x16.vhd)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2113" y="3263202"/>
            <a:ext cx="1900293" cy="11596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RAM</a:t>
            </a:r>
          </a:p>
          <a:p>
            <a:pPr algn="ctr"/>
            <a:r>
              <a:rPr lang="en-US" dirty="0"/>
              <a:t>(dp16384x16.vhd)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0636" y="2291137"/>
            <a:ext cx="7301499" cy="34829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Convolution Engine (</a:t>
            </a:r>
            <a:r>
              <a:rPr lang="en-US" dirty="0" err="1"/>
              <a:t>vcore.vhd</a:t>
            </a:r>
            <a:r>
              <a:rPr lang="en-US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18594" y="2651577"/>
            <a:ext cx="1315091" cy="184784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Timing + input control (kernel + input RAM) (</a:t>
            </a:r>
            <a:r>
              <a:rPr lang="en-US" sz="1400" dirty="0" err="1"/>
              <a:t>controller.vhd</a:t>
            </a:r>
            <a:r>
              <a:rPr lang="en-US" sz="14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28868" y="4613096"/>
            <a:ext cx="1315091" cy="103703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control (</a:t>
            </a:r>
            <a:r>
              <a:rPr lang="en-US" sz="1400" dirty="0" err="1"/>
              <a:t>output.vhd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19304" y="2651577"/>
            <a:ext cx="5708993" cy="30300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Computation core 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6304056" y="3280230"/>
            <a:ext cx="1817670" cy="2339731"/>
            <a:chOff x="7125982" y="3064476"/>
            <a:chExt cx="1817670" cy="2325135"/>
          </a:xfrm>
        </p:grpSpPr>
        <p:sp>
          <p:nvSpPr>
            <p:cNvPr id="15" name="Rectangle 14"/>
            <p:cNvSpPr/>
            <p:nvPr/>
          </p:nvSpPr>
          <p:spPr>
            <a:xfrm>
              <a:off x="7125982" y="3064476"/>
              <a:ext cx="1817670" cy="2311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Computation Unit 1 (</a:t>
              </a:r>
              <a:r>
                <a:rPr lang="en-US" sz="1400" dirty="0" err="1"/>
                <a:t>kernel.vhd</a:t>
              </a:r>
              <a:r>
                <a:rPr lang="en-US" sz="1400" dirty="0"/>
                <a:t>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12459" y="3582077"/>
              <a:ext cx="1633589" cy="62765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Datapath</a:t>
              </a:r>
              <a:r>
                <a:rPr lang="en-US" dirty="0"/>
                <a:t> (kernel9.vhd)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12459" y="4273397"/>
              <a:ext cx="1633589" cy="5430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Multi</a:t>
              </a:r>
              <a:r>
                <a:rPr lang="en-US" sz="1400" u="sng" dirty="0"/>
                <a:t>pl</a:t>
              </a:r>
              <a:r>
                <a:rPr lang="en-US" sz="1400" dirty="0"/>
                <a:t>iers</a:t>
              </a:r>
            </a:p>
            <a:p>
              <a:pPr algn="ctr"/>
              <a:r>
                <a:rPr lang="en-US" sz="1400" dirty="0"/>
                <a:t>(fp16mult.vhd x 2)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12459" y="4846550"/>
              <a:ext cx="1643864" cy="5430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Adders</a:t>
              </a:r>
            </a:p>
            <a:p>
              <a:pPr algn="ctr"/>
              <a:r>
                <a:rPr lang="en-US" sz="1400" dirty="0"/>
                <a:t>(fp16adder.vhd x 3)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8171390" y="3267184"/>
            <a:ext cx="1817670" cy="2352777"/>
            <a:chOff x="7053210" y="3328826"/>
            <a:chExt cx="1817670" cy="2311029"/>
          </a:xfrm>
        </p:grpSpPr>
        <p:sp>
          <p:nvSpPr>
            <p:cNvPr id="23" name="Rectangle 22"/>
            <p:cNvSpPr/>
            <p:nvPr/>
          </p:nvSpPr>
          <p:spPr>
            <a:xfrm>
              <a:off x="7053210" y="3328826"/>
              <a:ext cx="1817670" cy="2311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Computation Unit 2 (</a:t>
              </a:r>
              <a:r>
                <a:rPr lang="en-US" sz="1400" dirty="0" err="1"/>
                <a:t>kernel.vhd</a:t>
              </a:r>
              <a:r>
                <a:rPr lang="en-US" sz="1400" dirty="0"/>
                <a:t>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12459" y="3808105"/>
              <a:ext cx="1633589" cy="62765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Datapath</a:t>
              </a:r>
              <a:r>
                <a:rPr lang="en-US" dirty="0"/>
                <a:t> (kernel9.vhd)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12459" y="4499425"/>
              <a:ext cx="1633589" cy="5430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Multi</a:t>
              </a:r>
              <a:r>
                <a:rPr lang="en-US" sz="1400" u="sng" dirty="0"/>
                <a:t>pl</a:t>
              </a:r>
              <a:r>
                <a:rPr lang="en-US" sz="1400" dirty="0"/>
                <a:t>iers</a:t>
              </a:r>
            </a:p>
            <a:p>
              <a:pPr algn="ctr"/>
              <a:r>
                <a:rPr lang="en-US" sz="1400" dirty="0"/>
                <a:t>(fp16mult.vhd x 2)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12459" y="5072578"/>
              <a:ext cx="1643864" cy="5430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Adders</a:t>
              </a:r>
            </a:p>
            <a:p>
              <a:pPr algn="ctr"/>
              <a:r>
                <a:rPr lang="en-US" sz="1400" dirty="0"/>
                <a:t>(fp16adder.vhd x 3)</a:t>
              </a: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10016020" y="3280232"/>
            <a:ext cx="1817670" cy="2311029"/>
            <a:chOff x="7125983" y="3328826"/>
            <a:chExt cx="1817670" cy="2311029"/>
          </a:xfrm>
        </p:grpSpPr>
        <p:sp>
          <p:nvSpPr>
            <p:cNvPr id="28" name="Rectangle 27"/>
            <p:cNvSpPr/>
            <p:nvPr/>
          </p:nvSpPr>
          <p:spPr>
            <a:xfrm>
              <a:off x="7125983" y="3328826"/>
              <a:ext cx="1817670" cy="2311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Computation Unit 3 (</a:t>
              </a:r>
              <a:r>
                <a:rPr lang="en-US" sz="1400" dirty="0" err="1"/>
                <a:t>kernel.vhd</a:t>
              </a:r>
              <a:r>
                <a:rPr lang="en-US" sz="1400" dirty="0"/>
                <a:t>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12459" y="3808105"/>
              <a:ext cx="1633589" cy="62765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Datapath</a:t>
              </a:r>
              <a:r>
                <a:rPr lang="en-US" dirty="0"/>
                <a:t> (kernel9.vhd)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12459" y="4499425"/>
              <a:ext cx="1633589" cy="5430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Multi</a:t>
              </a:r>
              <a:r>
                <a:rPr lang="en-US" sz="1400" u="sng" dirty="0"/>
                <a:t>pl</a:t>
              </a:r>
              <a:r>
                <a:rPr lang="en-US" sz="1400" dirty="0"/>
                <a:t>iers</a:t>
              </a:r>
            </a:p>
            <a:p>
              <a:pPr algn="ctr"/>
              <a:r>
                <a:rPr lang="en-US" sz="1400" dirty="0"/>
                <a:t>(fp16mult.vhd x 2)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12459" y="5072578"/>
              <a:ext cx="1643864" cy="5430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Adders</a:t>
              </a:r>
            </a:p>
            <a:p>
              <a:pPr algn="ctr"/>
              <a:r>
                <a:rPr lang="en-US" sz="1400" dirty="0"/>
                <a:t>(fp16adder.vhd x 3)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8152548" y="2753471"/>
            <a:ext cx="1792838" cy="4315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Kernel data shift (delay3.vhd)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040852" y="2756248"/>
            <a:ext cx="1792838" cy="4315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Kernel data shift (delay3.vhd)</a:t>
            </a:r>
          </a:p>
        </p:txBody>
      </p:sp>
    </p:spTree>
    <p:extLst>
      <p:ext uri="{BB962C8B-B14F-4D97-AF65-F5344CB8AC3E}">
        <p14:creationId xmlns:p14="http://schemas.microsoft.com/office/powerpoint/2010/main" val="153296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FPGA implementation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modules: Convolution Engine and SPI interface.</a:t>
            </a:r>
          </a:p>
          <a:p>
            <a:r>
              <a:rPr lang="en-US" dirty="0"/>
              <a:t>Almost all FPGA internal memories are used (see annex).</a:t>
            </a:r>
          </a:p>
          <a:p>
            <a:r>
              <a:rPr lang="en-US" dirty="0"/>
              <a:t>Input memory is sequentially read ( same column/three consecutive rows and after next column/three consecutive rows )</a:t>
            </a:r>
          </a:p>
          <a:p>
            <a:r>
              <a:rPr lang="en-US" dirty="0"/>
              <a:t>Input memory read every two cycles enable to save one multiplier by computation unit.</a:t>
            </a:r>
          </a:p>
          <a:p>
            <a:r>
              <a:rPr lang="en-US" dirty="0"/>
              <a:t>The delay3 modules enable to shift kernel data between different computation </a:t>
            </a:r>
            <a:r>
              <a:rPr lang="en-US" sz="2400" dirty="0"/>
              <a:t>unit (computation unit 1 -&gt; 2 and computation unit 2 -&gt; 3)</a:t>
            </a:r>
          </a:p>
        </p:txBody>
      </p:sp>
    </p:spTree>
    <p:extLst>
      <p:ext uri="{BB962C8B-B14F-4D97-AF65-F5344CB8AC3E}">
        <p14:creationId xmlns:p14="http://schemas.microsoft.com/office/powerpoint/2010/main" val="54077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 commands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19625"/>
              </p:ext>
            </p:extLst>
          </p:nvPr>
        </p:nvGraphicFramePr>
        <p:xfrm>
          <a:off x="876300" y="1825625"/>
          <a:ext cx="104775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618097664"/>
                    </a:ext>
                  </a:extLst>
                </a:gridCol>
                <a:gridCol w="1207642">
                  <a:extLst>
                    <a:ext uri="{9D8B030D-6E8A-4147-A177-3AD203B41FA5}">
                      <a16:colId xmlns:a16="http://schemas.microsoft.com/office/drawing/2014/main" val="1623756955"/>
                    </a:ext>
                  </a:extLst>
                </a:gridCol>
                <a:gridCol w="1397285">
                  <a:extLst>
                    <a:ext uri="{9D8B030D-6E8A-4147-A177-3AD203B41FA5}">
                      <a16:colId xmlns:a16="http://schemas.microsoft.com/office/drawing/2014/main" val="786265753"/>
                    </a:ext>
                  </a:extLst>
                </a:gridCol>
                <a:gridCol w="5281773">
                  <a:extLst>
                    <a:ext uri="{9D8B030D-6E8A-4147-A177-3AD203B41FA5}">
                      <a16:colId xmlns:a16="http://schemas.microsoft.com/office/drawing/2014/main" val="220988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  <a:p>
                      <a:r>
                        <a:rPr lang="en-US" dirty="0"/>
                        <a:t>(first 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 byte(s)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5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Write Memories</a:t>
                      </a:r>
                      <a:r>
                        <a:rPr lang="en-US" sz="1600" baseline="0" dirty="0"/>
                        <a:t> Start Address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MSB, LSB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 Register. Same resource for the three RAM. Auto increment</a:t>
                      </a:r>
                      <a:r>
                        <a:rPr lang="en-US" sz="1600" baseline="0" dirty="0"/>
                        <a:t> after read or write access.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3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Write Control Register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 Convolution</a:t>
                      </a:r>
                      <a:r>
                        <a:rPr lang="en-US" sz="1600" baseline="0" dirty="0"/>
                        <a:t> Operation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8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Read Status Register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0x??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</a:t>
                      </a:r>
                      <a:r>
                        <a:rPr lang="en-US" sz="1600" baseline="0" dirty="0"/>
                        <a:t> read = 0x00 -&gt; Operation in progress</a:t>
                      </a:r>
                    </a:p>
                    <a:p>
                      <a:r>
                        <a:rPr lang="en-US" sz="1600" baseline="0" dirty="0"/>
                        <a:t>Data read = 0x01 -&gt; Idle (No operation or operation finished)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Write Image Shape (or size)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#row,</a:t>
                      </a:r>
                      <a:r>
                        <a:rPr lang="en-US" sz="1600" baseline="0" dirty="0"/>
                        <a:t> #column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#row</a:t>
                      </a:r>
                      <a:r>
                        <a:rPr lang="en-US" sz="1600" baseline="0" dirty="0"/>
                        <a:t> * #size lower or equal to 16384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6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Read Image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0x??,</a:t>
                      </a:r>
                      <a:r>
                        <a:rPr lang="en-US" sz="1600" baseline="0" dirty="0"/>
                        <a:t> 0x??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Write In Input RAM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MSB, LSB, [MSB, LSB …]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 is Address Register. Address Auto Increment after MSB, LSB sequence.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4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Read In Input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0x??, 0x??,[0x??,</a:t>
                      </a:r>
                      <a:r>
                        <a:rPr lang="en-US" sz="1600" baseline="0" dirty="0"/>
                        <a:t> 0x?? … 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Address is Address Register. Address Auto Increment after MSB, LSB sequence.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 commands (next)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961492"/>
              </p:ext>
            </p:extLst>
          </p:nvPr>
        </p:nvGraphicFramePr>
        <p:xfrm>
          <a:off x="863030" y="1825625"/>
          <a:ext cx="1049077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070">
                  <a:extLst>
                    <a:ext uri="{9D8B030D-6E8A-4147-A177-3AD203B41FA5}">
                      <a16:colId xmlns:a16="http://schemas.microsoft.com/office/drawing/2014/main" val="618097664"/>
                    </a:ext>
                  </a:extLst>
                </a:gridCol>
                <a:gridCol w="1207642">
                  <a:extLst>
                    <a:ext uri="{9D8B030D-6E8A-4147-A177-3AD203B41FA5}">
                      <a16:colId xmlns:a16="http://schemas.microsoft.com/office/drawing/2014/main" val="1623756955"/>
                    </a:ext>
                  </a:extLst>
                </a:gridCol>
                <a:gridCol w="1397285">
                  <a:extLst>
                    <a:ext uri="{9D8B030D-6E8A-4147-A177-3AD203B41FA5}">
                      <a16:colId xmlns:a16="http://schemas.microsoft.com/office/drawing/2014/main" val="786265753"/>
                    </a:ext>
                  </a:extLst>
                </a:gridCol>
                <a:gridCol w="5281773">
                  <a:extLst>
                    <a:ext uri="{9D8B030D-6E8A-4147-A177-3AD203B41FA5}">
                      <a16:colId xmlns:a16="http://schemas.microsoft.com/office/drawing/2014/main" val="220988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  <a:p>
                      <a:r>
                        <a:rPr lang="en-US" dirty="0"/>
                        <a:t>(first 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 byte(s)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5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Write In Output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MSB, LSB, [MSB, LSB …]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 is Address Register. Address Auto Increment after MSB, LSB sequence.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Read In Output RAM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0x50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0x??, 0x??,[0x??,</a:t>
                      </a:r>
                      <a:r>
                        <a:rPr lang="en-US" sz="1600" baseline="0" dirty="0"/>
                        <a:t> 0x?? … ]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Address is Address Register. Address Auto Increment after MSB, LSB sequence.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8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Write In Kernel RAM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MSB, LSB, [MSB, LSB …]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 is Address Register. Address Auto Increment after MSB, LSB sequence.  Kernel matrix must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/>
                        <a:t>be</a:t>
                      </a:r>
                      <a:r>
                        <a:rPr lang="en-US" sz="1600"/>
                        <a:t> transposed.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Read In Kernel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0x??, 0x??,[0x??,</a:t>
                      </a:r>
                      <a:r>
                        <a:rPr lang="en-US" sz="1600" baseline="0" dirty="0"/>
                        <a:t> 0x?? … 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Address is Address Register. Address Auto Increment after MSB, LSB sequence. Kernel matrix is transposed.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6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4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72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 Usage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Check Status (0x10, 0xFF)  </a:t>
            </a:r>
            <a:r>
              <a:rPr lang="en-US" dirty="0">
                <a:sym typeface="Wingdings" panose="05000000000000000000" pitchFamily="2" charset="2"/>
              </a:rPr>
              <a:t> result must be 0x01</a:t>
            </a:r>
            <a:endParaRPr lang="en-US" dirty="0"/>
          </a:p>
          <a:p>
            <a:r>
              <a:rPr lang="en-US" dirty="0"/>
              <a:t>Write Image Shape (0x02,m,n)</a:t>
            </a:r>
          </a:p>
          <a:p>
            <a:r>
              <a:rPr lang="en-US" dirty="0"/>
              <a:t>Set Address Register to 0 (0x00,0x00,0x00)</a:t>
            </a:r>
          </a:p>
          <a:p>
            <a:r>
              <a:rPr lang="en-US" dirty="0"/>
              <a:t>Write Kernel coefficients (transposed) (0x06, &lt; 2*9 values &gt; )</a:t>
            </a:r>
          </a:p>
          <a:p>
            <a:r>
              <a:rPr lang="en-US" dirty="0"/>
              <a:t>Set Address Register to 0 (0x00,0x00,0x00)</a:t>
            </a:r>
          </a:p>
          <a:p>
            <a:r>
              <a:rPr lang="en-US" dirty="0"/>
              <a:t>Write Image in Input RAM (0x04, &lt; 2*m*n values &gt;</a:t>
            </a:r>
          </a:p>
          <a:p>
            <a:r>
              <a:rPr lang="en-US" dirty="0"/>
              <a:t>Start convolution (0x01, 0x01)</a:t>
            </a:r>
          </a:p>
          <a:p>
            <a:r>
              <a:rPr lang="en-US" dirty="0"/>
              <a:t>Wait end of convolution (0x10, 0xFF)  </a:t>
            </a:r>
            <a:r>
              <a:rPr lang="en-US" dirty="0">
                <a:sym typeface="Wingdings" panose="05000000000000000000" pitchFamily="2" charset="2"/>
              </a:rPr>
              <a:t> until result is 0x01</a:t>
            </a:r>
          </a:p>
          <a:p>
            <a:r>
              <a:rPr lang="en-US" dirty="0"/>
              <a:t>Set Address Register to 0 (0x00,0x00,0x00)</a:t>
            </a:r>
          </a:p>
          <a:p>
            <a:r>
              <a:rPr lang="en-US" dirty="0">
                <a:sym typeface="Wingdings" panose="05000000000000000000" pitchFamily="2" charset="2"/>
              </a:rPr>
              <a:t>Read Output RAM (0x50, &lt; 2*(m-2)*(n-2) values &gt;)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Note: Memories could be written or read in several SPI accesses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1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float16 multiplier (3 clock cycles)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81067"/>
              </p:ext>
            </p:extLst>
          </p:nvPr>
        </p:nvGraphicFramePr>
        <p:xfrm>
          <a:off x="575346" y="2455524"/>
          <a:ext cx="4952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60">
                  <a:extLst>
                    <a:ext uri="{9D8B030D-6E8A-4147-A177-3AD203B41FA5}">
                      <a16:colId xmlns:a16="http://schemas.microsoft.com/office/drawing/2014/main" val="3058164544"/>
                    </a:ext>
                  </a:extLst>
                </a:gridCol>
                <a:gridCol w="1384701">
                  <a:extLst>
                    <a:ext uri="{9D8B030D-6E8A-4147-A177-3AD203B41FA5}">
                      <a16:colId xmlns:a16="http://schemas.microsoft.com/office/drawing/2014/main" val="2031472238"/>
                    </a:ext>
                  </a:extLst>
                </a:gridCol>
                <a:gridCol w="2866483">
                  <a:extLst>
                    <a:ext uri="{9D8B030D-6E8A-4147-A177-3AD203B41FA5}">
                      <a16:colId xmlns:a16="http://schemas.microsoft.com/office/drawing/2014/main" val="1844449529"/>
                    </a:ext>
                  </a:extLst>
                </a:gridCol>
              </a:tblGrid>
              <a:tr h="355487"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MANTISSA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81946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31454"/>
              </p:ext>
            </p:extLst>
          </p:nvPr>
        </p:nvGraphicFramePr>
        <p:xfrm>
          <a:off x="6401656" y="2459632"/>
          <a:ext cx="4952144" cy="39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60">
                  <a:extLst>
                    <a:ext uri="{9D8B030D-6E8A-4147-A177-3AD203B41FA5}">
                      <a16:colId xmlns:a16="http://schemas.microsoft.com/office/drawing/2014/main" val="3058164544"/>
                    </a:ext>
                  </a:extLst>
                </a:gridCol>
                <a:gridCol w="1281096">
                  <a:extLst>
                    <a:ext uri="{9D8B030D-6E8A-4147-A177-3AD203B41FA5}">
                      <a16:colId xmlns:a16="http://schemas.microsoft.com/office/drawing/2014/main" val="2031472238"/>
                    </a:ext>
                  </a:extLst>
                </a:gridCol>
                <a:gridCol w="2970088">
                  <a:extLst>
                    <a:ext uri="{9D8B030D-6E8A-4147-A177-3AD203B41FA5}">
                      <a16:colId xmlns:a16="http://schemas.microsoft.com/office/drawing/2014/main" val="1844449529"/>
                    </a:ext>
                  </a:extLst>
                </a:gridCol>
              </a:tblGrid>
              <a:tr h="392473"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MANTISSA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81946"/>
                  </a:ext>
                </a:extLst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00894" y="4395788"/>
            <a:ext cx="2581275" cy="981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127000">
              <a:schemeClr val="bg1">
                <a:alpha val="87000"/>
              </a:schemeClr>
            </a:glow>
          </a:effec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14951"/>
              </p:ext>
            </p:extLst>
          </p:nvPr>
        </p:nvGraphicFramePr>
        <p:xfrm>
          <a:off x="717471" y="6020660"/>
          <a:ext cx="4952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60">
                  <a:extLst>
                    <a:ext uri="{9D8B030D-6E8A-4147-A177-3AD203B41FA5}">
                      <a16:colId xmlns:a16="http://schemas.microsoft.com/office/drawing/2014/main" val="3058164544"/>
                    </a:ext>
                  </a:extLst>
                </a:gridCol>
                <a:gridCol w="1384701">
                  <a:extLst>
                    <a:ext uri="{9D8B030D-6E8A-4147-A177-3AD203B41FA5}">
                      <a16:colId xmlns:a16="http://schemas.microsoft.com/office/drawing/2014/main" val="2031472238"/>
                    </a:ext>
                  </a:extLst>
                </a:gridCol>
                <a:gridCol w="2866483">
                  <a:extLst>
                    <a:ext uri="{9D8B030D-6E8A-4147-A177-3AD203B41FA5}">
                      <a16:colId xmlns:a16="http://schemas.microsoft.com/office/drawing/2014/main" val="1844449529"/>
                    </a:ext>
                  </a:extLst>
                </a:gridCol>
              </a:tblGrid>
              <a:tr h="355487"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MANTISSA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81946"/>
                  </a:ext>
                </a:extLst>
              </a:tr>
            </a:tbl>
          </a:graphicData>
        </a:graphic>
      </p:graphicFrame>
      <p:cxnSp>
        <p:nvCxnSpPr>
          <p:cNvPr id="10" name="Connecteur droit 9"/>
          <p:cNvCxnSpPr/>
          <p:nvPr/>
        </p:nvCxnSpPr>
        <p:spPr>
          <a:xfrm flipV="1">
            <a:off x="879296" y="2821284"/>
            <a:ext cx="0" cy="102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191802" y="3811713"/>
            <a:ext cx="5578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6770670" y="2790462"/>
            <a:ext cx="0" cy="102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/>
          <p:cNvSpPr/>
          <p:nvPr/>
        </p:nvSpPr>
        <p:spPr>
          <a:xfrm>
            <a:off x="1787703" y="4191856"/>
            <a:ext cx="1787704" cy="6544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 - 14</a:t>
            </a:r>
          </a:p>
        </p:txBody>
      </p:sp>
      <p:cxnSp>
        <p:nvCxnSpPr>
          <p:cNvPr id="18" name="Connecteur droit 17"/>
          <p:cNvCxnSpPr/>
          <p:nvPr/>
        </p:nvCxnSpPr>
        <p:spPr>
          <a:xfrm>
            <a:off x="2311685" y="2790462"/>
            <a:ext cx="0" cy="140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787811" y="2821284"/>
            <a:ext cx="0" cy="51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051418" y="3331909"/>
            <a:ext cx="4736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051418" y="3331909"/>
            <a:ext cx="0" cy="85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/>
          <p:cNvSpPr/>
          <p:nvPr/>
        </p:nvSpPr>
        <p:spPr>
          <a:xfrm>
            <a:off x="4536033" y="4191856"/>
            <a:ext cx="2267164" cy="6544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Multiplier (10x10)</a:t>
            </a:r>
          </a:p>
        </p:txBody>
      </p:sp>
      <p:cxnSp>
        <p:nvCxnSpPr>
          <p:cNvPr id="27" name="Connecteur droit 26"/>
          <p:cNvCxnSpPr/>
          <p:nvPr/>
        </p:nvCxnSpPr>
        <p:spPr>
          <a:xfrm>
            <a:off x="4993240" y="2790462"/>
            <a:ext cx="0" cy="140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9359757" y="2852105"/>
            <a:ext cx="0" cy="123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6215865" y="4089115"/>
            <a:ext cx="314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215865" y="4089115"/>
            <a:ext cx="0" cy="10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/>
          <p:cNvSpPr/>
          <p:nvPr/>
        </p:nvSpPr>
        <p:spPr>
          <a:xfrm>
            <a:off x="1819275" y="5144619"/>
            <a:ext cx="4983922" cy="5137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(shift left)</a:t>
            </a:r>
          </a:p>
        </p:txBody>
      </p:sp>
      <p:cxnSp>
        <p:nvCxnSpPr>
          <p:cNvPr id="36" name="Connecteur droit 35"/>
          <p:cNvCxnSpPr/>
          <p:nvPr/>
        </p:nvCxnSpPr>
        <p:spPr>
          <a:xfrm>
            <a:off x="2517171" y="4846321"/>
            <a:ext cx="0" cy="29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299750" y="4846321"/>
            <a:ext cx="0" cy="29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517171" y="5658327"/>
            <a:ext cx="0" cy="3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301465" y="5658327"/>
            <a:ext cx="0" cy="3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993294" y="4089115"/>
            <a:ext cx="95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1&amp;MANTISSA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4089114" y="3958310"/>
            <a:ext cx="95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1&amp;MANTISSA</a:t>
            </a:r>
          </a:p>
        </p:txBody>
      </p:sp>
      <p:sp>
        <p:nvSpPr>
          <p:cNvPr id="49" name="Rectangle : coins arrondis 48"/>
          <p:cNvSpPr/>
          <p:nvPr/>
        </p:nvSpPr>
        <p:spPr>
          <a:xfrm>
            <a:off x="8193640" y="5144619"/>
            <a:ext cx="2332234" cy="5137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zero value on operand</a:t>
            </a:r>
          </a:p>
        </p:txBody>
      </p:sp>
      <p:cxnSp>
        <p:nvCxnSpPr>
          <p:cNvPr id="51" name="Connecteur droit 50"/>
          <p:cNvCxnSpPr>
            <a:stCxn id="49" idx="1"/>
            <a:endCxn id="34" idx="3"/>
          </p:cNvCxnSpPr>
          <p:nvPr/>
        </p:nvCxnSpPr>
        <p:spPr>
          <a:xfrm flipH="1">
            <a:off x="6803197" y="5401473"/>
            <a:ext cx="1390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857"/>
          </a:xfrm>
        </p:spPr>
        <p:txBody>
          <a:bodyPr/>
          <a:lstStyle/>
          <a:p>
            <a:pPr algn="ctr"/>
            <a:r>
              <a:rPr lang="en-US" dirty="0"/>
              <a:t>float16 adder (7 clock cycles 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49558"/>
              </p:ext>
            </p:extLst>
          </p:nvPr>
        </p:nvGraphicFramePr>
        <p:xfrm>
          <a:off x="575346" y="1777429"/>
          <a:ext cx="4952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60">
                  <a:extLst>
                    <a:ext uri="{9D8B030D-6E8A-4147-A177-3AD203B41FA5}">
                      <a16:colId xmlns:a16="http://schemas.microsoft.com/office/drawing/2014/main" val="3058164544"/>
                    </a:ext>
                  </a:extLst>
                </a:gridCol>
                <a:gridCol w="1990876">
                  <a:extLst>
                    <a:ext uri="{9D8B030D-6E8A-4147-A177-3AD203B41FA5}">
                      <a16:colId xmlns:a16="http://schemas.microsoft.com/office/drawing/2014/main" val="2031472238"/>
                    </a:ext>
                  </a:extLst>
                </a:gridCol>
                <a:gridCol w="2260308">
                  <a:extLst>
                    <a:ext uri="{9D8B030D-6E8A-4147-A177-3AD203B41FA5}">
                      <a16:colId xmlns:a16="http://schemas.microsoft.com/office/drawing/2014/main" val="1844449529"/>
                    </a:ext>
                  </a:extLst>
                </a:gridCol>
              </a:tblGrid>
              <a:tr h="355487"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MANTISSA (M1)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81946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98188"/>
              </p:ext>
            </p:extLst>
          </p:nvPr>
        </p:nvGraphicFramePr>
        <p:xfrm>
          <a:off x="6401656" y="1781537"/>
          <a:ext cx="4952144" cy="39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60">
                  <a:extLst>
                    <a:ext uri="{9D8B030D-6E8A-4147-A177-3AD203B41FA5}">
                      <a16:colId xmlns:a16="http://schemas.microsoft.com/office/drawing/2014/main" val="3058164544"/>
                    </a:ext>
                  </a:extLst>
                </a:gridCol>
                <a:gridCol w="1794804">
                  <a:extLst>
                    <a:ext uri="{9D8B030D-6E8A-4147-A177-3AD203B41FA5}">
                      <a16:colId xmlns:a16="http://schemas.microsoft.com/office/drawing/2014/main" val="2031472238"/>
                    </a:ext>
                  </a:extLst>
                </a:gridCol>
                <a:gridCol w="2456380">
                  <a:extLst>
                    <a:ext uri="{9D8B030D-6E8A-4147-A177-3AD203B41FA5}">
                      <a16:colId xmlns:a16="http://schemas.microsoft.com/office/drawing/2014/main" val="1844449529"/>
                    </a:ext>
                  </a:extLst>
                </a:gridCol>
              </a:tblGrid>
              <a:tr h="392473"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MANTISSA (M2)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81946"/>
                  </a:ext>
                </a:extLst>
              </a:tr>
            </a:tbl>
          </a:graphicData>
        </a:graphic>
      </p:graphicFrame>
      <p:cxnSp>
        <p:nvCxnSpPr>
          <p:cNvPr id="10" name="Connecteur droit 9"/>
          <p:cNvCxnSpPr/>
          <p:nvPr/>
        </p:nvCxnSpPr>
        <p:spPr>
          <a:xfrm>
            <a:off x="2352782" y="2143189"/>
            <a:ext cx="0" cy="74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674796" y="2143189"/>
            <a:ext cx="0" cy="363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3380199" y="2506894"/>
            <a:ext cx="4294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380199" y="2506894"/>
            <a:ext cx="0" cy="38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rganigramme : Décision 18"/>
          <p:cNvSpPr/>
          <p:nvPr/>
        </p:nvSpPr>
        <p:spPr>
          <a:xfrm>
            <a:off x="1869897" y="2609833"/>
            <a:ext cx="1931541" cy="968784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 &gt; X2</a:t>
            </a:r>
          </a:p>
        </p:txBody>
      </p:sp>
      <p:sp>
        <p:nvSpPr>
          <p:cNvPr id="20" name="Rectangle : coins arrondis 19"/>
          <p:cNvSpPr/>
          <p:nvPr/>
        </p:nvSpPr>
        <p:spPr>
          <a:xfrm>
            <a:off x="3006054" y="3892946"/>
            <a:ext cx="2161849" cy="5342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right M2</a:t>
            </a:r>
          </a:p>
          <a:p>
            <a:pPr algn="ctr"/>
            <a:r>
              <a:rPr lang="en-US" dirty="0"/>
              <a:t>(smaller exponent)</a:t>
            </a:r>
          </a:p>
        </p:txBody>
      </p:sp>
      <p:sp>
        <p:nvSpPr>
          <p:cNvPr id="23" name="Rectangle : coins arrondis 22"/>
          <p:cNvSpPr/>
          <p:nvPr/>
        </p:nvSpPr>
        <p:spPr>
          <a:xfrm>
            <a:off x="688362" y="3892947"/>
            <a:ext cx="2054838" cy="5342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right M1</a:t>
            </a:r>
          </a:p>
          <a:p>
            <a:pPr algn="ctr"/>
            <a:r>
              <a:rPr lang="en-US" dirty="0"/>
              <a:t>(smaller exponent)</a:t>
            </a:r>
          </a:p>
        </p:txBody>
      </p:sp>
      <p:cxnSp>
        <p:nvCxnSpPr>
          <p:cNvPr id="27" name="Connecteur : en angle 26"/>
          <p:cNvCxnSpPr>
            <a:stCxn id="19" idx="3"/>
            <a:endCxn id="20" idx="0"/>
          </p:cNvCxnSpPr>
          <p:nvPr/>
        </p:nvCxnSpPr>
        <p:spPr>
          <a:xfrm>
            <a:off x="3801438" y="3094225"/>
            <a:ext cx="285541" cy="7987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366517" y="3323101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0" name="Connecteur : en angle 29"/>
          <p:cNvCxnSpPr>
            <a:stCxn id="19" idx="1"/>
            <a:endCxn id="23" idx="0"/>
          </p:cNvCxnSpPr>
          <p:nvPr/>
        </p:nvCxnSpPr>
        <p:spPr>
          <a:xfrm rot="10800000" flipV="1">
            <a:off x="1715781" y="3094225"/>
            <a:ext cx="154116" cy="7987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976045" y="3323101"/>
            <a:ext cx="51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Rectangle : coins arrondis 31"/>
          <p:cNvSpPr/>
          <p:nvPr/>
        </p:nvSpPr>
        <p:spPr>
          <a:xfrm>
            <a:off x="688362" y="4685016"/>
            <a:ext cx="4479541" cy="6061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SIGN (add/subtract)</a:t>
            </a:r>
          </a:p>
        </p:txBody>
      </p:sp>
      <p:cxnSp>
        <p:nvCxnSpPr>
          <p:cNvPr id="34" name="Connecteur : en angle 33"/>
          <p:cNvCxnSpPr>
            <a:endCxn id="32" idx="3"/>
          </p:cNvCxnSpPr>
          <p:nvPr/>
        </p:nvCxnSpPr>
        <p:spPr>
          <a:xfrm rot="5400000">
            <a:off x="4516007" y="2795085"/>
            <a:ext cx="2844915" cy="15411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/>
          <p:cNvCxnSpPr>
            <a:stCxn id="4" idx="1"/>
            <a:endCxn id="32" idx="1"/>
          </p:cNvCxnSpPr>
          <p:nvPr/>
        </p:nvCxnSpPr>
        <p:spPr>
          <a:xfrm rot="10800000" flipH="1" flipV="1">
            <a:off x="575346" y="1960308"/>
            <a:ext cx="113016" cy="3027795"/>
          </a:xfrm>
          <a:prstGeom prst="bentConnector3">
            <a:avLst>
              <a:gd name="adj1" fmla="val -365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20" idx="3"/>
          </p:cNvCxnSpPr>
          <p:nvPr/>
        </p:nvCxnSpPr>
        <p:spPr>
          <a:xfrm>
            <a:off x="5167903" y="4160075"/>
            <a:ext cx="500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10171416" y="2143188"/>
            <a:ext cx="0" cy="201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/>
          <p:cNvCxnSpPr>
            <a:stCxn id="23" idx="1"/>
          </p:cNvCxnSpPr>
          <p:nvPr/>
        </p:nvCxnSpPr>
        <p:spPr>
          <a:xfrm rot="10800000" flipH="1">
            <a:off x="688362" y="2325046"/>
            <a:ext cx="3441848" cy="1835031"/>
          </a:xfrm>
          <a:prstGeom prst="bentConnector3">
            <a:avLst>
              <a:gd name="adj1" fmla="val -66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4130210" y="2065106"/>
            <a:ext cx="0" cy="25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582215" y="4427203"/>
            <a:ext cx="0" cy="25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274050" y="4427203"/>
            <a:ext cx="1" cy="25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/>
          <p:cNvSpPr/>
          <p:nvPr/>
        </p:nvSpPr>
        <p:spPr>
          <a:xfrm>
            <a:off x="7222733" y="4685016"/>
            <a:ext cx="3411020" cy="678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(shift left)</a:t>
            </a:r>
          </a:p>
        </p:txBody>
      </p:sp>
      <p:cxnSp>
        <p:nvCxnSpPr>
          <p:cNvPr id="62" name="Connecteur : en angle 61"/>
          <p:cNvCxnSpPr>
            <a:stCxn id="60" idx="0"/>
            <a:endCxn id="32" idx="2"/>
          </p:cNvCxnSpPr>
          <p:nvPr/>
        </p:nvCxnSpPr>
        <p:spPr>
          <a:xfrm rot="16200000" flipH="1" flipV="1">
            <a:off x="5625100" y="1988048"/>
            <a:ext cx="606175" cy="6000110"/>
          </a:xfrm>
          <a:prstGeom prst="bentConnector5">
            <a:avLst>
              <a:gd name="adj1" fmla="val -37712"/>
              <a:gd name="adj2" fmla="val 32706"/>
              <a:gd name="adj3" fmla="val 137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6931"/>
              </p:ext>
            </p:extLst>
          </p:nvPr>
        </p:nvGraphicFramePr>
        <p:xfrm>
          <a:off x="6307476" y="5936033"/>
          <a:ext cx="4952144" cy="39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60">
                  <a:extLst>
                    <a:ext uri="{9D8B030D-6E8A-4147-A177-3AD203B41FA5}">
                      <a16:colId xmlns:a16="http://schemas.microsoft.com/office/drawing/2014/main" val="3058164544"/>
                    </a:ext>
                  </a:extLst>
                </a:gridCol>
                <a:gridCol w="1794804">
                  <a:extLst>
                    <a:ext uri="{9D8B030D-6E8A-4147-A177-3AD203B41FA5}">
                      <a16:colId xmlns:a16="http://schemas.microsoft.com/office/drawing/2014/main" val="2031472238"/>
                    </a:ext>
                  </a:extLst>
                </a:gridCol>
                <a:gridCol w="2456380">
                  <a:extLst>
                    <a:ext uri="{9D8B030D-6E8A-4147-A177-3AD203B41FA5}">
                      <a16:colId xmlns:a16="http://schemas.microsoft.com/office/drawing/2014/main" val="1844449529"/>
                    </a:ext>
                  </a:extLst>
                </a:gridCol>
              </a:tblGrid>
              <a:tr h="392473"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MANTISSA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81946"/>
                  </a:ext>
                </a:extLst>
              </a:tr>
            </a:tbl>
          </a:graphicData>
        </a:graphic>
      </p:graphicFrame>
      <p:cxnSp>
        <p:nvCxnSpPr>
          <p:cNvPr id="73" name="Connecteur droit 72"/>
          <p:cNvCxnSpPr/>
          <p:nvPr/>
        </p:nvCxnSpPr>
        <p:spPr>
          <a:xfrm>
            <a:off x="7931649" y="5363110"/>
            <a:ext cx="0" cy="572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9524144" y="5363110"/>
            <a:ext cx="0" cy="572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585735" y="5527497"/>
            <a:ext cx="0" cy="40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23" idx="3"/>
            <a:endCxn id="20" idx="1"/>
          </p:cNvCxnSpPr>
          <p:nvPr/>
        </p:nvCxnSpPr>
        <p:spPr>
          <a:xfrm flipV="1">
            <a:off x="2743200" y="4160075"/>
            <a:ext cx="2628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2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CYC1000 board</a:t>
            </a:r>
          </a:p>
          <a:p>
            <a:pPr lvl="1"/>
            <a:r>
              <a:rPr lang="en-US" dirty="0"/>
              <a:t>Raspberry PI (3B)</a:t>
            </a:r>
          </a:p>
          <a:p>
            <a:pPr lvl="2"/>
            <a:r>
              <a:rPr lang="en-US" dirty="0"/>
              <a:t>SPI GPIO enabled</a:t>
            </a:r>
          </a:p>
          <a:p>
            <a:pPr lvl="2"/>
            <a:r>
              <a:rPr lang="en-US" dirty="0"/>
              <a:t>Python with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spidev</a:t>
            </a:r>
            <a:r>
              <a:rPr lang="en-US" dirty="0"/>
              <a:t> … (use </a:t>
            </a:r>
            <a:r>
              <a:rPr lang="en-US" dirty="0" err="1"/>
              <a:t>miniconda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r>
              <a:rPr lang="en-US" dirty="0"/>
              <a:t>Test (contour detection)</a:t>
            </a:r>
          </a:p>
          <a:p>
            <a:pPr lvl="1"/>
            <a:r>
              <a:rPr lang="en-US" dirty="0"/>
              <a:t>PNG image of Lenna 128x128 BW</a:t>
            </a:r>
          </a:p>
          <a:p>
            <a:pPr lvl="1"/>
            <a:r>
              <a:rPr lang="en-US" dirty="0"/>
              <a:t>Kernel [[ 0, -1, 0 ] [-1, 4, -1] [[ 0, -1, 0 ]] </a:t>
            </a:r>
          </a:p>
          <a:p>
            <a:pPr lvl="1"/>
            <a:r>
              <a:rPr lang="en-US" dirty="0"/>
              <a:t>Computation using FPGA and software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09" y="0"/>
            <a:ext cx="5132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image: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image using FPGA: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image using only software:</a:t>
            </a:r>
          </a:p>
        </p:txBody>
      </p:sp>
      <p:pic>
        <p:nvPicPr>
          <p:cNvPr id="2050" name="Picture 2" descr="l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0" y="16906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ut_fp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0" y="317665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0" y="4643572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7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CYC1000 board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IDLE shows the idle state of convolution engine.</a:t>
            </a:r>
          </a:p>
          <a:p>
            <a:r>
              <a:rPr lang="en-US" dirty="0"/>
              <a:t>SCK (SPI clock) uses PIN_K15 = DPCLK6</a:t>
            </a:r>
          </a:p>
        </p:txBody>
      </p:sp>
      <p:pic>
        <p:nvPicPr>
          <p:cNvPr id="3074" name="Picture 2" descr="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671763"/>
            <a:ext cx="100679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0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Highlights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focus is the convolution engine : </a:t>
            </a:r>
          </a:p>
          <a:p>
            <a:pPr marL="457200" lvl="1" indent="0">
              <a:buNone/>
            </a:pPr>
            <a:r>
              <a:rPr lang="en-US" dirty="0"/>
              <a:t>only FPGA internal memories are used.</a:t>
            </a:r>
          </a:p>
          <a:p>
            <a:r>
              <a:rPr lang="en-US" dirty="0"/>
              <a:t>Only 3 x 3 kernel size is used.</a:t>
            </a:r>
          </a:p>
          <a:p>
            <a:r>
              <a:rPr lang="en-US" dirty="0"/>
              <a:t>For a m x n image , the result is a (m-2) x (n-2) image.</a:t>
            </a:r>
          </a:p>
          <a:p>
            <a:r>
              <a:rPr lang="en-US" dirty="0"/>
              <a:t>Operations use half precision floating point format (IEEE 754-2008)(float16) </a:t>
            </a:r>
            <a:r>
              <a:rPr lang="en-US" dirty="0">
                <a:hlinkClick r:id="rId2"/>
              </a:rPr>
              <a:t>https://en.wikipedia.org/wiki/Half-precision_floating-point_format</a:t>
            </a:r>
            <a:endParaRPr lang="en-US" dirty="0"/>
          </a:p>
          <a:p>
            <a:r>
              <a:rPr lang="en-US" dirty="0"/>
              <a:t>Three computation units work in parallel to improve efficiency .</a:t>
            </a:r>
          </a:p>
          <a:p>
            <a:r>
              <a:rPr lang="en-US" dirty="0"/>
              <a:t>SPI interface enables accesses to internal memories.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0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Increase Performance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One of the most obvious way is to increase clock frequency (oscillator 12 MHz → ??? MHz).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Using an internal PLL to increase frequency.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Need Timing Analysis (</a:t>
            </a:r>
            <a:r>
              <a:rPr lang="en-US" dirty="0" err="1"/>
              <a:t>TimeQuest</a:t>
            </a:r>
            <a:r>
              <a:rPr lang="en-US" dirty="0"/>
              <a:t> + </a:t>
            </a:r>
            <a:r>
              <a:rPr lang="en-US" dirty="0" err="1"/>
              <a:t>sdc</a:t>
            </a:r>
            <a:r>
              <a:rPr lang="en-US" dirty="0"/>
              <a:t> file) to verify the fulfillment of timing constraints.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Results: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75000"/>
              <a:buFont typeface="StarSymbol"/>
              <a:buChar char="–"/>
            </a:pPr>
            <a:r>
              <a:rPr lang="en-US" sz="2903" dirty="0">
                <a:latin typeface="Liberation Sans" pitchFamily="18"/>
              </a:rPr>
              <a:t>Higher clock frequency is 120 MHz (PLL x10)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75000"/>
              <a:buFont typeface="StarSymbol"/>
              <a:buChar char="–"/>
            </a:pPr>
            <a:r>
              <a:rPr lang="en-US" sz="2903" dirty="0">
                <a:latin typeface="Liberation Sans" pitchFamily="18"/>
              </a:rPr>
              <a:t>The strongest constraint is the DSP blocks (10x10 basic multiplier) in fp16mult modules.</a:t>
            </a:r>
          </a:p>
        </p:txBody>
      </p:sp>
    </p:spTree>
    <p:extLst>
      <p:ext uri="{BB962C8B-B14F-4D97-AF65-F5344CB8AC3E}">
        <p14:creationId xmlns:p14="http://schemas.microsoft.com/office/powerpoint/2010/main" val="186101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Performance Assessment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= convolution computation time.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By timing calculation (for n x m image):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75000"/>
              <a:buFont typeface="StarSymbol"/>
              <a:buChar char="–"/>
            </a:pPr>
            <a:r>
              <a:rPr lang="en-US" sz="2903">
                <a:latin typeface="Liberation Sans" pitchFamily="18"/>
              </a:rPr>
              <a:t>For a row : ((n-2) * 8 + 44) * clock period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75000"/>
              <a:buFont typeface="StarSymbol"/>
              <a:buChar char="–"/>
            </a:pPr>
            <a:r>
              <a:rPr lang="en-US" sz="2903">
                <a:latin typeface="Liberation Sans" pitchFamily="18"/>
              </a:rPr>
              <a:t>For whole image : (m-2) * ((n-2)*8 + 44) * clock period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75000"/>
              <a:buFont typeface="StarSymbol"/>
              <a:buChar char="–"/>
            </a:pPr>
            <a:r>
              <a:rPr lang="en-US" sz="2903">
                <a:latin typeface="Liberation Sans" pitchFamily="18"/>
              </a:rPr>
              <a:t>Example: 8.4 ns (120 MHz) / 128*128 → 1.11 ms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Logic analyzer </a:t>
            </a:r>
            <a:r>
              <a:rPr lang="en-US" sz="1814"/>
              <a:t>( FPGA IDLE output negative pulse width)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75000"/>
              <a:buFont typeface="StarSymbol"/>
              <a:buChar char="–"/>
            </a:pPr>
            <a:r>
              <a:rPr lang="en-US" sz="2903">
                <a:latin typeface="Liberation Sans" pitchFamily="18"/>
              </a:rPr>
              <a:t>Measurement: about 1.1 ms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3847" y="5439047"/>
            <a:ext cx="9144067" cy="1224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36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Convolution using software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981186" y="1690688"/>
            <a:ext cx="8229627" cy="4417149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Python 3.7 using scipy.signal.convolve2d (build-in function).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Intel(R) Core(TM) i5-3350P CPU @ 3.10GHz Quad Core.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For a 128 x 128 image: average is 762 </a:t>
            </a:r>
            <a:r>
              <a:rPr lang="en-US" sz="2400" dirty="0" err="1">
                <a:latin typeface="Liberation Sans" pitchFamily="34"/>
              </a:rPr>
              <a:t>μ</a:t>
            </a:r>
            <a:r>
              <a:rPr lang="en-US" sz="2400" dirty="0" err="1"/>
              <a:t>S</a:t>
            </a:r>
            <a:r>
              <a:rPr lang="en-US" sz="2400" dirty="0"/>
              <a:t>.</a:t>
            </a:r>
          </a:p>
          <a:p>
            <a:pPr marL="0" lvl="0" indent="0">
              <a:buSzPct val="45000"/>
              <a:buNone/>
            </a:pPr>
            <a:r>
              <a:rPr lang="en-US" sz="2400" u="sng" dirty="0"/>
              <a:t>Conclusion: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Yes, the performance is better with a desktop PC  but …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FPGA performance is only 44% slower than PC.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Raspberry Pi is estimated to be 60x slower than an i5. (see LINPACK benchmark).</a:t>
            </a:r>
          </a:p>
          <a:p>
            <a:pPr marL="0" indent="0">
              <a:buSzPct val="45000"/>
              <a:buNone/>
            </a:pPr>
            <a:r>
              <a:rPr lang="en-US" sz="2400" dirty="0"/>
              <a:t>=&gt; FPGA could be a good solution for embedded systems.</a:t>
            </a:r>
          </a:p>
          <a:p>
            <a:pPr lvl="0">
              <a:buSzPct val="45000"/>
              <a:buFont typeface="StarSymbol"/>
              <a:buChar char="●"/>
            </a:pPr>
            <a:endParaRPr lang="en-US" sz="2400" dirty="0"/>
          </a:p>
          <a:p>
            <a:pPr marL="0" lvl="0" indent="0">
              <a:buSzPct val="45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485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980739" y="225671"/>
            <a:ext cx="8229627" cy="568585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>Using Software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30714" y="912480"/>
            <a:ext cx="5458550" cy="5889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923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Future Improvement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838200" y="1498600"/>
            <a:ext cx="10515600" cy="5168900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Using SDRAM memory on board in order to process bigger images.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75000"/>
              <a:buFont typeface="StarSymbol"/>
              <a:buChar char="–"/>
            </a:pPr>
            <a:r>
              <a:rPr lang="en-US" sz="2000" dirty="0">
                <a:latin typeface="Liberation Sans" pitchFamily="18"/>
              </a:rPr>
              <a:t>Using 2 banks of internal memories:</a:t>
            </a:r>
          </a:p>
          <a:p>
            <a:pPr lvl="2" hangingPunct="0">
              <a:spcBef>
                <a:spcPts val="0"/>
              </a:spcBef>
              <a:spcAft>
                <a:spcPts val="1286"/>
              </a:spcAft>
              <a:buSzPct val="45000"/>
              <a:buFont typeface="StarSymbol"/>
              <a:buChar char="●"/>
            </a:pPr>
            <a:r>
              <a:rPr lang="en-US" sz="2400" dirty="0">
                <a:latin typeface="Liberation Sans" pitchFamily="18"/>
              </a:rPr>
              <a:t>A bank accesses to SDRAM on board and</a:t>
            </a:r>
          </a:p>
          <a:p>
            <a:pPr lvl="2" hangingPunct="0">
              <a:spcBef>
                <a:spcPts val="0"/>
              </a:spcBef>
              <a:spcAft>
                <a:spcPts val="1286"/>
              </a:spcAft>
              <a:buSzPct val="45000"/>
              <a:buFont typeface="StarSymbol"/>
              <a:buChar char="●"/>
            </a:pPr>
            <a:r>
              <a:rPr lang="en-US" sz="2400" dirty="0">
                <a:latin typeface="Liberation Sans" pitchFamily="18"/>
              </a:rPr>
              <a:t>The other bank used by computation units.</a:t>
            </a:r>
          </a:p>
          <a:p>
            <a:pPr lvl="2" hangingPunct="0">
              <a:spcBef>
                <a:spcPts val="0"/>
              </a:spcBef>
              <a:spcAft>
                <a:spcPts val="1286"/>
              </a:spcAft>
              <a:buSzPct val="45000"/>
              <a:buFont typeface="StarSymbol"/>
              <a:buChar char="●"/>
            </a:pPr>
            <a:r>
              <a:rPr lang="en-US" sz="2400" dirty="0">
                <a:latin typeface="Liberation Sans" pitchFamily="18"/>
              </a:rPr>
              <a:t>Swap functions between banks.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Implementing more computation units to increase performance.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75000"/>
              <a:buFont typeface="StarSymbol"/>
              <a:buChar char="–"/>
            </a:pPr>
            <a:r>
              <a:rPr lang="en-US" sz="2000" dirty="0">
                <a:latin typeface="Liberation Sans" pitchFamily="18"/>
              </a:rPr>
              <a:t>But internal RAM accesses will be less smart to manage.</a:t>
            </a:r>
          </a:p>
          <a:p>
            <a:pPr hangingPunct="0">
              <a:spcBef>
                <a:spcPts val="0"/>
              </a:spcBef>
              <a:spcAft>
                <a:spcPts val="1286"/>
              </a:spcAft>
              <a:buSzPct val="75000"/>
            </a:pPr>
            <a:r>
              <a:rPr lang="en-US" sz="2400" dirty="0">
                <a:latin typeface="Liberation Sans" pitchFamily="18"/>
              </a:rPr>
              <a:t>Recently, I realized the possibility to reduce fp16adder timing (from 7 to 5 clock cycles). This modification needs to review  of the computation unit timing. A shorter system timing should </a:t>
            </a:r>
            <a:r>
              <a:rPr lang="fr-FR" sz="2400" dirty="0">
                <a:latin typeface="Liberation Sans" pitchFamily="18"/>
              </a:rPr>
              <a:t>concevable.</a:t>
            </a:r>
          </a:p>
          <a:p>
            <a:pPr hangingPunct="0">
              <a:spcBef>
                <a:spcPts val="0"/>
              </a:spcBef>
              <a:spcAft>
                <a:spcPts val="1286"/>
              </a:spcAft>
              <a:buSzPct val="75000"/>
            </a:pPr>
            <a:r>
              <a:rPr lang="en-US" sz="2400" dirty="0">
                <a:latin typeface="Liberation Sans" pitchFamily="18"/>
              </a:rPr>
              <a:t>Using</a:t>
            </a:r>
            <a:r>
              <a:rPr lang="fr-FR" sz="2400" dirty="0">
                <a:latin typeface="Liberation Sans" pitchFamily="18"/>
              </a:rPr>
              <a:t> fp16adder and fp16mult pipeline version to </a:t>
            </a:r>
            <a:r>
              <a:rPr lang="en-US" sz="2400" dirty="0">
                <a:latin typeface="Liberation Sans" pitchFamily="18"/>
              </a:rPr>
              <a:t>avoid temporary register storage in computation unit (</a:t>
            </a:r>
            <a:r>
              <a:rPr lang="en-US" sz="1500" dirty="0">
                <a:latin typeface="Liberation Sans" pitchFamily="18"/>
              </a:rPr>
              <a:t>https://github.com/tirfil/vhdfp16/tree/master/VERSION2/VHDL</a:t>
            </a:r>
            <a:r>
              <a:rPr lang="en-US" sz="2400" dirty="0">
                <a:latin typeface="Liberation Sans" pitchFamily="18"/>
              </a:rPr>
              <a:t>).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7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Annex: FPGA module hierarchy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1979" y="1944373"/>
            <a:ext cx="9085934" cy="4216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006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Annex: FPGA report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843906" y="1790016"/>
            <a:ext cx="6620540" cy="3333131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Flow Status	Successful - Sat Jul 25 12:10:21 2020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Quartus Prime Version	19.1.0 Build 670 09/22/2019 SJ Lite Edition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Revision Name	top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Top-level Entity Name	top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Family	Cyclone 10 LP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Device	10CL025YU256C8G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Timing Models	Final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Total logic elements	5,237 / 24,624 ( 21 % )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Total registers	1682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Total pins	7 / 151 ( 5 % )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Total virtual pins	0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Total memory bits	524,640 / 608,256 ( 86 % )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Embedded Multiplier 9-bit elements	12 / 132 ( 9 % )</a:t>
            </a:r>
          </a:p>
          <a:p>
            <a:pPr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Total PLLs	1 / 4 ( 25 % )</a:t>
            </a:r>
          </a:p>
        </p:txBody>
      </p:sp>
    </p:spTree>
    <p:extLst>
      <p:ext uri="{BB962C8B-B14F-4D97-AF65-F5344CB8AC3E}">
        <p14:creationId xmlns:p14="http://schemas.microsoft.com/office/powerpoint/2010/main" val="3400190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Annex2: LINPACK benchmark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1955800"/>
            <a:ext cx="6096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Raspberry 3B: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03 September 2020 01:38:55 PM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LINPACK_BENCH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 version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The LINPACK benchmark.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Language: C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Datatype: Double precision real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Matrix order N               = 1000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Leading matrix dimension LDA = 1001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MACHEP         X[1]          X[N]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6.491510        0.000000    2.220446e-16        1.000000        1.000000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Factor     Solve      Total     MFLOPS       Unit      Cray-Ratio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48.016864   0.137178  48.154042  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13.885993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0.144030  859.893607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LINPACK_BENCH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Normal end of execution.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2202025"/>
            <a:ext cx="6200775" cy="368510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871673" y="1955800"/>
            <a:ext cx="2846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Intel Core i5 3350P 3.1 GHz:</a:t>
            </a:r>
          </a:p>
        </p:txBody>
      </p:sp>
    </p:spTree>
    <p:extLst>
      <p:ext uri="{BB962C8B-B14F-4D97-AF65-F5344CB8AC3E}">
        <p14:creationId xmlns:p14="http://schemas.microsoft.com/office/powerpoint/2010/main" val="292573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23219" y="2772818"/>
            <a:ext cx="8295271" cy="44285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algn="ctr" hangingPunct="0"/>
            <a:r>
              <a:rPr lang="en-US" sz="2540" dirty="0">
                <a:latin typeface="Liberation Sans" pitchFamily="18"/>
                <a:ea typeface="Droid Sans Fallback" pitchFamily="2"/>
                <a:cs typeface="FreeSans" pitchFamily="2"/>
              </a:rPr>
              <a:t>More details on:</a:t>
            </a:r>
          </a:p>
          <a:p>
            <a:pPr hangingPunct="0"/>
            <a:r>
              <a:rPr lang="en-US" sz="2540" dirty="0">
                <a:latin typeface="Liberation Sans" pitchFamily="18"/>
                <a:ea typeface="Droid Sans Fallback" pitchFamily="2"/>
                <a:cs typeface="FreeSans" pitchFamily="2"/>
              </a:rPr>
              <a:t>https://github.com/tirfil/Experimental-Convolution-Engine</a:t>
            </a:r>
          </a:p>
        </p:txBody>
      </p:sp>
    </p:spTree>
    <p:extLst>
      <p:ext uri="{BB962C8B-B14F-4D97-AF65-F5344CB8AC3E}">
        <p14:creationId xmlns:p14="http://schemas.microsoft.com/office/powerpoint/2010/main" val="4577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Introduction</a:t>
            </a:r>
            <a:endParaRPr lang="fr-CA" b="1" dirty="0"/>
          </a:p>
          <a:p>
            <a:pPr marL="0" indent="0">
              <a:buNone/>
            </a:pPr>
            <a:r>
              <a:rPr lang="en-US" dirty="0"/>
              <a:t>2D-convolution is used in image processing (form or contour detection) and in Deep Learning with convolutional neural network (CNN).</a:t>
            </a:r>
          </a:p>
          <a:p>
            <a:r>
              <a:rPr lang="en-US" b="1" dirty="0"/>
              <a:t>Principles</a:t>
            </a:r>
          </a:p>
          <a:p>
            <a:pPr marL="0" indent="0">
              <a:buNone/>
            </a:pPr>
            <a:r>
              <a:rPr lang="en-US" dirty="0"/>
              <a:t>2D-convolution is an operation between an image (as a set of pixel) and a kernel. The kernel is a small 2-D matrix. Operation consists of a number of multiplications and additions. The kernel contains coefficients (weights). </a:t>
            </a:r>
          </a:p>
          <a:p>
            <a:pPr marL="0" indent="0">
              <a:buNone/>
            </a:pPr>
            <a:r>
              <a:rPr lang="en-US" dirty="0"/>
              <a:t>Next slides explains the behavior using a 3 x 3 kernel.</a:t>
            </a:r>
          </a:p>
          <a:p>
            <a:pPr marL="0" indent="0">
              <a:buNone/>
            </a:pPr>
            <a:r>
              <a:rPr lang="en-US" dirty="0"/>
              <a:t>For more understanding refer to </a:t>
            </a:r>
            <a:r>
              <a:rPr lang="fr-CA" dirty="0">
                <a:hlinkClick r:id="rId2"/>
              </a:rPr>
              <a:t>https://towardsdatascience.com/intuitively-understanding-convolutions-for-deep-learning-1f6f42faee1</a:t>
            </a:r>
            <a:r>
              <a:rPr lang="fr-CA" dirty="0"/>
              <a:t> </a:t>
            </a:r>
            <a:r>
              <a:rPr lang="en-US" sz="2600" dirty="0"/>
              <a:t>( short animation) </a:t>
            </a:r>
          </a:p>
          <a:p>
            <a:pPr marL="0" indent="0">
              <a:buNone/>
            </a:pPr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2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 x 3 window in an image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151333"/>
              </p:ext>
            </p:extLst>
          </p:nvPr>
        </p:nvGraphicFramePr>
        <p:xfrm>
          <a:off x="2336800" y="1947333"/>
          <a:ext cx="7112000" cy="388196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3542">
                  <a:extLst>
                    <a:ext uri="{9D8B030D-6E8A-4147-A177-3AD203B41FA5}">
                      <a16:colId xmlns:a16="http://schemas.microsoft.com/office/drawing/2014/main" val="1147198936"/>
                    </a:ext>
                  </a:extLst>
                </a:gridCol>
                <a:gridCol w="1421258">
                  <a:extLst>
                    <a:ext uri="{9D8B030D-6E8A-4147-A177-3AD203B41FA5}">
                      <a16:colId xmlns:a16="http://schemas.microsoft.com/office/drawing/2014/main" val="311328712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56814432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84617689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26724076"/>
                    </a:ext>
                  </a:extLst>
                </a:gridCol>
              </a:tblGrid>
              <a:tr h="679026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53095"/>
                  </a:ext>
                </a:extLst>
              </a:tr>
              <a:tr h="80073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(x,y+1)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(x,y+2)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90465"/>
                  </a:ext>
                </a:extLst>
              </a:tr>
              <a:tr h="80073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(x+1,y)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(x+1,y+1)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(x+1,y+2)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(x+1,y+3)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6973"/>
                  </a:ext>
                </a:extLst>
              </a:tr>
              <a:tr h="80073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(x+2,y-1)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(x+2,y)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(x+2,y+1)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(x+2,y+2)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(x+2,y+3)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08719"/>
                  </a:ext>
                </a:extLst>
              </a:tr>
              <a:tr h="80073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(x+3,y-1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3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1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Single Convolution Computation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67893"/>
              </p:ext>
            </p:extLst>
          </p:nvPr>
        </p:nvGraphicFramePr>
        <p:xfrm>
          <a:off x="2336800" y="1947334"/>
          <a:ext cx="7112000" cy="388627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3542">
                  <a:extLst>
                    <a:ext uri="{9D8B030D-6E8A-4147-A177-3AD203B41FA5}">
                      <a16:colId xmlns:a16="http://schemas.microsoft.com/office/drawing/2014/main" val="1147198936"/>
                    </a:ext>
                  </a:extLst>
                </a:gridCol>
                <a:gridCol w="1421258">
                  <a:extLst>
                    <a:ext uri="{9D8B030D-6E8A-4147-A177-3AD203B41FA5}">
                      <a16:colId xmlns:a16="http://schemas.microsoft.com/office/drawing/2014/main" val="311328712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56814432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84617689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26724076"/>
                    </a:ext>
                  </a:extLst>
                </a:gridCol>
              </a:tblGrid>
              <a:tr h="5245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53095"/>
                  </a:ext>
                </a:extLst>
              </a:tr>
              <a:tr h="82606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*</a:t>
                      </a:r>
                    </a:p>
                    <a:p>
                      <a:pPr algn="ctr"/>
                      <a:r>
                        <a:rPr lang="en-US" dirty="0"/>
                        <a:t>K(0,0)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</a:t>
                      </a:r>
                      <a:r>
                        <a:rPr lang="en-US" dirty="0"/>
                        <a:t>(x,y+1)</a:t>
                      </a:r>
                    </a:p>
                    <a:p>
                      <a:pPr algn="ctr"/>
                      <a:r>
                        <a:rPr lang="en-US" dirty="0"/>
                        <a:t>*</a:t>
                      </a:r>
                    </a:p>
                    <a:p>
                      <a:pPr algn="ctr"/>
                      <a:r>
                        <a:rPr lang="en-US" dirty="0"/>
                        <a:t>K(0,1)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</a:t>
                      </a:r>
                      <a:r>
                        <a:rPr lang="en-US" dirty="0"/>
                        <a:t>(x,y+2)</a:t>
                      </a:r>
                    </a:p>
                    <a:p>
                      <a:pPr algn="ctr"/>
                      <a:r>
                        <a:rPr lang="en-US" dirty="0"/>
                        <a:t>*</a:t>
                      </a:r>
                    </a:p>
                    <a:p>
                      <a:pPr algn="ctr"/>
                      <a:r>
                        <a:rPr lang="en-US" dirty="0"/>
                        <a:t>K(0,2)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90465"/>
                  </a:ext>
                </a:extLst>
              </a:tr>
              <a:tr h="82606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</a:t>
                      </a:r>
                      <a:r>
                        <a:rPr lang="en-US" dirty="0"/>
                        <a:t>(x+1,y)</a:t>
                      </a:r>
                    </a:p>
                    <a:p>
                      <a:pPr algn="ctr"/>
                      <a:r>
                        <a:rPr lang="en-US" dirty="0"/>
                        <a:t>*</a:t>
                      </a:r>
                    </a:p>
                    <a:p>
                      <a:pPr algn="ctr"/>
                      <a:r>
                        <a:rPr lang="en-US" dirty="0"/>
                        <a:t>K(1,0)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</a:t>
                      </a:r>
                      <a:r>
                        <a:rPr lang="en-US" dirty="0"/>
                        <a:t>(x+1,y+1)</a:t>
                      </a:r>
                    </a:p>
                    <a:p>
                      <a:pPr algn="ctr"/>
                      <a:r>
                        <a:rPr lang="en-US" dirty="0"/>
                        <a:t>*</a:t>
                      </a:r>
                    </a:p>
                    <a:p>
                      <a:pPr algn="ctr"/>
                      <a:r>
                        <a:rPr lang="en-US" dirty="0"/>
                        <a:t>K(1,1)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</a:t>
                      </a:r>
                      <a:r>
                        <a:rPr lang="en-US" dirty="0"/>
                        <a:t>(x+1,y+2)</a:t>
                      </a:r>
                    </a:p>
                    <a:p>
                      <a:pPr algn="ctr"/>
                      <a:r>
                        <a:rPr lang="en-US" dirty="0"/>
                        <a:t>*</a:t>
                      </a:r>
                    </a:p>
                    <a:p>
                      <a:pPr algn="ctr"/>
                      <a:r>
                        <a:rPr lang="en-US" dirty="0"/>
                        <a:t>K(1,2)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(x+1,y+3)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6973"/>
                  </a:ext>
                </a:extLst>
              </a:tr>
              <a:tr h="82606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(x+2,y-1)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</a:t>
                      </a:r>
                      <a:r>
                        <a:rPr lang="en-US" dirty="0"/>
                        <a:t>(x+2,y)</a:t>
                      </a:r>
                    </a:p>
                    <a:p>
                      <a:pPr algn="ctr"/>
                      <a:r>
                        <a:rPr lang="en-US" dirty="0"/>
                        <a:t>*</a:t>
                      </a:r>
                    </a:p>
                    <a:p>
                      <a:pPr algn="ctr"/>
                      <a:r>
                        <a:rPr lang="en-US" dirty="0"/>
                        <a:t>K(2,0)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</a:t>
                      </a:r>
                      <a:r>
                        <a:rPr lang="en-US" dirty="0"/>
                        <a:t>(x+2,y+1)</a:t>
                      </a:r>
                    </a:p>
                    <a:p>
                      <a:pPr algn="ctr"/>
                      <a:r>
                        <a:rPr lang="en-US" dirty="0"/>
                        <a:t>*</a:t>
                      </a:r>
                    </a:p>
                    <a:p>
                      <a:pPr algn="ctr"/>
                      <a:r>
                        <a:rPr lang="en-US" dirty="0"/>
                        <a:t>K(2,1)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</a:t>
                      </a:r>
                      <a:r>
                        <a:rPr lang="en-US" dirty="0"/>
                        <a:t>(x+2,y+2)</a:t>
                      </a:r>
                    </a:p>
                    <a:p>
                      <a:pPr algn="ctr"/>
                      <a:r>
                        <a:rPr lang="en-US" dirty="0"/>
                        <a:t>*</a:t>
                      </a:r>
                    </a:p>
                    <a:p>
                      <a:pPr algn="ctr"/>
                      <a:r>
                        <a:rPr lang="en-US" dirty="0"/>
                        <a:t>K(2,2)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(x+2,y+3)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08719"/>
                  </a:ext>
                </a:extLst>
              </a:tr>
              <a:tr h="61854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(x+3,y-1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3848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760342" y="2486346"/>
            <a:ext cx="4243227" cy="2743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632533" y="6049330"/>
                <a:ext cx="4476675" cy="323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 err="1"/>
                  <a:t>result</a:t>
                </a:r>
                <a:r>
                  <a:rPr lang="pt-BR" dirty="0"/>
                  <a:t>(</a:t>
                </a:r>
                <a:r>
                  <a:rPr lang="pt-BR" dirty="0" err="1"/>
                  <a:t>x,y</a:t>
                </a:r>
                <a:r>
                  <a:rPr lang="pt-BR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33" y="6049330"/>
                <a:ext cx="4476675" cy="323294"/>
              </a:xfrm>
              <a:prstGeom prst="rect">
                <a:avLst/>
              </a:prstGeom>
              <a:blipFill>
                <a:blip r:embed="rId3"/>
                <a:stretch>
                  <a:fillRect l="-3270" t="-145283" r="-1771" b="-2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8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Parallelism : Three Computation Units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31108"/>
              </p:ext>
            </p:extLst>
          </p:nvPr>
        </p:nvGraphicFramePr>
        <p:xfrm>
          <a:off x="2044558" y="1690688"/>
          <a:ext cx="8646645" cy="382583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46727">
                  <a:extLst>
                    <a:ext uri="{9D8B030D-6E8A-4147-A177-3AD203B41FA5}">
                      <a16:colId xmlns:a16="http://schemas.microsoft.com/office/drawing/2014/main" val="3113287129"/>
                    </a:ext>
                  </a:extLst>
                </a:gridCol>
                <a:gridCol w="1452841">
                  <a:extLst>
                    <a:ext uri="{9D8B030D-6E8A-4147-A177-3AD203B41FA5}">
                      <a16:colId xmlns:a16="http://schemas.microsoft.com/office/drawing/2014/main" val="1568144329"/>
                    </a:ext>
                  </a:extLst>
                </a:gridCol>
                <a:gridCol w="1415578">
                  <a:extLst>
                    <a:ext uri="{9D8B030D-6E8A-4147-A177-3AD203B41FA5}">
                      <a16:colId xmlns:a16="http://schemas.microsoft.com/office/drawing/2014/main" val="846176890"/>
                    </a:ext>
                  </a:extLst>
                </a:gridCol>
                <a:gridCol w="1434136">
                  <a:extLst>
                    <a:ext uri="{9D8B030D-6E8A-4147-A177-3AD203B41FA5}">
                      <a16:colId xmlns:a16="http://schemas.microsoft.com/office/drawing/2014/main" val="3426724076"/>
                    </a:ext>
                  </a:extLst>
                </a:gridCol>
                <a:gridCol w="1458513">
                  <a:extLst>
                    <a:ext uri="{9D8B030D-6E8A-4147-A177-3AD203B41FA5}">
                      <a16:colId xmlns:a16="http://schemas.microsoft.com/office/drawing/2014/main" val="2979978498"/>
                    </a:ext>
                  </a:extLst>
                </a:gridCol>
                <a:gridCol w="1438850">
                  <a:extLst>
                    <a:ext uri="{9D8B030D-6E8A-4147-A177-3AD203B41FA5}">
                      <a16:colId xmlns:a16="http://schemas.microsoft.com/office/drawing/2014/main" val="232520913"/>
                    </a:ext>
                  </a:extLst>
                </a:gridCol>
              </a:tblGrid>
              <a:tr h="62289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(x-1,y+5)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53095"/>
                  </a:ext>
                </a:extLst>
              </a:tr>
              <a:tr h="800735"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(x,y+1)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(x,y+2)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(x,y+3)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(x,y+4)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(x,y+5)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0465"/>
                  </a:ext>
                </a:extLst>
              </a:tr>
              <a:tr h="800735"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(x+1,y)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(x+1,y+1)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(x+1,y+2)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(x+1,y+3)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(x+1,y+4)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(x+1,y+5)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6973"/>
                  </a:ext>
                </a:extLst>
              </a:tr>
              <a:tr h="800735"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(x+2,y)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(x+2,y+1)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</a:t>
                      </a:r>
                      <a:r>
                        <a:rPr lang="en-US" dirty="0"/>
                        <a:t>(x+2,y+2)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(x+2,y+3)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(x+2,y+4)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(x+2,y+5)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08719"/>
                  </a:ext>
                </a:extLst>
              </a:tr>
              <a:tr h="80073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(x+3,y+4)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(x+3,y+5)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3848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44558" y="2204398"/>
            <a:ext cx="4274050" cy="2383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3763" y="2255767"/>
            <a:ext cx="4243227" cy="2373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1143" y="2319338"/>
            <a:ext cx="4232953" cy="23611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 : bas 10"/>
          <p:cNvSpPr/>
          <p:nvPr/>
        </p:nvSpPr>
        <p:spPr>
          <a:xfrm>
            <a:off x="4027481" y="5639817"/>
            <a:ext cx="636997" cy="4417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èche : bas 11"/>
          <p:cNvSpPr/>
          <p:nvPr/>
        </p:nvSpPr>
        <p:spPr>
          <a:xfrm>
            <a:off x="5484507" y="5639817"/>
            <a:ext cx="636997" cy="44178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èche : bas 12"/>
          <p:cNvSpPr/>
          <p:nvPr/>
        </p:nvSpPr>
        <p:spPr>
          <a:xfrm>
            <a:off x="6932969" y="5639817"/>
            <a:ext cx="636997" cy="441788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3693572" y="6204896"/>
            <a:ext cx="11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660703" y="6205857"/>
            <a:ext cx="137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result(x,y+2)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212240" y="6204896"/>
            <a:ext cx="13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result(x,y+1)</a:t>
            </a:r>
          </a:p>
        </p:txBody>
      </p:sp>
    </p:spTree>
    <p:extLst>
      <p:ext uri="{BB962C8B-B14F-4D97-AF65-F5344CB8AC3E}">
        <p14:creationId xmlns:p14="http://schemas.microsoft.com/office/powerpoint/2010/main" val="29859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parallelism : Three Computation Units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Kernel is “moving” from left to right (column by column).</a:t>
            </a:r>
          </a:p>
          <a:p>
            <a:r>
              <a:rPr lang="en-US" dirty="0"/>
              <a:t>At the same time, each computation unit works with the same image pixels: </a:t>
            </a:r>
            <a:r>
              <a:rPr lang="en-US" dirty="0" err="1"/>
              <a:t>Im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</a:t>
            </a:r>
            <a:r>
              <a:rPr lang="en-US" dirty="0" err="1"/>
              <a:t>Im</a:t>
            </a:r>
            <a:r>
              <a:rPr lang="en-US" dirty="0"/>
              <a:t>(x+1,y),</a:t>
            </a:r>
            <a:r>
              <a:rPr lang="en-US" dirty="0" err="1"/>
              <a:t>Im</a:t>
            </a:r>
            <a:r>
              <a:rPr lang="en-US" dirty="0"/>
              <a:t>(x+2,y) but the kernel coefficients are different.</a:t>
            </a:r>
          </a:p>
          <a:p>
            <a:r>
              <a:rPr lang="en-US" dirty="0"/>
              <a:t>Each computation unit works independently and uses its own multipliers (2x) and adders (3x).</a:t>
            </a:r>
          </a:p>
          <a:p>
            <a:r>
              <a:rPr lang="en-US" dirty="0"/>
              <a:t>An operation on a kernel needs 9 multiplications and 8 addictions. </a:t>
            </a:r>
          </a:p>
          <a:p>
            <a:r>
              <a:rPr lang="en-US" dirty="0"/>
              <a:t>This operations lasts 44 clock cycles ! </a:t>
            </a:r>
          </a:p>
          <a:p>
            <a:r>
              <a:rPr lang="en-US" dirty="0"/>
              <a:t>Pipelining is necessary : For a computation unit, the next kernel operations start while the previous ones have not yet been completed 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7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Computation Unit Timing Sequence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383279"/>
              </p:ext>
            </p:extLst>
          </p:nvPr>
        </p:nvGraphicFramePr>
        <p:xfrm>
          <a:off x="667821" y="1825625"/>
          <a:ext cx="10685978" cy="4114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33617">
                  <a:extLst>
                    <a:ext uri="{9D8B030D-6E8A-4147-A177-3AD203B41FA5}">
                      <a16:colId xmlns:a16="http://schemas.microsoft.com/office/drawing/2014/main" val="2841612612"/>
                    </a:ext>
                  </a:extLst>
                </a:gridCol>
                <a:gridCol w="1709126">
                  <a:extLst>
                    <a:ext uri="{9D8B030D-6E8A-4147-A177-3AD203B41FA5}">
                      <a16:colId xmlns:a16="http://schemas.microsoft.com/office/drawing/2014/main" val="3064065991"/>
                    </a:ext>
                  </a:extLst>
                </a:gridCol>
                <a:gridCol w="1871818">
                  <a:extLst>
                    <a:ext uri="{9D8B030D-6E8A-4147-A177-3AD203B41FA5}">
                      <a16:colId xmlns:a16="http://schemas.microsoft.com/office/drawing/2014/main" val="3530793293"/>
                    </a:ext>
                  </a:extLst>
                </a:gridCol>
                <a:gridCol w="1822836">
                  <a:extLst>
                    <a:ext uri="{9D8B030D-6E8A-4147-A177-3AD203B41FA5}">
                      <a16:colId xmlns:a16="http://schemas.microsoft.com/office/drawing/2014/main" val="2967712419"/>
                    </a:ext>
                  </a:extLst>
                </a:gridCol>
                <a:gridCol w="1758109">
                  <a:extLst>
                    <a:ext uri="{9D8B030D-6E8A-4147-A177-3AD203B41FA5}">
                      <a16:colId xmlns:a16="http://schemas.microsoft.com/office/drawing/2014/main" val="3369991359"/>
                    </a:ext>
                  </a:extLst>
                </a:gridCol>
                <a:gridCol w="1790472">
                  <a:extLst>
                    <a:ext uri="{9D8B030D-6E8A-4147-A177-3AD203B41FA5}">
                      <a16:colId xmlns:a16="http://schemas.microsoft.com/office/drawing/2014/main" val="2010702284"/>
                    </a:ext>
                  </a:extLst>
                </a:gridCol>
              </a:tblGrid>
              <a:tr h="434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clock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clock cycles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clock cycles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clock cycles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clock cycles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81320"/>
                  </a:ext>
                </a:extLst>
              </a:tr>
              <a:tr h="1146362">
                <a:tc>
                  <a:txBody>
                    <a:bodyPr/>
                    <a:lstStyle/>
                    <a:p>
                      <a:r>
                        <a:rPr lang="en-US" dirty="0"/>
                        <a:t>Computation Unit 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K(0,0)*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Im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) </a:t>
                      </a:r>
                    </a:p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K(1,0)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(x+1,y)</a:t>
                      </a:r>
                    </a:p>
                    <a:p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K(2,0)*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(x+2,y)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K(0,1)*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Im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(x,y+1) </a:t>
                      </a:r>
                    </a:p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K(1,1)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(x+1,y+1)</a:t>
                      </a:r>
                    </a:p>
                    <a:p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K(2,1)*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(x+2,y+1)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K(0,2)*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Im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(x,y+2) </a:t>
                      </a:r>
                    </a:p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K(1,2)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(x+1,y+2)</a:t>
                      </a:r>
                    </a:p>
                    <a:p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K(2,2)*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(x+2,y+2)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K(0,0)*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(x,y+3)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K(1,0)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(x+1,y+3)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K(2,0)*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(x+2,y+3)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K(0,1)*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(x,y+4)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K(1,1)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(x+1,y+4)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K(2,1)*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(x+2,y+4)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79377"/>
                  </a:ext>
                </a:extLst>
              </a:tr>
              <a:tr h="1146362">
                <a:tc>
                  <a:txBody>
                    <a:bodyPr/>
                    <a:lstStyle/>
                    <a:p>
                      <a:r>
                        <a:rPr lang="en-US" dirty="0"/>
                        <a:t>Computation</a:t>
                      </a:r>
                    </a:p>
                    <a:p>
                      <a:r>
                        <a:rPr lang="en-US" dirty="0"/>
                        <a:t>Unit 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K(0,2)*</a:t>
                      </a:r>
                      <a:r>
                        <a:rPr lang="en-US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Im</a:t>
                      </a: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x,y</a:t>
                      </a: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K(1,2)</a:t>
                      </a:r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(x+1,y)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K(2,2)*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(x+2,y)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K(0,0)*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(x,y+1) 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K(1,0)</a:t>
                      </a:r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en-US" sz="1400" b="1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(x+1,y+1)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K(2,0)*</a:t>
                      </a:r>
                      <a:r>
                        <a:rPr lang="en-US" sz="1400" b="1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(x+2,y+1)</a:t>
                      </a:r>
                      <a:endParaRPr 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K(0,1)*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(x,y+2) 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K(1,1)</a:t>
                      </a:r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en-US" sz="1400" b="1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(x+1,y+2)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K(2,1)*</a:t>
                      </a:r>
                      <a:r>
                        <a:rPr lang="en-US" sz="1400" b="1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(x+2,y+2)</a:t>
                      </a:r>
                      <a:endParaRPr 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K(0,2)*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(x,y+3) 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K(1,2)</a:t>
                      </a:r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en-US" sz="1400" b="1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(x+1,y+3)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K(2,2)*</a:t>
                      </a:r>
                      <a:r>
                        <a:rPr lang="en-US" sz="1400" b="1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(x+2,y+3)</a:t>
                      </a:r>
                      <a:endParaRPr 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K(0,0)*</a:t>
                      </a:r>
                      <a:r>
                        <a:rPr lang="en-US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Im</a:t>
                      </a: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(x,y+4)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K(1,0)</a:t>
                      </a:r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(x+1,y+4)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K(2,0)*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(x+2,y+4)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60133"/>
                  </a:ext>
                </a:extLst>
              </a:tr>
              <a:tr h="1146362">
                <a:tc>
                  <a:txBody>
                    <a:bodyPr/>
                    <a:lstStyle/>
                    <a:p>
                      <a:r>
                        <a:rPr lang="en-US" dirty="0"/>
                        <a:t>Computation</a:t>
                      </a:r>
                    </a:p>
                    <a:p>
                      <a:r>
                        <a:rPr lang="en-US" dirty="0"/>
                        <a:t>Unit 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K(0,1)*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x,y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K(1,1)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(x+1,y)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K(2,1)*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(x+2,y)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K(0,2)*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(x,y+1)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K(1,2)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(x+1,y+1)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K(2,2)*</a:t>
                      </a:r>
                      <a:r>
                        <a:rPr lang="en-US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(x+2,y+1)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K(0,0)*</a:t>
                      </a:r>
                      <a:r>
                        <a:rPr lang="en-US" sz="14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(x,y+2) 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K(1,0)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en-US" sz="1400" b="1" baseline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(x+1,y+2)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K(2,0)*</a:t>
                      </a:r>
                      <a:r>
                        <a:rPr lang="en-US" sz="1400" b="1" baseline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(x+2,y+2)</a:t>
                      </a:r>
                      <a:endParaRPr lang="en-US" sz="1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K(0,1)*</a:t>
                      </a:r>
                      <a:r>
                        <a:rPr lang="en-US" sz="14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(x,y+3) 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K(1,1)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en-US" sz="1400" b="1" baseline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(x+1,y+3)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K(2,1)*</a:t>
                      </a:r>
                      <a:r>
                        <a:rPr lang="en-US" sz="1400" b="1" baseline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(x+2,y+3)</a:t>
                      </a:r>
                      <a:endParaRPr lang="en-US" sz="1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K(0,2)*</a:t>
                      </a:r>
                      <a:r>
                        <a:rPr lang="en-US" sz="14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(x,y+4) 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K(1,2)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en-US" sz="1400" b="1" baseline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(x+1,y+4)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K(2,2)*</a:t>
                      </a:r>
                      <a:r>
                        <a:rPr lang="en-US" sz="1400" b="1" baseline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Im</a:t>
                      </a:r>
                      <a:r>
                        <a:rPr lang="en-US" sz="14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(x+2,y+4)</a:t>
                      </a:r>
                      <a:endParaRPr lang="en-US" sz="1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0592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09599" y="6174769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same time, each computation unit works with the same image pixels (but different kernel coefficients …)</a:t>
            </a:r>
          </a:p>
        </p:txBody>
      </p:sp>
    </p:spTree>
    <p:extLst>
      <p:ext uri="{BB962C8B-B14F-4D97-AF65-F5344CB8AC3E}">
        <p14:creationId xmlns:p14="http://schemas.microsoft.com/office/powerpoint/2010/main" val="394629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Computation Unit Pipeline Details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835"/>
            <a:ext cx="10515600" cy="1846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multipliers : MULT1 and MULT2</a:t>
            </a:r>
          </a:p>
          <a:p>
            <a:r>
              <a:rPr lang="en-US" dirty="0"/>
              <a:t>Three adders : ADDER1 , ADDER2 and ADDER3</a:t>
            </a:r>
          </a:p>
          <a:p>
            <a:r>
              <a:rPr lang="en-US" dirty="0"/>
              <a:t>Three 16 bit registers : REG1, REG2 and REG3 to store temporary results</a:t>
            </a:r>
          </a:p>
        </p:txBody>
      </p:sp>
      <p:pic>
        <p:nvPicPr>
          <p:cNvPr id="1028" name="Picture 4" descr="kernel_ti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4636"/>
            <a:ext cx="12192000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547989" y="6318607"/>
            <a:ext cx="809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= current kernel operations ; Yellow = previous and next kernel operations</a:t>
            </a:r>
          </a:p>
        </p:txBody>
      </p:sp>
    </p:spTree>
    <p:extLst>
      <p:ext uri="{BB962C8B-B14F-4D97-AF65-F5344CB8AC3E}">
        <p14:creationId xmlns:p14="http://schemas.microsoft.com/office/powerpoint/2010/main" val="3507743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3238</Words>
  <Application>Microsoft Office PowerPoint</Application>
  <PresentationFormat>Grand écran</PresentationFormat>
  <Paragraphs>487</Paragraphs>
  <Slides>28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9" baseType="lpstr">
      <vt:lpstr>Droid Sans Fallback</vt:lpstr>
      <vt:lpstr>FreeSans</vt:lpstr>
      <vt:lpstr>Liberation Sans</vt:lpstr>
      <vt:lpstr>StarSymbol</vt:lpstr>
      <vt:lpstr>Arial</vt:lpstr>
      <vt:lpstr>Calibri</vt:lpstr>
      <vt:lpstr>Calibri Light</vt:lpstr>
      <vt:lpstr>Cambria Math</vt:lpstr>
      <vt:lpstr>Courier New</vt:lpstr>
      <vt:lpstr>Wingdings</vt:lpstr>
      <vt:lpstr>Thème Office</vt:lpstr>
      <vt:lpstr>Experimental Convolution Engine </vt:lpstr>
      <vt:lpstr>Project Highlights</vt:lpstr>
      <vt:lpstr>General Introduction</vt:lpstr>
      <vt:lpstr>3 x 3 window in an image</vt:lpstr>
      <vt:lpstr>A Single Convolution Computation</vt:lpstr>
      <vt:lpstr>Parallelism : Three Computation Units</vt:lpstr>
      <vt:lpstr>Use parallelism : Three Computation Units</vt:lpstr>
      <vt:lpstr>Computation Unit Timing Sequence</vt:lpstr>
      <vt:lpstr>Computation Unit Pipeline Details</vt:lpstr>
      <vt:lpstr>FPGA block diagram</vt:lpstr>
      <vt:lpstr>FPGA implementation</vt:lpstr>
      <vt:lpstr>SPI commands</vt:lpstr>
      <vt:lpstr>SPI commands (next)</vt:lpstr>
      <vt:lpstr>Standard Usage</vt:lpstr>
      <vt:lpstr>float16 multiplier (3 clock cycles)</vt:lpstr>
      <vt:lpstr>float16 adder (7 clock cycles )</vt:lpstr>
      <vt:lpstr>Mock-up</vt:lpstr>
      <vt:lpstr>Test result</vt:lpstr>
      <vt:lpstr>CYC1000 board configuration</vt:lpstr>
      <vt:lpstr>Increase Performance</vt:lpstr>
      <vt:lpstr>Performance Assessment</vt:lpstr>
      <vt:lpstr>Convolution using software</vt:lpstr>
      <vt:lpstr>Using Software</vt:lpstr>
      <vt:lpstr>Future Improvement</vt:lpstr>
      <vt:lpstr>Annex: FPGA module hierarchy</vt:lpstr>
      <vt:lpstr>Annex: FPGA report</vt:lpstr>
      <vt:lpstr>Annex2: LINPACK benchmark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Thirion Philippe</dc:creator>
  <cp:lastModifiedBy>Thirion Philippe</cp:lastModifiedBy>
  <cp:revision>131</cp:revision>
  <dcterms:created xsi:type="dcterms:W3CDTF">2020-07-22T07:08:57Z</dcterms:created>
  <dcterms:modified xsi:type="dcterms:W3CDTF">2020-09-16T08:24:09Z</dcterms:modified>
</cp:coreProperties>
</file>