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803" r:id="rId5"/>
    <p:sldId id="857" r:id="rId6"/>
    <p:sldId id="863" r:id="rId7"/>
    <p:sldId id="859" r:id="rId8"/>
    <p:sldId id="860" r:id="rId9"/>
    <p:sldId id="861" r:id="rId10"/>
    <p:sldId id="865" r:id="rId11"/>
    <p:sldId id="862" r:id="rId12"/>
    <p:sldId id="864" r:id="rId13"/>
    <p:sldId id="866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2CA7F1B-5F90-C340-82E3-ADC88CC8BD9A}">
          <p14:sldIdLst>
            <p14:sldId id="803"/>
            <p14:sldId id="857"/>
            <p14:sldId id="863"/>
            <p14:sldId id="859"/>
            <p14:sldId id="860"/>
            <p14:sldId id="861"/>
            <p14:sldId id="865"/>
            <p14:sldId id="862"/>
            <p14:sldId id="864"/>
            <p14:sldId id="866"/>
          </p14:sldIdLst>
        </p14:section>
      </p14:sectionLst>
    </p:ext>
    <p:ext uri="{EFAFB233-063F-42B5-8137-9DF3F51BA10A}">
      <p15:sldGuideLst xmlns:p15="http://schemas.microsoft.com/office/powerpoint/2012/main">
        <p15:guide id="8" pos="7536" userDrawn="1">
          <p15:clr>
            <a:srgbClr val="A4A3A4"/>
          </p15:clr>
        </p15:guide>
        <p15:guide id="9" orient="horz" pos="144" userDrawn="1">
          <p15:clr>
            <a:srgbClr val="A4A3A4"/>
          </p15:clr>
        </p15:guide>
        <p15:guide id="10" orient="horz" pos="417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eyer" initials="HM" lastIdx="2" clrIdx="0">
    <p:extLst>
      <p:ext uri="{19B8F6BF-5375-455C-9EA6-DF929625EA0E}">
        <p15:presenceInfo xmlns:p15="http://schemas.microsoft.com/office/powerpoint/2012/main" userId="S::hmeyer@arrow.com::10fdb9f4-7524-4d04-8040-9b868c2787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9"/>
    <a:srgbClr val="24A0D5"/>
    <a:srgbClr val="013CA4"/>
    <a:srgbClr val="01519A"/>
    <a:srgbClr val="F45F00"/>
    <a:srgbClr val="71CEF4"/>
    <a:srgbClr val="49A0DD"/>
    <a:srgbClr val="767071"/>
    <a:srgbClr val="4B9FDD"/>
    <a:srgbClr val="70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86775"/>
  </p:normalViewPr>
  <p:slideViewPr>
    <p:cSldViewPr snapToGrid="0" snapToObjects="1">
      <p:cViewPr varScale="1">
        <p:scale>
          <a:sx n="99" d="100"/>
          <a:sy n="99" d="100"/>
        </p:scale>
        <p:origin x="1134" y="84"/>
      </p:cViewPr>
      <p:guideLst>
        <p:guide pos="7536"/>
        <p:guide orient="horz" pos="144"/>
        <p:guide orient="horz" pos="4176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9" d="100"/>
          <a:sy n="129" d="100"/>
        </p:scale>
        <p:origin x="2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FE8972-957C-EA43-BC5C-50B635B5A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61D4-2E0F-8148-BDAC-887DDA700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2FB2-5D2B-D745-B7C4-FC8EBC5F4759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7FA0-B074-CB4C-818E-F0120D742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D661-DFD5-2D4F-9C96-C806F4A7C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6232-1D2A-4F40-8BE7-5B2755E505F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EEC-A8F1-CD46-B251-12DE85D3EA51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AF56-38E3-D946-A613-786A3DBC252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from the existing cover option or create your own replacing the visual from the Photo library on Brand Connect</a:t>
            </a:r>
            <a:r>
              <a:rPr lang="en-US" sz="1600">
                <a:effectLst/>
              </a:rPr>
              <a:t> </a:t>
            </a:r>
            <a:endParaRPr lang="en-US" sz="1600" i="0" dirty="0"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CAF56-38E3-D946-A613-786A3DBC25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6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0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9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connect.arrow.com/bp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37C79D-9EFA-9741-8CC3-51330B7DC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6"/>
          <a:stretch/>
        </p:blipFill>
        <p:spPr>
          <a:xfrm>
            <a:off x="0" y="0"/>
            <a:ext cx="12192000" cy="68743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3F8A7EDC-013F-E54E-806E-42DED3D56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E9D4DB1-87C6-C04E-AC08-BC00656A6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6AD0BDD-AFED-FD4F-AB8C-E5C9C5D61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306B6BF-334F-6948-B15E-DA6CB7E65DF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8156C3-1A71-3E4B-A28A-63145F90E1E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C4091-FD3E-3F43-AA31-282411A28502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E857A-DE20-D441-AAFD-411C58DC2736}"/>
              </a:ext>
            </a:extLst>
          </p:cNvPr>
          <p:cNvCxnSpPr>
            <a:cxnSpLocks/>
          </p:cNvCxnSpPr>
          <p:nvPr userDrawn="1"/>
        </p:nvCxnSpPr>
        <p:spPr>
          <a:xfrm>
            <a:off x="372400" y="1649691"/>
            <a:ext cx="0" cy="522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B04FD19-4DE2-DF44-B1EA-C7D57AF81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80" y="1402488"/>
            <a:ext cx="5617225" cy="4754471"/>
          </a:xfrm>
          <a:prstGeom prst="rect">
            <a:avLst/>
          </a:prstGeom>
        </p:spPr>
        <p:txBody>
          <a:bodyPr lIns="73152" anchor="t" anchorCtr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chemeClr val="accent6"/>
              </a:buClr>
              <a:buSzPct val="125000"/>
              <a:buFont typeface="System Font Regular"/>
              <a:buChar char="●"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0D9F3-3904-3D42-9703-1BAA3EFE0E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07A846-5376-7848-BF8F-22F91F6C7F2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BCB33BD-F9D9-FD4A-993A-72411783024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F8B7D46-35D8-3D4C-9872-B30E594D1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04F64-5E97-EE40-8260-C58F85441D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1222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53B89-8856-7C45-9713-071BC9AEC6A3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B27CA-EB50-9248-8212-8E9D55AC783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22BAC-059D-A543-8AD1-538D47C19CAC}"/>
              </a:ext>
            </a:extLst>
          </p:cNvPr>
          <p:cNvCxnSpPr>
            <a:cxnSpLocks/>
          </p:cNvCxnSpPr>
          <p:nvPr userDrawn="1"/>
        </p:nvCxnSpPr>
        <p:spPr>
          <a:xfrm>
            <a:off x="9143999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18A451C-4194-184E-B95A-FA02470EFD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B2EA21A-28DB-4149-8EF6-CF42BCE57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9016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1A62EAE-794B-3742-A07A-E2A9C1FCC2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8032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6A2E5EB-5A8A-F64C-ABA2-34E8B819F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7048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1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042F48-DD9F-BF41-86AA-DE72C20DEB28}"/>
              </a:ext>
            </a:extLst>
          </p:cNvPr>
          <p:cNvCxnSpPr>
            <a:cxnSpLocks/>
          </p:cNvCxnSpPr>
          <p:nvPr userDrawn="1"/>
        </p:nvCxnSpPr>
        <p:spPr>
          <a:xfrm>
            <a:off x="24384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823075-1F0E-D247-BC17-FC5A6923E84F}"/>
              </a:ext>
            </a:extLst>
          </p:cNvPr>
          <p:cNvCxnSpPr>
            <a:cxnSpLocks/>
          </p:cNvCxnSpPr>
          <p:nvPr userDrawn="1"/>
        </p:nvCxnSpPr>
        <p:spPr>
          <a:xfrm>
            <a:off x="73152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C6E843-6FAF-E244-A07E-AEF330A15C20}"/>
              </a:ext>
            </a:extLst>
          </p:cNvPr>
          <p:cNvCxnSpPr>
            <a:cxnSpLocks/>
          </p:cNvCxnSpPr>
          <p:nvPr userDrawn="1"/>
        </p:nvCxnSpPr>
        <p:spPr>
          <a:xfrm>
            <a:off x="97536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D63ABC-052B-CB43-B1EF-61E5FDD1826E}"/>
              </a:ext>
            </a:extLst>
          </p:cNvPr>
          <p:cNvCxnSpPr>
            <a:cxnSpLocks/>
          </p:cNvCxnSpPr>
          <p:nvPr userDrawn="1"/>
        </p:nvCxnSpPr>
        <p:spPr>
          <a:xfrm>
            <a:off x="48768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486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BBCD1E8-722C-2046-9A81-DA2E62DB5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916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147B738-E1A7-8D47-BE77-D5A73C4F1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76800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42F3F0D-B933-BC4E-94E5-FE72D3192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291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CD179F0-FE0E-2D48-B5C1-F470EC952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055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C486BDD-703E-FC4F-BA3C-3D5FB4DD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20474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F5CF17-FC07-C64A-BD73-9BAED50ABB9C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2DE014-C4AF-9742-9561-F15DD94CB7C7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9BDC2-8417-AA45-9CC4-92496EFEFC2A}"/>
              </a:ext>
            </a:extLst>
          </p:cNvPr>
          <p:cNvCxnSpPr>
            <a:cxnSpLocks/>
          </p:cNvCxnSpPr>
          <p:nvPr userDrawn="1"/>
        </p:nvCxnSpPr>
        <p:spPr>
          <a:xfrm>
            <a:off x="10160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B66C8D-F404-FC4C-A427-F621CF839F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11384-45B8-C943-A92F-5CFEAA389A8D}"/>
              </a:ext>
            </a:extLst>
          </p:cNvPr>
          <p:cNvCxnSpPr>
            <a:cxnSpLocks/>
          </p:cNvCxnSpPr>
          <p:nvPr userDrawn="1"/>
        </p:nvCxnSpPr>
        <p:spPr>
          <a:xfrm>
            <a:off x="2032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0C6021-F133-9B47-993E-C12ED6A482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28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2DB4F36-F2A5-BD44-ABD5-A466540A3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57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9A20D8-0761-D148-96CF-39E7160AC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85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6F3591B-43D4-344F-8972-786F6A60E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914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C5B7B8F-99BB-0641-B04B-D3C10491F7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61424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D80EDE-65D7-F648-A292-AFDF4F750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1881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2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edia Placeholder 2">
            <a:extLst>
              <a:ext uri="{FF2B5EF4-FFF2-40B4-BE49-F238E27FC236}">
                <a16:creationId xmlns:a16="http://schemas.microsoft.com/office/drawing/2014/main" id="{EFB74CA3-347E-C440-8C2C-EA7D7611207D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2362238" y="1641508"/>
            <a:ext cx="7467525" cy="4182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EAE59-7864-AB46-B622-047DC4AFDDF8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B0F985D7-D31C-6045-AA82-28E9AA0D75D6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6CCB2-3F59-AC46-9444-A8868695ACA3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39D184C-9AB6-AE4C-9005-6D45D01FB0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048A415-E3C2-C34F-9B9F-87E359FC36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5933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FC4AC-8DB4-B74F-888B-679AD48CF4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8F7955C-002E-3F41-9AB1-C68790021DD4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D68B-2CD0-0145-B5F9-53FEE99294B1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2400247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AD00BA-4807-6C49-8E63-4C30E8E421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B757A813-876D-AE47-B049-0E87AF74245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39664-E0DA-2849-B65A-57D8B49E9440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slide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6AB4B-0389-724F-98D3-4F33B9E00C0B}"/>
              </a:ext>
            </a:extLst>
          </p:cNvPr>
          <p:cNvSpPr/>
          <p:nvPr userDrawn="1"/>
        </p:nvSpPr>
        <p:spPr>
          <a:xfrm>
            <a:off x="5291933" y="6047975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ea typeface="Theinhardt" charset="0"/>
                <a:cs typeface="Arial" panose="020B0604020202020204" pitchFamily="34" charset="0"/>
              </a:rPr>
              <a:t>Version 10.4 – May 2020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973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90CF45-CB21-094B-B7F0-ECC409763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531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B5BD6-C97A-8B42-871C-1C1CB99814D6}"/>
              </a:ext>
            </a:extLst>
          </p:cNvPr>
          <p:cNvSpPr/>
          <p:nvPr userDrawn="1"/>
        </p:nvSpPr>
        <p:spPr>
          <a:xfrm>
            <a:off x="337058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" charset="0"/>
                <a:cs typeface="Theinhardt" charset="0"/>
              </a:rPr>
              <a:t>INTRODUCTION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This template has three parts. The first,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Core Deck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is the foundational Arrow story. The second,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Support Deck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additional content to further build out a custom presentation based on the audience. The third,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Videos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slides with embedded videos which are optimized and ready to add to your presentation.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Pick and choose relevant slides for your audience and remove those that aren’t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39CEB-534E-584D-9F9E-F50FC8FB8370}"/>
              </a:ext>
            </a:extLst>
          </p:cNvPr>
          <p:cNvSpPr/>
          <p:nvPr userDrawn="1"/>
        </p:nvSpPr>
        <p:spPr>
          <a:xfrm>
            <a:off x="6274562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" charset="0"/>
                <a:cs typeface="Theinhardt" charset="0"/>
              </a:rPr>
              <a:t>INSTRUCTIONS FOR USE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1. Start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 with the Core Deck as a foundation.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2. Fill out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your title slide with the name of the company or internal division you’re presenting to, and add your own title.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3. Add support content and/or brand video(s)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at the end of the core section to help illustrate Arrow’s solutions in action.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4. Use the template slide options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provided to create additional custom slides for your meeting.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Theinhardt Thin" charset="0"/>
              <a:cs typeface="Theinhardt Thi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EA246-AE1C-D149-91D0-2686136290CA}"/>
              </a:ext>
            </a:extLst>
          </p:cNvPr>
          <p:cNvSpPr/>
          <p:nvPr userDrawn="1"/>
        </p:nvSpPr>
        <p:spPr>
          <a:xfrm>
            <a:off x="230124" y="3625588"/>
            <a:ext cx="11731752" cy="2545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371600" tIns="91440" rIns="1371600" bIns="91440" numCol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PRACTICES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Download a new template file from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BrandConnect.Arrow.com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the most recent content.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Read and follow the instructions for use.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Forget to delete instruction slides and any unwanted/unused slides in your final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Edit or alter the elements in the Slide Master or Design Theme, including the font and color palette, or any information in the Core Deck slides.</a:t>
            </a:r>
          </a:p>
        </p:txBody>
      </p:sp>
    </p:spTree>
    <p:extLst>
      <p:ext uri="{BB962C8B-B14F-4D97-AF65-F5344CB8AC3E}">
        <p14:creationId xmlns:p14="http://schemas.microsoft.com/office/powerpoint/2010/main" val="29436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644E15-7650-924E-BD9E-23FD8DE2D1D1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40262-DB9F-864E-923A-7F45CB48C85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BA956080-5303-1340-ADB0-351870AEA7B3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FF47-5CF8-1147-BF6B-0761F15BE57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F55B0-145E-464D-ADF5-899229736B90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DEB204-4F70-2048-AA1B-3616B9FD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CF984CF-D27A-5249-87BB-FACE11FB6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76B01-1857-A348-B235-9E94E01AD2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356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</a:t>
            </a:r>
            <a:br>
              <a:rPr lang="en-US" dirty="0"/>
            </a:br>
            <a:r>
              <a:rPr lang="en-US" dirty="0"/>
              <a:t>background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E5E8C3-89E2-184F-B8C2-0933D5EB31F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2780C9-451E-7E49-84D0-153E6D996942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2F2566-4E96-C84B-9C7B-A45F7840C0DF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2622CB3B-9F60-ED40-838D-845BE5D495DE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902BA87-0665-C14C-94DD-CB87DC181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4F74F81F-0E31-FF42-8943-5ABBACB252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6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E31052-3E6D-9740-A284-2FA55F443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FF8EECC-BE5F-ED44-8324-45300EE814C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81C7D-0210-A74D-AB21-44A4670A193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CFBE5-29CB-CD4A-807A-8E85AE694DEF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2BEA0-4AB4-6B4A-B3D0-43D371486483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31E46BE0-1D3D-B246-8557-839D82F1F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8686800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-White log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2ECFE44-6799-2843-9EEE-CE903FCC5DDB}"/>
              </a:ext>
            </a:extLst>
          </p:cNvPr>
          <p:cNvSpPr>
            <a:spLocks noChangeAspect="1"/>
          </p:cNvSpPr>
          <p:nvPr userDrawn="1"/>
        </p:nvSpPr>
        <p:spPr>
          <a:xfrm>
            <a:off x="529403" y="6439619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5780F4-F99F-E447-8E3C-6A978801DA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2CB1B7-22A5-A449-9602-5102C3CBA5F5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1BF8720-478B-7649-B70C-FE2717DAE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4CBE19D-21FF-7B47-808D-D608E63B6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6721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AB52CC3-6E36-B946-A861-A914EA42A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18A437F-1F69-5043-BCC8-BB9040D15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8336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8ACC416-255E-EE45-9FDE-5383B0D1F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96DB0B7-233B-D443-ABBF-EC6E2990C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573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B15E494-2B45-C645-BA68-2AEE2E7044A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CHART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A2CD8-B788-1143-8CB7-5ED34D485F1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6293BFF-B971-D540-BE71-8C0FB1F3929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E7846-5A63-4243-B2C8-5E636C4BA136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12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687DDE0A-CAA5-7244-A3EF-3D857563F6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F75C01C-A5CD-9C48-B5D8-AFCB58FD59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15" name="Chart Placeholder 15">
            <a:extLst>
              <a:ext uri="{FF2B5EF4-FFF2-40B4-BE49-F238E27FC236}">
                <a16:creationId xmlns:a16="http://schemas.microsoft.com/office/drawing/2014/main" id="{F87DDA46-95D3-FE48-BEF8-D70E9E5D0EB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553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0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4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7" r:id="rId2"/>
    <p:sldLayoutId id="2147483684" r:id="rId3"/>
    <p:sldLayoutId id="2147483713" r:id="rId4"/>
    <p:sldLayoutId id="2147483689" r:id="rId5"/>
    <p:sldLayoutId id="2147483727" r:id="rId6"/>
    <p:sldLayoutId id="2147483725" r:id="rId7"/>
    <p:sldLayoutId id="2147483726" r:id="rId8"/>
    <p:sldLayoutId id="2147483693" r:id="rId9"/>
    <p:sldLayoutId id="2147483716" r:id="rId10"/>
    <p:sldLayoutId id="2147483715" r:id="rId11"/>
    <p:sldLayoutId id="2147483724" r:id="rId12"/>
    <p:sldLayoutId id="2147483723" r:id="rId13"/>
    <p:sldLayoutId id="2147483722" r:id="rId14"/>
    <p:sldLayoutId id="2147483714" r:id="rId15"/>
    <p:sldLayoutId id="2147483692" r:id="rId16"/>
    <p:sldLayoutId id="2147483673" r:id="rId17"/>
    <p:sldLayoutId id="2147483681" r:id="rId18"/>
    <p:sldLayoutId id="2147483711" r:id="rId19"/>
    <p:sldLayoutId id="214748372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orient="horz" pos="1080" userDrawn="1">
          <p15:clr>
            <a:srgbClr val="F26B43"/>
          </p15:clr>
        </p15:guide>
        <p15:guide id="6" orient="horz" pos="3240" userDrawn="1">
          <p15:clr>
            <a:srgbClr val="F26B43"/>
          </p15:clr>
        </p15:guide>
        <p15:guide id="7" pos="288" userDrawn="1">
          <p15:clr>
            <a:srgbClr val="A4A3A4"/>
          </p15:clr>
        </p15:guide>
        <p15:guide id="8" pos="144" userDrawn="1">
          <p15:clr>
            <a:srgbClr val="F26B43"/>
          </p15:clr>
        </p15:guide>
        <p15:guide id="9" pos="7536" userDrawn="1">
          <p15:clr>
            <a:srgbClr val="F26B43"/>
          </p15:clr>
        </p15:guide>
        <p15:guide id="10" pos="7392" userDrawn="1">
          <p15:clr>
            <a:srgbClr val="A4A3A4"/>
          </p15:clr>
        </p15:guide>
        <p15:guide id="11" orient="horz" pos="144" userDrawn="1">
          <p15:clr>
            <a:srgbClr val="F26B43"/>
          </p15:clr>
        </p15:guide>
        <p15:guide id="12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irfil/vhdfp16/tree/master/VERSION2/VHD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C78E86-4F8D-1E44-BB61-8254D2967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531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DF85A-885E-334F-8669-9FF0F69D4784}"/>
              </a:ext>
            </a:extLst>
          </p:cNvPr>
          <p:cNvSpPr/>
          <p:nvPr/>
        </p:nvSpPr>
        <p:spPr>
          <a:xfrm>
            <a:off x="0" y="3429001"/>
            <a:ext cx="12188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28656-CA15-D84A-9BEE-45E847B66305}"/>
              </a:ext>
            </a:extLst>
          </p:cNvPr>
          <p:cNvSpPr txBox="1"/>
          <p:nvPr/>
        </p:nvSpPr>
        <p:spPr>
          <a:xfrm>
            <a:off x="930164" y="3973284"/>
            <a:ext cx="5181600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Philippe THIRION</a:t>
            </a:r>
            <a:endParaRPr kumimoji="0" lang="en-US" b="1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D20AD-E9FD-C74D-9D89-14CCE4ED9BD6}"/>
              </a:ext>
            </a:extLst>
          </p:cNvPr>
          <p:cNvSpPr txBox="1"/>
          <p:nvPr/>
        </p:nvSpPr>
        <p:spPr>
          <a:xfrm>
            <a:off x="924025" y="4393194"/>
            <a:ext cx="1793761" cy="1615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defRPr/>
            </a:pPr>
            <a:r>
              <a:rPr lang="da" sz="105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6th, 2020</a:t>
            </a:r>
            <a:endParaRPr lang="en-US" sz="105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!!logo-ArrowFYO">
            <a:extLst>
              <a:ext uri="{FF2B5EF4-FFF2-40B4-BE49-F238E27FC236}">
                <a16:creationId xmlns:a16="http://schemas.microsoft.com/office/drawing/2014/main" id="{32918455-0A0A-2E42-8740-F92D69F7130C}"/>
              </a:ext>
            </a:extLst>
          </p:cNvPr>
          <p:cNvSpPr/>
          <p:nvPr/>
        </p:nvSpPr>
        <p:spPr>
          <a:xfrm>
            <a:off x="914400" y="5523224"/>
            <a:ext cx="1287308" cy="527060"/>
          </a:xfrm>
          <a:custGeom>
            <a:avLst/>
            <a:gdLst>
              <a:gd name="connsiteX0" fmla="*/ 1400425 w 2568069"/>
              <a:gd name="connsiteY0" fmla="*/ 948568 h 1051439"/>
              <a:gd name="connsiteX1" fmla="*/ 1372802 w 2568069"/>
              <a:gd name="connsiteY1" fmla="*/ 956189 h 1051439"/>
              <a:gd name="connsiteX2" fmla="*/ 1353752 w 2568069"/>
              <a:gd name="connsiteY2" fmla="*/ 959999 h 1051439"/>
              <a:gd name="connsiteX3" fmla="*/ 1320415 w 2568069"/>
              <a:gd name="connsiteY3" fmla="*/ 986668 h 1051439"/>
              <a:gd name="connsiteX4" fmla="*/ 1355657 w 2568069"/>
              <a:gd name="connsiteY4" fmla="*/ 1014291 h 1051439"/>
              <a:gd name="connsiteX5" fmla="*/ 1400425 w 2568069"/>
              <a:gd name="connsiteY5" fmla="*/ 973334 h 1051439"/>
              <a:gd name="connsiteX6" fmla="*/ 664143 w 2568069"/>
              <a:gd name="connsiteY6" fmla="*/ 879989 h 1051439"/>
              <a:gd name="connsiteX7" fmla="*/ 620328 w 2568069"/>
              <a:gd name="connsiteY7" fmla="*/ 919993 h 1051439"/>
              <a:gd name="connsiteX8" fmla="*/ 706053 w 2568069"/>
              <a:gd name="connsiteY8" fmla="*/ 919993 h 1051439"/>
              <a:gd name="connsiteX9" fmla="*/ 664143 w 2568069"/>
              <a:gd name="connsiteY9" fmla="*/ 879989 h 1051439"/>
              <a:gd name="connsiteX10" fmla="*/ 1148965 w 2568069"/>
              <a:gd name="connsiteY10" fmla="*/ 875226 h 1051439"/>
              <a:gd name="connsiteX11" fmla="*/ 1096578 w 2568069"/>
              <a:gd name="connsiteY11" fmla="*/ 919993 h 1051439"/>
              <a:gd name="connsiteX12" fmla="*/ 1196590 w 2568069"/>
              <a:gd name="connsiteY12" fmla="*/ 919993 h 1051439"/>
              <a:gd name="connsiteX13" fmla="*/ 1148965 w 2568069"/>
              <a:gd name="connsiteY13" fmla="*/ 875226 h 1051439"/>
              <a:gd name="connsiteX14" fmla="*/ 267903 w 2568069"/>
              <a:gd name="connsiteY14" fmla="*/ 841889 h 1051439"/>
              <a:gd name="connsiteX15" fmla="*/ 330768 w 2568069"/>
              <a:gd name="connsiteY15" fmla="*/ 841889 h 1051439"/>
              <a:gd name="connsiteX16" fmla="*/ 330768 w 2568069"/>
              <a:gd name="connsiteY16" fmla="*/ 1045724 h 1051439"/>
              <a:gd name="connsiteX17" fmla="*/ 267903 w 2568069"/>
              <a:gd name="connsiteY17" fmla="*/ 1045724 h 1051439"/>
              <a:gd name="connsiteX18" fmla="*/ 560320 w 2568069"/>
              <a:gd name="connsiteY18" fmla="*/ 841888 h 1051439"/>
              <a:gd name="connsiteX19" fmla="*/ 560320 w 2568069"/>
              <a:gd name="connsiteY19" fmla="*/ 842841 h 1051439"/>
              <a:gd name="connsiteX20" fmla="*/ 560008 w 2568069"/>
              <a:gd name="connsiteY20" fmla="*/ 842841 h 1051439"/>
              <a:gd name="connsiteX21" fmla="*/ 353628 w 2568069"/>
              <a:gd name="connsiteY21" fmla="*/ 841888 h 1051439"/>
              <a:gd name="connsiteX22" fmla="*/ 419350 w 2568069"/>
              <a:gd name="connsiteY22" fmla="*/ 841888 h 1051439"/>
              <a:gd name="connsiteX23" fmla="*/ 446973 w 2568069"/>
              <a:gd name="connsiteY23" fmla="*/ 944758 h 1051439"/>
              <a:gd name="connsiteX24" fmla="*/ 458403 w 2568069"/>
              <a:gd name="connsiteY24" fmla="*/ 990478 h 1051439"/>
              <a:gd name="connsiteX25" fmla="*/ 468880 w 2568069"/>
              <a:gd name="connsiteY25" fmla="*/ 943805 h 1051439"/>
              <a:gd name="connsiteX26" fmla="*/ 495550 w 2568069"/>
              <a:gd name="connsiteY26" fmla="*/ 842841 h 1051439"/>
              <a:gd name="connsiteX27" fmla="*/ 560008 w 2568069"/>
              <a:gd name="connsiteY27" fmla="*/ 842841 h 1051439"/>
              <a:gd name="connsiteX28" fmla="*/ 493645 w 2568069"/>
              <a:gd name="connsiteY28" fmla="*/ 1045723 h 1051439"/>
              <a:gd name="connsiteX29" fmla="*/ 419350 w 2568069"/>
              <a:gd name="connsiteY29" fmla="*/ 1045723 h 1051439"/>
              <a:gd name="connsiteX30" fmla="*/ 2349115 w 2568069"/>
              <a:gd name="connsiteY30" fmla="*/ 840936 h 1051439"/>
              <a:gd name="connsiteX31" fmla="*/ 2384358 w 2568069"/>
              <a:gd name="connsiteY31" fmla="*/ 840936 h 1051439"/>
              <a:gd name="connsiteX32" fmla="*/ 2384358 w 2568069"/>
              <a:gd name="connsiteY32" fmla="*/ 1044771 h 1051439"/>
              <a:gd name="connsiteX33" fmla="*/ 2349115 w 2568069"/>
              <a:gd name="connsiteY33" fmla="*/ 1044771 h 1051439"/>
              <a:gd name="connsiteX34" fmla="*/ 2349115 w 2568069"/>
              <a:gd name="connsiteY34" fmla="*/ 1016196 h 1051439"/>
              <a:gd name="connsiteX35" fmla="*/ 2284345 w 2568069"/>
              <a:gd name="connsiteY35" fmla="*/ 1051438 h 1051439"/>
              <a:gd name="connsiteX36" fmla="*/ 2232910 w 2568069"/>
              <a:gd name="connsiteY36" fmla="*/ 1032388 h 1051439"/>
              <a:gd name="connsiteX37" fmla="*/ 2215765 w 2568069"/>
              <a:gd name="connsiteY37" fmla="*/ 958093 h 1051439"/>
              <a:gd name="connsiteX38" fmla="*/ 2215765 w 2568069"/>
              <a:gd name="connsiteY38" fmla="*/ 841888 h 1051439"/>
              <a:gd name="connsiteX39" fmla="*/ 2251008 w 2568069"/>
              <a:gd name="connsiteY39" fmla="*/ 841888 h 1051439"/>
              <a:gd name="connsiteX40" fmla="*/ 2251008 w 2568069"/>
              <a:gd name="connsiteY40" fmla="*/ 959046 h 1051439"/>
              <a:gd name="connsiteX41" fmla="*/ 2257675 w 2568069"/>
              <a:gd name="connsiteY41" fmla="*/ 1000003 h 1051439"/>
              <a:gd name="connsiteX42" fmla="*/ 2296728 w 2568069"/>
              <a:gd name="connsiteY42" fmla="*/ 1019053 h 1051439"/>
              <a:gd name="connsiteX43" fmla="*/ 2349115 w 2568069"/>
              <a:gd name="connsiteY43" fmla="*/ 958093 h 1051439"/>
              <a:gd name="connsiteX44" fmla="*/ 1597592 w 2568069"/>
              <a:gd name="connsiteY44" fmla="*/ 837126 h 1051439"/>
              <a:gd name="connsiteX45" fmla="*/ 1605212 w 2568069"/>
              <a:gd name="connsiteY45" fmla="*/ 837126 h 1051439"/>
              <a:gd name="connsiteX46" fmla="*/ 1605212 w 2568069"/>
              <a:gd name="connsiteY46" fmla="*/ 886656 h 1051439"/>
              <a:gd name="connsiteX47" fmla="*/ 1591877 w 2568069"/>
              <a:gd name="connsiteY47" fmla="*/ 885704 h 1051439"/>
              <a:gd name="connsiteX48" fmla="*/ 1544252 w 2568069"/>
              <a:gd name="connsiteY48" fmla="*/ 913326 h 1051439"/>
              <a:gd name="connsiteX49" fmla="*/ 1538537 w 2568069"/>
              <a:gd name="connsiteY49" fmla="*/ 953331 h 1051439"/>
              <a:gd name="connsiteX50" fmla="*/ 1538537 w 2568069"/>
              <a:gd name="connsiteY50" fmla="*/ 1044771 h 1051439"/>
              <a:gd name="connsiteX51" fmla="*/ 1489960 w 2568069"/>
              <a:gd name="connsiteY51" fmla="*/ 1044771 h 1051439"/>
              <a:gd name="connsiteX52" fmla="*/ 1489960 w 2568069"/>
              <a:gd name="connsiteY52" fmla="*/ 840936 h 1051439"/>
              <a:gd name="connsiteX53" fmla="*/ 1537585 w 2568069"/>
              <a:gd name="connsiteY53" fmla="*/ 840936 h 1051439"/>
              <a:gd name="connsiteX54" fmla="*/ 1537585 w 2568069"/>
              <a:gd name="connsiteY54" fmla="*/ 841889 h 1051439"/>
              <a:gd name="connsiteX55" fmla="*/ 1537585 w 2568069"/>
              <a:gd name="connsiteY55" fmla="*/ 872368 h 1051439"/>
              <a:gd name="connsiteX56" fmla="*/ 1597592 w 2568069"/>
              <a:gd name="connsiteY56" fmla="*/ 837126 h 1051439"/>
              <a:gd name="connsiteX57" fmla="*/ 1368040 w 2568069"/>
              <a:gd name="connsiteY57" fmla="*/ 837126 h 1051439"/>
              <a:gd name="connsiteX58" fmla="*/ 1449002 w 2568069"/>
              <a:gd name="connsiteY58" fmla="*/ 897134 h 1051439"/>
              <a:gd name="connsiteX59" fmla="*/ 1449002 w 2568069"/>
              <a:gd name="connsiteY59" fmla="*/ 999051 h 1051439"/>
              <a:gd name="connsiteX60" fmla="*/ 1448050 w 2568069"/>
              <a:gd name="connsiteY60" fmla="*/ 999051 h 1051439"/>
              <a:gd name="connsiteX61" fmla="*/ 1461385 w 2568069"/>
              <a:gd name="connsiteY61" fmla="*/ 1016196 h 1051439"/>
              <a:gd name="connsiteX62" fmla="*/ 1464242 w 2568069"/>
              <a:gd name="connsiteY62" fmla="*/ 1016196 h 1051439"/>
              <a:gd name="connsiteX63" fmla="*/ 1464242 w 2568069"/>
              <a:gd name="connsiteY63" fmla="*/ 1048581 h 1051439"/>
              <a:gd name="connsiteX64" fmla="*/ 1441382 w 2568069"/>
              <a:gd name="connsiteY64" fmla="*/ 1050486 h 1051439"/>
              <a:gd name="connsiteX65" fmla="*/ 1405187 w 2568069"/>
              <a:gd name="connsiteY65" fmla="*/ 1029531 h 1051439"/>
              <a:gd name="connsiteX66" fmla="*/ 1344227 w 2568069"/>
              <a:gd name="connsiteY66" fmla="*/ 1051439 h 1051439"/>
              <a:gd name="connsiteX67" fmla="*/ 1271837 w 2568069"/>
              <a:gd name="connsiteY67" fmla="*/ 986668 h 1051439"/>
              <a:gd name="connsiteX68" fmla="*/ 1283267 w 2568069"/>
              <a:gd name="connsiteY68" fmla="*/ 950474 h 1051439"/>
              <a:gd name="connsiteX69" fmla="*/ 1343275 w 2568069"/>
              <a:gd name="connsiteY69" fmla="*/ 922851 h 1051439"/>
              <a:gd name="connsiteX70" fmla="*/ 1388042 w 2568069"/>
              <a:gd name="connsiteY70" fmla="*/ 915231 h 1051439"/>
              <a:gd name="connsiteX71" fmla="*/ 1401377 w 2568069"/>
              <a:gd name="connsiteY71" fmla="*/ 904754 h 1051439"/>
              <a:gd name="connsiteX72" fmla="*/ 1401377 w 2568069"/>
              <a:gd name="connsiteY72" fmla="*/ 900943 h 1051439"/>
              <a:gd name="connsiteX73" fmla="*/ 1365182 w 2568069"/>
              <a:gd name="connsiteY73" fmla="*/ 875226 h 1051439"/>
              <a:gd name="connsiteX74" fmla="*/ 1324225 w 2568069"/>
              <a:gd name="connsiteY74" fmla="*/ 910468 h 1051439"/>
              <a:gd name="connsiteX75" fmla="*/ 1278504 w 2568069"/>
              <a:gd name="connsiteY75" fmla="*/ 907611 h 1051439"/>
              <a:gd name="connsiteX76" fmla="*/ 1368040 w 2568069"/>
              <a:gd name="connsiteY76" fmla="*/ 837126 h 1051439"/>
              <a:gd name="connsiteX77" fmla="*/ 1148013 w 2568069"/>
              <a:gd name="connsiteY77" fmla="*/ 837126 h 1051439"/>
              <a:gd name="connsiteX78" fmla="*/ 1244215 w 2568069"/>
              <a:gd name="connsiteY78" fmla="*/ 944759 h 1051439"/>
              <a:gd name="connsiteX79" fmla="*/ 1244215 w 2568069"/>
              <a:gd name="connsiteY79" fmla="*/ 957141 h 1051439"/>
              <a:gd name="connsiteX80" fmla="*/ 1095625 w 2568069"/>
              <a:gd name="connsiteY80" fmla="*/ 957141 h 1051439"/>
              <a:gd name="connsiteX81" fmla="*/ 1151823 w 2568069"/>
              <a:gd name="connsiteY81" fmla="*/ 1008576 h 1051439"/>
              <a:gd name="connsiteX82" fmla="*/ 1211830 w 2568069"/>
              <a:gd name="connsiteY82" fmla="*/ 973334 h 1051439"/>
              <a:gd name="connsiteX83" fmla="*/ 1245168 w 2568069"/>
              <a:gd name="connsiteY83" fmla="*/ 999051 h 1051439"/>
              <a:gd name="connsiteX84" fmla="*/ 1148965 w 2568069"/>
              <a:gd name="connsiteY84" fmla="*/ 1050486 h 1051439"/>
              <a:gd name="connsiteX85" fmla="*/ 1047048 w 2568069"/>
              <a:gd name="connsiteY85" fmla="*/ 941901 h 1051439"/>
              <a:gd name="connsiteX86" fmla="*/ 1148013 w 2568069"/>
              <a:gd name="connsiteY86" fmla="*/ 837126 h 1051439"/>
              <a:gd name="connsiteX87" fmla="*/ 665095 w 2568069"/>
              <a:gd name="connsiteY87" fmla="*/ 837126 h 1051439"/>
              <a:gd name="connsiteX88" fmla="*/ 767012 w 2568069"/>
              <a:gd name="connsiteY88" fmla="*/ 947616 h 1051439"/>
              <a:gd name="connsiteX89" fmla="*/ 767012 w 2568069"/>
              <a:gd name="connsiteY89" fmla="*/ 959999 h 1051439"/>
              <a:gd name="connsiteX90" fmla="*/ 621280 w 2568069"/>
              <a:gd name="connsiteY90" fmla="*/ 959999 h 1051439"/>
              <a:gd name="connsiteX91" fmla="*/ 670810 w 2568069"/>
              <a:gd name="connsiteY91" fmla="*/ 1001909 h 1051439"/>
              <a:gd name="connsiteX92" fmla="*/ 721293 w 2568069"/>
              <a:gd name="connsiteY92" fmla="*/ 973334 h 1051439"/>
              <a:gd name="connsiteX93" fmla="*/ 764155 w 2568069"/>
              <a:gd name="connsiteY93" fmla="*/ 1002861 h 1051439"/>
              <a:gd name="connsiteX94" fmla="*/ 666047 w 2568069"/>
              <a:gd name="connsiteY94" fmla="*/ 1051439 h 1051439"/>
              <a:gd name="connsiteX95" fmla="*/ 560320 w 2568069"/>
              <a:gd name="connsiteY95" fmla="*/ 943806 h 1051439"/>
              <a:gd name="connsiteX96" fmla="*/ 665095 w 2568069"/>
              <a:gd name="connsiteY96" fmla="*/ 837126 h 1051439"/>
              <a:gd name="connsiteX97" fmla="*/ 1713798 w 2568069"/>
              <a:gd name="connsiteY97" fmla="*/ 836174 h 1051439"/>
              <a:gd name="connsiteX98" fmla="*/ 1799523 w 2568069"/>
              <a:gd name="connsiteY98" fmla="*/ 868559 h 1051439"/>
              <a:gd name="connsiteX99" fmla="*/ 1769043 w 2568069"/>
              <a:gd name="connsiteY99" fmla="*/ 899039 h 1051439"/>
              <a:gd name="connsiteX100" fmla="*/ 1711893 w 2568069"/>
              <a:gd name="connsiteY100" fmla="*/ 876179 h 1051439"/>
              <a:gd name="connsiteX101" fmla="*/ 1678555 w 2568069"/>
              <a:gd name="connsiteY101" fmla="*/ 896181 h 1051439"/>
              <a:gd name="connsiteX102" fmla="*/ 1721418 w 2568069"/>
              <a:gd name="connsiteY102" fmla="*/ 919994 h 1051439"/>
              <a:gd name="connsiteX103" fmla="*/ 1746183 w 2568069"/>
              <a:gd name="connsiteY103" fmla="*/ 925709 h 1051439"/>
              <a:gd name="connsiteX104" fmla="*/ 1805238 w 2568069"/>
              <a:gd name="connsiteY104" fmla="*/ 981906 h 1051439"/>
              <a:gd name="connsiteX105" fmla="*/ 1715703 w 2568069"/>
              <a:gd name="connsiteY105" fmla="*/ 1051439 h 1051439"/>
              <a:gd name="connsiteX106" fmla="*/ 1621405 w 2568069"/>
              <a:gd name="connsiteY106" fmla="*/ 1009529 h 1051439"/>
              <a:gd name="connsiteX107" fmla="*/ 1654743 w 2568069"/>
              <a:gd name="connsiteY107" fmla="*/ 980001 h 1051439"/>
              <a:gd name="connsiteX108" fmla="*/ 1717608 w 2568069"/>
              <a:gd name="connsiteY108" fmla="*/ 1010481 h 1051439"/>
              <a:gd name="connsiteX109" fmla="*/ 1756660 w 2568069"/>
              <a:gd name="connsiteY109" fmla="*/ 987621 h 1051439"/>
              <a:gd name="connsiteX110" fmla="*/ 1725228 w 2568069"/>
              <a:gd name="connsiteY110" fmla="*/ 966666 h 1051439"/>
              <a:gd name="connsiteX111" fmla="*/ 1694748 w 2568069"/>
              <a:gd name="connsiteY111" fmla="*/ 959999 h 1051439"/>
              <a:gd name="connsiteX112" fmla="*/ 1630930 w 2568069"/>
              <a:gd name="connsiteY112" fmla="*/ 899991 h 1051439"/>
              <a:gd name="connsiteX113" fmla="*/ 1713798 w 2568069"/>
              <a:gd name="connsiteY113" fmla="*/ 836174 h 1051439"/>
              <a:gd name="connsiteX114" fmla="*/ 2041457 w 2568069"/>
              <a:gd name="connsiteY114" fmla="*/ 782833 h 1051439"/>
              <a:gd name="connsiteX115" fmla="*/ 1948112 w 2568069"/>
              <a:gd name="connsiteY115" fmla="*/ 899991 h 1051439"/>
              <a:gd name="connsiteX116" fmla="*/ 2041457 w 2568069"/>
              <a:gd name="connsiteY116" fmla="*/ 1017148 h 1051439"/>
              <a:gd name="connsiteX117" fmla="*/ 2133850 w 2568069"/>
              <a:gd name="connsiteY117" fmla="*/ 899991 h 1051439"/>
              <a:gd name="connsiteX118" fmla="*/ 2041457 w 2568069"/>
              <a:gd name="connsiteY118" fmla="*/ 782833 h 1051439"/>
              <a:gd name="connsiteX119" fmla="*/ 2484370 w 2568069"/>
              <a:gd name="connsiteY119" fmla="*/ 759974 h 1051439"/>
              <a:gd name="connsiteX120" fmla="*/ 2484370 w 2568069"/>
              <a:gd name="connsiteY120" fmla="*/ 841889 h 1051439"/>
              <a:gd name="connsiteX121" fmla="*/ 2529138 w 2568069"/>
              <a:gd name="connsiteY121" fmla="*/ 841889 h 1051439"/>
              <a:gd name="connsiteX122" fmla="*/ 2529138 w 2568069"/>
              <a:gd name="connsiteY122" fmla="*/ 868559 h 1051439"/>
              <a:gd name="connsiteX123" fmla="*/ 2484370 w 2568069"/>
              <a:gd name="connsiteY123" fmla="*/ 868559 h 1051439"/>
              <a:gd name="connsiteX124" fmla="*/ 2484370 w 2568069"/>
              <a:gd name="connsiteY124" fmla="*/ 995241 h 1051439"/>
              <a:gd name="connsiteX125" fmla="*/ 2487228 w 2568069"/>
              <a:gd name="connsiteY125" fmla="*/ 1014291 h 1051439"/>
              <a:gd name="connsiteX126" fmla="*/ 2505326 w 2568069"/>
              <a:gd name="connsiteY126" fmla="*/ 1020959 h 1051439"/>
              <a:gd name="connsiteX127" fmla="*/ 2529138 w 2568069"/>
              <a:gd name="connsiteY127" fmla="*/ 1018101 h 1051439"/>
              <a:gd name="connsiteX128" fmla="*/ 2529138 w 2568069"/>
              <a:gd name="connsiteY128" fmla="*/ 1045724 h 1051439"/>
              <a:gd name="connsiteX129" fmla="*/ 2493895 w 2568069"/>
              <a:gd name="connsiteY129" fmla="*/ 1050487 h 1051439"/>
              <a:gd name="connsiteX130" fmla="*/ 2451033 w 2568069"/>
              <a:gd name="connsiteY130" fmla="*/ 1028579 h 1051439"/>
              <a:gd name="connsiteX131" fmla="*/ 2448176 w 2568069"/>
              <a:gd name="connsiteY131" fmla="*/ 1008576 h 1051439"/>
              <a:gd name="connsiteX132" fmla="*/ 2448176 w 2568069"/>
              <a:gd name="connsiteY132" fmla="*/ 867606 h 1051439"/>
              <a:gd name="connsiteX133" fmla="*/ 2409123 w 2568069"/>
              <a:gd name="connsiteY133" fmla="*/ 867606 h 1051439"/>
              <a:gd name="connsiteX134" fmla="*/ 2409123 w 2568069"/>
              <a:gd name="connsiteY134" fmla="*/ 841889 h 1051439"/>
              <a:gd name="connsiteX135" fmla="*/ 2410076 w 2568069"/>
              <a:gd name="connsiteY135" fmla="*/ 841889 h 1051439"/>
              <a:gd name="connsiteX136" fmla="*/ 2449128 w 2568069"/>
              <a:gd name="connsiteY136" fmla="*/ 841889 h 1051439"/>
              <a:gd name="connsiteX137" fmla="*/ 2449128 w 2568069"/>
              <a:gd name="connsiteY137" fmla="*/ 767594 h 1051439"/>
              <a:gd name="connsiteX138" fmla="*/ 813685 w 2568069"/>
              <a:gd name="connsiteY138" fmla="*/ 754259 h 1051439"/>
              <a:gd name="connsiteX139" fmla="*/ 873692 w 2568069"/>
              <a:gd name="connsiteY139" fmla="*/ 754259 h 1051439"/>
              <a:gd name="connsiteX140" fmla="*/ 947987 w 2568069"/>
              <a:gd name="connsiteY140" fmla="*/ 879037 h 1051439"/>
              <a:gd name="connsiteX141" fmla="*/ 1024187 w 2568069"/>
              <a:gd name="connsiteY141" fmla="*/ 754259 h 1051439"/>
              <a:gd name="connsiteX142" fmla="*/ 1083242 w 2568069"/>
              <a:gd name="connsiteY142" fmla="*/ 754259 h 1051439"/>
              <a:gd name="connsiteX143" fmla="*/ 970848 w 2568069"/>
              <a:gd name="connsiteY143" fmla="*/ 926662 h 1051439"/>
              <a:gd name="connsiteX144" fmla="*/ 970848 w 2568069"/>
              <a:gd name="connsiteY144" fmla="*/ 1045724 h 1051439"/>
              <a:gd name="connsiteX145" fmla="*/ 919412 w 2568069"/>
              <a:gd name="connsiteY145" fmla="*/ 1045724 h 1051439"/>
              <a:gd name="connsiteX146" fmla="*/ 919412 w 2568069"/>
              <a:gd name="connsiteY146" fmla="*/ 926662 h 1051439"/>
              <a:gd name="connsiteX147" fmla="*/ 267903 w 2568069"/>
              <a:gd name="connsiteY147" fmla="*/ 754259 h 1051439"/>
              <a:gd name="connsiteX148" fmla="*/ 330768 w 2568069"/>
              <a:gd name="connsiteY148" fmla="*/ 754259 h 1051439"/>
              <a:gd name="connsiteX149" fmla="*/ 330768 w 2568069"/>
              <a:gd name="connsiteY149" fmla="*/ 815219 h 1051439"/>
              <a:gd name="connsiteX150" fmla="*/ 267903 w 2568069"/>
              <a:gd name="connsiteY150" fmla="*/ 815219 h 1051439"/>
              <a:gd name="connsiteX151" fmla="*/ 44065 w 2568069"/>
              <a:gd name="connsiteY151" fmla="*/ 754259 h 1051439"/>
              <a:gd name="connsiteX152" fmla="*/ 233612 w 2568069"/>
              <a:gd name="connsiteY152" fmla="*/ 754259 h 1051439"/>
              <a:gd name="connsiteX153" fmla="*/ 233612 w 2568069"/>
              <a:gd name="connsiteY153" fmla="*/ 811409 h 1051439"/>
              <a:gd name="connsiteX154" fmla="*/ 108835 w 2568069"/>
              <a:gd name="connsiteY154" fmla="*/ 811409 h 1051439"/>
              <a:gd name="connsiteX155" fmla="*/ 108835 w 2568069"/>
              <a:gd name="connsiteY155" fmla="*/ 868559 h 1051439"/>
              <a:gd name="connsiteX156" fmla="*/ 227898 w 2568069"/>
              <a:gd name="connsiteY156" fmla="*/ 868559 h 1051439"/>
              <a:gd name="connsiteX157" fmla="*/ 227898 w 2568069"/>
              <a:gd name="connsiteY157" fmla="*/ 926662 h 1051439"/>
              <a:gd name="connsiteX158" fmla="*/ 108835 w 2568069"/>
              <a:gd name="connsiteY158" fmla="*/ 926662 h 1051439"/>
              <a:gd name="connsiteX159" fmla="*/ 108835 w 2568069"/>
              <a:gd name="connsiteY159" fmla="*/ 1045724 h 1051439"/>
              <a:gd name="connsiteX160" fmla="*/ 44065 w 2568069"/>
              <a:gd name="connsiteY160" fmla="*/ 1045724 h 1051439"/>
              <a:gd name="connsiteX161" fmla="*/ 2041457 w 2568069"/>
              <a:gd name="connsiteY161" fmla="*/ 748543 h 1051439"/>
              <a:gd name="connsiteX162" fmla="*/ 2173855 w 2568069"/>
              <a:gd name="connsiteY162" fmla="*/ 899991 h 1051439"/>
              <a:gd name="connsiteX163" fmla="*/ 2041457 w 2568069"/>
              <a:gd name="connsiteY163" fmla="*/ 1051438 h 1051439"/>
              <a:gd name="connsiteX164" fmla="*/ 1909060 w 2568069"/>
              <a:gd name="connsiteY164" fmla="*/ 899991 h 1051439"/>
              <a:gd name="connsiteX165" fmla="*/ 2041457 w 2568069"/>
              <a:gd name="connsiteY165" fmla="*/ 748543 h 1051439"/>
              <a:gd name="connsiteX166" fmla="*/ 537460 w 2568069"/>
              <a:gd name="connsiteY166" fmla="*/ 9403 h 1051439"/>
              <a:gd name="connsiteX167" fmla="*/ 764155 w 2568069"/>
              <a:gd name="connsiteY167" fmla="*/ 9403 h 1051439"/>
              <a:gd name="connsiteX168" fmla="*/ 809875 w 2568069"/>
              <a:gd name="connsiteY168" fmla="*/ 55123 h 1051439"/>
              <a:gd name="connsiteX169" fmla="*/ 809875 w 2568069"/>
              <a:gd name="connsiteY169" fmla="*/ 261816 h 1051439"/>
              <a:gd name="connsiteX170" fmla="*/ 914650 w 2568069"/>
              <a:gd name="connsiteY170" fmla="*/ 454221 h 1051439"/>
              <a:gd name="connsiteX171" fmla="*/ 957512 w 2568069"/>
              <a:gd name="connsiteY171" fmla="*/ 454221 h 1051439"/>
              <a:gd name="connsiteX172" fmla="*/ 957512 w 2568069"/>
              <a:gd name="connsiteY172" fmla="*/ 55123 h 1051439"/>
              <a:gd name="connsiteX173" fmla="*/ 1003232 w 2568069"/>
              <a:gd name="connsiteY173" fmla="*/ 9403 h 1051439"/>
              <a:gd name="connsiteX174" fmla="*/ 1229928 w 2568069"/>
              <a:gd name="connsiteY174" fmla="*/ 9403 h 1051439"/>
              <a:gd name="connsiteX175" fmla="*/ 1275648 w 2568069"/>
              <a:gd name="connsiteY175" fmla="*/ 55123 h 1051439"/>
              <a:gd name="connsiteX176" fmla="*/ 1275648 w 2568069"/>
              <a:gd name="connsiteY176" fmla="*/ 261816 h 1051439"/>
              <a:gd name="connsiteX177" fmla="*/ 1380423 w 2568069"/>
              <a:gd name="connsiteY177" fmla="*/ 454221 h 1051439"/>
              <a:gd name="connsiteX178" fmla="*/ 1690937 w 2568069"/>
              <a:gd name="connsiteY178" fmla="*/ 454221 h 1051439"/>
              <a:gd name="connsiteX179" fmla="*/ 1690937 w 2568069"/>
              <a:gd name="connsiteY179" fmla="*/ 191331 h 1051439"/>
              <a:gd name="connsiteX180" fmla="*/ 1736658 w 2568069"/>
              <a:gd name="connsiteY180" fmla="*/ 145611 h 1051439"/>
              <a:gd name="connsiteX181" fmla="*/ 1782378 w 2568069"/>
              <a:gd name="connsiteY181" fmla="*/ 191331 h 1051439"/>
              <a:gd name="connsiteX182" fmla="*/ 1782378 w 2568069"/>
              <a:gd name="connsiteY182" fmla="*/ 499941 h 1051439"/>
              <a:gd name="connsiteX183" fmla="*/ 1736658 w 2568069"/>
              <a:gd name="connsiteY183" fmla="*/ 545661 h 1051439"/>
              <a:gd name="connsiteX184" fmla="*/ 1353753 w 2568069"/>
              <a:gd name="connsiteY184" fmla="*/ 545661 h 1051439"/>
              <a:gd name="connsiteX185" fmla="*/ 1313748 w 2568069"/>
              <a:gd name="connsiteY185" fmla="*/ 521848 h 1051439"/>
              <a:gd name="connsiteX186" fmla="*/ 1189923 w 2568069"/>
              <a:gd name="connsiteY186" fmla="*/ 295153 h 1051439"/>
              <a:gd name="connsiteX187" fmla="*/ 1184208 w 2568069"/>
              <a:gd name="connsiteY187" fmla="*/ 273246 h 1051439"/>
              <a:gd name="connsiteX188" fmla="*/ 1184208 w 2568069"/>
              <a:gd name="connsiteY188" fmla="*/ 100843 h 1051439"/>
              <a:gd name="connsiteX189" fmla="*/ 1048000 w 2568069"/>
              <a:gd name="connsiteY189" fmla="*/ 100843 h 1051439"/>
              <a:gd name="connsiteX190" fmla="*/ 1048000 w 2568069"/>
              <a:gd name="connsiteY190" fmla="*/ 499941 h 1051439"/>
              <a:gd name="connsiteX191" fmla="*/ 1002280 w 2568069"/>
              <a:gd name="connsiteY191" fmla="*/ 545661 h 1051439"/>
              <a:gd name="connsiteX192" fmla="*/ 887028 w 2568069"/>
              <a:gd name="connsiteY192" fmla="*/ 545661 h 1051439"/>
              <a:gd name="connsiteX193" fmla="*/ 847023 w 2568069"/>
              <a:gd name="connsiteY193" fmla="*/ 521848 h 1051439"/>
              <a:gd name="connsiteX194" fmla="*/ 723197 w 2568069"/>
              <a:gd name="connsiteY194" fmla="*/ 295153 h 1051439"/>
              <a:gd name="connsiteX195" fmla="*/ 717482 w 2568069"/>
              <a:gd name="connsiteY195" fmla="*/ 273246 h 1051439"/>
              <a:gd name="connsiteX196" fmla="*/ 717482 w 2568069"/>
              <a:gd name="connsiteY196" fmla="*/ 100843 h 1051439"/>
              <a:gd name="connsiteX197" fmla="*/ 581275 w 2568069"/>
              <a:gd name="connsiteY197" fmla="*/ 100843 h 1051439"/>
              <a:gd name="connsiteX198" fmla="*/ 581275 w 2568069"/>
              <a:gd name="connsiteY198" fmla="*/ 499941 h 1051439"/>
              <a:gd name="connsiteX199" fmla="*/ 535555 w 2568069"/>
              <a:gd name="connsiteY199" fmla="*/ 545661 h 1051439"/>
              <a:gd name="connsiteX200" fmla="*/ 383155 w 2568069"/>
              <a:gd name="connsiteY200" fmla="*/ 545661 h 1051439"/>
              <a:gd name="connsiteX201" fmla="*/ 339340 w 2568069"/>
              <a:gd name="connsiteY201" fmla="*/ 510418 h 1051439"/>
              <a:gd name="connsiteX202" fmla="*/ 240280 w 2568069"/>
              <a:gd name="connsiteY202" fmla="*/ 100843 h 1051439"/>
              <a:gd name="connsiteX203" fmla="*/ 187892 w 2568069"/>
              <a:gd name="connsiteY203" fmla="*/ 100843 h 1051439"/>
              <a:gd name="connsiteX204" fmla="*/ 86927 w 2568069"/>
              <a:gd name="connsiteY204" fmla="*/ 518991 h 1051439"/>
              <a:gd name="connsiteX205" fmla="*/ 45017 w 2568069"/>
              <a:gd name="connsiteY205" fmla="*/ 553281 h 1051439"/>
              <a:gd name="connsiteX206" fmla="*/ 34540 w 2568069"/>
              <a:gd name="connsiteY206" fmla="*/ 552328 h 1051439"/>
              <a:gd name="connsiteX207" fmla="*/ 1202 w 2568069"/>
              <a:gd name="connsiteY207" fmla="*/ 498036 h 1051439"/>
              <a:gd name="connsiteX208" fmla="*/ 109787 w 2568069"/>
              <a:gd name="connsiteY208" fmla="*/ 44646 h 1051439"/>
              <a:gd name="connsiteX209" fmla="*/ 153602 w 2568069"/>
              <a:gd name="connsiteY209" fmla="*/ 10356 h 1051439"/>
              <a:gd name="connsiteX210" fmla="*/ 277427 w 2568069"/>
              <a:gd name="connsiteY210" fmla="*/ 10356 h 1051439"/>
              <a:gd name="connsiteX211" fmla="*/ 321242 w 2568069"/>
              <a:gd name="connsiteY211" fmla="*/ 44646 h 1051439"/>
              <a:gd name="connsiteX212" fmla="*/ 420302 w 2568069"/>
              <a:gd name="connsiteY212" fmla="*/ 454221 h 1051439"/>
              <a:gd name="connsiteX213" fmla="*/ 491740 w 2568069"/>
              <a:gd name="connsiteY213" fmla="*/ 454221 h 1051439"/>
              <a:gd name="connsiteX214" fmla="*/ 491740 w 2568069"/>
              <a:gd name="connsiteY214" fmla="*/ 55123 h 1051439"/>
              <a:gd name="connsiteX215" fmla="*/ 537460 w 2568069"/>
              <a:gd name="connsiteY215" fmla="*/ 9403 h 1051439"/>
              <a:gd name="connsiteX216" fmla="*/ 2531043 w 2568069"/>
              <a:gd name="connsiteY216" fmla="*/ 831 h 1051439"/>
              <a:gd name="connsiteX217" fmla="*/ 2567238 w 2568069"/>
              <a:gd name="connsiteY217" fmla="*/ 54171 h 1051439"/>
              <a:gd name="connsiteX218" fmla="*/ 2479608 w 2568069"/>
              <a:gd name="connsiteY218" fmla="*/ 506608 h 1051439"/>
              <a:gd name="connsiteX219" fmla="*/ 2434840 w 2568069"/>
              <a:gd name="connsiteY219" fmla="*/ 545661 h 1051439"/>
              <a:gd name="connsiteX220" fmla="*/ 2335780 w 2568069"/>
              <a:gd name="connsiteY220" fmla="*/ 545661 h 1051439"/>
              <a:gd name="connsiteX221" fmla="*/ 2291013 w 2568069"/>
              <a:gd name="connsiteY221" fmla="*/ 509466 h 1051439"/>
              <a:gd name="connsiteX222" fmla="*/ 2211955 w 2568069"/>
              <a:gd name="connsiteY222" fmla="*/ 101796 h 1051439"/>
              <a:gd name="connsiteX223" fmla="*/ 2200526 w 2568069"/>
              <a:gd name="connsiteY223" fmla="*/ 101796 h 1051439"/>
              <a:gd name="connsiteX224" fmla="*/ 2121468 w 2568069"/>
              <a:gd name="connsiteY224" fmla="*/ 509466 h 1051439"/>
              <a:gd name="connsiteX225" fmla="*/ 2076701 w 2568069"/>
              <a:gd name="connsiteY225" fmla="*/ 545661 h 1051439"/>
              <a:gd name="connsiteX226" fmla="*/ 1977641 w 2568069"/>
              <a:gd name="connsiteY226" fmla="*/ 545661 h 1051439"/>
              <a:gd name="connsiteX227" fmla="*/ 1932873 w 2568069"/>
              <a:gd name="connsiteY227" fmla="*/ 509466 h 1051439"/>
              <a:gd name="connsiteX228" fmla="*/ 1853816 w 2568069"/>
              <a:gd name="connsiteY228" fmla="*/ 101796 h 1051439"/>
              <a:gd name="connsiteX229" fmla="*/ 1504248 w 2568069"/>
              <a:gd name="connsiteY229" fmla="*/ 101796 h 1051439"/>
              <a:gd name="connsiteX230" fmla="*/ 1504248 w 2568069"/>
              <a:gd name="connsiteY230" fmla="*/ 365638 h 1051439"/>
              <a:gd name="connsiteX231" fmla="*/ 1458528 w 2568069"/>
              <a:gd name="connsiteY231" fmla="*/ 411358 h 1051439"/>
              <a:gd name="connsiteX232" fmla="*/ 1412808 w 2568069"/>
              <a:gd name="connsiteY232" fmla="*/ 365638 h 1051439"/>
              <a:gd name="connsiteX233" fmla="*/ 1412808 w 2568069"/>
              <a:gd name="connsiteY233" fmla="*/ 55123 h 1051439"/>
              <a:gd name="connsiteX234" fmla="*/ 1458528 w 2568069"/>
              <a:gd name="connsiteY234" fmla="*/ 9403 h 1051439"/>
              <a:gd name="connsiteX235" fmla="*/ 1890963 w 2568069"/>
              <a:gd name="connsiteY235" fmla="*/ 9403 h 1051439"/>
              <a:gd name="connsiteX236" fmla="*/ 1935730 w 2568069"/>
              <a:gd name="connsiteY236" fmla="*/ 45598 h 1051439"/>
              <a:gd name="connsiteX237" fmla="*/ 2014788 w 2568069"/>
              <a:gd name="connsiteY237" fmla="*/ 453268 h 1051439"/>
              <a:gd name="connsiteX238" fmla="*/ 2038601 w 2568069"/>
              <a:gd name="connsiteY238" fmla="*/ 453268 h 1051439"/>
              <a:gd name="connsiteX239" fmla="*/ 2117658 w 2568069"/>
              <a:gd name="connsiteY239" fmla="*/ 45598 h 1051439"/>
              <a:gd name="connsiteX240" fmla="*/ 2162426 w 2568069"/>
              <a:gd name="connsiteY240" fmla="*/ 9403 h 1051439"/>
              <a:gd name="connsiteX241" fmla="*/ 2249103 w 2568069"/>
              <a:gd name="connsiteY241" fmla="*/ 9403 h 1051439"/>
              <a:gd name="connsiteX242" fmla="*/ 2293871 w 2568069"/>
              <a:gd name="connsiteY242" fmla="*/ 45598 h 1051439"/>
              <a:gd name="connsiteX243" fmla="*/ 2372928 w 2568069"/>
              <a:gd name="connsiteY243" fmla="*/ 453268 h 1051439"/>
              <a:gd name="connsiteX244" fmla="*/ 2396740 w 2568069"/>
              <a:gd name="connsiteY244" fmla="*/ 453268 h 1051439"/>
              <a:gd name="connsiteX245" fmla="*/ 2477703 w 2568069"/>
              <a:gd name="connsiteY245" fmla="*/ 37026 h 1051439"/>
              <a:gd name="connsiteX246" fmla="*/ 2531043 w 2568069"/>
              <a:gd name="connsiteY246" fmla="*/ 831 h 105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2568069" h="1051439">
                <a:moveTo>
                  <a:pt x="1400425" y="948568"/>
                </a:moveTo>
                <a:cubicBezTo>
                  <a:pt x="1392804" y="951426"/>
                  <a:pt x="1387090" y="952379"/>
                  <a:pt x="1372802" y="956189"/>
                </a:cubicBezTo>
                <a:lnTo>
                  <a:pt x="1353752" y="959999"/>
                </a:lnTo>
                <a:cubicBezTo>
                  <a:pt x="1330892" y="964761"/>
                  <a:pt x="1320415" y="970476"/>
                  <a:pt x="1320415" y="986668"/>
                </a:cubicBezTo>
                <a:cubicBezTo>
                  <a:pt x="1320415" y="1003814"/>
                  <a:pt x="1331845" y="1014291"/>
                  <a:pt x="1355657" y="1014291"/>
                </a:cubicBezTo>
                <a:cubicBezTo>
                  <a:pt x="1382327" y="1014291"/>
                  <a:pt x="1400425" y="1000956"/>
                  <a:pt x="1400425" y="973334"/>
                </a:cubicBezTo>
                <a:close/>
                <a:moveTo>
                  <a:pt x="664143" y="879989"/>
                </a:moveTo>
                <a:cubicBezTo>
                  <a:pt x="640330" y="879989"/>
                  <a:pt x="621280" y="898086"/>
                  <a:pt x="620328" y="919993"/>
                </a:cubicBezTo>
                <a:lnTo>
                  <a:pt x="706053" y="919993"/>
                </a:lnTo>
                <a:cubicBezTo>
                  <a:pt x="705100" y="896181"/>
                  <a:pt x="689860" y="879989"/>
                  <a:pt x="664143" y="879989"/>
                </a:cubicBezTo>
                <a:close/>
                <a:moveTo>
                  <a:pt x="1148965" y="875226"/>
                </a:moveTo>
                <a:cubicBezTo>
                  <a:pt x="1119438" y="876179"/>
                  <a:pt x="1097530" y="896181"/>
                  <a:pt x="1096578" y="919993"/>
                </a:cubicBezTo>
                <a:lnTo>
                  <a:pt x="1196590" y="919993"/>
                </a:lnTo>
                <a:cubicBezTo>
                  <a:pt x="1195638" y="893324"/>
                  <a:pt x="1175636" y="875226"/>
                  <a:pt x="1148965" y="875226"/>
                </a:cubicBezTo>
                <a:close/>
                <a:moveTo>
                  <a:pt x="267903" y="841889"/>
                </a:moveTo>
                <a:lnTo>
                  <a:pt x="330768" y="841889"/>
                </a:lnTo>
                <a:lnTo>
                  <a:pt x="330768" y="1045724"/>
                </a:lnTo>
                <a:lnTo>
                  <a:pt x="267903" y="1045724"/>
                </a:lnTo>
                <a:close/>
                <a:moveTo>
                  <a:pt x="560320" y="841888"/>
                </a:moveTo>
                <a:lnTo>
                  <a:pt x="560320" y="842841"/>
                </a:lnTo>
                <a:lnTo>
                  <a:pt x="560008" y="842841"/>
                </a:lnTo>
                <a:close/>
                <a:moveTo>
                  <a:pt x="353628" y="841888"/>
                </a:moveTo>
                <a:lnTo>
                  <a:pt x="419350" y="841888"/>
                </a:lnTo>
                <a:lnTo>
                  <a:pt x="446973" y="944758"/>
                </a:lnTo>
                <a:cubicBezTo>
                  <a:pt x="452688" y="966666"/>
                  <a:pt x="458403" y="990478"/>
                  <a:pt x="458403" y="990478"/>
                </a:cubicBezTo>
                <a:cubicBezTo>
                  <a:pt x="458403" y="990478"/>
                  <a:pt x="463166" y="966666"/>
                  <a:pt x="468880" y="943805"/>
                </a:cubicBezTo>
                <a:lnTo>
                  <a:pt x="495550" y="842841"/>
                </a:lnTo>
                <a:lnTo>
                  <a:pt x="560008" y="842841"/>
                </a:lnTo>
                <a:lnTo>
                  <a:pt x="493645" y="1045723"/>
                </a:lnTo>
                <a:lnTo>
                  <a:pt x="419350" y="1045723"/>
                </a:lnTo>
                <a:close/>
                <a:moveTo>
                  <a:pt x="2349115" y="840936"/>
                </a:moveTo>
                <a:lnTo>
                  <a:pt x="2384358" y="840936"/>
                </a:lnTo>
                <a:lnTo>
                  <a:pt x="2384358" y="1044771"/>
                </a:lnTo>
                <a:lnTo>
                  <a:pt x="2349115" y="1044771"/>
                </a:lnTo>
                <a:lnTo>
                  <a:pt x="2349115" y="1016196"/>
                </a:lnTo>
                <a:cubicBezTo>
                  <a:pt x="2337685" y="1036199"/>
                  <a:pt x="2318635" y="1051438"/>
                  <a:pt x="2284345" y="1051438"/>
                </a:cubicBezTo>
                <a:cubicBezTo>
                  <a:pt x="2263390" y="1051438"/>
                  <a:pt x="2245293" y="1045724"/>
                  <a:pt x="2232910" y="1032388"/>
                </a:cubicBezTo>
                <a:cubicBezTo>
                  <a:pt x="2220528" y="1018101"/>
                  <a:pt x="2215765" y="1002861"/>
                  <a:pt x="2215765" y="958093"/>
                </a:cubicBezTo>
                <a:lnTo>
                  <a:pt x="2215765" y="841888"/>
                </a:lnTo>
                <a:lnTo>
                  <a:pt x="2251008" y="841888"/>
                </a:lnTo>
                <a:lnTo>
                  <a:pt x="2251008" y="959046"/>
                </a:lnTo>
                <a:cubicBezTo>
                  <a:pt x="2251008" y="978096"/>
                  <a:pt x="2252913" y="991431"/>
                  <a:pt x="2257675" y="1000003"/>
                </a:cubicBezTo>
                <a:cubicBezTo>
                  <a:pt x="2265295" y="1014291"/>
                  <a:pt x="2277678" y="1019053"/>
                  <a:pt x="2296728" y="1019053"/>
                </a:cubicBezTo>
                <a:cubicBezTo>
                  <a:pt x="2331018" y="1019053"/>
                  <a:pt x="2349115" y="991431"/>
                  <a:pt x="2349115" y="958093"/>
                </a:cubicBezTo>
                <a:close/>
                <a:moveTo>
                  <a:pt x="1597592" y="837126"/>
                </a:moveTo>
                <a:cubicBezTo>
                  <a:pt x="1600450" y="837126"/>
                  <a:pt x="1601402" y="837126"/>
                  <a:pt x="1605212" y="837126"/>
                </a:cubicBezTo>
                <a:lnTo>
                  <a:pt x="1605212" y="886656"/>
                </a:lnTo>
                <a:cubicBezTo>
                  <a:pt x="1600450" y="886656"/>
                  <a:pt x="1595687" y="885704"/>
                  <a:pt x="1591877" y="885704"/>
                </a:cubicBezTo>
                <a:cubicBezTo>
                  <a:pt x="1566160" y="885704"/>
                  <a:pt x="1550920" y="895229"/>
                  <a:pt x="1544252" y="913326"/>
                </a:cubicBezTo>
                <a:cubicBezTo>
                  <a:pt x="1540442" y="923804"/>
                  <a:pt x="1538537" y="935234"/>
                  <a:pt x="1538537" y="953331"/>
                </a:cubicBezTo>
                <a:lnTo>
                  <a:pt x="1538537" y="1044771"/>
                </a:lnTo>
                <a:lnTo>
                  <a:pt x="1489960" y="1044771"/>
                </a:lnTo>
                <a:lnTo>
                  <a:pt x="1489960" y="840936"/>
                </a:lnTo>
                <a:lnTo>
                  <a:pt x="1537585" y="840936"/>
                </a:lnTo>
                <a:lnTo>
                  <a:pt x="1537585" y="841889"/>
                </a:lnTo>
                <a:lnTo>
                  <a:pt x="1537585" y="872368"/>
                </a:lnTo>
                <a:cubicBezTo>
                  <a:pt x="1541395" y="861891"/>
                  <a:pt x="1557587" y="837126"/>
                  <a:pt x="1597592" y="837126"/>
                </a:cubicBezTo>
                <a:close/>
                <a:moveTo>
                  <a:pt x="1368040" y="837126"/>
                </a:moveTo>
                <a:cubicBezTo>
                  <a:pt x="1414712" y="837126"/>
                  <a:pt x="1449002" y="852366"/>
                  <a:pt x="1449002" y="897134"/>
                </a:cubicBezTo>
                <a:lnTo>
                  <a:pt x="1449002" y="999051"/>
                </a:lnTo>
                <a:lnTo>
                  <a:pt x="1448050" y="999051"/>
                </a:lnTo>
                <a:cubicBezTo>
                  <a:pt x="1448050" y="1012386"/>
                  <a:pt x="1449954" y="1016196"/>
                  <a:pt x="1461385" y="1016196"/>
                </a:cubicBezTo>
                <a:lnTo>
                  <a:pt x="1464242" y="1016196"/>
                </a:lnTo>
                <a:lnTo>
                  <a:pt x="1464242" y="1048581"/>
                </a:lnTo>
                <a:cubicBezTo>
                  <a:pt x="1461385" y="1048581"/>
                  <a:pt x="1455670" y="1050486"/>
                  <a:pt x="1441382" y="1050486"/>
                </a:cubicBezTo>
                <a:cubicBezTo>
                  <a:pt x="1422332" y="1050486"/>
                  <a:pt x="1408997" y="1045724"/>
                  <a:pt x="1405187" y="1029531"/>
                </a:cubicBezTo>
                <a:cubicBezTo>
                  <a:pt x="1396615" y="1039056"/>
                  <a:pt x="1380422" y="1051439"/>
                  <a:pt x="1344227" y="1051439"/>
                </a:cubicBezTo>
                <a:cubicBezTo>
                  <a:pt x="1304222" y="1051439"/>
                  <a:pt x="1271837" y="1031436"/>
                  <a:pt x="1271837" y="986668"/>
                </a:cubicBezTo>
                <a:cubicBezTo>
                  <a:pt x="1271837" y="971429"/>
                  <a:pt x="1275647" y="959999"/>
                  <a:pt x="1283267" y="950474"/>
                </a:cubicBezTo>
                <a:cubicBezTo>
                  <a:pt x="1295650" y="935234"/>
                  <a:pt x="1317557" y="927614"/>
                  <a:pt x="1343275" y="922851"/>
                </a:cubicBezTo>
                <a:lnTo>
                  <a:pt x="1388042" y="915231"/>
                </a:lnTo>
                <a:cubicBezTo>
                  <a:pt x="1398520" y="913326"/>
                  <a:pt x="1401377" y="912374"/>
                  <a:pt x="1401377" y="904754"/>
                </a:cubicBezTo>
                <a:lnTo>
                  <a:pt x="1401377" y="900943"/>
                </a:lnTo>
                <a:cubicBezTo>
                  <a:pt x="1401377" y="883799"/>
                  <a:pt x="1389947" y="875226"/>
                  <a:pt x="1365182" y="875226"/>
                </a:cubicBezTo>
                <a:cubicBezTo>
                  <a:pt x="1337560" y="875226"/>
                  <a:pt x="1323272" y="886656"/>
                  <a:pt x="1324225" y="910468"/>
                </a:cubicBezTo>
                <a:lnTo>
                  <a:pt x="1278504" y="907611"/>
                </a:lnTo>
                <a:cubicBezTo>
                  <a:pt x="1277552" y="857129"/>
                  <a:pt x="1318510" y="837126"/>
                  <a:pt x="1368040" y="837126"/>
                </a:cubicBezTo>
                <a:close/>
                <a:moveTo>
                  <a:pt x="1148013" y="837126"/>
                </a:moveTo>
                <a:cubicBezTo>
                  <a:pt x="1212783" y="837126"/>
                  <a:pt x="1244215" y="881893"/>
                  <a:pt x="1244215" y="944759"/>
                </a:cubicBezTo>
                <a:cubicBezTo>
                  <a:pt x="1244215" y="948568"/>
                  <a:pt x="1244215" y="954284"/>
                  <a:pt x="1244215" y="957141"/>
                </a:cubicBezTo>
                <a:lnTo>
                  <a:pt x="1095625" y="957141"/>
                </a:lnTo>
                <a:cubicBezTo>
                  <a:pt x="1099436" y="984764"/>
                  <a:pt x="1116580" y="1008576"/>
                  <a:pt x="1151823" y="1008576"/>
                </a:cubicBezTo>
                <a:cubicBezTo>
                  <a:pt x="1188970" y="1008576"/>
                  <a:pt x="1205163" y="983811"/>
                  <a:pt x="1211830" y="973334"/>
                </a:cubicBezTo>
                <a:lnTo>
                  <a:pt x="1245168" y="999051"/>
                </a:lnTo>
                <a:cubicBezTo>
                  <a:pt x="1236595" y="1013339"/>
                  <a:pt x="1208973" y="1050486"/>
                  <a:pt x="1148965" y="1050486"/>
                </a:cubicBezTo>
                <a:cubicBezTo>
                  <a:pt x="1088958" y="1050486"/>
                  <a:pt x="1047048" y="1007624"/>
                  <a:pt x="1047048" y="941901"/>
                </a:cubicBezTo>
                <a:cubicBezTo>
                  <a:pt x="1047048" y="879036"/>
                  <a:pt x="1090863" y="837126"/>
                  <a:pt x="1148013" y="837126"/>
                </a:cubicBezTo>
                <a:close/>
                <a:moveTo>
                  <a:pt x="665095" y="837126"/>
                </a:moveTo>
                <a:cubicBezTo>
                  <a:pt x="732722" y="837126"/>
                  <a:pt x="767012" y="885704"/>
                  <a:pt x="767012" y="947616"/>
                </a:cubicBezTo>
                <a:cubicBezTo>
                  <a:pt x="767012" y="951426"/>
                  <a:pt x="767012" y="956189"/>
                  <a:pt x="767012" y="959999"/>
                </a:cubicBezTo>
                <a:lnTo>
                  <a:pt x="621280" y="959999"/>
                </a:lnTo>
                <a:cubicBezTo>
                  <a:pt x="623185" y="981906"/>
                  <a:pt x="639378" y="1001909"/>
                  <a:pt x="670810" y="1001909"/>
                </a:cubicBezTo>
                <a:cubicBezTo>
                  <a:pt x="698433" y="1001909"/>
                  <a:pt x="714625" y="985716"/>
                  <a:pt x="721293" y="973334"/>
                </a:cubicBezTo>
                <a:lnTo>
                  <a:pt x="764155" y="1002861"/>
                </a:lnTo>
                <a:cubicBezTo>
                  <a:pt x="751772" y="1020006"/>
                  <a:pt x="722245" y="1051439"/>
                  <a:pt x="666047" y="1051439"/>
                </a:cubicBezTo>
                <a:cubicBezTo>
                  <a:pt x="606040" y="1051439"/>
                  <a:pt x="560320" y="1012386"/>
                  <a:pt x="560320" y="943806"/>
                </a:cubicBezTo>
                <a:cubicBezTo>
                  <a:pt x="560320" y="879989"/>
                  <a:pt x="604135" y="837126"/>
                  <a:pt x="665095" y="837126"/>
                </a:cubicBezTo>
                <a:close/>
                <a:moveTo>
                  <a:pt x="1713798" y="836174"/>
                </a:moveTo>
                <a:cubicBezTo>
                  <a:pt x="1754755" y="836174"/>
                  <a:pt x="1786188" y="854271"/>
                  <a:pt x="1799523" y="868559"/>
                </a:cubicBezTo>
                <a:lnTo>
                  <a:pt x="1769043" y="899039"/>
                </a:lnTo>
                <a:cubicBezTo>
                  <a:pt x="1754755" y="885704"/>
                  <a:pt x="1734753" y="876179"/>
                  <a:pt x="1711893" y="876179"/>
                </a:cubicBezTo>
                <a:cubicBezTo>
                  <a:pt x="1692843" y="876179"/>
                  <a:pt x="1678555" y="882846"/>
                  <a:pt x="1678555" y="896181"/>
                </a:cubicBezTo>
                <a:cubicBezTo>
                  <a:pt x="1678555" y="910469"/>
                  <a:pt x="1692843" y="913326"/>
                  <a:pt x="1721418" y="919994"/>
                </a:cubicBezTo>
                <a:lnTo>
                  <a:pt x="1746183" y="925709"/>
                </a:lnTo>
                <a:cubicBezTo>
                  <a:pt x="1776663" y="933329"/>
                  <a:pt x="1805238" y="944759"/>
                  <a:pt x="1805238" y="981906"/>
                </a:cubicBezTo>
                <a:cubicBezTo>
                  <a:pt x="1805238" y="1028579"/>
                  <a:pt x="1762375" y="1051439"/>
                  <a:pt x="1715703" y="1051439"/>
                </a:cubicBezTo>
                <a:cubicBezTo>
                  <a:pt x="1667125" y="1051439"/>
                  <a:pt x="1633788" y="1027626"/>
                  <a:pt x="1621405" y="1009529"/>
                </a:cubicBezTo>
                <a:lnTo>
                  <a:pt x="1654743" y="980001"/>
                </a:lnTo>
                <a:cubicBezTo>
                  <a:pt x="1666173" y="995241"/>
                  <a:pt x="1686175" y="1010481"/>
                  <a:pt x="1717608" y="1010481"/>
                </a:cubicBezTo>
                <a:cubicBezTo>
                  <a:pt x="1742373" y="1010481"/>
                  <a:pt x="1756660" y="1001909"/>
                  <a:pt x="1756660" y="987621"/>
                </a:cubicBezTo>
                <a:cubicBezTo>
                  <a:pt x="1756660" y="973334"/>
                  <a:pt x="1745230" y="970476"/>
                  <a:pt x="1725228" y="966666"/>
                </a:cubicBezTo>
                <a:lnTo>
                  <a:pt x="1694748" y="959999"/>
                </a:lnTo>
                <a:cubicBezTo>
                  <a:pt x="1659505" y="952379"/>
                  <a:pt x="1630930" y="937139"/>
                  <a:pt x="1630930" y="899991"/>
                </a:cubicBezTo>
                <a:cubicBezTo>
                  <a:pt x="1630930" y="855224"/>
                  <a:pt x="1674745" y="836174"/>
                  <a:pt x="1713798" y="836174"/>
                </a:cubicBezTo>
                <a:close/>
                <a:moveTo>
                  <a:pt x="2041457" y="782833"/>
                </a:moveTo>
                <a:cubicBezTo>
                  <a:pt x="1983355" y="782833"/>
                  <a:pt x="1948112" y="828553"/>
                  <a:pt x="1948112" y="899991"/>
                </a:cubicBezTo>
                <a:cubicBezTo>
                  <a:pt x="1948112" y="971428"/>
                  <a:pt x="1983355" y="1017148"/>
                  <a:pt x="2041457" y="1017148"/>
                </a:cubicBezTo>
                <a:cubicBezTo>
                  <a:pt x="2098607" y="1017148"/>
                  <a:pt x="2133850" y="970476"/>
                  <a:pt x="2133850" y="899991"/>
                </a:cubicBezTo>
                <a:cubicBezTo>
                  <a:pt x="2133850" y="828553"/>
                  <a:pt x="2098607" y="782833"/>
                  <a:pt x="2041457" y="782833"/>
                </a:cubicBezTo>
                <a:close/>
                <a:moveTo>
                  <a:pt x="2484370" y="759974"/>
                </a:moveTo>
                <a:lnTo>
                  <a:pt x="2484370" y="841889"/>
                </a:lnTo>
                <a:lnTo>
                  <a:pt x="2529138" y="841889"/>
                </a:lnTo>
                <a:lnTo>
                  <a:pt x="2529138" y="868559"/>
                </a:lnTo>
                <a:lnTo>
                  <a:pt x="2484370" y="868559"/>
                </a:lnTo>
                <a:lnTo>
                  <a:pt x="2484370" y="995241"/>
                </a:lnTo>
                <a:cubicBezTo>
                  <a:pt x="2484370" y="1003814"/>
                  <a:pt x="2484370" y="1010481"/>
                  <a:pt x="2487228" y="1014291"/>
                </a:cubicBezTo>
                <a:cubicBezTo>
                  <a:pt x="2490086" y="1019054"/>
                  <a:pt x="2494848" y="1020959"/>
                  <a:pt x="2505326" y="1020959"/>
                </a:cubicBezTo>
                <a:cubicBezTo>
                  <a:pt x="2513898" y="1020959"/>
                  <a:pt x="2522470" y="1020006"/>
                  <a:pt x="2529138" y="1018101"/>
                </a:cubicBezTo>
                <a:lnTo>
                  <a:pt x="2529138" y="1045724"/>
                </a:lnTo>
                <a:cubicBezTo>
                  <a:pt x="2518661" y="1048581"/>
                  <a:pt x="2507230" y="1050487"/>
                  <a:pt x="2493895" y="1050487"/>
                </a:cubicBezTo>
                <a:cubicBezTo>
                  <a:pt x="2474845" y="1050487"/>
                  <a:pt x="2457701" y="1045724"/>
                  <a:pt x="2451033" y="1028579"/>
                </a:cubicBezTo>
                <a:cubicBezTo>
                  <a:pt x="2449128" y="1023816"/>
                  <a:pt x="2448176" y="1017149"/>
                  <a:pt x="2448176" y="1008576"/>
                </a:cubicBezTo>
                <a:lnTo>
                  <a:pt x="2448176" y="867606"/>
                </a:lnTo>
                <a:lnTo>
                  <a:pt x="2409123" y="867606"/>
                </a:lnTo>
                <a:lnTo>
                  <a:pt x="2409123" y="841889"/>
                </a:lnTo>
                <a:lnTo>
                  <a:pt x="2410076" y="841889"/>
                </a:lnTo>
                <a:lnTo>
                  <a:pt x="2449128" y="841889"/>
                </a:lnTo>
                <a:lnTo>
                  <a:pt x="2449128" y="767594"/>
                </a:lnTo>
                <a:close/>
                <a:moveTo>
                  <a:pt x="813685" y="754259"/>
                </a:moveTo>
                <a:lnTo>
                  <a:pt x="873692" y="754259"/>
                </a:lnTo>
                <a:lnTo>
                  <a:pt x="947987" y="879037"/>
                </a:lnTo>
                <a:lnTo>
                  <a:pt x="1024187" y="754259"/>
                </a:lnTo>
                <a:lnTo>
                  <a:pt x="1083242" y="754259"/>
                </a:lnTo>
                <a:lnTo>
                  <a:pt x="970848" y="926662"/>
                </a:lnTo>
                <a:lnTo>
                  <a:pt x="970848" y="1045724"/>
                </a:lnTo>
                <a:lnTo>
                  <a:pt x="919412" y="1045724"/>
                </a:lnTo>
                <a:lnTo>
                  <a:pt x="919412" y="926662"/>
                </a:lnTo>
                <a:close/>
                <a:moveTo>
                  <a:pt x="267903" y="754259"/>
                </a:moveTo>
                <a:lnTo>
                  <a:pt x="330768" y="754259"/>
                </a:lnTo>
                <a:lnTo>
                  <a:pt x="330768" y="815219"/>
                </a:lnTo>
                <a:lnTo>
                  <a:pt x="267903" y="815219"/>
                </a:lnTo>
                <a:close/>
                <a:moveTo>
                  <a:pt x="44065" y="754259"/>
                </a:moveTo>
                <a:lnTo>
                  <a:pt x="233612" y="754259"/>
                </a:lnTo>
                <a:lnTo>
                  <a:pt x="233612" y="811409"/>
                </a:lnTo>
                <a:lnTo>
                  <a:pt x="108835" y="811409"/>
                </a:lnTo>
                <a:lnTo>
                  <a:pt x="108835" y="868559"/>
                </a:lnTo>
                <a:lnTo>
                  <a:pt x="227898" y="868559"/>
                </a:lnTo>
                <a:lnTo>
                  <a:pt x="227898" y="926662"/>
                </a:lnTo>
                <a:lnTo>
                  <a:pt x="108835" y="926662"/>
                </a:lnTo>
                <a:lnTo>
                  <a:pt x="108835" y="1045724"/>
                </a:lnTo>
                <a:lnTo>
                  <a:pt x="44065" y="1045724"/>
                </a:lnTo>
                <a:close/>
                <a:moveTo>
                  <a:pt x="2041457" y="748543"/>
                </a:moveTo>
                <a:cubicBezTo>
                  <a:pt x="2122420" y="748543"/>
                  <a:pt x="2173855" y="810456"/>
                  <a:pt x="2173855" y="899991"/>
                </a:cubicBezTo>
                <a:cubicBezTo>
                  <a:pt x="2173855" y="988573"/>
                  <a:pt x="2123373" y="1051438"/>
                  <a:pt x="2041457" y="1051438"/>
                </a:cubicBezTo>
                <a:cubicBezTo>
                  <a:pt x="1959542" y="1051438"/>
                  <a:pt x="1909060" y="989526"/>
                  <a:pt x="1909060" y="899991"/>
                </a:cubicBezTo>
                <a:cubicBezTo>
                  <a:pt x="1909060" y="811408"/>
                  <a:pt x="1960495" y="748543"/>
                  <a:pt x="2041457" y="748543"/>
                </a:cubicBezTo>
                <a:close/>
                <a:moveTo>
                  <a:pt x="537460" y="9403"/>
                </a:moveTo>
                <a:lnTo>
                  <a:pt x="764155" y="9403"/>
                </a:lnTo>
                <a:cubicBezTo>
                  <a:pt x="788920" y="9403"/>
                  <a:pt x="809875" y="29406"/>
                  <a:pt x="809875" y="55123"/>
                </a:cubicBezTo>
                <a:lnTo>
                  <a:pt x="809875" y="261816"/>
                </a:lnTo>
                <a:lnTo>
                  <a:pt x="914650" y="454221"/>
                </a:lnTo>
                <a:lnTo>
                  <a:pt x="957512" y="454221"/>
                </a:lnTo>
                <a:lnTo>
                  <a:pt x="957512" y="55123"/>
                </a:lnTo>
                <a:cubicBezTo>
                  <a:pt x="957512" y="30358"/>
                  <a:pt x="977515" y="9403"/>
                  <a:pt x="1003232" y="9403"/>
                </a:cubicBezTo>
                <a:lnTo>
                  <a:pt x="1229928" y="9403"/>
                </a:lnTo>
                <a:cubicBezTo>
                  <a:pt x="1254692" y="9403"/>
                  <a:pt x="1275648" y="29406"/>
                  <a:pt x="1275648" y="55123"/>
                </a:cubicBezTo>
                <a:lnTo>
                  <a:pt x="1275648" y="261816"/>
                </a:lnTo>
                <a:lnTo>
                  <a:pt x="1380423" y="454221"/>
                </a:lnTo>
                <a:lnTo>
                  <a:pt x="1690937" y="454221"/>
                </a:lnTo>
                <a:lnTo>
                  <a:pt x="1690937" y="191331"/>
                </a:lnTo>
                <a:cubicBezTo>
                  <a:pt x="1690937" y="166566"/>
                  <a:pt x="1710940" y="145611"/>
                  <a:pt x="1736658" y="145611"/>
                </a:cubicBezTo>
                <a:cubicBezTo>
                  <a:pt x="1761423" y="145611"/>
                  <a:pt x="1782378" y="165613"/>
                  <a:pt x="1782378" y="191331"/>
                </a:cubicBezTo>
                <a:lnTo>
                  <a:pt x="1782378" y="499941"/>
                </a:lnTo>
                <a:cubicBezTo>
                  <a:pt x="1782378" y="524706"/>
                  <a:pt x="1762375" y="545661"/>
                  <a:pt x="1736658" y="545661"/>
                </a:cubicBezTo>
                <a:lnTo>
                  <a:pt x="1353753" y="545661"/>
                </a:lnTo>
                <a:cubicBezTo>
                  <a:pt x="1337560" y="545661"/>
                  <a:pt x="1322320" y="536136"/>
                  <a:pt x="1313748" y="521848"/>
                </a:cubicBezTo>
                <a:lnTo>
                  <a:pt x="1189923" y="295153"/>
                </a:lnTo>
                <a:cubicBezTo>
                  <a:pt x="1186112" y="288486"/>
                  <a:pt x="1184208" y="280866"/>
                  <a:pt x="1184208" y="273246"/>
                </a:cubicBezTo>
                <a:lnTo>
                  <a:pt x="1184208" y="100843"/>
                </a:lnTo>
                <a:lnTo>
                  <a:pt x="1048000" y="100843"/>
                </a:lnTo>
                <a:lnTo>
                  <a:pt x="1048000" y="499941"/>
                </a:lnTo>
                <a:cubicBezTo>
                  <a:pt x="1048000" y="524706"/>
                  <a:pt x="1027998" y="545661"/>
                  <a:pt x="1002280" y="545661"/>
                </a:cubicBezTo>
                <a:lnTo>
                  <a:pt x="887028" y="545661"/>
                </a:lnTo>
                <a:cubicBezTo>
                  <a:pt x="870835" y="545661"/>
                  <a:pt x="855595" y="536136"/>
                  <a:pt x="847023" y="521848"/>
                </a:cubicBezTo>
                <a:lnTo>
                  <a:pt x="723197" y="295153"/>
                </a:lnTo>
                <a:cubicBezTo>
                  <a:pt x="719387" y="288486"/>
                  <a:pt x="717482" y="280866"/>
                  <a:pt x="717482" y="273246"/>
                </a:cubicBezTo>
                <a:lnTo>
                  <a:pt x="717482" y="100843"/>
                </a:lnTo>
                <a:lnTo>
                  <a:pt x="581275" y="100843"/>
                </a:lnTo>
                <a:lnTo>
                  <a:pt x="581275" y="499941"/>
                </a:lnTo>
                <a:cubicBezTo>
                  <a:pt x="581275" y="524706"/>
                  <a:pt x="561272" y="545661"/>
                  <a:pt x="535555" y="545661"/>
                </a:cubicBezTo>
                <a:lnTo>
                  <a:pt x="383155" y="545661"/>
                </a:lnTo>
                <a:cubicBezTo>
                  <a:pt x="362200" y="545661"/>
                  <a:pt x="344102" y="531373"/>
                  <a:pt x="339340" y="510418"/>
                </a:cubicBezTo>
                <a:lnTo>
                  <a:pt x="240280" y="100843"/>
                </a:lnTo>
                <a:lnTo>
                  <a:pt x="187892" y="100843"/>
                </a:lnTo>
                <a:lnTo>
                  <a:pt x="86927" y="518991"/>
                </a:lnTo>
                <a:cubicBezTo>
                  <a:pt x="84070" y="539946"/>
                  <a:pt x="65972" y="553281"/>
                  <a:pt x="45017" y="553281"/>
                </a:cubicBezTo>
                <a:cubicBezTo>
                  <a:pt x="41207" y="553281"/>
                  <a:pt x="38350" y="553281"/>
                  <a:pt x="34540" y="552328"/>
                </a:cubicBezTo>
                <a:cubicBezTo>
                  <a:pt x="10727" y="546613"/>
                  <a:pt x="-4513" y="521848"/>
                  <a:pt x="1202" y="498036"/>
                </a:cubicBezTo>
                <a:lnTo>
                  <a:pt x="109787" y="44646"/>
                </a:lnTo>
                <a:cubicBezTo>
                  <a:pt x="114550" y="24643"/>
                  <a:pt x="132647" y="10356"/>
                  <a:pt x="153602" y="10356"/>
                </a:cubicBezTo>
                <a:lnTo>
                  <a:pt x="277427" y="10356"/>
                </a:lnTo>
                <a:cubicBezTo>
                  <a:pt x="298382" y="10356"/>
                  <a:pt x="316480" y="24643"/>
                  <a:pt x="321242" y="44646"/>
                </a:cubicBezTo>
                <a:lnTo>
                  <a:pt x="420302" y="454221"/>
                </a:lnTo>
                <a:lnTo>
                  <a:pt x="491740" y="454221"/>
                </a:lnTo>
                <a:lnTo>
                  <a:pt x="491740" y="55123"/>
                </a:lnTo>
                <a:cubicBezTo>
                  <a:pt x="491740" y="30358"/>
                  <a:pt x="511742" y="9403"/>
                  <a:pt x="537460" y="9403"/>
                </a:cubicBezTo>
                <a:close/>
                <a:moveTo>
                  <a:pt x="2531043" y="831"/>
                </a:moveTo>
                <a:cubicBezTo>
                  <a:pt x="2555808" y="5593"/>
                  <a:pt x="2572001" y="29406"/>
                  <a:pt x="2567238" y="54171"/>
                </a:cubicBezTo>
                <a:lnTo>
                  <a:pt x="2479608" y="506608"/>
                </a:lnTo>
                <a:cubicBezTo>
                  <a:pt x="2475798" y="529468"/>
                  <a:pt x="2456748" y="545661"/>
                  <a:pt x="2434840" y="545661"/>
                </a:cubicBezTo>
                <a:lnTo>
                  <a:pt x="2335780" y="545661"/>
                </a:lnTo>
                <a:cubicBezTo>
                  <a:pt x="2313873" y="545661"/>
                  <a:pt x="2295776" y="530421"/>
                  <a:pt x="2291013" y="509466"/>
                </a:cubicBezTo>
                <a:lnTo>
                  <a:pt x="2211955" y="101796"/>
                </a:lnTo>
                <a:lnTo>
                  <a:pt x="2200526" y="101796"/>
                </a:lnTo>
                <a:lnTo>
                  <a:pt x="2121468" y="509466"/>
                </a:lnTo>
                <a:cubicBezTo>
                  <a:pt x="2117658" y="530421"/>
                  <a:pt x="2098608" y="545661"/>
                  <a:pt x="2076701" y="545661"/>
                </a:cubicBezTo>
                <a:lnTo>
                  <a:pt x="1977641" y="545661"/>
                </a:lnTo>
                <a:cubicBezTo>
                  <a:pt x="1955733" y="545661"/>
                  <a:pt x="1937636" y="530421"/>
                  <a:pt x="1932873" y="509466"/>
                </a:cubicBezTo>
                <a:lnTo>
                  <a:pt x="1853816" y="101796"/>
                </a:lnTo>
                <a:lnTo>
                  <a:pt x="1504248" y="101796"/>
                </a:lnTo>
                <a:lnTo>
                  <a:pt x="1504248" y="365638"/>
                </a:lnTo>
                <a:cubicBezTo>
                  <a:pt x="1504248" y="390403"/>
                  <a:pt x="1484246" y="411358"/>
                  <a:pt x="1458528" y="411358"/>
                </a:cubicBezTo>
                <a:cubicBezTo>
                  <a:pt x="1433763" y="411358"/>
                  <a:pt x="1412808" y="391356"/>
                  <a:pt x="1412808" y="365638"/>
                </a:cubicBezTo>
                <a:lnTo>
                  <a:pt x="1412808" y="55123"/>
                </a:lnTo>
                <a:cubicBezTo>
                  <a:pt x="1412808" y="30358"/>
                  <a:pt x="1432811" y="9403"/>
                  <a:pt x="1458528" y="9403"/>
                </a:cubicBezTo>
                <a:lnTo>
                  <a:pt x="1890963" y="9403"/>
                </a:lnTo>
                <a:cubicBezTo>
                  <a:pt x="1912871" y="9403"/>
                  <a:pt x="1930968" y="24643"/>
                  <a:pt x="1935730" y="45598"/>
                </a:cubicBezTo>
                <a:lnTo>
                  <a:pt x="2014788" y="453268"/>
                </a:lnTo>
                <a:lnTo>
                  <a:pt x="2038601" y="453268"/>
                </a:lnTo>
                <a:lnTo>
                  <a:pt x="2117658" y="45598"/>
                </a:lnTo>
                <a:cubicBezTo>
                  <a:pt x="2121468" y="24643"/>
                  <a:pt x="2140518" y="9403"/>
                  <a:pt x="2162426" y="9403"/>
                </a:cubicBezTo>
                <a:lnTo>
                  <a:pt x="2249103" y="9403"/>
                </a:lnTo>
                <a:cubicBezTo>
                  <a:pt x="2271011" y="9403"/>
                  <a:pt x="2289108" y="24643"/>
                  <a:pt x="2293871" y="45598"/>
                </a:cubicBezTo>
                <a:lnTo>
                  <a:pt x="2372928" y="453268"/>
                </a:lnTo>
                <a:lnTo>
                  <a:pt x="2396740" y="453268"/>
                </a:lnTo>
                <a:lnTo>
                  <a:pt x="2477703" y="37026"/>
                </a:lnTo>
                <a:cubicBezTo>
                  <a:pt x="2482465" y="12261"/>
                  <a:pt x="2506278" y="-3932"/>
                  <a:pt x="2531043" y="8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BA6AC-69DB-C742-8BEA-0282109A399F}"/>
              </a:ext>
            </a:extLst>
          </p:cNvPr>
          <p:cNvSpPr/>
          <p:nvPr/>
        </p:nvSpPr>
        <p:spPr>
          <a:xfrm>
            <a:off x="457201" y="228600"/>
            <a:ext cx="86868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0" rtlCol="0" anchor="t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FPGA Contest 2020</a:t>
            </a:r>
          </a:p>
          <a:p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Experimental Convolution Engine</a:t>
            </a:r>
          </a:p>
        </p:txBody>
      </p:sp>
    </p:spTree>
    <p:extLst>
      <p:ext uri="{BB962C8B-B14F-4D97-AF65-F5344CB8AC3E}">
        <p14:creationId xmlns:p14="http://schemas.microsoft.com/office/powerpoint/2010/main" val="9067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EXTERNAL 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8096" y="2220311"/>
            <a:ext cx="8126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dirty="0">
                <a:ea typeface="Droid Sans Fallback" pitchFamily="2"/>
                <a:cs typeface="FreeSans" pitchFamily="2"/>
              </a:rPr>
              <a:t>More details on:</a:t>
            </a:r>
          </a:p>
          <a:p>
            <a:pPr hangingPunct="0"/>
            <a:r>
              <a:rPr lang="en-US" sz="2400" dirty="0">
                <a:ea typeface="Droid Sans Fallback" pitchFamily="2"/>
                <a:cs typeface="FreeSans" pitchFamily="2"/>
              </a:rPr>
              <a:t>https://github.com/tirfil/Experimental-</a:t>
            </a:r>
            <a:r>
              <a:rPr lang="zh-TW" altLang="fr-FR" sz="2400" dirty="0">
                <a:ea typeface="Droid Sans Fallback" pitchFamily="2"/>
                <a:cs typeface="FreeSans" pitchFamily="2"/>
              </a:rPr>
              <a:t> </a:t>
            </a:r>
            <a:r>
              <a:rPr lang="en-US" sz="2400" dirty="0">
                <a:ea typeface="Droid Sans Fallback" pitchFamily="2"/>
                <a:cs typeface="FreeSans" pitchFamily="2"/>
              </a:rPr>
              <a:t>Convolution-Engine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05136" y="4014248"/>
            <a:ext cx="180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</a:t>
            </a:r>
            <a:r>
              <a:rPr lang="en-US" sz="2000" dirty="0"/>
              <a:t>YOU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0075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9362" r="39362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78094A-031B-5644-8BDB-9EB9AAFA7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Concept </a:t>
            </a:r>
          </a:p>
          <a:p>
            <a:r>
              <a:rPr lang="en-US" dirty="0"/>
              <a:t>Realization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Project outlook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D548BD-04B0-5C45-AC63-4585A630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F09FD9-3EDD-9D42-A0F4-7608B4A3C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Experimental Convolution ENGINE</a:t>
            </a:r>
          </a:p>
        </p:txBody>
      </p:sp>
    </p:spTree>
    <p:extLst>
      <p:ext uri="{BB962C8B-B14F-4D97-AF65-F5344CB8AC3E}">
        <p14:creationId xmlns:p14="http://schemas.microsoft.com/office/powerpoint/2010/main" val="37703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A05142-D2E4-4E74-A8AB-4B7AF1AA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1" y="228600"/>
            <a:ext cx="6924615" cy="997196"/>
          </a:xfrm>
        </p:spPr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A7AD6-8D8B-4512-953C-010BB6646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851106"/>
            <a:ext cx="10024712" cy="221599"/>
          </a:xfrm>
        </p:spPr>
        <p:txBody>
          <a:bodyPr/>
          <a:lstStyle/>
          <a:p>
            <a:r>
              <a:rPr lang="en-US" dirty="0"/>
              <a:t>Abstract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CD265F-CDA9-4174-8A31-3160C764A3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578543"/>
            <a:ext cx="6675120" cy="4561966"/>
          </a:xfrm>
        </p:spPr>
        <p:txBody>
          <a:bodyPr>
            <a:normAutofit lnSpcReduction="10000"/>
          </a:bodyPr>
          <a:lstStyle/>
          <a:p>
            <a:pPr lvl="1"/>
            <a:r>
              <a:rPr lang="de-DE" sz="2000" dirty="0"/>
              <a:t>Design a 2D </a:t>
            </a:r>
            <a:r>
              <a:rPr lang="en-US" sz="2000" dirty="0"/>
              <a:t>convolution</a:t>
            </a:r>
            <a:r>
              <a:rPr lang="de-DE" sz="2000" dirty="0"/>
              <a:t> </a:t>
            </a:r>
            <a:r>
              <a:rPr lang="en-US" sz="2000" dirty="0"/>
              <a:t>engine with kernel 3x3.</a:t>
            </a:r>
          </a:p>
          <a:p>
            <a:pPr lvl="1"/>
            <a:r>
              <a:rPr lang="en-US" dirty="0"/>
              <a:t>Applications:</a:t>
            </a:r>
          </a:p>
          <a:p>
            <a:pPr lvl="2"/>
            <a:r>
              <a:rPr lang="en-US" dirty="0"/>
              <a:t>Image processing: contour/form detection</a:t>
            </a:r>
          </a:p>
          <a:p>
            <a:pPr lvl="2"/>
            <a:r>
              <a:rPr lang="en-US" dirty="0"/>
              <a:t>Deep learning : CNN layer</a:t>
            </a:r>
          </a:p>
          <a:p>
            <a:pPr lvl="1"/>
            <a:r>
              <a:rPr lang="en-US" dirty="0"/>
              <a:t>Function &amp; features</a:t>
            </a:r>
          </a:p>
          <a:p>
            <a:pPr lvl="2"/>
            <a:r>
              <a:rPr lang="en-US" dirty="0"/>
              <a:t>Accelerator board</a:t>
            </a:r>
          </a:p>
          <a:p>
            <a:pPr lvl="2"/>
            <a:r>
              <a:rPr lang="en-US" dirty="0"/>
              <a:t>Operations use half precision floating point format (IEEE 754-2008) = float16</a:t>
            </a:r>
          </a:p>
          <a:p>
            <a:pPr lvl="2"/>
            <a:r>
              <a:rPr lang="en-US" dirty="0"/>
              <a:t>Use three computation units running concurrently</a:t>
            </a:r>
          </a:p>
          <a:p>
            <a:pPr lvl="2"/>
            <a:r>
              <a:rPr lang="en-US" dirty="0"/>
              <a:t>SPI interface to access logic</a:t>
            </a:r>
          </a:p>
          <a:p>
            <a:pPr lvl="3"/>
            <a:r>
              <a:rPr lang="en-US" dirty="0"/>
              <a:t>Configure image shape</a:t>
            </a:r>
          </a:p>
          <a:p>
            <a:pPr lvl="3"/>
            <a:r>
              <a:rPr lang="en-US" dirty="0"/>
              <a:t>Fill input memory &amp; kernel matrix</a:t>
            </a:r>
          </a:p>
          <a:p>
            <a:pPr lvl="3"/>
            <a:r>
              <a:rPr lang="en-US" dirty="0"/>
              <a:t>Start/Monitor convolution calculation</a:t>
            </a:r>
          </a:p>
          <a:p>
            <a:pPr lvl="3"/>
            <a:r>
              <a:rPr lang="en-US" dirty="0"/>
              <a:t>Read output memory (result)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2" b="3978"/>
          <a:stretch/>
        </p:blipFill>
        <p:spPr>
          <a:xfrm>
            <a:off x="7381875" y="1577975"/>
            <a:ext cx="4356545" cy="45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IdEa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Matrix calculation is mostly performed using computers (and then CPUs).</a:t>
            </a:r>
          </a:p>
          <a:p>
            <a:r>
              <a:rPr lang="en-US" dirty="0"/>
              <a:t>But </a:t>
            </a:r>
            <a:r>
              <a:rPr lang="en-US" dirty="0" err="1"/>
              <a:t>Tensorflow</a:t>
            </a:r>
            <a:r>
              <a:rPr lang="en-US" dirty="0"/>
              <a:t> changes the game : </a:t>
            </a:r>
          </a:p>
          <a:p>
            <a:pPr lvl="1"/>
            <a:r>
              <a:rPr lang="en-US" dirty="0"/>
              <a:t>GPU or TPU can be used to accelerate matrix calculation.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FPGAs have a role to play too !</a:t>
            </a:r>
          </a:p>
          <a:p>
            <a:pPr lvl="1"/>
            <a:r>
              <a:rPr lang="en-US" dirty="0"/>
              <a:t>Not only using processor or DSP IP core</a:t>
            </a:r>
          </a:p>
          <a:p>
            <a:pPr lvl="2"/>
            <a:r>
              <a:rPr lang="en-US" sz="1600" dirty="0"/>
              <a:t>Sequencer. Instructions.</a:t>
            </a:r>
          </a:p>
          <a:p>
            <a:pPr lvl="1"/>
            <a:r>
              <a:rPr lang="en-US" dirty="0"/>
              <a:t>But using dedicated custom blocks</a:t>
            </a:r>
          </a:p>
          <a:p>
            <a:pPr lvl="2"/>
            <a:r>
              <a:rPr lang="en-US" dirty="0"/>
              <a:t>Timing based.</a:t>
            </a:r>
          </a:p>
          <a:p>
            <a:pPr lvl="2"/>
            <a:r>
              <a:rPr lang="en-US" dirty="0"/>
              <a:t>Use concurrency (parallelism).</a:t>
            </a:r>
          </a:p>
          <a:p>
            <a:pPr lvl="2"/>
            <a:r>
              <a:rPr lang="en-US" dirty="0"/>
              <a:t>Pipeline techniques. </a:t>
            </a:r>
          </a:p>
          <a:p>
            <a:pPr lvl="1"/>
            <a:endParaRPr lang="en-US" dirty="0"/>
          </a:p>
          <a:p>
            <a:r>
              <a:rPr lang="en-US" sz="2200" dirty="0"/>
              <a:t>“Experimental Convolution Engine” project is for me an opportunity to explore this area 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825" y="4781446"/>
            <a:ext cx="11145319" cy="1460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8994" y="1990924"/>
            <a:ext cx="1164061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grpSp>
        <p:nvGrpSpPr>
          <p:cNvPr id="34" name="Groupe 33"/>
          <p:cNvGrpSpPr/>
          <p:nvPr/>
        </p:nvGrpSpPr>
        <p:grpSpPr>
          <a:xfrm>
            <a:off x="468260" y="1196613"/>
            <a:ext cx="11502088" cy="3493214"/>
            <a:chOff x="554806" y="2280862"/>
            <a:chExt cx="11502088" cy="3493214"/>
          </a:xfrm>
        </p:grpSpPr>
        <p:sp>
          <p:nvSpPr>
            <p:cNvPr id="6" name="Rectangle 5"/>
            <p:cNvSpPr/>
            <p:nvPr/>
          </p:nvSpPr>
          <p:spPr>
            <a:xfrm>
              <a:off x="554806" y="2280863"/>
              <a:ext cx="2012878" cy="3482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SPI interface (</a:t>
              </a:r>
              <a:r>
                <a:rPr lang="en-US" dirty="0" err="1"/>
                <a:t>spimicro.vhd</a:t>
              </a:r>
              <a:r>
                <a:rPr lang="en-US" dirty="0"/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5230" y="5016899"/>
              <a:ext cx="1787277" cy="6369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SPI slave module (</a:t>
              </a:r>
              <a:r>
                <a:rPr lang="en-US" sz="1600" dirty="0" err="1"/>
                <a:t>spislave.vhd</a:t>
              </a:r>
              <a:r>
                <a:rPr lang="en-US" sz="1600" dirty="0"/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609" y="2955161"/>
              <a:ext cx="1779763" cy="19623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SPI commands decoding (</a:t>
              </a:r>
              <a:r>
                <a:rPr lang="en-US" dirty="0" err="1"/>
                <a:t>micro.vhd</a:t>
              </a:r>
              <a:r>
                <a:rPr lang="en-US" dirty="0"/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4467" y="2291137"/>
              <a:ext cx="2050550" cy="34829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Internal memories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2113" y="2709866"/>
              <a:ext cx="1900293" cy="4648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RAM (dp16x16.vhd)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2114" y="4500797"/>
              <a:ext cx="1910569" cy="11596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RAM</a:t>
              </a:r>
            </a:p>
            <a:p>
              <a:pPr algn="ctr"/>
              <a:r>
                <a:rPr lang="en-US" dirty="0"/>
                <a:t>(dp16384x16.vhd)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02113" y="3263202"/>
              <a:ext cx="1900293" cy="11596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RAM</a:t>
              </a:r>
            </a:p>
            <a:p>
              <a:pPr algn="ctr"/>
              <a:r>
                <a:rPr lang="en-US" dirty="0"/>
                <a:t>(dp16384x16.vhd)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5395" y="2280862"/>
              <a:ext cx="7301499" cy="34829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Convolution Engine (</a:t>
              </a:r>
              <a:r>
                <a:rPr lang="en-US" dirty="0" err="1"/>
                <a:t>vcore.vhd</a:t>
              </a:r>
              <a:r>
                <a:rPr lang="en-US" dirty="0"/>
                <a:t>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8594" y="2635678"/>
              <a:ext cx="1315091" cy="18478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Timing + input control (kernel + input RAM) (</a:t>
              </a:r>
              <a:r>
                <a:rPr lang="en-US" sz="1200" dirty="0" err="1"/>
                <a:t>controller.vhd</a:t>
              </a:r>
              <a:r>
                <a:rPr lang="en-US" sz="1200" dirty="0"/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28868" y="4613096"/>
              <a:ext cx="1315091" cy="10370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 control (</a:t>
              </a:r>
              <a:r>
                <a:rPr lang="en-US" sz="1400" dirty="0" err="1"/>
                <a:t>output.vhd</a:t>
              </a:r>
              <a:r>
                <a:rPr lang="en-US" dirty="0"/>
                <a:t>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19304" y="2651577"/>
              <a:ext cx="5708993" cy="3030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/>
                <a:t>Computation core </a:t>
              </a: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304056" y="3280230"/>
              <a:ext cx="1817670" cy="2339731"/>
              <a:chOff x="7125982" y="3064476"/>
              <a:chExt cx="1817670" cy="232513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125982" y="3064476"/>
                <a:ext cx="1817670" cy="231102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Computation Unit 1 (</a:t>
                </a:r>
                <a:r>
                  <a:rPr lang="en-US" sz="1400" dirty="0" err="1"/>
                  <a:t>kernel.vhd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12459" y="3582077"/>
                <a:ext cx="1633589" cy="6276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Datapath</a:t>
                </a:r>
                <a:r>
                  <a:rPr lang="en-US" dirty="0"/>
                  <a:t> (kernel9.vhd)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212459" y="4273397"/>
                <a:ext cx="1633589" cy="54306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Multi</a:t>
                </a:r>
                <a:r>
                  <a:rPr lang="en-US" sz="1400" u="sng" dirty="0"/>
                  <a:t>pl</a:t>
                </a:r>
                <a:r>
                  <a:rPr lang="en-US" sz="1400" dirty="0"/>
                  <a:t>iers</a:t>
                </a:r>
              </a:p>
              <a:p>
                <a:pPr algn="ctr"/>
                <a:r>
                  <a:rPr lang="en-US" sz="1400" dirty="0"/>
                  <a:t>(fp16mult.vhd x 2)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212459" y="4846550"/>
                <a:ext cx="1643864" cy="5430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Adders</a:t>
                </a:r>
              </a:p>
              <a:p>
                <a:pPr algn="ctr"/>
                <a:r>
                  <a:rPr lang="en-US" sz="1200" dirty="0"/>
                  <a:t>(fp16adder.vhd x 3)</a:t>
                </a: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8171390" y="3267184"/>
              <a:ext cx="1817670" cy="2352777"/>
              <a:chOff x="7053210" y="3328826"/>
              <a:chExt cx="1817670" cy="231102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053210" y="3328826"/>
                <a:ext cx="1817670" cy="231102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Computation Unit 2 (</a:t>
                </a:r>
                <a:r>
                  <a:rPr lang="en-US" sz="1400" dirty="0" err="1"/>
                  <a:t>kernel.vhd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212459" y="3808105"/>
                <a:ext cx="1633589" cy="6276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Datapath</a:t>
                </a:r>
                <a:r>
                  <a:rPr lang="en-US" dirty="0"/>
                  <a:t> (kernel9.vhd)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12459" y="4499425"/>
                <a:ext cx="1633589" cy="54306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Multi</a:t>
                </a:r>
                <a:r>
                  <a:rPr lang="en-US" sz="1400" u="sng" dirty="0"/>
                  <a:t>pl</a:t>
                </a:r>
                <a:r>
                  <a:rPr lang="en-US" sz="1400" dirty="0"/>
                  <a:t>iers</a:t>
                </a:r>
              </a:p>
              <a:p>
                <a:pPr algn="ctr"/>
                <a:r>
                  <a:rPr lang="en-US" sz="1400" dirty="0"/>
                  <a:t>(fp16mult.vhd x 2)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212459" y="5072578"/>
                <a:ext cx="1643864" cy="5430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Adders</a:t>
                </a:r>
              </a:p>
              <a:p>
                <a:pPr algn="ctr"/>
                <a:r>
                  <a:rPr lang="en-US" sz="1200" dirty="0"/>
                  <a:t>(fp16adder.vhd x 3)</a:t>
                </a:r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10016020" y="3280232"/>
              <a:ext cx="1817670" cy="2311029"/>
              <a:chOff x="7125983" y="3328826"/>
              <a:chExt cx="1817670" cy="231102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125983" y="3328826"/>
                <a:ext cx="1817670" cy="231102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Computation Unit 3 (</a:t>
                </a:r>
                <a:r>
                  <a:rPr lang="en-US" sz="1400" dirty="0" err="1"/>
                  <a:t>kernel.vhd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212459" y="3808105"/>
                <a:ext cx="1633589" cy="6276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Datapath</a:t>
                </a:r>
                <a:r>
                  <a:rPr lang="en-US" dirty="0"/>
                  <a:t> (kernel9.vhd)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12459" y="4499425"/>
                <a:ext cx="1633589" cy="54306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Multi</a:t>
                </a:r>
                <a:r>
                  <a:rPr lang="en-US" sz="1400" u="sng" dirty="0"/>
                  <a:t>pl</a:t>
                </a:r>
                <a:r>
                  <a:rPr lang="en-US" sz="1400" dirty="0"/>
                  <a:t>iers</a:t>
                </a:r>
              </a:p>
              <a:p>
                <a:pPr algn="ctr"/>
                <a:r>
                  <a:rPr lang="en-US" sz="1400" dirty="0"/>
                  <a:t>(fp16mult.vhd x 2)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12459" y="5072578"/>
                <a:ext cx="1643864" cy="5430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Adders</a:t>
                </a:r>
              </a:p>
              <a:p>
                <a:pPr algn="ctr"/>
                <a:r>
                  <a:rPr lang="en-US" sz="1200" dirty="0"/>
                  <a:t>(fp16adder.vhd x 3)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152548" y="2753471"/>
              <a:ext cx="1792838" cy="4315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Kernel data shift (delay3.vhd)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40852" y="2756248"/>
              <a:ext cx="1792838" cy="4315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Kernel data shift (delay3.vhd)</a:t>
              </a: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398994" y="4799564"/>
            <a:ext cx="115020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 SPI interface to access internal memories and for configuring and control purposes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only internal memories (3x3 kernel, input image and output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Focus on the engine which perform the convolution.</a:t>
            </a:r>
          </a:p>
        </p:txBody>
      </p:sp>
    </p:spTree>
    <p:extLst>
      <p:ext uri="{BB962C8B-B14F-4D97-AF65-F5344CB8AC3E}">
        <p14:creationId xmlns:p14="http://schemas.microsoft.com/office/powerpoint/2010/main" val="10384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Realization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Highlights</a:t>
            </a:r>
          </a:p>
          <a:p>
            <a:pPr lvl="1"/>
            <a:r>
              <a:rPr lang="en-US" sz="3600" dirty="0"/>
              <a:t>The convolution engine is composed of three computation units running concurrently.</a:t>
            </a:r>
          </a:p>
          <a:p>
            <a:pPr lvl="1"/>
            <a:r>
              <a:rPr lang="en-US" sz="3600" dirty="0"/>
              <a:t>Use half precision floating point (float16) adders and multipliers.</a:t>
            </a:r>
          </a:p>
          <a:p>
            <a:pPr lvl="1"/>
            <a:r>
              <a:rPr lang="en-US" sz="3600" dirty="0"/>
              <a:t>Manage timing between memories accesses and the three computation units. </a:t>
            </a:r>
          </a:p>
          <a:p>
            <a:pPr lvl="1"/>
            <a:r>
              <a:rPr lang="en-US" sz="3600" dirty="0"/>
              <a:t>The trick: at one moment</a:t>
            </a:r>
            <a:r>
              <a:rPr lang="en-US" sz="3600"/>
              <a:t>, all </a:t>
            </a:r>
            <a:r>
              <a:rPr lang="en-US" sz="3600" dirty="0"/>
              <a:t>computation unit manages the same image pixels </a:t>
            </a:r>
            <a:r>
              <a:rPr lang="en-US" sz="3600"/>
              <a:t>but with </a:t>
            </a:r>
            <a:r>
              <a:rPr lang="en-US" sz="3600" dirty="0"/>
              <a:t>different kernel coefficients !</a:t>
            </a:r>
          </a:p>
          <a:p>
            <a:r>
              <a:rPr lang="en-US" sz="3600" dirty="0"/>
              <a:t>Use CYC1000 board:</a:t>
            </a:r>
          </a:p>
          <a:p>
            <a:pPr lvl="1"/>
            <a:r>
              <a:rPr lang="en-US" sz="3600" dirty="0"/>
              <a:t>Internal memory used is 89% (up to 128x128 pixels image size)</a:t>
            </a:r>
          </a:p>
          <a:p>
            <a:pPr lvl="1"/>
            <a:r>
              <a:rPr lang="en-US" sz="3600" dirty="0"/>
              <a:t>Tune clock frequency based on an internal PLL to find the higher frequency for the maximum efficiency using </a:t>
            </a:r>
            <a:r>
              <a:rPr lang="en-US" sz="3600" dirty="0" err="1"/>
              <a:t>Timequest</a:t>
            </a:r>
            <a:r>
              <a:rPr lang="en-US" sz="3600" dirty="0"/>
              <a:t> tool (=&gt; 120 MHz)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3"/>
            <a:ext cx="11277599" cy="1657196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float16 adder operation lasts 7 clock cycles and float16 multiplier 5 clock cycles.</a:t>
            </a:r>
          </a:p>
          <a:p>
            <a:r>
              <a:rPr lang="en-US" sz="3400" dirty="0"/>
              <a:t>A kernel operation (9 multiplications + 8 additions) lasts 44 clock cycles using 2 multipliers and 3 adders … and a little of timing.</a:t>
            </a:r>
          </a:p>
          <a:p>
            <a:r>
              <a:rPr lang="en-US" sz="3600" dirty="0"/>
              <a:t>Kernel operations are nested.</a:t>
            </a:r>
          </a:p>
          <a:p>
            <a:endParaRPr lang="en-US" sz="36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pic>
        <p:nvPicPr>
          <p:cNvPr id="5" name="Picture 4" descr="kernel_ti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636"/>
            <a:ext cx="12192000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3"/>
            <a:ext cx="11277599" cy="207463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Use a Raspberry PI (3B) to drive the SPI interface of the FPGA.</a:t>
            </a:r>
          </a:p>
          <a:p>
            <a:pPr lvl="1"/>
            <a:r>
              <a:rPr lang="en-US" sz="3600" dirty="0"/>
              <a:t>128x128 pixels image processing lasts 1.1 </a:t>
            </a:r>
            <a:r>
              <a:rPr lang="en-US" sz="3600" dirty="0" err="1"/>
              <a:t>ms</a:t>
            </a:r>
            <a:r>
              <a:rPr lang="en-US" sz="3600" dirty="0"/>
              <a:t> (</a:t>
            </a:r>
            <a:r>
              <a:rPr lang="en-US" sz="3400" dirty="0"/>
              <a:t>clock frequency = 120 MHz</a:t>
            </a:r>
            <a:r>
              <a:rPr lang="en-US" sz="3600" dirty="0"/>
              <a:t>)</a:t>
            </a:r>
          </a:p>
          <a:p>
            <a:r>
              <a:rPr lang="en-US" sz="3600" dirty="0"/>
              <a:t>Compare with software convolution: </a:t>
            </a:r>
          </a:p>
          <a:p>
            <a:pPr lvl="1"/>
            <a:r>
              <a:rPr lang="en-US" dirty="0"/>
              <a:t> </a:t>
            </a:r>
            <a:r>
              <a:rPr lang="en-US" sz="2900" dirty="0"/>
              <a:t>i5-3350P CPU @ 3.10GHz Quad Core : average is 762 </a:t>
            </a:r>
            <a:r>
              <a:rPr lang="en-US" sz="2900" dirty="0" err="1">
                <a:latin typeface="Liberation Sans" pitchFamily="34"/>
              </a:rPr>
              <a:t>μ</a:t>
            </a:r>
            <a:r>
              <a:rPr lang="en-US" sz="2900" dirty="0" err="1"/>
              <a:t>S</a:t>
            </a:r>
            <a:r>
              <a:rPr lang="en-US" sz="2900" dirty="0"/>
              <a:t> (use scipy.signal.convolve2d)</a:t>
            </a:r>
          </a:p>
          <a:p>
            <a:pPr lvl="1"/>
            <a:r>
              <a:rPr lang="en-US" sz="3400" dirty="0"/>
              <a:t>… but a Raspberry PI (3B) is 60x slower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58346" y="3682314"/>
            <a:ext cx="11528854" cy="2570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le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23" y="43908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ut_fp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23" y="439082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o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41" y="440987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420322" y="5610022"/>
            <a:ext cx="142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 (128x128)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922623" y="5610022"/>
            <a:ext cx="16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using FPGA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753218" y="5610021"/>
            <a:ext cx="226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using software on RPI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167838" y="3682314"/>
            <a:ext cx="670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cs typeface="Arial" panose="020B0604020202020204" pitchFamily="34" charset="0"/>
              </a:rPr>
              <a:t>Contour detection: Kernel [[ 0, -1, 0 ] [-1, 4, -1] [[ 0, -1, 0 ]] )</a:t>
            </a:r>
          </a:p>
        </p:txBody>
      </p:sp>
    </p:spTree>
    <p:extLst>
      <p:ext uri="{BB962C8B-B14F-4D97-AF65-F5344CB8AC3E}">
        <p14:creationId xmlns:p14="http://schemas.microsoft.com/office/powerpoint/2010/main" val="40468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7BFA-A008-4F87-B294-BA10ECF3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Arrow FPGA Contest 2020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26B6-7185-4F03-B381-89F5EF55E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outlook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6494B-B327-4DCC-89FF-22F40723B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85262"/>
            <a:ext cx="11277599" cy="4755247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Using SDRAM memory on board in order to process bigger images.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Using 2 banks of internal memories: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A bank accesses to SDRAM on board and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400" dirty="0"/>
              <a:t>The other bank is used for computation.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400" dirty="0"/>
              <a:t>Swap functions between banks.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Implementing more computation units to increase performance.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dirty="0"/>
              <a:t>But internal RAM accesses will be less smart to manage.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Recently, I realized the possibility to reduce the float16 adder timing (from 7 to 5 clock cycles). This modification needs to review the computation unit timing. A shorter system timing should </a:t>
            </a:r>
            <a:r>
              <a:rPr lang="fr-FR" dirty="0"/>
              <a:t>concevable.</a:t>
            </a:r>
          </a:p>
          <a:p>
            <a:pPr hangingPunct="0">
              <a:spcBef>
                <a:spcPts val="0"/>
              </a:spcBef>
              <a:spcAft>
                <a:spcPts val="1286"/>
              </a:spcAft>
              <a:buSzPct val="75000"/>
            </a:pPr>
            <a:r>
              <a:rPr lang="en-US" dirty="0"/>
              <a:t>Using</a:t>
            </a:r>
            <a:r>
              <a:rPr lang="fr-FR" dirty="0"/>
              <a:t> </a:t>
            </a:r>
            <a:r>
              <a:rPr lang="en-US" dirty="0"/>
              <a:t>float16 adder and multiplier pipeline version </a:t>
            </a:r>
            <a:r>
              <a:rPr lang="fr-FR" dirty="0"/>
              <a:t>to </a:t>
            </a:r>
            <a:r>
              <a:rPr lang="en-US" dirty="0"/>
              <a:t>avoid temporary register storage in computation unit (</a:t>
            </a:r>
            <a:r>
              <a:rPr lang="en-US" sz="1500" dirty="0">
                <a:hlinkClick r:id="rId2"/>
              </a:rPr>
              <a:t>https://github.com/tirfil/vhdfp16/tree/master/VERSION2/VHDL</a:t>
            </a:r>
            <a:r>
              <a:rPr lang="en-US" dirty="0"/>
              <a:t>).</a:t>
            </a:r>
          </a:p>
          <a:p>
            <a:pPr hangingPunct="0">
              <a:spcBef>
                <a:spcPts val="0"/>
              </a:spcBef>
              <a:spcAft>
                <a:spcPts val="1286"/>
              </a:spcAft>
              <a:buSzPct val="75000"/>
            </a:pPr>
            <a:r>
              <a:rPr lang="en-US" dirty="0"/>
              <a:t>Reusing float16 arithmetic modules to design other projects (like Fast Fourier Transform)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75000"/>
            </a:pPr>
            <a:r>
              <a:rPr lang="en-US" dirty="0"/>
              <a:t>For Arrow FPGA Contest 2021 using an </a:t>
            </a:r>
            <a:r>
              <a:rPr lang="en-US" dirty="0" err="1"/>
              <a:t>analogMAX</a:t>
            </a:r>
            <a:r>
              <a:rPr lang="en-US" dirty="0"/>
              <a:t> board … perhaps 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277" y="5567148"/>
            <a:ext cx="885918" cy="8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14ba09-d17e-4062-b50d-8ef1101581ff">
      <UserInfo>
        <DisplayName>Ashish Parikh</DisplayName>
        <AccountId>17</AccountId>
        <AccountType/>
      </UserInfo>
      <UserInfo>
        <DisplayName>Ross Valentine</DisplayName>
        <AccountId>18</AccountId>
        <AccountType/>
      </UserInfo>
      <UserInfo>
        <DisplayName>Christie Hickman</DisplayName>
        <AccountId>6</AccountId>
        <AccountType/>
      </UserInfo>
      <UserInfo>
        <DisplayName>Aiden Mitchell</DisplayName>
        <AccountId>68</AccountId>
        <AccountType/>
      </UserInfo>
      <UserInfo>
        <DisplayName>Martin Chatterton</DisplayName>
        <AccountId>69</AccountId>
        <AccountType/>
      </UserInfo>
      <UserInfo>
        <DisplayName>David West</DisplayName>
        <AccountId>71</AccountId>
        <AccountType/>
      </UserInfo>
    </SharedWithUsers>
    <Language xmlns="http://schemas.microsoft.com/sharepoint/v3">English</Language>
    <Description2 xmlns="9d459c8d-0bda-441a-9cca-dc8dc6231e60" xsi:nil="true"/>
    <_Version xmlns="http://schemas.microsoft.com/sharepoint/v3/fields" xsi:nil="true"/>
    <Description1 xmlns="f114ba09-d17e-4062-b50d-8ef1101581ff" xsi:nil="true"/>
    <_Status xmlns="http://schemas.microsoft.com/sharepoint/v3/fields">Not Started</_Status>
    <TaxCatchAll xmlns="f114ba09-d17e-4062-b50d-8ef1101581ff">
      <Value>1</Value>
    </TaxCatchAll>
    <_EndDate xmlns="http://schemas.microsoft.com/sharepoint/v3/fields">2020-03-20T17:34:35+00:00</_EndDate>
    <TaxKeywordTaxHTField xmlns="f114ba09-d17e-4062-b50d-8ef1101581ff">
      <Terms xmlns="http://schemas.microsoft.com/office/infopath/2007/PartnerControls"/>
    </TaxKeywordTaxHTField>
    <Media_x0020_Category xmlns="f114ba09-d17e-4062-b50d-8ef1101581ff">Powerpoint</Media_x0020_Category>
    <j1d9513f40be4057ae77be719df4d48f xmlns="f114ba09-d17e-4062-b50d-8ef1101581ff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</TermName>
          <TermId xmlns="http://schemas.microsoft.com/office/infopath/2007/PartnerControls">b4f7b2bf-0599-42f2-96cd-ffb01bee42e5</TermId>
        </TermInfo>
      </Terms>
    </j1d9513f40be4057ae77be719df4d48f>
    <File_x0020_Type xmlns="f114ba09-d17e-4062-b50d-8ef1101581ff">pptx</File_x0020_Type>
    <Media_x0020_Keywords xmlns="f114ba09-d17e-4062-b50d-8ef1101581ff" xsi:nil="true"/>
    <StartDate xmlns="http://schemas.microsoft.com/sharepoint/v3">2020-03-20T17:34:35+00:00</StartDate>
    <Tags xmlns="9d459c8d-0bda-441a-9cca-dc8dc6231e6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9EB714A21164D86D4CBCBE20F2641" ma:contentTypeVersion="29" ma:contentTypeDescription="Create a new document." ma:contentTypeScope="" ma:versionID="775c12a3feb93ca7f29d989fa7a0d782">
  <xsd:schema xmlns:xsd="http://www.w3.org/2001/XMLSchema" xmlns:xs="http://www.w3.org/2001/XMLSchema" xmlns:p="http://schemas.microsoft.com/office/2006/metadata/properties" xmlns:ns1="http://schemas.microsoft.com/sharepoint/v3" xmlns:ns2="f114ba09-d17e-4062-b50d-8ef1101581ff" xmlns:ns3="9d459c8d-0bda-441a-9cca-dc8dc6231e60" xmlns:ns4="http://schemas.microsoft.com/sharepoint/v3/fields" targetNamespace="http://schemas.microsoft.com/office/2006/metadata/properties" ma:root="true" ma:fieldsID="ae49876319b398c70c65248a2d21a37e" ns1:_="" ns2:_="" ns3:_="" ns4:_="">
    <xsd:import namespace="http://schemas.microsoft.com/sharepoint/v3"/>
    <xsd:import namespace="f114ba09-d17e-4062-b50d-8ef1101581ff"/>
    <xsd:import namespace="9d459c8d-0bda-441a-9cca-dc8dc6231e6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2:Description1" minOccurs="0"/>
                <xsd:element ref="ns2:File_x0020_Type" minOccurs="0"/>
                <xsd:element ref="ns2:Media_x0020_Category" minOccurs="0"/>
                <xsd:element ref="ns2:Media_x0020_Keywords" minOccurs="0"/>
                <xsd:element ref="ns2:j1d9513f40be4057ae77be719df4d48f" minOccurs="0"/>
                <xsd:element ref="ns1:StartDate" minOccurs="0"/>
                <xsd:element ref="ns4:_EndDate" minOccurs="0"/>
                <xsd:element ref="ns4:_Status" minOccurs="0"/>
                <xsd:element ref="ns4:_Version" minOccurs="0"/>
                <xsd:element ref="ns1:Language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Description2" minOccurs="0"/>
                <xsd:element ref="ns3: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tartDate" ma:index="21" nillable="true" ma:displayName="Start Date" ma:default="[today]" ma:format="DateOnly" ma:internalName="StartDate">
      <xsd:simpleType>
        <xsd:restriction base="dms:DateTime"/>
      </xsd:simpleType>
    </xsd:element>
    <xsd:element name="Language" ma:index="25" nillable="true" ma:displayName="Language" ma:default="English" ma:indexed="true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4ba09-d17e-4062-b50d-8ef1101581f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d2a07d21-22eb-4f75-a1bc-6027dbdd256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e3fd470-02af-49b6-8bb2-7318b91c526f}" ma:internalName="TaxCatchAll" ma:showField="CatchAllData" ma:web="f114ba09-d17e-4062-b50d-8ef1101581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scription1" ma:index="15" nillable="true" ma:displayName="Bringing People Together" ma:format="Dropdown" ma:internalName="Description1">
      <xsd:simpleType>
        <xsd:restriction base="dms:Text">
          <xsd:maxLength value="255"/>
        </xsd:restriction>
      </xsd:simpleType>
    </xsd:element>
    <xsd:element name="File_x0020_Type" ma:index="16" nillable="true" ma:displayName="File Type" ma:internalName="File_x0020_Type0">
      <xsd:simpleType>
        <xsd:restriction base="dms:Text"/>
      </xsd:simpleType>
    </xsd:element>
    <xsd:element name="Media_x0020_Category" ma:index="17" nillable="true" ma:displayName="Media Category" ma:default="Unknown" ma:format="Dropdown" ma:indexed="true" ma:internalName="Media_x0020_Category">
      <xsd:simpleType>
        <xsd:restriction base="dms:Choice">
          <xsd:enumeration value="Unknown"/>
          <xsd:enumeration value="Image"/>
          <xsd:enumeration value="Video"/>
          <xsd:enumeration value="Audio"/>
          <xsd:enumeration value="Powerpoint"/>
          <xsd:enumeration value="Word"/>
          <xsd:enumeration value="Excel"/>
          <xsd:enumeration value="PDF"/>
          <xsd:enumeration value="Text"/>
          <xsd:enumeration value="HTML"/>
          <xsd:enumeration value="External Url"/>
          <xsd:enumeration value="Binary File"/>
          <xsd:enumeration value="Compressed File"/>
        </xsd:restriction>
      </xsd:simpleType>
    </xsd:element>
    <xsd:element name="Media_x0020_Keywords" ma:index="18" nillable="true" ma:displayName="Media Keywords" ma:internalName="Media_x0020_Keywords">
      <xsd:simpleType>
        <xsd:restriction base="dms:Note">
          <xsd:maxLength value="255"/>
        </xsd:restriction>
      </xsd:simpleType>
    </xsd:element>
    <xsd:element name="j1d9513f40be4057ae77be719df4d48f" ma:index="20" nillable="true" ma:taxonomy="true" ma:internalName="j1d9513f40be4057ae77be719df4d48f" ma:taxonomyFieldName="Path" ma:displayName="Path" ma:default="1;#Other|b4f7b2bf-0599-42f2-96cd-ffb01bee42e5" ma:fieldId="{31d9513f-40be-4057-ae77-be719df4d48f}" ma:taxonomyMulti="true" ma:sspId="d2a07d21-22eb-4f75-a1bc-6027dbdd2561" ma:termSetId="2d5de430-fc93-4f6e-bad7-d806e3340a2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59c8d-0bda-441a-9cca-dc8dc6231e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2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scription2" ma:index="33" nillable="true" ma:displayName="Description2" ma:internalName="Description2">
      <xsd:simpleType>
        <xsd:restriction base="dms:Note">
          <xsd:maxLength value="255"/>
        </xsd:restriction>
      </xsd:simpleType>
    </xsd:element>
    <xsd:element name="Tags" ma:index="34" nillable="true" ma:displayName="Tags" ma:internalName="Tags">
      <xsd:simpleType>
        <xsd:restriction base="dms:Note">
          <xsd:maxLength value="255"/>
        </xsd:restriction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EndDate" ma:index="22" nillable="true" ma:displayName="End Date" ma:default="[today]" ma:format="DateTime" ma:internalName="_EndDate">
      <xsd:simpleType>
        <xsd:restriction base="dms:DateTime"/>
      </xsd:simpleType>
    </xsd:element>
    <xsd:element name="_Status" ma:index="23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E148E-AE4C-46EA-8571-6EB2BA18A476}">
  <ds:schemaRefs>
    <ds:schemaRef ds:uri="http://purl.org/dc/terms/"/>
    <ds:schemaRef ds:uri="http://schemas.openxmlformats.org/package/2006/metadata/core-properties"/>
    <ds:schemaRef ds:uri="9d459c8d-0bda-441a-9cca-dc8dc6231e60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microsoft.com/sharepoint/v3/fields"/>
    <ds:schemaRef ds:uri="f114ba09-d17e-4062-b50d-8ef1101581ff"/>
  </ds:schemaRefs>
</ds:datastoreItem>
</file>

<file path=customXml/itemProps2.xml><?xml version="1.0" encoding="utf-8"?>
<ds:datastoreItem xmlns:ds="http://schemas.openxmlformats.org/officeDocument/2006/customXml" ds:itemID="{7EE61478-A607-4146-A831-C693F1FA2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14ba09-d17e-4062-b50d-8ef1101581ff"/>
    <ds:schemaRef ds:uri="9d459c8d-0bda-441a-9cca-dc8dc6231e60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DB83AC-0476-438C-AD12-01703AFED6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Grand écran</PresentationFormat>
  <Paragraphs>137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Droid Sans Fallback</vt:lpstr>
      <vt:lpstr>FreeSans</vt:lpstr>
      <vt:lpstr>Liberation Sans</vt:lpstr>
      <vt:lpstr>StarSymbol</vt:lpstr>
      <vt:lpstr>System Font Regular</vt:lpstr>
      <vt:lpstr>Theinhardt</vt:lpstr>
      <vt:lpstr>Theinhardt Thin</vt:lpstr>
      <vt:lpstr>Arial</vt:lpstr>
      <vt:lpstr>Calibri</vt:lpstr>
      <vt:lpstr>Wingdings</vt:lpstr>
      <vt:lpstr>Custom Design</vt:lpstr>
      <vt:lpstr>Présentation PowerPoint</vt:lpstr>
      <vt:lpstr>Agenda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  <vt:lpstr>Arrow FPGA Contest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Kamie Richard</dc:creator>
  <cp:lastModifiedBy>Thirion Philippe</cp:lastModifiedBy>
  <cp:revision>2166</cp:revision>
  <cp:lastPrinted>2019-05-03T16:54:42Z</cp:lastPrinted>
  <dcterms:created xsi:type="dcterms:W3CDTF">2019-01-16T16:07:01Z</dcterms:created>
  <dcterms:modified xsi:type="dcterms:W3CDTF">2020-10-05T13:12:04Z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0x0101007399EB714A21164D86D4CBCBE20F2641</vt:lpwstr>
  </property>
  <property fmtid="{D5CDD505-2E9C-101B-9397-08002B2CF9AE}" pid="3" name="TaxKeyword">
    <vt:lpwstr/>
  </property>
  <property fmtid="{D5CDD505-2E9C-101B-9397-08002B2CF9AE}" pid="4" name="Path">
    <vt:lpwstr>1;#Other|b4f7b2bf-0599-42f2-96cd-ffb01bee42e5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SetDate">
    <vt:lpwstr>2020-09-10T13:52:35Z</vt:lpwstr>
  </property>
  <property fmtid="{D5CDD505-2E9C-101B-9397-08002B2CF9AE}" pid="7" name="MSIP_Label_879e395e-e3b5-421f-8616-70a10f9451af_Method">
    <vt:lpwstr>Standard</vt:lpwstr>
  </property>
  <property fmtid="{D5CDD505-2E9C-101B-9397-08002B2CF9AE}" pid="8" name="MSIP_Label_879e395e-e3b5-421f-8616-70a10f9451af_Name">
    <vt:lpwstr>879e395e-e3b5-421f-8616-70a10f9451af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MSIP_Label_879e395e-e3b5-421f-8616-70a10f9451af_ActionId">
    <vt:lpwstr>93247203-fdd4-4adb-8eb4-34041383d1be</vt:lpwstr>
  </property>
  <property fmtid="{D5CDD505-2E9C-101B-9397-08002B2CF9AE}" pid="11" name="MSIP_Label_879e395e-e3b5-421f-8616-70a10f9451af_ContentBits">
    <vt:lpwstr>0</vt:lpwstr>
  </property>
</Properties>
</file>